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8" r:id="rId1"/>
  </p:sldMasterIdLst>
  <p:notesMasterIdLst>
    <p:notesMasterId r:id="rId7"/>
  </p:notesMasterIdLst>
  <p:handoutMasterIdLst>
    <p:handoutMasterId r:id="rId8"/>
  </p:handoutMasterIdLst>
  <p:sldIdLst>
    <p:sldId id="446" r:id="rId2"/>
    <p:sldId id="439" r:id="rId3"/>
    <p:sldId id="447" r:id="rId4"/>
    <p:sldId id="444" r:id="rId5"/>
    <p:sldId id="441" r:id="rId6"/>
  </p:sldIdLst>
  <p:sldSz cx="12204700" cy="6859588"/>
  <p:notesSz cx="6794500" cy="9931400"/>
  <p:defaultTextStyle>
    <a:defPPr>
      <a:defRPr lang="ja-JP"/>
    </a:defPPr>
    <a:lvl1pPr marL="0" algn="l" defTabSz="1089325" rtl="0" eaLnBrk="1" latinLnBrk="0" hangingPunct="1">
      <a:defRPr kumimoji="1" sz="2100" kern="1200">
        <a:solidFill>
          <a:schemeClr val="tx1"/>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48">
          <p15:clr>
            <a:srgbClr val="A4A3A4"/>
          </p15:clr>
        </p15:guide>
        <p15:guide id="2" orient="horz" pos="227">
          <p15:clr>
            <a:srgbClr val="A4A3A4"/>
          </p15:clr>
        </p15:guide>
        <p15:guide id="3" orient="horz" pos="568">
          <p15:clr>
            <a:srgbClr val="A4A3A4"/>
          </p15:clr>
        </p15:guide>
        <p15:guide id="4" orient="horz" pos="3929">
          <p15:clr>
            <a:srgbClr val="A4A3A4"/>
          </p15:clr>
        </p15:guide>
        <p15:guide id="5" orient="horz" pos="682">
          <p15:clr>
            <a:srgbClr val="A4A3A4"/>
          </p15:clr>
        </p15:guide>
        <p15:guide id="6" orient="horz" pos="2160">
          <p15:clr>
            <a:srgbClr val="A4A3A4"/>
          </p15:clr>
        </p15:guide>
        <p15:guide id="7" pos="3844">
          <p15:clr>
            <a:srgbClr val="A4A3A4"/>
          </p15:clr>
        </p15:guide>
        <p15:guide id="8" pos="271">
          <p15:clr>
            <a:srgbClr val="A4A3A4"/>
          </p15:clr>
        </p15:guide>
        <p15:guide id="9" pos="454">
          <p15:clr>
            <a:srgbClr val="A4A3A4"/>
          </p15:clr>
        </p15:guide>
        <p15:guide id="10" pos="7234">
          <p15:clr>
            <a:srgbClr val="A4A3A4"/>
          </p15:clr>
        </p15:guide>
        <p15:guide id="11" pos="7416">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iri Kato" initials="D.K" lastIdx="3" clrIdx="0"/>
  <p:cmAuthor id="1" name="Kato, Eiji (SSS)" initials="KE(" lastIdx="1" clrIdx="1">
    <p:extLst>
      <p:ext uri="{19B8F6BF-5375-455C-9EA6-DF929625EA0E}">
        <p15:presenceInfo xmlns:p15="http://schemas.microsoft.com/office/powerpoint/2012/main" userId="S::Eiji.Kato@sony.com::2ed72353-92c4-414f-8fa9-f99f6bc100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646464"/>
    <a:srgbClr val="FFFFFF"/>
    <a:srgbClr val="1952A6"/>
    <a:srgbClr val="0D0D0D"/>
    <a:srgbClr val="003366"/>
    <a:srgbClr val="54A9CC"/>
    <a:srgbClr val="19529C"/>
    <a:srgbClr val="C8C8C8"/>
    <a:srgbClr val="71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7" autoAdjust="0"/>
    <p:restoredTop sz="83478" autoAdjust="0"/>
  </p:normalViewPr>
  <p:slideViewPr>
    <p:cSldViewPr>
      <p:cViewPr varScale="1">
        <p:scale>
          <a:sx n="120" d="100"/>
          <a:sy n="120" d="100"/>
        </p:scale>
        <p:origin x="208" y="312"/>
      </p:cViewPr>
      <p:guideLst>
        <p:guide orient="horz" pos="4048"/>
        <p:guide orient="horz" pos="227"/>
        <p:guide orient="horz" pos="568"/>
        <p:guide orient="horz" pos="3929"/>
        <p:guide orient="horz" pos="682"/>
        <p:guide orient="horz" pos="2160"/>
        <p:guide pos="3844"/>
        <p:guide pos="271"/>
        <p:guide pos="454"/>
        <p:guide pos="7234"/>
        <p:guide pos="7416"/>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984"/>
    </p:cViewPr>
  </p:sorterViewPr>
  <p:notesViewPr>
    <p:cSldViewPr showGuides="1">
      <p:cViewPr varScale="1">
        <p:scale>
          <a:sx n="49" d="100"/>
          <a:sy n="49" d="100"/>
        </p:scale>
        <p:origin x="-2922" y="-102"/>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9-19T12:54:10.923" idx="1">
    <p:pos x="7449" y="3050"/>
    <p:text/>
    <p:extLst>
      <p:ext uri="{C676402C-5697-4E1C-873F-D02D1690AC5C}">
        <p15:threadingInfo xmlns:p15="http://schemas.microsoft.com/office/powerpoint/2012/main" timeZoneBias="-5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15664389-FDA7-DD41-A374-B1DA747FDC5A}" type="datetimeFigureOut">
              <a:rPr kumimoji="1" lang="ja-JP" altLang="en-US" smtClean="0"/>
              <a:pPr/>
              <a:t>2020/9/19</a:t>
            </a:fld>
            <a:endParaRPr kumimoji="1" lang="ja-JP" altLang="en-US"/>
          </a:p>
        </p:txBody>
      </p:sp>
      <p:sp>
        <p:nvSpPr>
          <p:cNvPr id="4" name="フッター プレースホルダー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F703614E-5182-F847-8C8B-1C22E58109F6}" type="slidenum">
              <a:rPr kumimoji="1" lang="ja-JP" altLang="en-US" smtClean="0"/>
              <a:pPr/>
              <a:t>‹#›</a:t>
            </a:fld>
            <a:endParaRPr kumimoji="1" lang="ja-JP" altLang="en-US"/>
          </a:p>
        </p:txBody>
      </p:sp>
    </p:spTree>
    <p:extLst>
      <p:ext uri="{BB962C8B-B14F-4D97-AF65-F5344CB8AC3E}">
        <p14:creationId xmlns:p14="http://schemas.microsoft.com/office/powerpoint/2010/main" val="15340437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742ED1A7-AB37-4B52-BC42-F90D4DEB2F36}" type="datetimeFigureOut">
              <a:rPr kumimoji="1" lang="ja-JP" altLang="en-US" smtClean="0"/>
              <a:pPr/>
              <a:t>2020/9/19</a:t>
            </a:fld>
            <a:endParaRPr kumimoji="1" lang="ja-JP" altLang="en-US"/>
          </a:p>
        </p:txBody>
      </p:sp>
      <p:sp>
        <p:nvSpPr>
          <p:cNvPr id="4" name="スライド イメージ プレースホルダー 3"/>
          <p:cNvSpPr>
            <a:spLocks noGrp="1" noRot="1" noChangeAspect="1"/>
          </p:cNvSpPr>
          <p:nvPr>
            <p:ph type="sldImg" idx="2"/>
          </p:nvPr>
        </p:nvSpPr>
        <p:spPr>
          <a:xfrm>
            <a:off x="84138" y="744538"/>
            <a:ext cx="6626225"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DF26B5EF-E6B2-4482-B3E1-BC282756F211}" type="slidenum">
              <a:rPr kumimoji="1" lang="ja-JP" altLang="en-US" smtClean="0"/>
              <a:pPr/>
              <a:t>‹#›</a:t>
            </a:fld>
            <a:endParaRPr kumimoji="1" lang="ja-JP" altLang="en-US"/>
          </a:p>
        </p:txBody>
      </p:sp>
    </p:spTree>
    <p:extLst>
      <p:ext uri="{BB962C8B-B14F-4D97-AF65-F5344CB8AC3E}">
        <p14:creationId xmlns:p14="http://schemas.microsoft.com/office/powerpoint/2010/main" val="22708411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hite Titlepage">
    <p:spTree>
      <p:nvGrpSpPr>
        <p:cNvPr id="1" name=""/>
        <p:cNvGrpSpPr/>
        <p:nvPr/>
      </p:nvGrpSpPr>
      <p:grpSpPr>
        <a:xfrm>
          <a:off x="0" y="0"/>
          <a:ext cx="0" cy="0"/>
          <a:chOff x="0" y="0"/>
          <a:chExt cx="0" cy="0"/>
        </a:xfrm>
      </p:grpSpPr>
      <p:sp>
        <p:nvSpPr>
          <p:cNvPr id="23" name="テキスト プレースホルダー 2"/>
          <p:cNvSpPr>
            <a:spLocks noGrp="1"/>
          </p:cNvSpPr>
          <p:nvPr>
            <p:ph type="body" sz="quarter" idx="12" hasCustomPrompt="1"/>
          </p:nvPr>
        </p:nvSpPr>
        <p:spPr>
          <a:xfrm>
            <a:off x="720000" y="5734800"/>
            <a:ext cx="10764000" cy="215444"/>
          </a:xfrm>
          <a:prstGeom prst="rect">
            <a:avLst/>
          </a:prstGeom>
        </p:spPr>
        <p:txBody>
          <a:bodyPr lIns="0" tIns="0" rIns="0" bIns="0" anchor="t">
            <a:spAutoFit/>
          </a:bodyPr>
          <a:lstStyle>
            <a:lvl1pPr marL="0" indent="0" algn="ctr">
              <a:buNone/>
              <a:defRPr sz="1400" baseline="0">
                <a:solidFill>
                  <a:schemeClr val="tx1"/>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部署名</a:t>
            </a:r>
          </a:p>
        </p:txBody>
      </p:sp>
      <p:sp>
        <p:nvSpPr>
          <p:cNvPr id="26" name="テキスト プレースホルダー 2"/>
          <p:cNvSpPr>
            <a:spLocks noGrp="1"/>
          </p:cNvSpPr>
          <p:nvPr>
            <p:ph type="body" sz="quarter" idx="13" hasCustomPrompt="1"/>
          </p:nvPr>
        </p:nvSpPr>
        <p:spPr>
          <a:xfrm>
            <a:off x="720000" y="6083400"/>
            <a:ext cx="10764000" cy="153888"/>
          </a:xfrm>
          <a:prstGeom prst="rect">
            <a:avLst/>
          </a:prstGeom>
        </p:spPr>
        <p:txBody>
          <a:bodyPr lIns="0" tIns="0" rIns="0" bIns="0" anchor="b">
            <a:spAutoFit/>
          </a:bodyPr>
          <a:lstStyle>
            <a:lvl1pPr marL="0" indent="0" algn="ctr">
              <a:buNone/>
              <a:defRPr sz="1000" baseline="0">
                <a:solidFill>
                  <a:schemeClr val="tx1"/>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ライツ表記</a:t>
            </a:r>
          </a:p>
        </p:txBody>
      </p:sp>
      <p:sp>
        <p:nvSpPr>
          <p:cNvPr id="27" name="テキスト プレースホルダー 2"/>
          <p:cNvSpPr>
            <a:spLocks noGrp="1"/>
          </p:cNvSpPr>
          <p:nvPr>
            <p:ph type="body" sz="quarter" idx="14" hasCustomPrompt="1"/>
          </p:nvPr>
        </p:nvSpPr>
        <p:spPr>
          <a:xfrm>
            <a:off x="720000" y="1989634"/>
            <a:ext cx="10764000" cy="576263"/>
          </a:xfrm>
          <a:prstGeom prst="rect">
            <a:avLst/>
          </a:prstGeom>
        </p:spPr>
        <p:txBody>
          <a:bodyPr lIns="0" tIns="0" rIns="0" bIns="0" anchor="ctr"/>
          <a:lstStyle>
            <a:lvl1pPr marL="0" indent="0" algn="ctr">
              <a:buNone/>
              <a:defRPr sz="3200" b="1" baseline="0">
                <a:solidFill>
                  <a:schemeClr val="tx1"/>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マスター タイトルの書式設定</a:t>
            </a:r>
          </a:p>
        </p:txBody>
      </p:sp>
      <p:sp>
        <p:nvSpPr>
          <p:cNvPr id="28" name="テキスト プレースホルダー 4"/>
          <p:cNvSpPr>
            <a:spLocks noGrp="1"/>
          </p:cNvSpPr>
          <p:nvPr>
            <p:ph type="body" sz="quarter" idx="15" hasCustomPrompt="1"/>
          </p:nvPr>
        </p:nvSpPr>
        <p:spPr>
          <a:xfrm>
            <a:off x="720000" y="2915965"/>
            <a:ext cx="10764000" cy="307777"/>
          </a:xfrm>
          <a:prstGeom prst="rect">
            <a:avLst/>
          </a:prstGeom>
        </p:spPr>
        <p:txBody>
          <a:bodyPr lIns="0" tIns="0" rIns="0" bIns="0" anchor="t">
            <a:spAutoFit/>
          </a:bodyPr>
          <a:lstStyle>
            <a:lvl1pPr marL="0" indent="0" algn="ctr">
              <a:buNone/>
              <a:defRPr sz="2000" baseline="0">
                <a:solidFill>
                  <a:schemeClr val="tx1"/>
                </a:solidFill>
                <a:latin typeface="Meiryo UI" panose="020B0604030504040204" pitchFamily="50" charset="-128"/>
                <a:ea typeface="Meiryo UI" panose="020B0604030504040204" pitchFamily="50" charset="-128"/>
                <a:cs typeface="Arial" panose="020B0604020202020204" pitchFamily="34" charset="0"/>
              </a:defRPr>
            </a:lvl1pPr>
            <a:lvl2pPr marL="544662" indent="0" algn="l">
              <a:buNone/>
              <a:defRPr/>
            </a:lvl2pPr>
          </a:lstStyle>
          <a:p>
            <a:pPr lvl="0"/>
            <a:r>
              <a:rPr kumimoji="1" lang="ja-JP" altLang="en-US" dirty="0"/>
              <a:t>サブタイトルの書式設定</a:t>
            </a:r>
          </a:p>
        </p:txBody>
      </p:sp>
      <p:sp>
        <p:nvSpPr>
          <p:cNvPr id="15" name="フッター プレースホルダー 3"/>
          <p:cNvSpPr txBox="1">
            <a:spLocks/>
          </p:cNvSpPr>
          <p:nvPr userDrawn="1"/>
        </p:nvSpPr>
        <p:spPr>
          <a:xfrm>
            <a:off x="8028025" y="6535588"/>
            <a:ext cx="2880000" cy="216000"/>
          </a:xfrm>
          <a:prstGeom prst="rect">
            <a:avLst/>
          </a:prstGeom>
        </p:spPr>
        <p:txBody>
          <a:bodyPr wrap="square" lIns="72000" tIns="0" rIns="72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ja-JP" altLang="en-US" sz="1000" baseline="0" dirty="0">
                <a:solidFill>
                  <a:schemeClr val="tx1"/>
                </a:solidFill>
                <a:latin typeface="Meiryo UI" panose="020B0604030504040204" pitchFamily="50" charset="-128"/>
                <a:ea typeface="Meiryo UI" panose="020B0604030504040204" pitchFamily="50" charset="-128"/>
                <a:cs typeface="Arial" panose="020B0604020202020204" pitchFamily="34" charset="0"/>
              </a:rPr>
              <a:t>付帯項目</a:t>
            </a:r>
          </a:p>
        </p:txBody>
      </p:sp>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09297" y="6427588"/>
            <a:ext cx="1295403" cy="432817"/>
          </a:xfrm>
          <a:prstGeom prst="rect">
            <a:avLst/>
          </a:prstGeom>
        </p:spPr>
      </p:pic>
    </p:spTree>
    <p:extLst>
      <p:ext uri="{BB962C8B-B14F-4D97-AF65-F5344CB8AC3E}">
        <p14:creationId xmlns:p14="http://schemas.microsoft.com/office/powerpoint/2010/main" val="508017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 Back Cover">
    <p:spTree>
      <p:nvGrpSpPr>
        <p:cNvPr id="1" name=""/>
        <p:cNvGrpSpPr/>
        <p:nvPr/>
      </p:nvGrpSpPr>
      <p:grpSpPr>
        <a:xfrm>
          <a:off x="0" y="0"/>
          <a:ext cx="0" cy="0"/>
          <a:chOff x="0" y="0"/>
          <a:chExt cx="0" cy="0"/>
        </a:xfrm>
      </p:grpSpPr>
      <p:sp>
        <p:nvSpPr>
          <p:cNvPr id="6" name="テキスト ボックス 5"/>
          <p:cNvSpPr txBox="1"/>
          <p:nvPr userDrawn="1"/>
        </p:nvSpPr>
        <p:spPr bwMode="gray">
          <a:xfrm>
            <a:off x="720725" y="6121417"/>
            <a:ext cx="10763249" cy="432100"/>
          </a:xfrm>
          <a:prstGeom prst="rect">
            <a:avLst/>
          </a:prstGeom>
          <a:noFill/>
        </p:spPr>
        <p:txBody>
          <a:bodyPr wrap="none" lIns="0" tIns="0" rIns="0" bIns="0" rtlCol="0">
            <a:noAutofit/>
          </a:bodyPr>
          <a:lstStyle/>
          <a:p>
            <a:pPr algn="ctr">
              <a:lnSpc>
                <a:spcPct val="100000"/>
              </a:lnSpc>
              <a:spcBef>
                <a:spcPts val="0"/>
              </a:spcBef>
              <a:spcAft>
                <a:spcPts val="400"/>
              </a:spcAft>
            </a:pPr>
            <a:r>
              <a:rPr kumimoji="1" lang="en-US" altLang="ja-JP" sz="900" dirty="0">
                <a:solidFill>
                  <a:srgbClr val="717171"/>
                </a:solidFill>
                <a:latin typeface="Arial" panose="020B0604020202020204" pitchFamily="34" charset="0"/>
                <a:ea typeface="Meiryo UI" panose="020B0604030504040204" pitchFamily="50" charset="-128"/>
                <a:cs typeface="Arial" panose="020B0604020202020204" pitchFamily="34" charset="0"/>
              </a:rPr>
              <a:t>SONY</a:t>
            </a:r>
            <a:r>
              <a:rPr kumimoji="1" lang="ja-JP" altLang="en-US" sz="900" dirty="0">
                <a:solidFill>
                  <a:srgbClr val="717171"/>
                </a:solidFill>
                <a:latin typeface="Arial" panose="020B0604020202020204" pitchFamily="34" charset="0"/>
                <a:ea typeface="Meiryo UI" panose="020B0604030504040204" pitchFamily="50" charset="-128"/>
                <a:cs typeface="Arial" panose="020B0604020202020204" pitchFamily="34" charset="0"/>
              </a:rPr>
              <a:t>はソニー株式会社の登録商標または商標です。 </a:t>
            </a:r>
          </a:p>
          <a:p>
            <a:pPr algn="ctr">
              <a:lnSpc>
                <a:spcPct val="100000"/>
              </a:lnSpc>
              <a:spcBef>
                <a:spcPts val="0"/>
              </a:spcBef>
              <a:spcAft>
                <a:spcPts val="400"/>
              </a:spcAft>
            </a:pPr>
            <a:r>
              <a:rPr kumimoji="1" lang="ja-JP" altLang="en-US" sz="900" dirty="0">
                <a:solidFill>
                  <a:srgbClr val="717171"/>
                </a:solidFill>
                <a:latin typeface="Arial" panose="020B0604020202020204" pitchFamily="34" charset="0"/>
                <a:ea typeface="Meiryo UI" panose="020B0604030504040204" pitchFamily="50" charset="-128"/>
                <a:cs typeface="Arial" panose="020B0604020202020204" pitchFamily="34" charset="0"/>
              </a:rPr>
              <a:t>各ソニー製品の商品名・サービス名はソニー株式会社またはグループ各社の登録商標または商標です。その他の製品および会社名は、各社の商号、登録商標または商標です。 </a:t>
            </a:r>
          </a:p>
        </p:txBody>
      </p:sp>
      <p:pic>
        <p:nvPicPr>
          <p:cNvPr id="4" name="図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02350" y="2979000"/>
            <a:ext cx="3600000" cy="900000"/>
          </a:xfrm>
          <a:prstGeom prst="rect">
            <a:avLst/>
          </a:prstGeom>
        </p:spPr>
      </p:pic>
    </p:spTree>
    <p:extLst>
      <p:ext uri="{BB962C8B-B14F-4D97-AF65-F5344CB8AC3E}">
        <p14:creationId xmlns:p14="http://schemas.microsoft.com/office/powerpoint/2010/main" val="167156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87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White Titlepage">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B42CEBCF-F79E-C946-B6CA-851C5F972686}"/>
              </a:ext>
            </a:extLst>
          </p:cNvPr>
          <p:cNvPicPr>
            <a:picLocks noChangeAspect="1"/>
          </p:cNvPicPr>
          <p:nvPr userDrawn="1"/>
        </p:nvPicPr>
        <p:blipFill rotWithShape="1">
          <a:blip r:embed="rId2"/>
          <a:srcRect t="30730" b="6041"/>
          <a:stretch/>
        </p:blipFill>
        <p:spPr>
          <a:xfrm>
            <a:off x="-1" y="-1"/>
            <a:ext cx="12192002" cy="6858001"/>
          </a:xfrm>
          <a:prstGeom prst="rect">
            <a:avLst/>
          </a:prstGeom>
        </p:spPr>
      </p:pic>
      <p:sp>
        <p:nvSpPr>
          <p:cNvPr id="9" name="正方形/長方形 8">
            <a:extLst>
              <a:ext uri="{FF2B5EF4-FFF2-40B4-BE49-F238E27FC236}">
                <a16:creationId xmlns:a16="http://schemas.microsoft.com/office/drawing/2014/main" id="{8853CF46-6ACD-3D42-9E66-7ADED45178B1}"/>
              </a:ext>
            </a:extLst>
          </p:cNvPr>
          <p:cNvSpPr/>
          <p:nvPr userDrawn="1"/>
        </p:nvSpPr>
        <p:spPr>
          <a:xfrm>
            <a:off x="0" y="664586"/>
            <a:ext cx="12192000" cy="6193414"/>
          </a:xfrm>
          <a:prstGeom prst="rect">
            <a:avLst/>
          </a:prstGeom>
          <a:gradFill>
            <a:gsLst>
              <a:gs pos="52000">
                <a:srgbClr val="000000">
                  <a:alpha val="0"/>
                </a:srgbClr>
              </a:gs>
              <a:gs pos="56000">
                <a:schemeClr val="tx1">
                  <a:alpha val="16000"/>
                </a:schemeClr>
              </a:gs>
              <a:gs pos="86000">
                <a:schemeClr val="tx1">
                  <a:alpha val="51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プレースホルダー 2"/>
          <p:cNvSpPr>
            <a:spLocks noGrp="1"/>
          </p:cNvSpPr>
          <p:nvPr>
            <p:ph type="body" sz="quarter" idx="12" hasCustomPrompt="1"/>
          </p:nvPr>
        </p:nvSpPr>
        <p:spPr>
          <a:xfrm>
            <a:off x="2141210" y="6310114"/>
            <a:ext cx="7921580" cy="215444"/>
          </a:xfrm>
          <a:prstGeom prst="rect">
            <a:avLst/>
          </a:prstGeom>
        </p:spPr>
        <p:txBody>
          <a:bodyPr wrap="square" lIns="0" tIns="0" rIns="0" bIns="0" anchor="t">
            <a:spAutoFit/>
          </a:bodyPr>
          <a:lstStyle>
            <a:lvl1pPr marL="0" indent="0" algn="ctr">
              <a:buNone/>
              <a:defRPr sz="1400" b="0" i="0" baseline="0">
                <a:solidFill>
                  <a:schemeClr val="bg1"/>
                </a:solidFill>
                <a:latin typeface="SSTJpPro" panose="020B0504030504020204" pitchFamily="34" charset="-128"/>
                <a:ea typeface="SSTJpPro" panose="020B0504030504020204" pitchFamily="34" charset="-128"/>
                <a:cs typeface="Arial" panose="020B0604020202020204" pitchFamily="34" charset="0"/>
              </a:defRPr>
            </a:lvl1pPr>
          </a:lstStyle>
          <a:p>
            <a:pPr lvl="0"/>
            <a:r>
              <a:rPr kumimoji="1" lang="ja-JP" altLang="en-US" dirty="0"/>
              <a:t>部署名</a:t>
            </a:r>
          </a:p>
        </p:txBody>
      </p:sp>
      <p:sp>
        <p:nvSpPr>
          <p:cNvPr id="26" name="テキスト プレースホルダー 2"/>
          <p:cNvSpPr>
            <a:spLocks noGrp="1"/>
          </p:cNvSpPr>
          <p:nvPr>
            <p:ph type="body" sz="quarter" idx="13" hasCustomPrompt="1"/>
          </p:nvPr>
        </p:nvSpPr>
        <p:spPr>
          <a:xfrm>
            <a:off x="2141210" y="6583551"/>
            <a:ext cx="7921580" cy="138499"/>
          </a:xfrm>
          <a:prstGeom prst="rect">
            <a:avLst/>
          </a:prstGeom>
        </p:spPr>
        <p:txBody>
          <a:bodyPr wrap="square" lIns="0" tIns="0" rIns="0" bIns="0" anchor="b">
            <a:spAutoFit/>
          </a:bodyPr>
          <a:lstStyle>
            <a:lvl1pPr marL="0" indent="0" algn="ctr">
              <a:buNone/>
              <a:defRPr sz="900" b="0" i="0" baseline="0">
                <a:solidFill>
                  <a:schemeClr val="bg1"/>
                </a:solidFill>
                <a:latin typeface="SSTJpPro" panose="020B0504030504020204" pitchFamily="34" charset="-128"/>
                <a:ea typeface="SSTJpPro" panose="020B0504030504020204" pitchFamily="34" charset="-128"/>
                <a:cs typeface="Arial" panose="020B0604020202020204" pitchFamily="34" charset="0"/>
              </a:defRPr>
            </a:lvl1pPr>
          </a:lstStyle>
          <a:p>
            <a:pPr lvl="0"/>
            <a:r>
              <a:rPr kumimoji="1" lang="ja-JP" altLang="en-US" dirty="0"/>
              <a:t>ライツ表記</a:t>
            </a:r>
          </a:p>
        </p:txBody>
      </p:sp>
      <p:sp>
        <p:nvSpPr>
          <p:cNvPr id="15" name="フッター プレースホルダー 3"/>
          <p:cNvSpPr txBox="1">
            <a:spLocks/>
          </p:cNvSpPr>
          <p:nvPr userDrawn="1"/>
        </p:nvSpPr>
        <p:spPr>
          <a:xfrm>
            <a:off x="8028025" y="6535588"/>
            <a:ext cx="2880000" cy="216000"/>
          </a:xfrm>
          <a:prstGeom prst="rect">
            <a:avLst/>
          </a:prstGeom>
        </p:spPr>
        <p:txBody>
          <a:bodyPr wrap="square" lIns="72000" tIns="0" rIns="72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ja-JP" altLang="en-US" sz="1000" baseline="0" dirty="0">
                <a:solidFill>
                  <a:schemeClr val="bg1"/>
                </a:solidFill>
                <a:latin typeface="Meiryo UI" panose="020B0604030504040204" pitchFamily="50" charset="-128"/>
                <a:ea typeface="Meiryo UI" panose="020B0604030504040204" pitchFamily="50" charset="-128"/>
                <a:cs typeface="Arial" panose="020B0604020202020204" pitchFamily="34" charset="0"/>
              </a:rPr>
              <a:t>付帯項目</a:t>
            </a:r>
          </a:p>
        </p:txBody>
      </p:sp>
      <p:pic>
        <p:nvPicPr>
          <p:cNvPr id="3" name="図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6472" y="302965"/>
            <a:ext cx="1438171" cy="361621"/>
          </a:xfrm>
          <a:prstGeom prst="rect">
            <a:avLst/>
          </a:prstGeom>
        </p:spPr>
      </p:pic>
      <p:pic>
        <p:nvPicPr>
          <p:cNvPr id="10" name="図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09297" y="6427588"/>
            <a:ext cx="1295403" cy="432817"/>
          </a:xfrm>
          <a:prstGeom prst="rect">
            <a:avLst/>
          </a:prstGeom>
        </p:spPr>
      </p:pic>
      <p:sp>
        <p:nvSpPr>
          <p:cNvPr id="11" name="テキスト ボックス 10">
            <a:extLst>
              <a:ext uri="{FF2B5EF4-FFF2-40B4-BE49-F238E27FC236}">
                <a16:creationId xmlns:a16="http://schemas.microsoft.com/office/drawing/2014/main" id="{082B6ED2-EAB4-BA4A-AA6E-7BCE4552CFD2}"/>
              </a:ext>
            </a:extLst>
          </p:cNvPr>
          <p:cNvSpPr txBox="1"/>
          <p:nvPr userDrawn="1"/>
        </p:nvSpPr>
        <p:spPr>
          <a:xfrm>
            <a:off x="3579937" y="4197415"/>
            <a:ext cx="5032148" cy="307777"/>
          </a:xfrm>
          <a:prstGeom prst="rect">
            <a:avLst/>
          </a:prstGeom>
          <a:noFill/>
        </p:spPr>
        <p:txBody>
          <a:bodyPr wrap="none" rtlCol="0">
            <a:spAutoFit/>
          </a:bodyPr>
          <a:lstStyle/>
          <a:p>
            <a:pPr algn="ctr"/>
            <a:r>
              <a:rPr lang="ja-JP" altLang="en-US" sz="1400">
                <a:solidFill>
                  <a:schemeClr val="bg1"/>
                </a:solidFill>
                <a:latin typeface="SSTJpPro" panose="020B0504030504020204" pitchFamily="34" charset="-128"/>
                <a:ea typeface="SSTJpPro" panose="020B0504030504020204" pitchFamily="34" charset="-128"/>
              </a:rPr>
              <a:t>テクノロジーの力で人に感動を、社会に豊かさをもたらす。</a:t>
            </a:r>
            <a:endParaRPr kumimoji="1" lang="ja-JP" altLang="en-US" sz="1400">
              <a:solidFill>
                <a:schemeClr val="bg1"/>
              </a:solidFill>
              <a:latin typeface="SSTJpPro" panose="020B0504030504020204" pitchFamily="34" charset="-128"/>
              <a:ea typeface="SSTJpPro" panose="020B0504030504020204" pitchFamily="34" charset="-128"/>
            </a:endParaRPr>
          </a:p>
        </p:txBody>
      </p:sp>
      <p:sp>
        <p:nvSpPr>
          <p:cNvPr id="13" name="テキスト プレースホルダー 2">
            <a:extLst>
              <a:ext uri="{FF2B5EF4-FFF2-40B4-BE49-F238E27FC236}">
                <a16:creationId xmlns:a16="http://schemas.microsoft.com/office/drawing/2014/main" id="{32E12D32-7198-C448-9AFF-1CC5816481A9}"/>
              </a:ext>
            </a:extLst>
          </p:cNvPr>
          <p:cNvSpPr>
            <a:spLocks noGrp="1"/>
          </p:cNvSpPr>
          <p:nvPr>
            <p:ph type="body" sz="quarter" idx="16" hasCustomPrompt="1"/>
          </p:nvPr>
        </p:nvSpPr>
        <p:spPr>
          <a:xfrm>
            <a:off x="557734" y="4898533"/>
            <a:ext cx="10764000" cy="576263"/>
          </a:xfrm>
          <a:prstGeom prst="rect">
            <a:avLst/>
          </a:prstGeom>
        </p:spPr>
        <p:txBody>
          <a:bodyPr lIns="0" tIns="0" rIns="0" bIns="0" anchor="ctr"/>
          <a:lstStyle>
            <a:lvl1pPr marL="0" indent="0" algn="ctr">
              <a:buNone/>
              <a:defRPr sz="3200" b="1" i="0" baseline="0">
                <a:solidFill>
                  <a:schemeClr val="bg1"/>
                </a:solidFill>
                <a:latin typeface="SST Japanese Pro" panose="020B0504030504020204" pitchFamily="34" charset="-128"/>
                <a:ea typeface="SST Japanese Pro" panose="020B0504030504020204" pitchFamily="34" charset="-128"/>
                <a:cs typeface="Arial" panose="020B0604020202020204" pitchFamily="34" charset="0"/>
              </a:defRPr>
            </a:lvl1pPr>
          </a:lstStyle>
          <a:p>
            <a:pPr lvl="0"/>
            <a:r>
              <a:rPr kumimoji="1" lang="ja-JP" altLang="en-US" dirty="0"/>
              <a:t>マスター タイトルの書式設定</a:t>
            </a:r>
          </a:p>
        </p:txBody>
      </p:sp>
      <p:sp>
        <p:nvSpPr>
          <p:cNvPr id="14" name="テキスト プレースホルダー 4">
            <a:extLst>
              <a:ext uri="{FF2B5EF4-FFF2-40B4-BE49-F238E27FC236}">
                <a16:creationId xmlns:a16="http://schemas.microsoft.com/office/drawing/2014/main" id="{41B60771-79C5-0F48-A008-C27B11C1DCC3}"/>
              </a:ext>
            </a:extLst>
          </p:cNvPr>
          <p:cNvSpPr>
            <a:spLocks noGrp="1"/>
          </p:cNvSpPr>
          <p:nvPr>
            <p:ph type="body" sz="quarter" idx="17" hasCustomPrompt="1"/>
          </p:nvPr>
        </p:nvSpPr>
        <p:spPr>
          <a:xfrm>
            <a:off x="557734" y="5642297"/>
            <a:ext cx="10764000" cy="276999"/>
          </a:xfrm>
          <a:prstGeom prst="rect">
            <a:avLst/>
          </a:prstGeom>
        </p:spPr>
        <p:txBody>
          <a:bodyPr lIns="0" tIns="0" rIns="0" bIns="0" anchor="t">
            <a:spAutoFit/>
          </a:bodyPr>
          <a:lstStyle>
            <a:lvl1pPr marL="0" indent="0" algn="ctr">
              <a:buNone/>
              <a:defRPr sz="1800" b="0" i="0" baseline="0">
                <a:solidFill>
                  <a:schemeClr val="bg1"/>
                </a:solidFill>
                <a:latin typeface="SSTJpPro" panose="020B0504030504020204" pitchFamily="34" charset="-128"/>
                <a:ea typeface="SSTJpPro" panose="020B0504030504020204" pitchFamily="34" charset="-128"/>
                <a:cs typeface="Arial" panose="020B0604020202020204" pitchFamily="34" charset="0"/>
              </a:defRPr>
            </a:lvl1pPr>
            <a:lvl2pPr marL="544662" indent="0" algn="l">
              <a:buNone/>
              <a:defRPr/>
            </a:lvl2pPr>
          </a:lstStyle>
          <a:p>
            <a:pPr lvl="0"/>
            <a:r>
              <a:rPr kumimoji="1" lang="ja-JP" altLang="en-US" dirty="0"/>
              <a:t>サブタイトルの書式設定</a:t>
            </a:r>
          </a:p>
        </p:txBody>
      </p:sp>
    </p:spTree>
    <p:extLst>
      <p:ext uri="{BB962C8B-B14F-4D97-AF65-F5344CB8AC3E}">
        <p14:creationId xmlns:p14="http://schemas.microsoft.com/office/powerpoint/2010/main" val="638982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White Titlepage">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D783139B-910D-C040-A252-BB13552C485A}"/>
              </a:ext>
            </a:extLst>
          </p:cNvPr>
          <p:cNvPicPr>
            <a:picLocks noChangeAspect="1"/>
          </p:cNvPicPr>
          <p:nvPr userDrawn="1"/>
        </p:nvPicPr>
        <p:blipFill rotWithShape="1">
          <a:blip r:embed="rId2"/>
          <a:srcRect t="31934" b="23899"/>
          <a:stretch/>
        </p:blipFill>
        <p:spPr>
          <a:xfrm>
            <a:off x="-1" y="-1"/>
            <a:ext cx="12192002" cy="4790533"/>
          </a:xfrm>
          <a:prstGeom prst="rect">
            <a:avLst/>
          </a:prstGeom>
        </p:spPr>
      </p:pic>
      <p:sp>
        <p:nvSpPr>
          <p:cNvPr id="17" name="正方形/長方形 16">
            <a:extLst>
              <a:ext uri="{FF2B5EF4-FFF2-40B4-BE49-F238E27FC236}">
                <a16:creationId xmlns:a16="http://schemas.microsoft.com/office/drawing/2014/main" id="{DC7FEFD7-8501-5C4B-87EE-99E1D4B13760}"/>
              </a:ext>
            </a:extLst>
          </p:cNvPr>
          <p:cNvSpPr/>
          <p:nvPr userDrawn="1"/>
        </p:nvSpPr>
        <p:spPr>
          <a:xfrm>
            <a:off x="0" y="2632668"/>
            <a:ext cx="12192000" cy="2157864"/>
          </a:xfrm>
          <a:prstGeom prst="rect">
            <a:avLst/>
          </a:prstGeom>
          <a:gradFill>
            <a:gsLst>
              <a:gs pos="55000">
                <a:srgbClr val="000000">
                  <a:alpha val="0"/>
                </a:srgbClr>
              </a:gs>
              <a:gs pos="100000">
                <a:schemeClr val="tx1">
                  <a:alpha val="51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プレースホルダー 2"/>
          <p:cNvSpPr>
            <a:spLocks noGrp="1"/>
          </p:cNvSpPr>
          <p:nvPr>
            <p:ph type="body" sz="quarter" idx="12" hasCustomPrompt="1"/>
          </p:nvPr>
        </p:nvSpPr>
        <p:spPr>
          <a:xfrm>
            <a:off x="2141210" y="6310114"/>
            <a:ext cx="7921580" cy="215444"/>
          </a:xfrm>
          <a:prstGeom prst="rect">
            <a:avLst/>
          </a:prstGeom>
        </p:spPr>
        <p:txBody>
          <a:bodyPr wrap="square" lIns="0" tIns="0" rIns="0" bIns="0" anchor="t">
            <a:spAutoFit/>
          </a:bodyPr>
          <a:lstStyle>
            <a:lvl1pPr marL="0" indent="0" algn="ctr">
              <a:buNone/>
              <a:defRPr sz="1400" b="0" i="0" baseline="0">
                <a:solidFill>
                  <a:schemeClr val="tx1">
                    <a:lumMod val="65000"/>
                    <a:lumOff val="35000"/>
                  </a:schemeClr>
                </a:solidFill>
                <a:latin typeface="SSTJpPro" panose="020B0504030504020204" pitchFamily="34" charset="-128"/>
                <a:ea typeface="SSTJpPro" panose="020B0504030504020204" pitchFamily="34" charset="-128"/>
                <a:cs typeface="Arial" panose="020B0604020202020204" pitchFamily="34" charset="0"/>
              </a:defRPr>
            </a:lvl1pPr>
          </a:lstStyle>
          <a:p>
            <a:pPr lvl="0"/>
            <a:r>
              <a:rPr kumimoji="1" lang="ja-JP" altLang="en-US" dirty="0"/>
              <a:t>部署名</a:t>
            </a:r>
          </a:p>
        </p:txBody>
      </p:sp>
      <p:sp>
        <p:nvSpPr>
          <p:cNvPr id="26" name="テキスト プレースホルダー 2"/>
          <p:cNvSpPr>
            <a:spLocks noGrp="1"/>
          </p:cNvSpPr>
          <p:nvPr>
            <p:ph type="body" sz="quarter" idx="13" hasCustomPrompt="1"/>
          </p:nvPr>
        </p:nvSpPr>
        <p:spPr>
          <a:xfrm>
            <a:off x="2141210" y="6583551"/>
            <a:ext cx="7921580" cy="138499"/>
          </a:xfrm>
          <a:prstGeom prst="rect">
            <a:avLst/>
          </a:prstGeom>
        </p:spPr>
        <p:txBody>
          <a:bodyPr wrap="square" lIns="0" tIns="0" rIns="0" bIns="0" anchor="b">
            <a:spAutoFit/>
          </a:bodyPr>
          <a:lstStyle>
            <a:lvl1pPr marL="0" indent="0" algn="ctr">
              <a:buNone/>
              <a:defRPr sz="900" b="0" i="0" baseline="0">
                <a:solidFill>
                  <a:schemeClr val="tx1">
                    <a:lumMod val="65000"/>
                    <a:lumOff val="35000"/>
                  </a:schemeClr>
                </a:solidFill>
                <a:latin typeface="SSTJpPro" panose="020B0504030504020204" pitchFamily="34" charset="-128"/>
                <a:ea typeface="SSTJpPro" panose="020B0504030504020204" pitchFamily="34" charset="-128"/>
                <a:cs typeface="Arial" panose="020B0604020202020204" pitchFamily="34" charset="0"/>
              </a:defRPr>
            </a:lvl1pPr>
          </a:lstStyle>
          <a:p>
            <a:pPr lvl="0"/>
            <a:r>
              <a:rPr kumimoji="1" lang="ja-JP" altLang="en-US" dirty="0"/>
              <a:t>ライツ表記</a:t>
            </a:r>
          </a:p>
        </p:txBody>
      </p:sp>
      <p:sp>
        <p:nvSpPr>
          <p:cNvPr id="15" name="フッター プレースホルダー 3"/>
          <p:cNvSpPr txBox="1">
            <a:spLocks/>
          </p:cNvSpPr>
          <p:nvPr userDrawn="1"/>
        </p:nvSpPr>
        <p:spPr>
          <a:xfrm>
            <a:off x="8028025" y="6535588"/>
            <a:ext cx="2880000" cy="216000"/>
          </a:xfrm>
          <a:prstGeom prst="rect">
            <a:avLst/>
          </a:prstGeom>
        </p:spPr>
        <p:txBody>
          <a:bodyPr wrap="square" lIns="72000" tIns="0" rIns="72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ja-JP" altLang="en-US" sz="1000" baseline="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付帯項目</a:t>
            </a:r>
          </a:p>
        </p:txBody>
      </p:sp>
      <p:pic>
        <p:nvPicPr>
          <p:cNvPr id="3" name="図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6472" y="302965"/>
            <a:ext cx="1438171" cy="361621"/>
          </a:xfrm>
          <a:prstGeom prst="rect">
            <a:avLst/>
          </a:prstGeom>
        </p:spPr>
      </p:pic>
      <p:pic>
        <p:nvPicPr>
          <p:cNvPr id="10" name="図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909297" y="6427588"/>
            <a:ext cx="1295403" cy="432817"/>
          </a:xfrm>
          <a:prstGeom prst="rect">
            <a:avLst/>
          </a:prstGeom>
        </p:spPr>
      </p:pic>
      <p:sp>
        <p:nvSpPr>
          <p:cNvPr id="11" name="テキスト ボックス 10">
            <a:extLst>
              <a:ext uri="{FF2B5EF4-FFF2-40B4-BE49-F238E27FC236}">
                <a16:creationId xmlns:a16="http://schemas.microsoft.com/office/drawing/2014/main" id="{082B6ED2-EAB4-BA4A-AA6E-7BCE4552CFD2}"/>
              </a:ext>
            </a:extLst>
          </p:cNvPr>
          <p:cNvSpPr txBox="1"/>
          <p:nvPr userDrawn="1"/>
        </p:nvSpPr>
        <p:spPr>
          <a:xfrm>
            <a:off x="3579926" y="4149874"/>
            <a:ext cx="5032147" cy="307777"/>
          </a:xfrm>
          <a:prstGeom prst="rect">
            <a:avLst/>
          </a:prstGeom>
          <a:noFill/>
        </p:spPr>
        <p:txBody>
          <a:bodyPr wrap="none" rtlCol="0">
            <a:spAutoFit/>
          </a:bodyPr>
          <a:lstStyle/>
          <a:p>
            <a:pPr marL="0" marR="0" lvl="0" indent="0" algn="ctr" defTabSz="1089325"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prstClr val="white"/>
                </a:solidFill>
                <a:effectLst/>
                <a:uLnTx/>
                <a:uFillTx/>
                <a:latin typeface="SSTJpPro" panose="020B0504030504020204" pitchFamily="34" charset="-128"/>
                <a:ea typeface="SSTJpPro" panose="020B0504030504020204" pitchFamily="34" charset="-128"/>
                <a:cs typeface="+mn-cs"/>
              </a:rPr>
              <a:t>テクノロジーの力で人に感動を、社会に豊かさをもたらす。</a:t>
            </a:r>
          </a:p>
        </p:txBody>
      </p:sp>
      <p:sp>
        <p:nvSpPr>
          <p:cNvPr id="13" name="テキスト プレースホルダー 2">
            <a:extLst>
              <a:ext uri="{FF2B5EF4-FFF2-40B4-BE49-F238E27FC236}">
                <a16:creationId xmlns:a16="http://schemas.microsoft.com/office/drawing/2014/main" id="{32E12D32-7198-C448-9AFF-1CC5816481A9}"/>
              </a:ext>
            </a:extLst>
          </p:cNvPr>
          <p:cNvSpPr>
            <a:spLocks noGrp="1"/>
          </p:cNvSpPr>
          <p:nvPr>
            <p:ph type="body" sz="quarter" idx="16" hasCustomPrompt="1"/>
          </p:nvPr>
        </p:nvSpPr>
        <p:spPr>
          <a:xfrm>
            <a:off x="557734" y="5085978"/>
            <a:ext cx="10764000" cy="576263"/>
          </a:xfrm>
          <a:prstGeom prst="rect">
            <a:avLst/>
          </a:prstGeom>
        </p:spPr>
        <p:txBody>
          <a:bodyPr lIns="0" tIns="0" rIns="0" bIns="0" anchor="ctr"/>
          <a:lstStyle>
            <a:lvl1pPr marL="0" indent="0" algn="ctr">
              <a:buNone/>
              <a:defRPr sz="3200" b="1" i="0" baseline="0">
                <a:solidFill>
                  <a:schemeClr val="tx1">
                    <a:lumMod val="65000"/>
                    <a:lumOff val="35000"/>
                  </a:schemeClr>
                </a:solidFill>
                <a:latin typeface="SST Japanese Pro" panose="020B0504030504020204" pitchFamily="34" charset="-128"/>
                <a:ea typeface="SST Japanese Pro" panose="020B0504030504020204" pitchFamily="34" charset="-128"/>
                <a:cs typeface="Arial" panose="020B0604020202020204" pitchFamily="34" charset="0"/>
              </a:defRPr>
            </a:lvl1pPr>
          </a:lstStyle>
          <a:p>
            <a:pPr lvl="0"/>
            <a:r>
              <a:rPr kumimoji="1" lang="ja-JP" altLang="en-US" dirty="0"/>
              <a:t>マスター タイトルの書式設定</a:t>
            </a:r>
          </a:p>
        </p:txBody>
      </p:sp>
      <p:sp>
        <p:nvSpPr>
          <p:cNvPr id="14" name="テキスト プレースホルダー 4">
            <a:extLst>
              <a:ext uri="{FF2B5EF4-FFF2-40B4-BE49-F238E27FC236}">
                <a16:creationId xmlns:a16="http://schemas.microsoft.com/office/drawing/2014/main" id="{41B60771-79C5-0F48-A008-C27B11C1DCC3}"/>
              </a:ext>
            </a:extLst>
          </p:cNvPr>
          <p:cNvSpPr>
            <a:spLocks noGrp="1"/>
          </p:cNvSpPr>
          <p:nvPr>
            <p:ph type="body" sz="quarter" idx="17" hasCustomPrompt="1"/>
          </p:nvPr>
        </p:nvSpPr>
        <p:spPr>
          <a:xfrm>
            <a:off x="557734" y="5786512"/>
            <a:ext cx="10764000" cy="276999"/>
          </a:xfrm>
          <a:prstGeom prst="rect">
            <a:avLst/>
          </a:prstGeom>
        </p:spPr>
        <p:txBody>
          <a:bodyPr lIns="0" tIns="0" rIns="0" bIns="0" anchor="t">
            <a:spAutoFit/>
          </a:bodyPr>
          <a:lstStyle>
            <a:lvl1pPr marL="0" indent="0" algn="ctr">
              <a:buNone/>
              <a:defRPr sz="1800" b="0" i="0" baseline="0">
                <a:solidFill>
                  <a:schemeClr val="tx1">
                    <a:lumMod val="65000"/>
                    <a:lumOff val="35000"/>
                  </a:schemeClr>
                </a:solidFill>
                <a:latin typeface="SSTJpPro" panose="020B0504030504020204" pitchFamily="34" charset="-128"/>
                <a:ea typeface="SSTJpPro" panose="020B0504030504020204" pitchFamily="34" charset="-128"/>
                <a:cs typeface="Arial" panose="020B0604020202020204" pitchFamily="34" charset="0"/>
              </a:defRPr>
            </a:lvl1pPr>
            <a:lvl2pPr marL="544662" indent="0" algn="l">
              <a:buNone/>
              <a:defRPr/>
            </a:lvl2pPr>
          </a:lstStyle>
          <a:p>
            <a:pPr lvl="0"/>
            <a:r>
              <a:rPr kumimoji="1" lang="ja-JP" altLang="en-US" dirty="0"/>
              <a:t>サブタイトルの書式設定</a:t>
            </a:r>
          </a:p>
        </p:txBody>
      </p:sp>
    </p:spTree>
    <p:extLst>
      <p:ext uri="{BB962C8B-B14F-4D97-AF65-F5344CB8AC3E}">
        <p14:creationId xmlns:p14="http://schemas.microsoft.com/office/powerpoint/2010/main" val="3984463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White MiddlePage">
    <p:spTree>
      <p:nvGrpSpPr>
        <p:cNvPr id="1" name=""/>
        <p:cNvGrpSpPr/>
        <p:nvPr/>
      </p:nvGrpSpPr>
      <p:grpSpPr>
        <a:xfrm>
          <a:off x="0" y="0"/>
          <a:ext cx="0" cy="0"/>
          <a:chOff x="0" y="0"/>
          <a:chExt cx="0" cy="0"/>
        </a:xfrm>
      </p:grpSpPr>
      <p:sp>
        <p:nvSpPr>
          <p:cNvPr id="16" name="正方形/長方形 15"/>
          <p:cNvSpPr/>
          <p:nvPr userDrawn="1"/>
        </p:nvSpPr>
        <p:spPr>
          <a:xfrm>
            <a:off x="0" y="6427588"/>
            <a:ext cx="12204000" cy="432000"/>
          </a:xfrm>
          <a:prstGeom prst="rect">
            <a:avLst/>
          </a:prstGeom>
          <a:solidFill>
            <a:srgbClr val="0033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900">
              <a:solidFill>
                <a:srgbClr val="FFFFFF"/>
              </a:solidFill>
              <a:latin typeface="Meiryo UI" panose="020B0604030504040204" pitchFamily="50" charset="-128"/>
              <a:ea typeface="Meiryo UI" panose="020B0604030504040204" pitchFamily="50" charset="-128"/>
              <a:cs typeface="Arial" panose="020B0604020202020204" pitchFamily="34" charset="0"/>
            </a:endParaRPr>
          </a:p>
        </p:txBody>
      </p:sp>
      <p:cxnSp>
        <p:nvCxnSpPr>
          <p:cNvPr id="21" name="直線コネクタ 20"/>
          <p:cNvCxnSpPr/>
          <p:nvPr userDrawn="1"/>
        </p:nvCxnSpPr>
        <p:spPr>
          <a:xfrm>
            <a:off x="2066590" y="6535576"/>
            <a:ext cx="0" cy="216024"/>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7" name="タイトル 1"/>
          <p:cNvSpPr>
            <a:spLocks noGrp="1"/>
          </p:cNvSpPr>
          <p:nvPr>
            <p:ph type="title"/>
          </p:nvPr>
        </p:nvSpPr>
        <p:spPr bwMode="gray">
          <a:xfrm>
            <a:off x="431799" y="189434"/>
            <a:ext cx="11339513" cy="539750"/>
          </a:xfrm>
          <a:prstGeom prst="rect">
            <a:avLst/>
          </a:prstGeom>
        </p:spPr>
        <p:txBody>
          <a:bodyPr lIns="0" tIns="0" rIns="0" bIns="0" anchor="t" anchorCtr="0">
            <a:noAutofit/>
          </a:bodyPr>
          <a:lstStyle>
            <a:lvl1pPr algn="l">
              <a:defRPr sz="2800" b="1" baseline="0">
                <a:solidFill>
                  <a:schemeClr val="tx1"/>
                </a:solidFill>
                <a:latin typeface="(日本語用のフォントを使用)"/>
                <a:ea typeface="Meiryo UI" panose="020B0604030504040204" pitchFamily="50" charset="-128"/>
                <a:cs typeface="Arial" panose="020B0604020202020204" pitchFamily="34" charset="0"/>
              </a:defRPr>
            </a:lvl1pPr>
          </a:lstStyle>
          <a:p>
            <a:r>
              <a:rPr lang="ja-JP" altLang="en-US" dirty="0"/>
              <a:t>マスタ タイトルの書式設定</a:t>
            </a:r>
          </a:p>
        </p:txBody>
      </p:sp>
      <p:sp>
        <p:nvSpPr>
          <p:cNvPr id="18" name="コンテンツ プレースホルダ 6"/>
          <p:cNvSpPr>
            <a:spLocks noGrp="1"/>
          </p:cNvSpPr>
          <p:nvPr>
            <p:ph sz="quarter" idx="13"/>
          </p:nvPr>
        </p:nvSpPr>
        <p:spPr bwMode="gray">
          <a:xfrm>
            <a:off x="720724" y="1081089"/>
            <a:ext cx="10763251" cy="5165724"/>
          </a:xfrm>
          <a:prstGeom prst="rect">
            <a:avLst/>
          </a:prstGeom>
        </p:spPr>
        <p:txBody>
          <a:bodyPr lIns="0" tIns="0" rIns="0" bIns="0"/>
          <a:lstStyle>
            <a:lvl1pPr>
              <a:lnSpc>
                <a:spcPts val="3400"/>
              </a:lnSpc>
              <a:spcBef>
                <a:spcPts val="0"/>
              </a:spcBef>
              <a:buFontTx/>
              <a:buNone/>
              <a:defRPr sz="2400" baseline="0">
                <a:solidFill>
                  <a:schemeClr val="tx1"/>
                </a:solidFill>
                <a:latin typeface="(日本語用のフォントを使用)"/>
                <a:ea typeface="Meiryo UI" panose="020B0604030504040204" pitchFamily="50" charset="-128"/>
                <a:cs typeface="Arial" panose="020B0604020202020204" pitchFamily="34" charset="0"/>
              </a:defRPr>
            </a:lvl1pPr>
            <a:lvl2pPr>
              <a:lnSpc>
                <a:spcPts val="3400"/>
              </a:lnSpc>
              <a:spcBef>
                <a:spcPts val="0"/>
              </a:spcBef>
              <a:buFontTx/>
              <a:buNone/>
              <a:defRPr sz="1600" baseline="0">
                <a:solidFill>
                  <a:schemeClr val="tx1"/>
                </a:solidFill>
                <a:latin typeface="(日本語用のフォントを使用)"/>
                <a:ea typeface="Meiryo UI" panose="020B0604030504040204" pitchFamily="50" charset="-128"/>
                <a:cs typeface="Arial" panose="020B0604020202020204" pitchFamily="34" charset="0"/>
              </a:defRPr>
            </a:lvl2pPr>
            <a:lvl3pPr>
              <a:lnSpc>
                <a:spcPts val="3400"/>
              </a:lnSpc>
              <a:spcBef>
                <a:spcPts val="0"/>
              </a:spcBef>
              <a:buFontTx/>
              <a:buNone/>
              <a:defRPr sz="1400" baseline="0">
                <a:solidFill>
                  <a:schemeClr val="tx1"/>
                </a:solidFill>
                <a:latin typeface="(日本語用のフォントを使用)"/>
                <a:ea typeface="Meiryo UI" panose="020B0604030504040204" pitchFamily="50" charset="-128"/>
                <a:cs typeface="Arial" panose="020B0604020202020204" pitchFamily="34" charset="0"/>
              </a:defRPr>
            </a:lvl3pPr>
            <a:lvl4pPr>
              <a:lnSpc>
                <a:spcPts val="3400"/>
              </a:lnSpc>
              <a:spcBef>
                <a:spcPts val="0"/>
              </a:spcBef>
              <a:buFontTx/>
              <a:buNone/>
              <a:defRPr sz="1100" baseline="0">
                <a:solidFill>
                  <a:schemeClr val="tx1"/>
                </a:solidFill>
                <a:latin typeface="(日本語用のフォントを使用)"/>
                <a:ea typeface="Meiryo UI" panose="020B0604030504040204" pitchFamily="50" charset="-128"/>
                <a:cs typeface="Arial" panose="020B0604020202020204" pitchFamily="34" charset="0"/>
              </a:defRPr>
            </a:lvl4pPr>
            <a:lvl5pPr>
              <a:defRPr sz="1000">
                <a:solidFill>
                  <a:schemeClr val="tx1"/>
                </a:solidFill>
                <a:latin typeface="(日本語用のフォントを使用)"/>
                <a:ea typeface="Meiryo UI" panose="020B0604030504040204" pitchFamily="50" charset="-128"/>
                <a:cs typeface="Arial" panose="020B0604020202020204" pitchFamily="34" charset="0"/>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endParaRPr lang="en-US" altLang="ja-JP" dirty="0"/>
          </a:p>
          <a:p>
            <a:pPr lvl="4"/>
            <a:r>
              <a:rPr lang="ja-JP" altLang="en-US" dirty="0"/>
              <a:t>第 </a:t>
            </a:r>
            <a:r>
              <a:rPr lang="en-US" altLang="ja-JP" dirty="0"/>
              <a:t>5 </a:t>
            </a:r>
            <a:r>
              <a:rPr lang="ja-JP" altLang="en-US" dirty="0"/>
              <a:t>レベル</a:t>
            </a:r>
          </a:p>
        </p:txBody>
      </p:sp>
      <p:sp>
        <p:nvSpPr>
          <p:cNvPr id="22" name="フッター プレースホルダー 3"/>
          <p:cNvSpPr txBox="1">
            <a:spLocks/>
          </p:cNvSpPr>
          <p:nvPr userDrawn="1"/>
        </p:nvSpPr>
        <p:spPr>
          <a:xfrm>
            <a:off x="8028025" y="6535588"/>
            <a:ext cx="2880000" cy="216000"/>
          </a:xfrm>
          <a:prstGeom prst="rect">
            <a:avLst/>
          </a:prstGeom>
        </p:spPr>
        <p:txBody>
          <a:bodyPr wrap="square" lIns="72000" tIns="0" rIns="72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endParaRPr lang="ja-JP" altLang="en-US" sz="1000" dirty="0">
              <a:latin typeface="Meiryo UI" panose="020B0604030504040204" pitchFamily="50" charset="-128"/>
              <a:ea typeface="Meiryo UI" panose="020B0604030504040204" pitchFamily="50" charset="-128"/>
              <a:cs typeface="Arial" panose="020B0604020202020204" pitchFamily="34" charset="0"/>
            </a:endParaRPr>
          </a:p>
        </p:txBody>
      </p:sp>
      <p:sp>
        <p:nvSpPr>
          <p:cNvPr id="27" name="日付プレースホルダー 2"/>
          <p:cNvSpPr txBox="1">
            <a:spLocks/>
          </p:cNvSpPr>
          <p:nvPr userDrawn="1"/>
        </p:nvSpPr>
        <p:spPr>
          <a:xfrm>
            <a:off x="2250462" y="6535588"/>
            <a:ext cx="934825" cy="206574"/>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1000" dirty="0">
                <a:latin typeface="Meiryo UI" panose="020B0604030504040204" pitchFamily="50" charset="-128"/>
                <a:ea typeface="Meiryo UI" panose="020B0604030504040204" pitchFamily="50" charset="-128"/>
                <a:cs typeface="Arial" panose="020B0604020202020204" pitchFamily="34" charset="0"/>
              </a:rPr>
              <a:t>2020/9/19</a:t>
            </a:r>
            <a:endParaRPr lang="ja-JP" altLang="en-US" sz="1000" dirty="0">
              <a:latin typeface="Meiryo UI" panose="020B0604030504040204" pitchFamily="50" charset="-128"/>
              <a:ea typeface="Meiryo UI" panose="020B0604030504040204" pitchFamily="50" charset="-128"/>
              <a:cs typeface="Arial" panose="020B0604020202020204" pitchFamily="34" charset="0"/>
            </a:endParaRPr>
          </a:p>
        </p:txBody>
      </p:sp>
      <p:sp>
        <p:nvSpPr>
          <p:cNvPr id="28" name="スライド番号プレースホルダー 4"/>
          <p:cNvSpPr txBox="1">
            <a:spLocks/>
          </p:cNvSpPr>
          <p:nvPr userDrawn="1"/>
        </p:nvSpPr>
        <p:spPr>
          <a:xfrm>
            <a:off x="1421829" y="6545014"/>
            <a:ext cx="432049"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1000" smtClean="0">
                <a:latin typeface="Meiryo UI" panose="020B0604030504040204" pitchFamily="50" charset="-128"/>
                <a:ea typeface="Meiryo UI" panose="020B0604030504040204" pitchFamily="50" charset="-128"/>
                <a:cs typeface="Arial" panose="020B0604020202020204" pitchFamily="34" charset="0"/>
              </a:rPr>
              <a:pPr/>
              <a:t>‹#›</a:t>
            </a:fld>
            <a:r>
              <a:rPr lang="en-US" altLang="ja-JP" sz="1000" dirty="0">
                <a:latin typeface="Meiryo UI" panose="020B0604030504040204" pitchFamily="50" charset="-128"/>
                <a:ea typeface="Meiryo UI" panose="020B0604030504040204" pitchFamily="50" charset="-128"/>
                <a:cs typeface="Arial" panose="020B0604020202020204" pitchFamily="34" charset="0"/>
              </a:rPr>
              <a:t>/5</a:t>
            </a:r>
            <a:endParaRPr lang="ja-JP" altLang="en-US" sz="1000" dirty="0">
              <a:latin typeface="Meiryo UI" panose="020B0604030504040204" pitchFamily="50" charset="-128"/>
              <a:ea typeface="Meiryo UI" panose="020B0604030504040204" pitchFamily="50" charset="-128"/>
              <a:cs typeface="Arial" panose="020B0604020202020204" pitchFamily="34" charset="0"/>
            </a:endParaRPr>
          </a:p>
        </p:txBody>
      </p:sp>
      <p:sp>
        <p:nvSpPr>
          <p:cNvPr id="11" name="日付プレースホルダー 2">
            <a:extLst>
              <a:ext uri="{FF2B5EF4-FFF2-40B4-BE49-F238E27FC236}">
                <a16:creationId xmlns:a16="http://schemas.microsoft.com/office/drawing/2014/main" id="{6E7D9063-ED0D-47C9-8643-548869D6434B}"/>
              </a:ext>
            </a:extLst>
          </p:cNvPr>
          <p:cNvSpPr txBox="1">
            <a:spLocks/>
          </p:cNvSpPr>
          <p:nvPr userDrawn="1"/>
        </p:nvSpPr>
        <p:spPr>
          <a:xfrm>
            <a:off x="3367325" y="6535588"/>
            <a:ext cx="934825" cy="206574"/>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1000" dirty="0">
                <a:latin typeface="Meiryo UI" panose="020B0604030504040204" pitchFamily="50" charset="-128"/>
                <a:ea typeface="Meiryo UI" panose="020B0604030504040204" pitchFamily="50" charset="-128"/>
                <a:cs typeface="Arial" panose="020B0604020202020204" pitchFamily="34" charset="0"/>
              </a:rPr>
              <a:t>C</a:t>
            </a:r>
            <a:r>
              <a:rPr lang="ja-JP" altLang="en-US" sz="1000" dirty="0">
                <a:latin typeface="Meiryo UI" panose="020B0604030504040204" pitchFamily="50" charset="-128"/>
                <a:ea typeface="Meiryo UI" panose="020B0604030504040204" pitchFamily="50" charset="-128"/>
                <a:cs typeface="Arial" panose="020B0604020202020204" pitchFamily="34" charset="0"/>
              </a:rPr>
              <a:t>グループ</a:t>
            </a:r>
          </a:p>
        </p:txBody>
      </p:sp>
    </p:spTree>
    <p:extLst>
      <p:ext uri="{BB962C8B-B14F-4D97-AF65-F5344CB8AC3E}">
        <p14:creationId xmlns:p14="http://schemas.microsoft.com/office/powerpoint/2010/main" val="961182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lack/White MiddlePage">
    <p:spTree>
      <p:nvGrpSpPr>
        <p:cNvPr id="1" name=""/>
        <p:cNvGrpSpPr/>
        <p:nvPr/>
      </p:nvGrpSpPr>
      <p:grpSpPr>
        <a:xfrm>
          <a:off x="0" y="0"/>
          <a:ext cx="0" cy="0"/>
          <a:chOff x="0" y="0"/>
          <a:chExt cx="0" cy="0"/>
        </a:xfrm>
      </p:grpSpPr>
      <p:sp>
        <p:nvSpPr>
          <p:cNvPr id="16" name="正方形/長方形 15"/>
          <p:cNvSpPr/>
          <p:nvPr userDrawn="1"/>
        </p:nvSpPr>
        <p:spPr>
          <a:xfrm>
            <a:off x="0" y="6427588"/>
            <a:ext cx="12204000" cy="432000"/>
          </a:xfrm>
          <a:prstGeom prst="rect">
            <a:avLst/>
          </a:prstGeom>
          <a:solidFill>
            <a:srgbClr val="00336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900">
              <a:solidFill>
                <a:srgbClr val="FFFFFF"/>
              </a:solidFill>
              <a:latin typeface="Meiryo UI" panose="020B0604030504040204" pitchFamily="50" charset="-128"/>
              <a:ea typeface="Meiryo UI" panose="020B0604030504040204" pitchFamily="50" charset="-128"/>
              <a:cs typeface="Arial" panose="020B0604020202020204" pitchFamily="34" charset="0"/>
            </a:endParaRPr>
          </a:p>
        </p:txBody>
      </p:sp>
      <p:cxnSp>
        <p:nvCxnSpPr>
          <p:cNvPr id="21" name="直線コネクタ 20"/>
          <p:cNvCxnSpPr/>
          <p:nvPr userDrawn="1"/>
        </p:nvCxnSpPr>
        <p:spPr>
          <a:xfrm>
            <a:off x="1886030" y="6535576"/>
            <a:ext cx="0" cy="216024"/>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7" name="タイトル 1"/>
          <p:cNvSpPr>
            <a:spLocks noGrp="1"/>
          </p:cNvSpPr>
          <p:nvPr>
            <p:ph type="title"/>
          </p:nvPr>
        </p:nvSpPr>
        <p:spPr bwMode="gray">
          <a:xfrm>
            <a:off x="431799" y="360363"/>
            <a:ext cx="11339513" cy="539750"/>
          </a:xfrm>
          <a:prstGeom prst="rect">
            <a:avLst/>
          </a:prstGeom>
        </p:spPr>
        <p:txBody>
          <a:bodyPr lIns="0" tIns="0" rIns="0" bIns="0" anchor="t" anchorCtr="0">
            <a:noAutofit/>
          </a:bodyPr>
          <a:lstStyle>
            <a:lvl1pPr algn="l">
              <a:defRPr sz="2800" b="1" baseline="0">
                <a:solidFill>
                  <a:schemeClr val="tx1"/>
                </a:solidFill>
                <a:latin typeface="(日本語用のフォントを使用)"/>
                <a:ea typeface="Meiryo UI" panose="020B0604030504040204" pitchFamily="50" charset="-128"/>
                <a:cs typeface="Arial" panose="020B0604020202020204" pitchFamily="34" charset="0"/>
              </a:defRPr>
            </a:lvl1pPr>
          </a:lstStyle>
          <a:p>
            <a:r>
              <a:rPr lang="ja-JP" altLang="en-US" dirty="0"/>
              <a:t>マスタ タイトルの書式設定</a:t>
            </a:r>
          </a:p>
        </p:txBody>
      </p:sp>
      <p:sp>
        <p:nvSpPr>
          <p:cNvPr id="18" name="コンテンツ プレースホルダ 6"/>
          <p:cNvSpPr>
            <a:spLocks noGrp="1"/>
          </p:cNvSpPr>
          <p:nvPr>
            <p:ph sz="quarter" idx="13"/>
          </p:nvPr>
        </p:nvSpPr>
        <p:spPr bwMode="gray">
          <a:xfrm>
            <a:off x="720724" y="1081089"/>
            <a:ext cx="10763251" cy="5165724"/>
          </a:xfrm>
          <a:prstGeom prst="rect">
            <a:avLst/>
          </a:prstGeom>
        </p:spPr>
        <p:txBody>
          <a:bodyPr lIns="0" tIns="0" rIns="0" bIns="0"/>
          <a:lstStyle>
            <a:lvl1pPr>
              <a:lnSpc>
                <a:spcPts val="3400"/>
              </a:lnSpc>
              <a:spcBef>
                <a:spcPts val="0"/>
              </a:spcBef>
              <a:buFontTx/>
              <a:buNone/>
              <a:defRPr sz="2400" baseline="0">
                <a:solidFill>
                  <a:schemeClr val="tx1"/>
                </a:solidFill>
                <a:latin typeface="(日本語用のフォントを使用)"/>
                <a:ea typeface="Meiryo UI" panose="020B0604030504040204" pitchFamily="50" charset="-128"/>
                <a:cs typeface="Arial" panose="020B0604020202020204" pitchFamily="34" charset="0"/>
              </a:defRPr>
            </a:lvl1pPr>
            <a:lvl2pPr>
              <a:lnSpc>
                <a:spcPts val="3400"/>
              </a:lnSpc>
              <a:spcBef>
                <a:spcPts val="0"/>
              </a:spcBef>
              <a:buFontTx/>
              <a:buNone/>
              <a:defRPr sz="1600" baseline="0">
                <a:solidFill>
                  <a:schemeClr val="tx1"/>
                </a:solidFill>
                <a:latin typeface="(日本語用のフォントを使用)"/>
                <a:ea typeface="Meiryo UI" panose="020B0604030504040204" pitchFamily="50" charset="-128"/>
                <a:cs typeface="Arial" panose="020B0604020202020204" pitchFamily="34" charset="0"/>
              </a:defRPr>
            </a:lvl2pPr>
            <a:lvl3pPr>
              <a:lnSpc>
                <a:spcPts val="3400"/>
              </a:lnSpc>
              <a:spcBef>
                <a:spcPts val="0"/>
              </a:spcBef>
              <a:buFontTx/>
              <a:buNone/>
              <a:defRPr sz="1400" baseline="0">
                <a:solidFill>
                  <a:schemeClr val="tx1"/>
                </a:solidFill>
                <a:latin typeface="(日本語用のフォントを使用)"/>
                <a:ea typeface="Meiryo UI" panose="020B0604030504040204" pitchFamily="50" charset="-128"/>
                <a:cs typeface="Arial" panose="020B0604020202020204" pitchFamily="34" charset="0"/>
              </a:defRPr>
            </a:lvl3pPr>
            <a:lvl4pPr>
              <a:lnSpc>
                <a:spcPts val="3400"/>
              </a:lnSpc>
              <a:spcBef>
                <a:spcPts val="0"/>
              </a:spcBef>
              <a:buFontTx/>
              <a:buNone/>
              <a:defRPr sz="1100" baseline="0">
                <a:solidFill>
                  <a:schemeClr val="tx1"/>
                </a:solidFill>
                <a:latin typeface="(日本語用のフォントを使用)"/>
                <a:ea typeface="Meiryo UI" panose="020B0604030504040204" pitchFamily="50" charset="-128"/>
                <a:cs typeface="Arial" panose="020B0604020202020204" pitchFamily="34" charset="0"/>
              </a:defRPr>
            </a:lvl4pPr>
            <a:lvl5pPr>
              <a:defRPr sz="1000">
                <a:solidFill>
                  <a:schemeClr val="tx1"/>
                </a:solidFill>
                <a:latin typeface="(日本語用のフォントを使用)"/>
                <a:ea typeface="Meiryo UI" panose="020B0604030504040204" pitchFamily="50" charset="-128"/>
                <a:cs typeface="Arial" panose="020B0604020202020204" pitchFamily="34" charset="0"/>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endParaRPr lang="en-US" altLang="ja-JP" dirty="0"/>
          </a:p>
          <a:p>
            <a:pPr lvl="4"/>
            <a:r>
              <a:rPr lang="ja-JP" altLang="en-US" dirty="0"/>
              <a:t>第 </a:t>
            </a:r>
            <a:r>
              <a:rPr lang="en-US" altLang="ja-JP" dirty="0"/>
              <a:t>5 </a:t>
            </a:r>
            <a:r>
              <a:rPr lang="ja-JP" altLang="en-US" dirty="0"/>
              <a:t>レベル</a:t>
            </a:r>
          </a:p>
        </p:txBody>
      </p:sp>
      <p:sp>
        <p:nvSpPr>
          <p:cNvPr id="22" name="フッター プレースホルダー 3"/>
          <p:cNvSpPr txBox="1">
            <a:spLocks/>
          </p:cNvSpPr>
          <p:nvPr userDrawn="1"/>
        </p:nvSpPr>
        <p:spPr>
          <a:xfrm>
            <a:off x="8028025" y="6535588"/>
            <a:ext cx="2880000" cy="216000"/>
          </a:xfrm>
          <a:prstGeom prst="rect">
            <a:avLst/>
          </a:prstGeom>
        </p:spPr>
        <p:txBody>
          <a:bodyPr wrap="square" lIns="72000" tIns="0" rIns="72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ja-JP" altLang="en-US" sz="1000" dirty="0">
                <a:latin typeface="Meiryo UI" panose="020B0604030504040204" pitchFamily="50" charset="-128"/>
                <a:ea typeface="Meiryo UI" panose="020B0604030504040204" pitchFamily="50" charset="-128"/>
                <a:cs typeface="Arial" panose="020B0604020202020204" pitchFamily="34" charset="0"/>
              </a:rPr>
              <a:t>付帯項目</a:t>
            </a:r>
          </a:p>
        </p:txBody>
      </p:sp>
      <p:sp>
        <p:nvSpPr>
          <p:cNvPr id="23" name="フッター プレースホルダー 3"/>
          <p:cNvSpPr txBox="1">
            <a:spLocks/>
          </p:cNvSpPr>
          <p:nvPr userDrawn="1"/>
        </p:nvSpPr>
        <p:spPr>
          <a:xfrm>
            <a:off x="3006006" y="6535588"/>
            <a:ext cx="4860000" cy="216000"/>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l"/>
            <a:r>
              <a:rPr lang="ja-JP" altLang="en-US" sz="1000" dirty="0">
                <a:latin typeface="Meiryo UI" panose="020B0604030504040204" pitchFamily="50" charset="-128"/>
                <a:ea typeface="Meiryo UI" panose="020B0604030504040204" pitchFamily="50" charset="-128"/>
                <a:cs typeface="Arial" panose="020B0604020202020204" pitchFamily="34" charset="0"/>
              </a:rPr>
              <a:t>部署名　　　　ライツ表記</a:t>
            </a:r>
          </a:p>
        </p:txBody>
      </p:sp>
      <p:sp>
        <p:nvSpPr>
          <p:cNvPr id="27" name="日付プレースホルダー 2"/>
          <p:cNvSpPr txBox="1">
            <a:spLocks/>
          </p:cNvSpPr>
          <p:nvPr userDrawn="1"/>
        </p:nvSpPr>
        <p:spPr>
          <a:xfrm>
            <a:off x="2069902" y="6535588"/>
            <a:ext cx="776117" cy="216000"/>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ja-JP" altLang="en-US" sz="1000" dirty="0">
                <a:latin typeface="Meiryo UI" panose="020B0604030504040204" pitchFamily="50" charset="-128"/>
                <a:ea typeface="Meiryo UI" panose="020B0604030504040204" pitchFamily="50" charset="-128"/>
                <a:cs typeface="Arial" panose="020B0604020202020204" pitchFamily="34" charset="0"/>
              </a:rPr>
              <a:t>日付</a:t>
            </a: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0" y="6519600"/>
            <a:ext cx="1048514" cy="262129"/>
          </a:xfrm>
          <a:prstGeom prst="rect">
            <a:avLst/>
          </a:prstGeom>
        </p:spPr>
      </p:pic>
      <p:pic>
        <p:nvPicPr>
          <p:cNvPr id="14" name="図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909297" y="6427588"/>
            <a:ext cx="1295403" cy="432817"/>
          </a:xfrm>
          <a:prstGeom prst="rect">
            <a:avLst/>
          </a:prstGeom>
        </p:spPr>
      </p:pic>
      <p:sp>
        <p:nvSpPr>
          <p:cNvPr id="13" name="スライド番号プレースホルダー 4">
            <a:extLst>
              <a:ext uri="{FF2B5EF4-FFF2-40B4-BE49-F238E27FC236}">
                <a16:creationId xmlns:a16="http://schemas.microsoft.com/office/drawing/2014/main" id="{FFB651D1-FBD8-4BB5-AFB1-E11DB0ADBF50}"/>
              </a:ext>
            </a:extLst>
          </p:cNvPr>
          <p:cNvSpPr txBox="1">
            <a:spLocks/>
          </p:cNvSpPr>
          <p:nvPr userDrawn="1"/>
        </p:nvSpPr>
        <p:spPr>
          <a:xfrm>
            <a:off x="1349821" y="6545014"/>
            <a:ext cx="432049"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1000" smtClean="0">
                <a:latin typeface="Meiryo UI" panose="020B0604030504040204" pitchFamily="50" charset="-128"/>
                <a:ea typeface="Meiryo UI" panose="020B0604030504040204" pitchFamily="50" charset="-128"/>
                <a:cs typeface="Arial" panose="020B0604020202020204" pitchFamily="34" charset="0"/>
              </a:rPr>
              <a:pPr/>
              <a:t>‹#›</a:t>
            </a:fld>
            <a:r>
              <a:rPr lang="en-US" altLang="ja-JP" sz="1000" dirty="0">
                <a:latin typeface="Meiryo UI" panose="020B0604030504040204" pitchFamily="50" charset="-128"/>
                <a:ea typeface="Meiryo UI" panose="020B0604030504040204" pitchFamily="50" charset="-128"/>
                <a:cs typeface="Arial" panose="020B0604020202020204" pitchFamily="34" charset="0"/>
              </a:rPr>
              <a:t>/15</a:t>
            </a:r>
            <a:endParaRPr lang="ja-JP" altLang="en-US" sz="1000" dirty="0">
              <a:latin typeface="Meiryo UI" panose="020B0604030504040204" pitchFamily="50" charset="-128"/>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422858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ck/White MiddlePage">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61921CE6-A89C-4D45-9612-1FE0AA797ED0}"/>
              </a:ext>
            </a:extLst>
          </p:cNvPr>
          <p:cNvPicPr>
            <a:picLocks noChangeAspect="1"/>
          </p:cNvPicPr>
          <p:nvPr userDrawn="1"/>
        </p:nvPicPr>
        <p:blipFill rotWithShape="1">
          <a:blip r:embed="rId2"/>
          <a:srcRect t="30730" b="6041"/>
          <a:stretch/>
        </p:blipFill>
        <p:spPr>
          <a:xfrm>
            <a:off x="-574559" y="325537"/>
            <a:ext cx="12192002" cy="6858001"/>
          </a:xfrm>
          <a:prstGeom prst="rect">
            <a:avLst/>
          </a:prstGeom>
        </p:spPr>
      </p:pic>
      <p:sp>
        <p:nvSpPr>
          <p:cNvPr id="17" name="タイトル 1"/>
          <p:cNvSpPr>
            <a:spLocks noGrp="1"/>
          </p:cNvSpPr>
          <p:nvPr userDrawn="1">
            <p:ph type="title"/>
          </p:nvPr>
        </p:nvSpPr>
        <p:spPr bwMode="gray">
          <a:xfrm>
            <a:off x="587256" y="476137"/>
            <a:ext cx="11245655" cy="539750"/>
          </a:xfrm>
          <a:prstGeom prst="rect">
            <a:avLst/>
          </a:prstGeom>
        </p:spPr>
        <p:txBody>
          <a:bodyPr lIns="0" tIns="0" rIns="0" bIns="0" anchor="t" anchorCtr="0">
            <a:noAutofit/>
          </a:bodyPr>
          <a:lstStyle>
            <a:lvl1pPr algn="l">
              <a:defRPr sz="2800" b="1" baseline="0">
                <a:solidFill>
                  <a:schemeClr val="tx1"/>
                </a:solidFill>
                <a:latin typeface="(日本語用のフォントを使用)"/>
                <a:ea typeface="Meiryo UI" panose="020B0604030504040204" pitchFamily="50" charset="-128"/>
                <a:cs typeface="Arial" panose="020B0604020202020204" pitchFamily="34" charset="0"/>
              </a:defRPr>
            </a:lvl1pPr>
          </a:lstStyle>
          <a:p>
            <a:r>
              <a:rPr lang="ja-JP" altLang="en-US" dirty="0"/>
              <a:t>マスタ タイトルの書式設定</a:t>
            </a:r>
          </a:p>
        </p:txBody>
      </p:sp>
      <p:sp>
        <p:nvSpPr>
          <p:cNvPr id="18" name="コンテンツ プレースホルダ 6"/>
          <p:cNvSpPr>
            <a:spLocks noGrp="1"/>
          </p:cNvSpPr>
          <p:nvPr userDrawn="1">
            <p:ph sz="quarter" idx="13"/>
          </p:nvPr>
        </p:nvSpPr>
        <p:spPr bwMode="gray">
          <a:xfrm>
            <a:off x="587256" y="1260477"/>
            <a:ext cx="10896719" cy="4986336"/>
          </a:xfrm>
          <a:prstGeom prst="rect">
            <a:avLst/>
          </a:prstGeom>
        </p:spPr>
        <p:txBody>
          <a:bodyPr lIns="0" tIns="0" rIns="0" bIns="0"/>
          <a:lstStyle>
            <a:lvl1pPr>
              <a:lnSpc>
                <a:spcPts val="3400"/>
              </a:lnSpc>
              <a:spcBef>
                <a:spcPts val="0"/>
              </a:spcBef>
              <a:buFontTx/>
              <a:buNone/>
              <a:defRPr sz="2400" baseline="0">
                <a:solidFill>
                  <a:schemeClr val="tx1"/>
                </a:solidFill>
                <a:latin typeface="(日本語用のフォントを使用)"/>
                <a:ea typeface="Meiryo UI" panose="020B0604030504040204" pitchFamily="50" charset="-128"/>
                <a:cs typeface="Arial" panose="020B0604020202020204" pitchFamily="34" charset="0"/>
              </a:defRPr>
            </a:lvl1pPr>
            <a:lvl2pPr>
              <a:lnSpc>
                <a:spcPts val="3400"/>
              </a:lnSpc>
              <a:spcBef>
                <a:spcPts val="0"/>
              </a:spcBef>
              <a:buFontTx/>
              <a:buNone/>
              <a:defRPr sz="1600" baseline="0">
                <a:solidFill>
                  <a:schemeClr val="tx1"/>
                </a:solidFill>
                <a:latin typeface="(日本語用のフォントを使用)"/>
                <a:ea typeface="Meiryo UI" panose="020B0604030504040204" pitchFamily="50" charset="-128"/>
                <a:cs typeface="Arial" panose="020B0604020202020204" pitchFamily="34" charset="0"/>
              </a:defRPr>
            </a:lvl2pPr>
            <a:lvl3pPr>
              <a:lnSpc>
                <a:spcPts val="3400"/>
              </a:lnSpc>
              <a:spcBef>
                <a:spcPts val="0"/>
              </a:spcBef>
              <a:buFontTx/>
              <a:buNone/>
              <a:defRPr sz="1400" baseline="0">
                <a:solidFill>
                  <a:schemeClr val="tx1"/>
                </a:solidFill>
                <a:latin typeface="(日本語用のフォントを使用)"/>
                <a:ea typeface="Meiryo UI" panose="020B0604030504040204" pitchFamily="50" charset="-128"/>
                <a:cs typeface="Arial" panose="020B0604020202020204" pitchFamily="34" charset="0"/>
              </a:defRPr>
            </a:lvl3pPr>
            <a:lvl4pPr>
              <a:lnSpc>
                <a:spcPts val="3400"/>
              </a:lnSpc>
              <a:spcBef>
                <a:spcPts val="0"/>
              </a:spcBef>
              <a:buFontTx/>
              <a:buNone/>
              <a:defRPr sz="1100" baseline="0">
                <a:solidFill>
                  <a:schemeClr val="tx1"/>
                </a:solidFill>
                <a:latin typeface="(日本語用のフォントを使用)"/>
                <a:ea typeface="Meiryo UI" panose="020B0604030504040204" pitchFamily="50" charset="-128"/>
                <a:cs typeface="Arial" panose="020B0604020202020204" pitchFamily="34" charset="0"/>
              </a:defRPr>
            </a:lvl4pPr>
            <a:lvl5pPr>
              <a:defRPr sz="1000">
                <a:solidFill>
                  <a:schemeClr val="tx1"/>
                </a:solidFill>
                <a:latin typeface="(日本語用のフォントを使用)"/>
                <a:ea typeface="Meiryo UI" panose="020B0604030504040204" pitchFamily="50" charset="-128"/>
                <a:cs typeface="Arial" panose="020B0604020202020204" pitchFamily="34" charset="0"/>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endParaRPr lang="en-US" altLang="ja-JP" dirty="0"/>
          </a:p>
          <a:p>
            <a:pPr lvl="4"/>
            <a:r>
              <a:rPr lang="ja-JP" altLang="en-US" dirty="0"/>
              <a:t>第 </a:t>
            </a:r>
            <a:r>
              <a:rPr lang="en-US" altLang="ja-JP" dirty="0"/>
              <a:t>5 </a:t>
            </a:r>
            <a:r>
              <a:rPr lang="ja-JP" altLang="en-US" dirty="0"/>
              <a:t>レベル</a:t>
            </a:r>
          </a:p>
        </p:txBody>
      </p:sp>
      <p:sp>
        <p:nvSpPr>
          <p:cNvPr id="22" name="フッター プレースホルダー 3"/>
          <p:cNvSpPr txBox="1">
            <a:spLocks/>
          </p:cNvSpPr>
          <p:nvPr userDrawn="1"/>
        </p:nvSpPr>
        <p:spPr>
          <a:xfrm>
            <a:off x="8028025" y="6535588"/>
            <a:ext cx="2880000" cy="216000"/>
          </a:xfrm>
          <a:prstGeom prst="rect">
            <a:avLst/>
          </a:prstGeom>
        </p:spPr>
        <p:txBody>
          <a:bodyPr wrap="square" lIns="72000" tIns="0" rIns="72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ja-JP" altLang="en-US"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付帯項目</a:t>
            </a:r>
          </a:p>
        </p:txBody>
      </p:sp>
      <p:pic>
        <p:nvPicPr>
          <p:cNvPr id="14" name="図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909297" y="6427588"/>
            <a:ext cx="1295403" cy="432817"/>
          </a:xfrm>
          <a:prstGeom prst="rect">
            <a:avLst/>
          </a:prstGeom>
        </p:spPr>
      </p:pic>
      <p:cxnSp>
        <p:nvCxnSpPr>
          <p:cNvPr id="24" name="直線コネクタ 23">
            <a:extLst>
              <a:ext uri="{FF2B5EF4-FFF2-40B4-BE49-F238E27FC236}">
                <a16:creationId xmlns:a16="http://schemas.microsoft.com/office/drawing/2014/main" id="{BC2C5A4F-4908-3F48-A69E-6C83DDAC655C}"/>
              </a:ext>
            </a:extLst>
          </p:cNvPr>
          <p:cNvCxnSpPr/>
          <p:nvPr userDrawn="1"/>
        </p:nvCxnSpPr>
        <p:spPr>
          <a:xfrm>
            <a:off x="3578758" y="6535576"/>
            <a:ext cx="0" cy="216024"/>
          </a:xfrm>
          <a:prstGeom prst="line">
            <a:avLst/>
          </a:prstGeom>
          <a:ln w="317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25" name="フッター プレースホルダー 3">
            <a:extLst>
              <a:ext uri="{FF2B5EF4-FFF2-40B4-BE49-F238E27FC236}">
                <a16:creationId xmlns:a16="http://schemas.microsoft.com/office/drawing/2014/main" id="{F00A69E6-F110-8540-A8D0-C23B0EDE8615}"/>
              </a:ext>
            </a:extLst>
          </p:cNvPr>
          <p:cNvSpPr txBox="1">
            <a:spLocks/>
          </p:cNvSpPr>
          <p:nvPr userDrawn="1"/>
        </p:nvSpPr>
        <p:spPr>
          <a:xfrm>
            <a:off x="4698734" y="6509462"/>
            <a:ext cx="6228152" cy="276806"/>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marL="0" marR="0" lvl="0" indent="0" algn="l" defTabSz="1089325" rtl="0" eaLnBrk="1" fontAlgn="auto" latinLnBrk="0" hangingPunct="1">
              <a:lnSpc>
                <a:spcPct val="100000"/>
              </a:lnSpc>
              <a:spcBef>
                <a:spcPts val="0"/>
              </a:spcBef>
              <a:spcAft>
                <a:spcPts val="0"/>
              </a:spcAft>
              <a:buClrTx/>
              <a:buSzTx/>
              <a:buFontTx/>
              <a:buNone/>
              <a:tabLst/>
              <a:defRPr/>
            </a:pPr>
            <a:r>
              <a:rPr lang="en-US" altLang="ja-JP"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SSS</a:t>
            </a:r>
            <a:r>
              <a:rPr lang="ja-JP" altLang="en-US"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　（部署名）</a:t>
            </a:r>
            <a:endParaRPr lang="ja-JP" altLang="en-US" sz="1000" dirty="0">
              <a:solidFill>
                <a:schemeClr val="tx1">
                  <a:lumMod val="65000"/>
                  <a:lumOff val="35000"/>
                </a:schemeClr>
              </a:solidFill>
              <a:latin typeface="+mn-lt"/>
            </a:endParaRPr>
          </a:p>
        </p:txBody>
      </p:sp>
      <p:sp>
        <p:nvSpPr>
          <p:cNvPr id="26" name="日付プレースホルダー 2">
            <a:extLst>
              <a:ext uri="{FF2B5EF4-FFF2-40B4-BE49-F238E27FC236}">
                <a16:creationId xmlns:a16="http://schemas.microsoft.com/office/drawing/2014/main" id="{EABF1A18-B5CE-7142-BF10-4647319EFDCD}"/>
              </a:ext>
            </a:extLst>
          </p:cNvPr>
          <p:cNvSpPr txBox="1">
            <a:spLocks/>
          </p:cNvSpPr>
          <p:nvPr userDrawn="1"/>
        </p:nvSpPr>
        <p:spPr>
          <a:xfrm>
            <a:off x="3762630" y="6535588"/>
            <a:ext cx="934825" cy="206574"/>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2020/MM/DD</a:t>
            </a:r>
            <a:endParaRPr lang="ja-JP" altLang="en-US"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8" name="スライド番号プレースホルダー 4">
            <a:extLst>
              <a:ext uri="{FF2B5EF4-FFF2-40B4-BE49-F238E27FC236}">
                <a16:creationId xmlns:a16="http://schemas.microsoft.com/office/drawing/2014/main" id="{ADF76B85-2723-324A-ACCC-F37CF9FCDAF8}"/>
              </a:ext>
            </a:extLst>
          </p:cNvPr>
          <p:cNvSpPr txBox="1">
            <a:spLocks/>
          </p:cNvSpPr>
          <p:nvPr userDrawn="1"/>
        </p:nvSpPr>
        <p:spPr>
          <a:xfrm>
            <a:off x="2933997" y="6545014"/>
            <a:ext cx="432049"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1000" smtClean="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pPr/>
              <a:t>‹#›</a:t>
            </a:fld>
            <a:r>
              <a:rPr lang="en-US" altLang="ja-JP"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a:t>
            </a:r>
            <a:r>
              <a:rPr lang="ja-JP" altLang="en-US"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a:t>
            </a:r>
          </a:p>
        </p:txBody>
      </p:sp>
      <p:sp>
        <p:nvSpPr>
          <p:cNvPr id="30" name="テキスト ボックス 29">
            <a:extLst>
              <a:ext uri="{FF2B5EF4-FFF2-40B4-BE49-F238E27FC236}">
                <a16:creationId xmlns:a16="http://schemas.microsoft.com/office/drawing/2014/main" id="{5C70851C-435E-AF42-A21A-320247A2D904}"/>
              </a:ext>
            </a:extLst>
          </p:cNvPr>
          <p:cNvSpPr txBox="1"/>
          <p:nvPr userDrawn="1"/>
        </p:nvSpPr>
        <p:spPr>
          <a:xfrm>
            <a:off x="303355" y="6499225"/>
            <a:ext cx="2550955" cy="276999"/>
          </a:xfrm>
          <a:prstGeom prst="rect">
            <a:avLst/>
          </a:prstGeom>
          <a:noFill/>
        </p:spPr>
        <p:txBody>
          <a:bodyPr wrap="none" rtlCol="0">
            <a:spAutoFit/>
          </a:bodyPr>
          <a:lstStyle/>
          <a:p>
            <a:r>
              <a:rPr lang="en" altLang="ja-JP" sz="1200" b="0" dirty="0">
                <a:solidFill>
                  <a:schemeClr val="tx1">
                    <a:lumMod val="65000"/>
                    <a:lumOff val="35000"/>
                  </a:schemeClr>
                </a:solidFill>
                <a:latin typeface="SSTJpPro" panose="020B0504030504020204" pitchFamily="34" charset="-128"/>
                <a:ea typeface="SSTJpPro" panose="020B0504030504020204" pitchFamily="34" charset="-128"/>
              </a:rPr>
              <a:t>Sony Semiconductor Solutions Group</a:t>
            </a:r>
            <a:endParaRPr kumimoji="1" lang="ja-JP" altLang="en-US" sz="1200" b="0">
              <a:solidFill>
                <a:schemeClr val="tx1">
                  <a:lumMod val="65000"/>
                  <a:lumOff val="35000"/>
                </a:schemeClr>
              </a:solidFill>
              <a:latin typeface="SSTJpPro" panose="020B0504030504020204" pitchFamily="34" charset="-128"/>
              <a:ea typeface="SSTJpPro" panose="020B0504030504020204" pitchFamily="34" charset="-128"/>
            </a:endParaRPr>
          </a:p>
        </p:txBody>
      </p:sp>
    </p:spTree>
    <p:extLst>
      <p:ext uri="{BB962C8B-B14F-4D97-AF65-F5344CB8AC3E}">
        <p14:creationId xmlns:p14="http://schemas.microsoft.com/office/powerpoint/2010/main" val="2828447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Black/White MiddlePage">
    <p:spTree>
      <p:nvGrpSpPr>
        <p:cNvPr id="1" name=""/>
        <p:cNvGrpSpPr/>
        <p:nvPr/>
      </p:nvGrpSpPr>
      <p:grpSpPr>
        <a:xfrm>
          <a:off x="0" y="0"/>
          <a:ext cx="0" cy="0"/>
          <a:chOff x="0" y="0"/>
          <a:chExt cx="0" cy="0"/>
        </a:xfrm>
      </p:grpSpPr>
      <p:grpSp>
        <p:nvGrpSpPr>
          <p:cNvPr id="16" name="グループ化 15">
            <a:extLst>
              <a:ext uri="{FF2B5EF4-FFF2-40B4-BE49-F238E27FC236}">
                <a16:creationId xmlns:a16="http://schemas.microsoft.com/office/drawing/2014/main" id="{B0C109BB-7629-5B45-A924-9620BB30E984}"/>
              </a:ext>
            </a:extLst>
          </p:cNvPr>
          <p:cNvGrpSpPr/>
          <p:nvPr userDrawn="1"/>
        </p:nvGrpSpPr>
        <p:grpSpPr>
          <a:xfrm>
            <a:off x="-1" y="-4191"/>
            <a:ext cx="12192003" cy="6864596"/>
            <a:chOff x="-1" y="-4191"/>
            <a:chExt cx="12192003" cy="6864596"/>
          </a:xfrm>
        </p:grpSpPr>
        <p:pic>
          <p:nvPicPr>
            <p:cNvPr id="24" name="図 23">
              <a:extLst>
                <a:ext uri="{FF2B5EF4-FFF2-40B4-BE49-F238E27FC236}">
                  <a16:creationId xmlns:a16="http://schemas.microsoft.com/office/drawing/2014/main" id="{E4745223-65A0-904D-8705-B8820BDCA196}"/>
                </a:ext>
              </a:extLst>
            </p:cNvPr>
            <p:cNvPicPr>
              <a:picLocks noChangeAspect="1"/>
            </p:cNvPicPr>
            <p:nvPr userDrawn="1"/>
          </p:nvPicPr>
          <p:blipFill rotWithShape="1">
            <a:blip r:embed="rId2"/>
            <a:srcRect t="30730" b="6041"/>
            <a:stretch/>
          </p:blipFill>
          <p:spPr>
            <a:xfrm>
              <a:off x="-1" y="-1"/>
              <a:ext cx="12192002" cy="6858001"/>
            </a:xfrm>
            <a:prstGeom prst="rect">
              <a:avLst/>
            </a:prstGeom>
          </p:spPr>
        </p:pic>
        <p:sp>
          <p:nvSpPr>
            <p:cNvPr id="25" name="正方形/長方形 24">
              <a:extLst>
                <a:ext uri="{FF2B5EF4-FFF2-40B4-BE49-F238E27FC236}">
                  <a16:creationId xmlns:a16="http://schemas.microsoft.com/office/drawing/2014/main" id="{DD61A391-401D-7944-AA7D-4549042C4F1F}"/>
                </a:ext>
              </a:extLst>
            </p:cNvPr>
            <p:cNvSpPr/>
            <p:nvPr userDrawn="1"/>
          </p:nvSpPr>
          <p:spPr>
            <a:xfrm>
              <a:off x="0" y="-4191"/>
              <a:ext cx="12192002" cy="6864596"/>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7CCBB712-C379-C245-A978-79F065B32E3E}"/>
                </a:ext>
              </a:extLst>
            </p:cNvPr>
            <p:cNvSpPr/>
            <p:nvPr userDrawn="1"/>
          </p:nvSpPr>
          <p:spPr>
            <a:xfrm>
              <a:off x="371789" y="464780"/>
              <a:ext cx="11448420" cy="5959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1" name="直線コネクタ 20"/>
          <p:cNvCxnSpPr/>
          <p:nvPr userDrawn="1"/>
        </p:nvCxnSpPr>
        <p:spPr>
          <a:xfrm>
            <a:off x="3506750" y="6536779"/>
            <a:ext cx="0" cy="216024"/>
          </a:xfrm>
          <a:prstGeom prst="line">
            <a:avLst/>
          </a:prstGeom>
          <a:ln w="317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17" name="タイトル 1"/>
          <p:cNvSpPr>
            <a:spLocks noGrp="1"/>
          </p:cNvSpPr>
          <p:nvPr>
            <p:ph type="title"/>
          </p:nvPr>
        </p:nvSpPr>
        <p:spPr bwMode="gray">
          <a:xfrm>
            <a:off x="587256" y="476137"/>
            <a:ext cx="11245655" cy="539750"/>
          </a:xfrm>
          <a:prstGeom prst="rect">
            <a:avLst/>
          </a:prstGeom>
        </p:spPr>
        <p:txBody>
          <a:bodyPr lIns="0" tIns="0" rIns="0" bIns="0" anchor="t" anchorCtr="0">
            <a:noAutofit/>
          </a:bodyPr>
          <a:lstStyle>
            <a:lvl1pPr algn="l">
              <a:defRPr sz="2800" b="1" baseline="0">
                <a:solidFill>
                  <a:schemeClr val="tx1"/>
                </a:solidFill>
                <a:latin typeface="(日本語用のフォントを使用)"/>
                <a:ea typeface="Meiryo UI" panose="020B0604030504040204" pitchFamily="50" charset="-128"/>
                <a:cs typeface="Arial" panose="020B0604020202020204" pitchFamily="34" charset="0"/>
              </a:defRPr>
            </a:lvl1pPr>
          </a:lstStyle>
          <a:p>
            <a:r>
              <a:rPr lang="ja-JP" altLang="en-US" dirty="0"/>
              <a:t>マスタ タイトルの書式設定</a:t>
            </a:r>
          </a:p>
        </p:txBody>
      </p:sp>
      <p:sp>
        <p:nvSpPr>
          <p:cNvPr id="18" name="コンテンツ プレースホルダ 6"/>
          <p:cNvSpPr>
            <a:spLocks noGrp="1"/>
          </p:cNvSpPr>
          <p:nvPr>
            <p:ph sz="quarter" idx="13"/>
          </p:nvPr>
        </p:nvSpPr>
        <p:spPr bwMode="gray">
          <a:xfrm>
            <a:off x="587256" y="1260477"/>
            <a:ext cx="10896719" cy="4986336"/>
          </a:xfrm>
          <a:prstGeom prst="rect">
            <a:avLst/>
          </a:prstGeom>
        </p:spPr>
        <p:txBody>
          <a:bodyPr lIns="0" tIns="0" rIns="0" bIns="0"/>
          <a:lstStyle>
            <a:lvl1pPr>
              <a:lnSpc>
                <a:spcPts val="3400"/>
              </a:lnSpc>
              <a:spcBef>
                <a:spcPts val="0"/>
              </a:spcBef>
              <a:buFontTx/>
              <a:buNone/>
              <a:defRPr sz="2400" baseline="0">
                <a:solidFill>
                  <a:schemeClr val="tx1"/>
                </a:solidFill>
                <a:latin typeface="(日本語用のフォントを使用)"/>
                <a:ea typeface="Meiryo UI" panose="020B0604030504040204" pitchFamily="50" charset="-128"/>
                <a:cs typeface="Arial" panose="020B0604020202020204" pitchFamily="34" charset="0"/>
              </a:defRPr>
            </a:lvl1pPr>
            <a:lvl2pPr>
              <a:lnSpc>
                <a:spcPts val="3400"/>
              </a:lnSpc>
              <a:spcBef>
                <a:spcPts val="0"/>
              </a:spcBef>
              <a:buFontTx/>
              <a:buNone/>
              <a:defRPr sz="1600" baseline="0">
                <a:solidFill>
                  <a:schemeClr val="tx1"/>
                </a:solidFill>
                <a:latin typeface="(日本語用のフォントを使用)"/>
                <a:ea typeface="Meiryo UI" panose="020B0604030504040204" pitchFamily="50" charset="-128"/>
                <a:cs typeface="Arial" panose="020B0604020202020204" pitchFamily="34" charset="0"/>
              </a:defRPr>
            </a:lvl2pPr>
            <a:lvl3pPr>
              <a:lnSpc>
                <a:spcPts val="3400"/>
              </a:lnSpc>
              <a:spcBef>
                <a:spcPts val="0"/>
              </a:spcBef>
              <a:buFontTx/>
              <a:buNone/>
              <a:defRPr sz="1400" baseline="0">
                <a:solidFill>
                  <a:schemeClr val="tx1"/>
                </a:solidFill>
                <a:latin typeface="(日本語用のフォントを使用)"/>
                <a:ea typeface="Meiryo UI" panose="020B0604030504040204" pitchFamily="50" charset="-128"/>
                <a:cs typeface="Arial" panose="020B0604020202020204" pitchFamily="34" charset="0"/>
              </a:defRPr>
            </a:lvl3pPr>
            <a:lvl4pPr>
              <a:lnSpc>
                <a:spcPts val="3400"/>
              </a:lnSpc>
              <a:spcBef>
                <a:spcPts val="0"/>
              </a:spcBef>
              <a:buFontTx/>
              <a:buNone/>
              <a:defRPr sz="1100" baseline="0">
                <a:solidFill>
                  <a:schemeClr val="tx1"/>
                </a:solidFill>
                <a:latin typeface="(日本語用のフォントを使用)"/>
                <a:ea typeface="Meiryo UI" panose="020B0604030504040204" pitchFamily="50" charset="-128"/>
                <a:cs typeface="Arial" panose="020B0604020202020204" pitchFamily="34" charset="0"/>
              </a:defRPr>
            </a:lvl4pPr>
            <a:lvl5pPr>
              <a:defRPr sz="1000">
                <a:solidFill>
                  <a:schemeClr val="tx1"/>
                </a:solidFill>
                <a:latin typeface="(日本語用のフォントを使用)"/>
                <a:ea typeface="Meiryo UI" panose="020B0604030504040204" pitchFamily="50" charset="-128"/>
                <a:cs typeface="Arial" panose="020B0604020202020204" pitchFamily="34" charset="0"/>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endParaRPr lang="en-US" altLang="ja-JP" dirty="0"/>
          </a:p>
          <a:p>
            <a:pPr lvl="4"/>
            <a:r>
              <a:rPr lang="ja-JP" altLang="en-US" dirty="0"/>
              <a:t>第 </a:t>
            </a:r>
            <a:r>
              <a:rPr lang="en-US" altLang="ja-JP" dirty="0"/>
              <a:t>5 </a:t>
            </a:r>
            <a:r>
              <a:rPr lang="ja-JP" altLang="en-US" dirty="0"/>
              <a:t>レベル</a:t>
            </a:r>
          </a:p>
        </p:txBody>
      </p:sp>
      <p:sp>
        <p:nvSpPr>
          <p:cNvPr id="22" name="フッター プレースホルダー 3"/>
          <p:cNvSpPr txBox="1">
            <a:spLocks/>
          </p:cNvSpPr>
          <p:nvPr userDrawn="1"/>
        </p:nvSpPr>
        <p:spPr>
          <a:xfrm>
            <a:off x="8028025" y="6535588"/>
            <a:ext cx="2880000" cy="216000"/>
          </a:xfrm>
          <a:prstGeom prst="rect">
            <a:avLst/>
          </a:prstGeom>
        </p:spPr>
        <p:txBody>
          <a:bodyPr wrap="square" lIns="72000" tIns="0" rIns="72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ja-JP" altLang="en-US"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付帯項目</a:t>
            </a:r>
          </a:p>
        </p:txBody>
      </p:sp>
      <p:sp>
        <p:nvSpPr>
          <p:cNvPr id="23" name="フッター プレースホルダー 3"/>
          <p:cNvSpPr txBox="1">
            <a:spLocks/>
          </p:cNvSpPr>
          <p:nvPr userDrawn="1"/>
        </p:nvSpPr>
        <p:spPr>
          <a:xfrm>
            <a:off x="4626726" y="6536791"/>
            <a:ext cx="4860000" cy="216000"/>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l"/>
            <a:r>
              <a:rPr lang="ja-JP" altLang="en-US"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部署名　　　　ライツ表記</a:t>
            </a:r>
          </a:p>
        </p:txBody>
      </p:sp>
      <p:sp>
        <p:nvSpPr>
          <p:cNvPr id="27" name="日付プレースホルダー 2"/>
          <p:cNvSpPr txBox="1">
            <a:spLocks/>
          </p:cNvSpPr>
          <p:nvPr userDrawn="1"/>
        </p:nvSpPr>
        <p:spPr>
          <a:xfrm>
            <a:off x="3690622" y="6536791"/>
            <a:ext cx="776117" cy="216000"/>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ja-JP" altLang="en-US"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日付</a:t>
            </a:r>
          </a:p>
        </p:txBody>
      </p:sp>
      <p:pic>
        <p:nvPicPr>
          <p:cNvPr id="14" name="図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909297" y="6427588"/>
            <a:ext cx="1295403" cy="432817"/>
          </a:xfrm>
          <a:prstGeom prst="rect">
            <a:avLst/>
          </a:prstGeom>
        </p:spPr>
      </p:pic>
      <p:sp>
        <p:nvSpPr>
          <p:cNvPr id="13" name="スライド番号プレースホルダー 4">
            <a:extLst>
              <a:ext uri="{FF2B5EF4-FFF2-40B4-BE49-F238E27FC236}">
                <a16:creationId xmlns:a16="http://schemas.microsoft.com/office/drawing/2014/main" id="{FFB651D1-FBD8-4BB5-AFB1-E11DB0ADBF50}"/>
              </a:ext>
            </a:extLst>
          </p:cNvPr>
          <p:cNvSpPr txBox="1">
            <a:spLocks/>
          </p:cNvSpPr>
          <p:nvPr userDrawn="1"/>
        </p:nvSpPr>
        <p:spPr>
          <a:xfrm>
            <a:off x="2970541" y="6546217"/>
            <a:ext cx="432049"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1000" smtClean="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pPr/>
              <a:t>‹#›</a:t>
            </a:fld>
            <a:r>
              <a:rPr lang="en-US" altLang="ja-JP"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/15</a:t>
            </a:r>
            <a:endParaRPr lang="ja-JP" altLang="en-US"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15" name="テキスト ボックス 14">
            <a:extLst>
              <a:ext uri="{FF2B5EF4-FFF2-40B4-BE49-F238E27FC236}">
                <a16:creationId xmlns:a16="http://schemas.microsoft.com/office/drawing/2014/main" id="{23B4D59E-7827-434C-8260-87D77E833A97}"/>
              </a:ext>
            </a:extLst>
          </p:cNvPr>
          <p:cNvSpPr txBox="1"/>
          <p:nvPr userDrawn="1"/>
        </p:nvSpPr>
        <p:spPr>
          <a:xfrm>
            <a:off x="303355" y="6499225"/>
            <a:ext cx="2550955" cy="276999"/>
          </a:xfrm>
          <a:prstGeom prst="rect">
            <a:avLst/>
          </a:prstGeom>
          <a:noFill/>
        </p:spPr>
        <p:txBody>
          <a:bodyPr wrap="none" rtlCol="0">
            <a:spAutoFit/>
          </a:bodyPr>
          <a:lstStyle/>
          <a:p>
            <a:r>
              <a:rPr lang="en" altLang="ja-JP" sz="1200" b="0" dirty="0">
                <a:solidFill>
                  <a:schemeClr val="tx1">
                    <a:lumMod val="65000"/>
                    <a:lumOff val="35000"/>
                  </a:schemeClr>
                </a:solidFill>
                <a:latin typeface="SSTJpPro" panose="020B0504030504020204" pitchFamily="34" charset="-128"/>
                <a:ea typeface="SSTJpPro" panose="020B0504030504020204" pitchFamily="34" charset="-128"/>
              </a:rPr>
              <a:t>Sony Semiconductor Solutions Group</a:t>
            </a:r>
            <a:endParaRPr kumimoji="1" lang="ja-JP" altLang="en-US" sz="1200" b="0">
              <a:solidFill>
                <a:schemeClr val="tx1">
                  <a:lumMod val="65000"/>
                  <a:lumOff val="35000"/>
                </a:schemeClr>
              </a:solidFill>
              <a:latin typeface="SSTJpPro" panose="020B0504030504020204" pitchFamily="34" charset="-128"/>
              <a:ea typeface="SSTJpPro" panose="020B0504030504020204" pitchFamily="34" charset="-128"/>
            </a:endParaRPr>
          </a:p>
        </p:txBody>
      </p:sp>
    </p:spTree>
    <p:extLst>
      <p:ext uri="{BB962C8B-B14F-4D97-AF65-F5344CB8AC3E}">
        <p14:creationId xmlns:p14="http://schemas.microsoft.com/office/powerpoint/2010/main" val="933354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Black/White MiddlePage">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7B200221-9765-0E40-9D71-15447DF3E72C}"/>
              </a:ext>
            </a:extLst>
          </p:cNvPr>
          <p:cNvSpPr/>
          <p:nvPr userDrawn="1"/>
        </p:nvSpPr>
        <p:spPr>
          <a:xfrm>
            <a:off x="391886" y="405458"/>
            <a:ext cx="11408226" cy="6021301"/>
          </a:xfrm>
          <a:prstGeom prst="rect">
            <a:avLst/>
          </a:prstGeom>
          <a:solidFill>
            <a:schemeClr val="bg1"/>
          </a:solidFill>
          <a:ln>
            <a:noFill/>
          </a:ln>
          <a:effectLst>
            <a:innerShdw blurRad="203200" dist="50800" dir="13500000">
              <a:prstClr val="black">
                <a:alpha val="2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タイトル 1"/>
          <p:cNvSpPr>
            <a:spLocks noGrp="1"/>
          </p:cNvSpPr>
          <p:nvPr>
            <p:ph type="title"/>
          </p:nvPr>
        </p:nvSpPr>
        <p:spPr bwMode="gray">
          <a:xfrm>
            <a:off x="587257" y="476137"/>
            <a:ext cx="11212856" cy="539750"/>
          </a:xfrm>
          <a:prstGeom prst="rect">
            <a:avLst/>
          </a:prstGeom>
        </p:spPr>
        <p:txBody>
          <a:bodyPr lIns="0" tIns="0" rIns="0" bIns="0" anchor="t" anchorCtr="0">
            <a:noAutofit/>
          </a:bodyPr>
          <a:lstStyle>
            <a:lvl1pPr algn="l">
              <a:defRPr sz="2800" b="1" baseline="0">
                <a:solidFill>
                  <a:schemeClr val="tx1"/>
                </a:solidFill>
                <a:latin typeface="(日本語用のフォントを使用)"/>
                <a:ea typeface="Meiryo UI" panose="020B0604030504040204" pitchFamily="50" charset="-128"/>
                <a:cs typeface="Arial" panose="020B0604020202020204" pitchFamily="34" charset="0"/>
              </a:defRPr>
            </a:lvl1pPr>
          </a:lstStyle>
          <a:p>
            <a:r>
              <a:rPr lang="ja-JP" altLang="en-US" dirty="0"/>
              <a:t>マスタ タイトルの書式設定</a:t>
            </a:r>
          </a:p>
        </p:txBody>
      </p:sp>
      <p:sp>
        <p:nvSpPr>
          <p:cNvPr id="18" name="コンテンツ プレースホルダ 6"/>
          <p:cNvSpPr>
            <a:spLocks noGrp="1"/>
          </p:cNvSpPr>
          <p:nvPr>
            <p:ph sz="quarter" idx="13"/>
          </p:nvPr>
        </p:nvSpPr>
        <p:spPr bwMode="gray">
          <a:xfrm>
            <a:off x="587256" y="1260477"/>
            <a:ext cx="10896719" cy="4986336"/>
          </a:xfrm>
          <a:prstGeom prst="rect">
            <a:avLst/>
          </a:prstGeom>
        </p:spPr>
        <p:txBody>
          <a:bodyPr lIns="0" tIns="0" rIns="0" bIns="0"/>
          <a:lstStyle>
            <a:lvl1pPr>
              <a:lnSpc>
                <a:spcPts val="3400"/>
              </a:lnSpc>
              <a:spcBef>
                <a:spcPts val="0"/>
              </a:spcBef>
              <a:buFontTx/>
              <a:buNone/>
              <a:defRPr sz="2400" baseline="0">
                <a:solidFill>
                  <a:schemeClr val="tx1"/>
                </a:solidFill>
                <a:latin typeface="(日本語用のフォントを使用)"/>
                <a:ea typeface="Meiryo UI" panose="020B0604030504040204" pitchFamily="50" charset="-128"/>
                <a:cs typeface="Arial" panose="020B0604020202020204" pitchFamily="34" charset="0"/>
              </a:defRPr>
            </a:lvl1pPr>
            <a:lvl2pPr>
              <a:lnSpc>
                <a:spcPts val="3400"/>
              </a:lnSpc>
              <a:spcBef>
                <a:spcPts val="0"/>
              </a:spcBef>
              <a:buFontTx/>
              <a:buNone/>
              <a:defRPr sz="1600" baseline="0">
                <a:solidFill>
                  <a:schemeClr val="tx1"/>
                </a:solidFill>
                <a:latin typeface="(日本語用のフォントを使用)"/>
                <a:ea typeface="Meiryo UI" panose="020B0604030504040204" pitchFamily="50" charset="-128"/>
                <a:cs typeface="Arial" panose="020B0604020202020204" pitchFamily="34" charset="0"/>
              </a:defRPr>
            </a:lvl2pPr>
            <a:lvl3pPr>
              <a:lnSpc>
                <a:spcPts val="3400"/>
              </a:lnSpc>
              <a:spcBef>
                <a:spcPts val="0"/>
              </a:spcBef>
              <a:buFontTx/>
              <a:buNone/>
              <a:defRPr sz="1400" baseline="0">
                <a:solidFill>
                  <a:schemeClr val="tx1"/>
                </a:solidFill>
                <a:latin typeface="(日本語用のフォントを使用)"/>
                <a:ea typeface="Meiryo UI" panose="020B0604030504040204" pitchFamily="50" charset="-128"/>
                <a:cs typeface="Arial" panose="020B0604020202020204" pitchFamily="34" charset="0"/>
              </a:defRPr>
            </a:lvl3pPr>
            <a:lvl4pPr>
              <a:lnSpc>
                <a:spcPts val="3400"/>
              </a:lnSpc>
              <a:spcBef>
                <a:spcPts val="0"/>
              </a:spcBef>
              <a:buFontTx/>
              <a:buNone/>
              <a:defRPr sz="1100" baseline="0">
                <a:solidFill>
                  <a:schemeClr val="tx1"/>
                </a:solidFill>
                <a:latin typeface="(日本語用のフォントを使用)"/>
                <a:ea typeface="Meiryo UI" panose="020B0604030504040204" pitchFamily="50" charset="-128"/>
                <a:cs typeface="Arial" panose="020B0604020202020204" pitchFamily="34" charset="0"/>
              </a:defRPr>
            </a:lvl4pPr>
            <a:lvl5pPr>
              <a:defRPr sz="1000">
                <a:solidFill>
                  <a:schemeClr val="tx1"/>
                </a:solidFill>
                <a:latin typeface="(日本語用のフォントを使用)"/>
                <a:ea typeface="Meiryo UI" panose="020B0604030504040204" pitchFamily="50" charset="-128"/>
                <a:cs typeface="Arial" panose="020B0604020202020204" pitchFamily="34" charset="0"/>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endParaRPr lang="en-US" altLang="ja-JP" dirty="0"/>
          </a:p>
          <a:p>
            <a:pPr lvl="4"/>
            <a:r>
              <a:rPr lang="ja-JP" altLang="en-US" dirty="0"/>
              <a:t>第 </a:t>
            </a:r>
            <a:r>
              <a:rPr lang="en-US" altLang="ja-JP" dirty="0"/>
              <a:t>5 </a:t>
            </a:r>
            <a:r>
              <a:rPr lang="ja-JP" altLang="en-US" dirty="0"/>
              <a:t>レベル</a:t>
            </a:r>
          </a:p>
        </p:txBody>
      </p:sp>
      <p:sp>
        <p:nvSpPr>
          <p:cNvPr id="22" name="フッター プレースホルダー 3"/>
          <p:cNvSpPr txBox="1">
            <a:spLocks/>
          </p:cNvSpPr>
          <p:nvPr userDrawn="1"/>
        </p:nvSpPr>
        <p:spPr>
          <a:xfrm>
            <a:off x="8028025" y="6535588"/>
            <a:ext cx="2880000" cy="216000"/>
          </a:xfrm>
          <a:prstGeom prst="rect">
            <a:avLst/>
          </a:prstGeom>
        </p:spPr>
        <p:txBody>
          <a:bodyPr wrap="square" lIns="72000" tIns="0" rIns="72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ja-JP" altLang="en-US"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付帯項目</a:t>
            </a:r>
          </a:p>
        </p:txBody>
      </p:sp>
      <p:pic>
        <p:nvPicPr>
          <p:cNvPr id="14" name="図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09297" y="6427588"/>
            <a:ext cx="1295403" cy="432817"/>
          </a:xfrm>
          <a:prstGeom prst="rect">
            <a:avLst/>
          </a:prstGeom>
        </p:spPr>
      </p:pic>
      <p:cxnSp>
        <p:nvCxnSpPr>
          <p:cNvPr id="24" name="直線コネクタ 23">
            <a:extLst>
              <a:ext uri="{FF2B5EF4-FFF2-40B4-BE49-F238E27FC236}">
                <a16:creationId xmlns:a16="http://schemas.microsoft.com/office/drawing/2014/main" id="{BC2C5A4F-4908-3F48-A69E-6C83DDAC655C}"/>
              </a:ext>
            </a:extLst>
          </p:cNvPr>
          <p:cNvCxnSpPr/>
          <p:nvPr userDrawn="1"/>
        </p:nvCxnSpPr>
        <p:spPr>
          <a:xfrm>
            <a:off x="3578758" y="6535576"/>
            <a:ext cx="0" cy="216024"/>
          </a:xfrm>
          <a:prstGeom prst="line">
            <a:avLst/>
          </a:prstGeom>
          <a:ln w="317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25" name="フッター プレースホルダー 3">
            <a:extLst>
              <a:ext uri="{FF2B5EF4-FFF2-40B4-BE49-F238E27FC236}">
                <a16:creationId xmlns:a16="http://schemas.microsoft.com/office/drawing/2014/main" id="{F00A69E6-F110-8540-A8D0-C23B0EDE8615}"/>
              </a:ext>
            </a:extLst>
          </p:cNvPr>
          <p:cNvSpPr txBox="1">
            <a:spLocks/>
          </p:cNvSpPr>
          <p:nvPr userDrawn="1"/>
        </p:nvSpPr>
        <p:spPr>
          <a:xfrm>
            <a:off x="4698734" y="6509462"/>
            <a:ext cx="6228152" cy="276806"/>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marL="0" marR="0" lvl="0" indent="0" algn="l" defTabSz="1089325" rtl="0" eaLnBrk="1" fontAlgn="auto" latinLnBrk="0" hangingPunct="1">
              <a:lnSpc>
                <a:spcPct val="100000"/>
              </a:lnSpc>
              <a:spcBef>
                <a:spcPts val="0"/>
              </a:spcBef>
              <a:spcAft>
                <a:spcPts val="0"/>
              </a:spcAft>
              <a:buClrTx/>
              <a:buSzTx/>
              <a:buFontTx/>
              <a:buNone/>
              <a:tabLst/>
              <a:defRPr/>
            </a:pPr>
            <a:r>
              <a:rPr lang="en-US" altLang="ja-JP"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SSS</a:t>
            </a:r>
            <a:r>
              <a:rPr lang="ja-JP" altLang="en-US"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　（部署名）</a:t>
            </a:r>
            <a:endParaRPr lang="ja-JP" altLang="en-US" sz="1000" dirty="0">
              <a:solidFill>
                <a:schemeClr val="tx1">
                  <a:lumMod val="65000"/>
                  <a:lumOff val="35000"/>
                </a:schemeClr>
              </a:solidFill>
              <a:latin typeface="+mn-lt"/>
            </a:endParaRPr>
          </a:p>
        </p:txBody>
      </p:sp>
      <p:sp>
        <p:nvSpPr>
          <p:cNvPr id="26" name="日付プレースホルダー 2">
            <a:extLst>
              <a:ext uri="{FF2B5EF4-FFF2-40B4-BE49-F238E27FC236}">
                <a16:creationId xmlns:a16="http://schemas.microsoft.com/office/drawing/2014/main" id="{EABF1A18-B5CE-7142-BF10-4647319EFDCD}"/>
              </a:ext>
            </a:extLst>
          </p:cNvPr>
          <p:cNvSpPr txBox="1">
            <a:spLocks/>
          </p:cNvSpPr>
          <p:nvPr userDrawn="1"/>
        </p:nvSpPr>
        <p:spPr>
          <a:xfrm>
            <a:off x="3762630" y="6535588"/>
            <a:ext cx="934825" cy="206574"/>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en-US" altLang="ja-JP"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2020/MM/DD</a:t>
            </a:r>
            <a:endParaRPr lang="ja-JP" altLang="en-US"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8" name="スライド番号プレースホルダー 4">
            <a:extLst>
              <a:ext uri="{FF2B5EF4-FFF2-40B4-BE49-F238E27FC236}">
                <a16:creationId xmlns:a16="http://schemas.microsoft.com/office/drawing/2014/main" id="{ADF76B85-2723-324A-ACCC-F37CF9FCDAF8}"/>
              </a:ext>
            </a:extLst>
          </p:cNvPr>
          <p:cNvSpPr txBox="1">
            <a:spLocks/>
          </p:cNvSpPr>
          <p:nvPr userDrawn="1"/>
        </p:nvSpPr>
        <p:spPr>
          <a:xfrm>
            <a:off x="2933997" y="6545014"/>
            <a:ext cx="432049"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1000" smtClean="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pPr/>
              <a:t>‹#›</a:t>
            </a:fld>
            <a:r>
              <a:rPr lang="en-US" altLang="ja-JP"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a:t>
            </a:r>
            <a:r>
              <a:rPr lang="ja-JP" altLang="en-US"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a:t>
            </a:r>
          </a:p>
        </p:txBody>
      </p:sp>
      <p:sp>
        <p:nvSpPr>
          <p:cNvPr id="23" name="テキスト ボックス 22">
            <a:extLst>
              <a:ext uri="{FF2B5EF4-FFF2-40B4-BE49-F238E27FC236}">
                <a16:creationId xmlns:a16="http://schemas.microsoft.com/office/drawing/2014/main" id="{BAC27F4C-E4DC-7249-AC03-8EC1DC31D3FF}"/>
              </a:ext>
            </a:extLst>
          </p:cNvPr>
          <p:cNvSpPr txBox="1"/>
          <p:nvPr userDrawn="1"/>
        </p:nvSpPr>
        <p:spPr>
          <a:xfrm>
            <a:off x="303355" y="6499225"/>
            <a:ext cx="2550955" cy="276999"/>
          </a:xfrm>
          <a:prstGeom prst="rect">
            <a:avLst/>
          </a:prstGeom>
          <a:noFill/>
        </p:spPr>
        <p:txBody>
          <a:bodyPr wrap="none" rtlCol="0">
            <a:spAutoFit/>
          </a:bodyPr>
          <a:lstStyle/>
          <a:p>
            <a:r>
              <a:rPr lang="en" altLang="ja-JP" sz="1200" b="0" dirty="0">
                <a:solidFill>
                  <a:schemeClr val="tx1">
                    <a:lumMod val="65000"/>
                    <a:lumOff val="35000"/>
                  </a:schemeClr>
                </a:solidFill>
                <a:latin typeface="SSTJpPro" panose="020B0504030504020204" pitchFamily="34" charset="-128"/>
                <a:ea typeface="SSTJpPro" panose="020B0504030504020204" pitchFamily="34" charset="-128"/>
              </a:rPr>
              <a:t>Sony Semiconductor Solutions Group</a:t>
            </a:r>
            <a:endParaRPr kumimoji="1" lang="ja-JP" altLang="en-US" sz="1200" b="0">
              <a:solidFill>
                <a:schemeClr val="tx1">
                  <a:lumMod val="65000"/>
                  <a:lumOff val="35000"/>
                </a:schemeClr>
              </a:solidFill>
              <a:latin typeface="SSTJpPro" panose="020B0504030504020204" pitchFamily="34" charset="-128"/>
              <a:ea typeface="SSTJpPro" panose="020B0504030504020204" pitchFamily="34" charset="-128"/>
            </a:endParaRPr>
          </a:p>
        </p:txBody>
      </p:sp>
    </p:spTree>
    <p:extLst>
      <p:ext uri="{BB962C8B-B14F-4D97-AF65-F5344CB8AC3E}">
        <p14:creationId xmlns:p14="http://schemas.microsoft.com/office/powerpoint/2010/main" val="331763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Black/White MiddlePage">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5ACDD0B7-A369-A040-9AEB-C2EB715322AE}"/>
              </a:ext>
            </a:extLst>
          </p:cNvPr>
          <p:cNvSpPr/>
          <p:nvPr userDrawn="1"/>
        </p:nvSpPr>
        <p:spPr>
          <a:xfrm>
            <a:off x="391886" y="405458"/>
            <a:ext cx="11408226" cy="6021301"/>
          </a:xfrm>
          <a:prstGeom prst="rect">
            <a:avLst/>
          </a:prstGeom>
          <a:solidFill>
            <a:schemeClr val="bg1"/>
          </a:solidFill>
          <a:ln>
            <a:noFill/>
          </a:ln>
          <a:effectLst>
            <a:innerShdw blurRad="203200" dist="50800" dir="13500000">
              <a:prstClr val="black">
                <a:alpha val="2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7598C171-1B6F-D441-8BD6-6D923221B1D4}"/>
              </a:ext>
            </a:extLst>
          </p:cNvPr>
          <p:cNvSpPr txBox="1"/>
          <p:nvPr userDrawn="1"/>
        </p:nvSpPr>
        <p:spPr>
          <a:xfrm>
            <a:off x="303355" y="6499225"/>
            <a:ext cx="2550955" cy="276999"/>
          </a:xfrm>
          <a:prstGeom prst="rect">
            <a:avLst/>
          </a:prstGeom>
          <a:noFill/>
        </p:spPr>
        <p:txBody>
          <a:bodyPr wrap="none" rtlCol="0">
            <a:spAutoFit/>
          </a:bodyPr>
          <a:lstStyle/>
          <a:p>
            <a:r>
              <a:rPr lang="en" altLang="ja-JP" sz="1200" b="0" dirty="0">
                <a:solidFill>
                  <a:schemeClr val="tx1">
                    <a:lumMod val="65000"/>
                    <a:lumOff val="35000"/>
                  </a:schemeClr>
                </a:solidFill>
                <a:latin typeface="SSTJpPro" panose="020B0504030504020204" pitchFamily="34" charset="-128"/>
                <a:ea typeface="SSTJpPro" panose="020B0504030504020204" pitchFamily="34" charset="-128"/>
              </a:rPr>
              <a:t>Sony Semiconductor Solutions Group</a:t>
            </a:r>
            <a:endParaRPr kumimoji="1" lang="ja-JP" altLang="en-US" sz="1200" b="0">
              <a:solidFill>
                <a:schemeClr val="tx1">
                  <a:lumMod val="65000"/>
                  <a:lumOff val="35000"/>
                </a:schemeClr>
              </a:solidFill>
              <a:latin typeface="SSTJpPro" panose="020B0504030504020204" pitchFamily="34" charset="-128"/>
              <a:ea typeface="SSTJpPro" panose="020B0504030504020204" pitchFamily="34" charset="-128"/>
            </a:endParaRPr>
          </a:p>
        </p:txBody>
      </p:sp>
      <p:cxnSp>
        <p:nvCxnSpPr>
          <p:cNvPr id="21" name="直線コネクタ 20"/>
          <p:cNvCxnSpPr/>
          <p:nvPr userDrawn="1"/>
        </p:nvCxnSpPr>
        <p:spPr>
          <a:xfrm>
            <a:off x="3506750" y="6536779"/>
            <a:ext cx="0" cy="216024"/>
          </a:xfrm>
          <a:prstGeom prst="line">
            <a:avLst/>
          </a:prstGeom>
          <a:ln w="3175"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17" name="タイトル 1"/>
          <p:cNvSpPr>
            <a:spLocks noGrp="1"/>
          </p:cNvSpPr>
          <p:nvPr userDrawn="1">
            <p:ph type="title"/>
          </p:nvPr>
        </p:nvSpPr>
        <p:spPr bwMode="gray">
          <a:xfrm>
            <a:off x="587256" y="476137"/>
            <a:ext cx="11245655" cy="539750"/>
          </a:xfrm>
          <a:prstGeom prst="rect">
            <a:avLst/>
          </a:prstGeom>
        </p:spPr>
        <p:txBody>
          <a:bodyPr lIns="0" tIns="0" rIns="0" bIns="0" anchor="t" anchorCtr="0">
            <a:noAutofit/>
          </a:bodyPr>
          <a:lstStyle>
            <a:lvl1pPr algn="l">
              <a:defRPr sz="2800" b="1" baseline="0">
                <a:solidFill>
                  <a:schemeClr val="tx1"/>
                </a:solidFill>
                <a:latin typeface="(日本語用のフォントを使用)"/>
                <a:ea typeface="Meiryo UI" panose="020B0604030504040204" pitchFamily="50" charset="-128"/>
                <a:cs typeface="Arial" panose="020B0604020202020204" pitchFamily="34" charset="0"/>
              </a:defRPr>
            </a:lvl1pPr>
          </a:lstStyle>
          <a:p>
            <a:r>
              <a:rPr lang="ja-JP" altLang="en-US" dirty="0"/>
              <a:t>マスタ タイトルの書式設定</a:t>
            </a:r>
          </a:p>
        </p:txBody>
      </p:sp>
      <p:sp>
        <p:nvSpPr>
          <p:cNvPr id="18" name="コンテンツ プレースホルダ 6"/>
          <p:cNvSpPr>
            <a:spLocks noGrp="1"/>
          </p:cNvSpPr>
          <p:nvPr userDrawn="1">
            <p:ph sz="quarter" idx="13"/>
          </p:nvPr>
        </p:nvSpPr>
        <p:spPr bwMode="gray">
          <a:xfrm>
            <a:off x="587256" y="1260477"/>
            <a:ext cx="10896719" cy="4986336"/>
          </a:xfrm>
          <a:prstGeom prst="rect">
            <a:avLst/>
          </a:prstGeom>
        </p:spPr>
        <p:txBody>
          <a:bodyPr lIns="0" tIns="0" rIns="0" bIns="0"/>
          <a:lstStyle>
            <a:lvl1pPr>
              <a:lnSpc>
                <a:spcPts val="3400"/>
              </a:lnSpc>
              <a:spcBef>
                <a:spcPts val="0"/>
              </a:spcBef>
              <a:buFontTx/>
              <a:buNone/>
              <a:defRPr sz="2400" baseline="0">
                <a:solidFill>
                  <a:schemeClr val="tx1"/>
                </a:solidFill>
                <a:latin typeface="(日本語用のフォントを使用)"/>
                <a:ea typeface="Meiryo UI" panose="020B0604030504040204" pitchFamily="50" charset="-128"/>
                <a:cs typeface="Arial" panose="020B0604020202020204" pitchFamily="34" charset="0"/>
              </a:defRPr>
            </a:lvl1pPr>
            <a:lvl2pPr>
              <a:lnSpc>
                <a:spcPts val="3400"/>
              </a:lnSpc>
              <a:spcBef>
                <a:spcPts val="0"/>
              </a:spcBef>
              <a:buFontTx/>
              <a:buNone/>
              <a:defRPr sz="1600" baseline="0">
                <a:solidFill>
                  <a:schemeClr val="tx1"/>
                </a:solidFill>
                <a:latin typeface="(日本語用のフォントを使用)"/>
                <a:ea typeface="Meiryo UI" panose="020B0604030504040204" pitchFamily="50" charset="-128"/>
                <a:cs typeface="Arial" panose="020B0604020202020204" pitchFamily="34" charset="0"/>
              </a:defRPr>
            </a:lvl2pPr>
            <a:lvl3pPr>
              <a:lnSpc>
                <a:spcPts val="3400"/>
              </a:lnSpc>
              <a:spcBef>
                <a:spcPts val="0"/>
              </a:spcBef>
              <a:buFontTx/>
              <a:buNone/>
              <a:defRPr sz="1400" baseline="0">
                <a:solidFill>
                  <a:schemeClr val="tx1"/>
                </a:solidFill>
                <a:latin typeface="(日本語用のフォントを使用)"/>
                <a:ea typeface="Meiryo UI" panose="020B0604030504040204" pitchFamily="50" charset="-128"/>
                <a:cs typeface="Arial" panose="020B0604020202020204" pitchFamily="34" charset="0"/>
              </a:defRPr>
            </a:lvl3pPr>
            <a:lvl4pPr>
              <a:lnSpc>
                <a:spcPts val="3400"/>
              </a:lnSpc>
              <a:spcBef>
                <a:spcPts val="0"/>
              </a:spcBef>
              <a:buFontTx/>
              <a:buNone/>
              <a:defRPr sz="1100" baseline="0">
                <a:solidFill>
                  <a:schemeClr val="tx1"/>
                </a:solidFill>
                <a:latin typeface="(日本語用のフォントを使用)"/>
                <a:ea typeface="Meiryo UI" panose="020B0604030504040204" pitchFamily="50" charset="-128"/>
                <a:cs typeface="Arial" panose="020B0604020202020204" pitchFamily="34" charset="0"/>
              </a:defRPr>
            </a:lvl4pPr>
            <a:lvl5pPr>
              <a:defRPr sz="1000">
                <a:solidFill>
                  <a:schemeClr val="tx1"/>
                </a:solidFill>
                <a:latin typeface="(日本語用のフォントを使用)"/>
                <a:ea typeface="Meiryo UI" panose="020B0604030504040204" pitchFamily="50" charset="-128"/>
                <a:cs typeface="Arial" panose="020B0604020202020204" pitchFamily="34" charset="0"/>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endParaRPr lang="en-US" altLang="ja-JP" dirty="0"/>
          </a:p>
          <a:p>
            <a:pPr lvl="4"/>
            <a:r>
              <a:rPr lang="ja-JP" altLang="en-US" dirty="0"/>
              <a:t>第 </a:t>
            </a:r>
            <a:r>
              <a:rPr lang="en-US" altLang="ja-JP" dirty="0"/>
              <a:t>5 </a:t>
            </a:r>
            <a:r>
              <a:rPr lang="ja-JP" altLang="en-US" dirty="0"/>
              <a:t>レベル</a:t>
            </a:r>
          </a:p>
        </p:txBody>
      </p:sp>
      <p:sp>
        <p:nvSpPr>
          <p:cNvPr id="22" name="フッター プレースホルダー 3"/>
          <p:cNvSpPr txBox="1">
            <a:spLocks/>
          </p:cNvSpPr>
          <p:nvPr userDrawn="1"/>
        </p:nvSpPr>
        <p:spPr>
          <a:xfrm>
            <a:off x="8028025" y="6535588"/>
            <a:ext cx="2880000" cy="216000"/>
          </a:xfrm>
          <a:prstGeom prst="rect">
            <a:avLst/>
          </a:prstGeom>
        </p:spPr>
        <p:txBody>
          <a:bodyPr wrap="square" lIns="72000" tIns="0" rIns="7200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r"/>
            <a:r>
              <a:rPr lang="ja-JP" altLang="en-US"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付帯項目</a:t>
            </a:r>
          </a:p>
        </p:txBody>
      </p:sp>
      <p:sp>
        <p:nvSpPr>
          <p:cNvPr id="23" name="フッター プレースホルダー 3"/>
          <p:cNvSpPr txBox="1">
            <a:spLocks/>
          </p:cNvSpPr>
          <p:nvPr userDrawn="1"/>
        </p:nvSpPr>
        <p:spPr>
          <a:xfrm>
            <a:off x="4626726" y="6536791"/>
            <a:ext cx="4860000" cy="216000"/>
          </a:xfrm>
          <a:prstGeom prst="rect">
            <a:avLst/>
          </a:prstGeom>
        </p:spPr>
        <p:txBody>
          <a:bodyPr wrap="square" lIns="0" tIns="0" rIns="0" bIns="0" anchor="ctr">
            <a:noAutofit/>
          </a:bodyP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pPr algn="l"/>
            <a:r>
              <a:rPr lang="ja-JP" altLang="en-US"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部署名　　　　ライツ表記</a:t>
            </a:r>
          </a:p>
        </p:txBody>
      </p:sp>
      <p:sp>
        <p:nvSpPr>
          <p:cNvPr id="27" name="日付プレースホルダー 2"/>
          <p:cNvSpPr txBox="1">
            <a:spLocks/>
          </p:cNvSpPr>
          <p:nvPr userDrawn="1"/>
        </p:nvSpPr>
        <p:spPr>
          <a:xfrm>
            <a:off x="3690622" y="6536791"/>
            <a:ext cx="776117" cy="216000"/>
          </a:xfrm>
          <a:prstGeom prst="rect">
            <a:avLst/>
          </a:prstGeom>
        </p:spPr>
        <p:txBody>
          <a:bodyPr lIns="0" tIns="0" rIns="0" bIns="0" anchor="ctr"/>
          <a:lstStyle>
            <a:defPPr>
              <a:defRPr lang="ja-JP"/>
            </a:defPPr>
            <a:lvl1pPr marL="0" algn="l" defTabSz="1089325" rtl="0" eaLnBrk="1" latinLnBrk="0" hangingPunct="1">
              <a:defRPr kumimoji="1" sz="90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r>
              <a:rPr lang="ja-JP" altLang="en-US"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日付</a:t>
            </a:r>
          </a:p>
        </p:txBody>
      </p:sp>
      <p:pic>
        <p:nvPicPr>
          <p:cNvPr id="14" name="図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09297" y="6427588"/>
            <a:ext cx="1295403" cy="432817"/>
          </a:xfrm>
          <a:prstGeom prst="rect">
            <a:avLst/>
          </a:prstGeom>
        </p:spPr>
      </p:pic>
      <p:sp>
        <p:nvSpPr>
          <p:cNvPr id="13" name="スライド番号プレースホルダー 4">
            <a:extLst>
              <a:ext uri="{FF2B5EF4-FFF2-40B4-BE49-F238E27FC236}">
                <a16:creationId xmlns:a16="http://schemas.microsoft.com/office/drawing/2014/main" id="{FFB651D1-FBD8-4BB5-AFB1-E11DB0ADBF50}"/>
              </a:ext>
            </a:extLst>
          </p:cNvPr>
          <p:cNvSpPr txBox="1">
            <a:spLocks/>
          </p:cNvSpPr>
          <p:nvPr userDrawn="1"/>
        </p:nvSpPr>
        <p:spPr>
          <a:xfrm>
            <a:off x="2970541" y="6546217"/>
            <a:ext cx="432049" cy="197148"/>
          </a:xfrm>
          <a:prstGeom prst="rect">
            <a:avLst/>
          </a:prstGeom>
        </p:spPr>
        <p:txBody>
          <a:bodyPr lIns="0" tIns="0" rIns="0" bIns="0" anchor="ctr"/>
          <a:lstStyle>
            <a:defPPr>
              <a:defRPr lang="ja-JP"/>
            </a:defPPr>
            <a:lvl1pPr marL="0" algn="r" defTabSz="1089325" rtl="0" eaLnBrk="1" latinLnBrk="0" hangingPunct="1">
              <a:defRPr kumimoji="1" sz="900" b="0" kern="1200">
                <a:solidFill>
                  <a:srgbClr val="FFFFFF"/>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a:lstStyle>
          <a:p>
            <a:fld id="{E8DCCDAA-6D69-46E7-B759-71F91EA5148B}" type="slidenum">
              <a:rPr lang="ja-JP" altLang="en-US" sz="1000" smtClean="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pPr/>
              <a:t>‹#›</a:t>
            </a:fld>
            <a:r>
              <a:rPr lang="en-US" altLang="ja-JP"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rPr>
              <a:t>/15</a:t>
            </a:r>
            <a:endParaRPr lang="ja-JP" altLang="en-US" sz="1000" dirty="0">
              <a:solidFill>
                <a:schemeClr val="tx1">
                  <a:lumMod val="65000"/>
                  <a:lumOff val="35000"/>
                </a:schemeClr>
              </a:solidFill>
              <a:latin typeface="Meiryo UI" panose="020B0604030504040204" pitchFamily="50" charset="-128"/>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950167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744522"/>
      </p:ext>
    </p:extLst>
  </p:cSld>
  <p:clrMap bg1="lt1" tx1="dk1" bg2="lt2" tx2="dk2" accent1="accent1" accent2="accent2" accent3="accent3" accent4="accent4" accent5="accent5" accent6="accent6" hlink="hlink" folHlink="folHlink"/>
  <p:sldLayoutIdLst>
    <p:sldLayoutId id="2147483693" r:id="rId1"/>
    <p:sldLayoutId id="2147483773" r:id="rId2"/>
    <p:sldLayoutId id="2147483774" r:id="rId3"/>
    <p:sldLayoutId id="2147483768" r:id="rId4"/>
    <p:sldLayoutId id="2147483776" r:id="rId5"/>
    <p:sldLayoutId id="2147483694" r:id="rId6"/>
    <p:sldLayoutId id="2147483780" r:id="rId7"/>
    <p:sldLayoutId id="2147483779" r:id="rId8"/>
    <p:sldLayoutId id="2147483778" r:id="rId9"/>
    <p:sldLayoutId id="2147483706" r:id="rId10"/>
    <p:sldLayoutId id="2147483771" r:id="rId11"/>
  </p:sldLayoutIdLst>
  <p:hf hdr="0"/>
  <p:txStyles>
    <p:titleStyle>
      <a:lvl1pPr algn="l" defTabSz="1089325" rtl="0" eaLnBrk="1" latinLnBrk="0" hangingPunct="1">
        <a:spcBef>
          <a:spcPct val="0"/>
        </a:spcBef>
        <a:buNone/>
        <a:defRPr kumimoji="1" sz="5200" kern="1200">
          <a:solidFill>
            <a:schemeClr val="tx1"/>
          </a:solidFill>
          <a:latin typeface="+mj-ea"/>
          <a:ea typeface="+mj-ea"/>
          <a:cs typeface="+mj-cs"/>
        </a:defRPr>
      </a:lvl1pPr>
    </p:titleStyle>
    <p:bodyStyle>
      <a:lvl1pPr marL="408497" indent="-408497" algn="l" defTabSz="1089325" rtl="0" eaLnBrk="1" latinLnBrk="0" hangingPunct="1">
        <a:spcBef>
          <a:spcPct val="20000"/>
        </a:spcBef>
        <a:buFont typeface="Arial" pitchFamily="34" charset="0"/>
        <a:buChar char="•"/>
        <a:defRPr kumimoji="1" sz="3800" kern="1200">
          <a:solidFill>
            <a:schemeClr val="tx1"/>
          </a:solidFill>
          <a:latin typeface="+mj-ea"/>
          <a:ea typeface="+mj-ea"/>
          <a:cs typeface="+mn-cs"/>
        </a:defRPr>
      </a:lvl1pPr>
      <a:lvl2pPr marL="885076" indent="-340414" algn="l" defTabSz="1089325" rtl="0" eaLnBrk="1" latinLnBrk="0" hangingPunct="1">
        <a:spcBef>
          <a:spcPct val="20000"/>
        </a:spcBef>
        <a:buFont typeface="Arial" pitchFamily="34" charset="0"/>
        <a:buChar char="–"/>
        <a:defRPr kumimoji="1" sz="3300" kern="1200">
          <a:solidFill>
            <a:schemeClr val="tx1"/>
          </a:solidFill>
          <a:latin typeface="+mj-ea"/>
          <a:ea typeface="+mj-ea"/>
          <a:cs typeface="+mn-cs"/>
        </a:defRPr>
      </a:lvl2pPr>
      <a:lvl3pPr marL="1361656" indent="-272331" algn="l" defTabSz="1089325" rtl="0" eaLnBrk="1" latinLnBrk="0" hangingPunct="1">
        <a:spcBef>
          <a:spcPct val="20000"/>
        </a:spcBef>
        <a:buFont typeface="Arial" pitchFamily="34" charset="0"/>
        <a:buChar char="•"/>
        <a:defRPr kumimoji="1" sz="2900" kern="1200">
          <a:solidFill>
            <a:schemeClr val="tx1"/>
          </a:solidFill>
          <a:latin typeface="+mj-ea"/>
          <a:ea typeface="+mj-ea"/>
          <a:cs typeface="+mn-cs"/>
        </a:defRPr>
      </a:lvl3pPr>
      <a:lvl4pPr marL="1906318" indent="-272331" algn="l" defTabSz="1089325" rtl="0" eaLnBrk="1" latinLnBrk="0" hangingPunct="1">
        <a:spcBef>
          <a:spcPct val="20000"/>
        </a:spcBef>
        <a:buFont typeface="Arial" pitchFamily="34" charset="0"/>
        <a:buChar char="–"/>
        <a:defRPr kumimoji="1" sz="2400" kern="1200">
          <a:solidFill>
            <a:schemeClr val="tx1"/>
          </a:solidFill>
          <a:latin typeface="+mj-ea"/>
          <a:ea typeface="+mj-ea"/>
          <a:cs typeface="+mn-cs"/>
        </a:defRPr>
      </a:lvl4pPr>
      <a:lvl5pPr marL="2450981" indent="-272331" algn="l" defTabSz="1089325" rtl="0" eaLnBrk="1" latinLnBrk="0" hangingPunct="1">
        <a:spcBef>
          <a:spcPct val="20000"/>
        </a:spcBef>
        <a:buFont typeface="Arial" pitchFamily="34" charset="0"/>
        <a:buChar char="»"/>
        <a:defRPr kumimoji="1" sz="2400" kern="1200">
          <a:solidFill>
            <a:schemeClr val="tx1"/>
          </a:solidFill>
          <a:latin typeface="+mj-ea"/>
          <a:ea typeface="+mj-ea"/>
          <a:cs typeface="+mn-cs"/>
        </a:defRPr>
      </a:lvl5pPr>
      <a:lvl6pPr marL="2995643" indent="-272331" algn="l" defTabSz="1089325" rtl="0" eaLnBrk="1" latinLnBrk="0" hangingPunct="1">
        <a:spcBef>
          <a:spcPct val="20000"/>
        </a:spcBef>
        <a:buFont typeface="Arial" pitchFamily="34" charset="0"/>
        <a:buChar char="•"/>
        <a:defRPr kumimoji="1" sz="2400" kern="1200">
          <a:solidFill>
            <a:schemeClr val="tx1"/>
          </a:solidFill>
          <a:latin typeface="+mn-lt"/>
          <a:ea typeface="+mn-ea"/>
          <a:cs typeface="+mn-cs"/>
        </a:defRPr>
      </a:lvl6pPr>
      <a:lvl7pPr marL="3540305" indent="-272331" algn="l" defTabSz="1089325" rtl="0" eaLnBrk="1" latinLnBrk="0" hangingPunct="1">
        <a:spcBef>
          <a:spcPct val="20000"/>
        </a:spcBef>
        <a:buFont typeface="Arial" pitchFamily="34" charset="0"/>
        <a:buChar char="•"/>
        <a:defRPr kumimoji="1" sz="2400" kern="1200">
          <a:solidFill>
            <a:schemeClr val="tx1"/>
          </a:solidFill>
          <a:latin typeface="+mn-lt"/>
          <a:ea typeface="+mn-ea"/>
          <a:cs typeface="+mn-cs"/>
        </a:defRPr>
      </a:lvl7pPr>
      <a:lvl8pPr marL="4084968" indent="-272331" algn="l" defTabSz="1089325" rtl="0" eaLnBrk="1" latinLnBrk="0" hangingPunct="1">
        <a:spcBef>
          <a:spcPct val="20000"/>
        </a:spcBef>
        <a:buFont typeface="Arial" pitchFamily="34" charset="0"/>
        <a:buChar char="•"/>
        <a:defRPr kumimoji="1" sz="2400" kern="1200">
          <a:solidFill>
            <a:schemeClr val="tx1"/>
          </a:solidFill>
          <a:latin typeface="+mn-lt"/>
          <a:ea typeface="+mn-ea"/>
          <a:cs typeface="+mn-cs"/>
        </a:defRPr>
      </a:lvl8pPr>
      <a:lvl9pPr marL="4629630" indent="-272331" algn="l" defTabSz="1089325" rtl="0" eaLnBrk="1" latinLnBrk="0" hangingPunct="1">
        <a:spcBef>
          <a:spcPct val="20000"/>
        </a:spcBef>
        <a:buFont typeface="Arial" pitchFamily="34" charset="0"/>
        <a:buChar char="•"/>
        <a:defRPr kumimoji="1" sz="2400" kern="1200">
          <a:solidFill>
            <a:schemeClr val="tx1"/>
          </a:solidFill>
          <a:latin typeface="+mn-lt"/>
          <a:ea typeface="+mn-ea"/>
          <a:cs typeface="+mn-cs"/>
        </a:defRPr>
      </a:lvl9pPr>
    </p:bodyStyle>
    <p:otherStyle>
      <a:defPPr>
        <a:defRPr lang="ja-JP"/>
      </a:defPPr>
      <a:lvl1pPr marL="0" algn="l" defTabSz="1089325" rtl="0" eaLnBrk="1" latinLnBrk="0" hangingPunct="1">
        <a:defRPr kumimoji="1" sz="2100" kern="1200">
          <a:solidFill>
            <a:schemeClr val="tx1"/>
          </a:solidFill>
          <a:latin typeface="+mn-lt"/>
          <a:ea typeface="+mn-ea"/>
          <a:cs typeface="+mn-cs"/>
        </a:defRPr>
      </a:lvl1pPr>
      <a:lvl2pPr marL="544662" algn="l" defTabSz="1089325" rtl="0" eaLnBrk="1" latinLnBrk="0" hangingPunct="1">
        <a:defRPr kumimoji="1" sz="2100" kern="1200">
          <a:solidFill>
            <a:schemeClr val="tx1"/>
          </a:solidFill>
          <a:latin typeface="+mn-lt"/>
          <a:ea typeface="+mn-ea"/>
          <a:cs typeface="+mn-cs"/>
        </a:defRPr>
      </a:lvl2pPr>
      <a:lvl3pPr marL="1089325" algn="l" defTabSz="1089325" rtl="0" eaLnBrk="1" latinLnBrk="0" hangingPunct="1">
        <a:defRPr kumimoji="1" sz="2100" kern="1200">
          <a:solidFill>
            <a:schemeClr val="tx1"/>
          </a:solidFill>
          <a:latin typeface="+mn-lt"/>
          <a:ea typeface="+mn-ea"/>
          <a:cs typeface="+mn-cs"/>
        </a:defRPr>
      </a:lvl3pPr>
      <a:lvl4pPr marL="1633987" algn="l" defTabSz="1089325" rtl="0" eaLnBrk="1" latinLnBrk="0" hangingPunct="1">
        <a:defRPr kumimoji="1" sz="2100" kern="1200">
          <a:solidFill>
            <a:schemeClr val="tx1"/>
          </a:solidFill>
          <a:latin typeface="+mn-lt"/>
          <a:ea typeface="+mn-ea"/>
          <a:cs typeface="+mn-cs"/>
        </a:defRPr>
      </a:lvl4pPr>
      <a:lvl5pPr marL="2178649" algn="l" defTabSz="1089325" rtl="0" eaLnBrk="1" latinLnBrk="0" hangingPunct="1">
        <a:defRPr kumimoji="1" sz="2100" kern="1200">
          <a:solidFill>
            <a:schemeClr val="tx1"/>
          </a:solidFill>
          <a:latin typeface="+mn-lt"/>
          <a:ea typeface="+mn-ea"/>
          <a:cs typeface="+mn-cs"/>
        </a:defRPr>
      </a:lvl5pPr>
      <a:lvl6pPr marL="2723312" algn="l" defTabSz="1089325" rtl="0" eaLnBrk="1" latinLnBrk="0" hangingPunct="1">
        <a:defRPr kumimoji="1" sz="2100" kern="1200">
          <a:solidFill>
            <a:schemeClr val="tx1"/>
          </a:solidFill>
          <a:latin typeface="+mn-lt"/>
          <a:ea typeface="+mn-ea"/>
          <a:cs typeface="+mn-cs"/>
        </a:defRPr>
      </a:lvl6pPr>
      <a:lvl7pPr marL="3267974" algn="l" defTabSz="1089325" rtl="0" eaLnBrk="1" latinLnBrk="0" hangingPunct="1">
        <a:defRPr kumimoji="1" sz="2100" kern="1200">
          <a:solidFill>
            <a:schemeClr val="tx1"/>
          </a:solidFill>
          <a:latin typeface="+mn-lt"/>
          <a:ea typeface="+mn-ea"/>
          <a:cs typeface="+mn-cs"/>
        </a:defRPr>
      </a:lvl7pPr>
      <a:lvl8pPr marL="3812637" algn="l" defTabSz="1089325" rtl="0" eaLnBrk="1" latinLnBrk="0" hangingPunct="1">
        <a:defRPr kumimoji="1" sz="2100" kern="1200">
          <a:solidFill>
            <a:schemeClr val="tx1"/>
          </a:solidFill>
          <a:latin typeface="+mn-lt"/>
          <a:ea typeface="+mn-ea"/>
          <a:cs typeface="+mn-cs"/>
        </a:defRPr>
      </a:lvl8pPr>
      <a:lvl9pPr marL="4357299" algn="l" defTabSz="1089325"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4BFBC6F1-554E-4A05-AC39-7EA53238A2F2}"/>
              </a:ext>
            </a:extLst>
          </p:cNvPr>
          <p:cNvSpPr>
            <a:spLocks noGrp="1"/>
          </p:cNvSpPr>
          <p:nvPr>
            <p:ph type="body" sz="quarter" idx="12"/>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75572C75-5D18-4E1D-9247-8823E2122179}"/>
              </a:ext>
            </a:extLst>
          </p:cNvPr>
          <p:cNvSpPr>
            <a:spLocks noGrp="1"/>
          </p:cNvSpPr>
          <p:nvPr>
            <p:ph type="body" sz="quarter" idx="13"/>
          </p:nvPr>
        </p:nvSpPr>
        <p:spPr/>
        <p:txBody>
          <a:bodyPr/>
          <a:lstStyle/>
          <a:p>
            <a:endParaRPr kumimoji="1" lang="ja-JP" altLang="en-US"/>
          </a:p>
        </p:txBody>
      </p:sp>
      <p:sp>
        <p:nvSpPr>
          <p:cNvPr id="4" name="テキスト プレースホルダー 3">
            <a:extLst>
              <a:ext uri="{FF2B5EF4-FFF2-40B4-BE49-F238E27FC236}">
                <a16:creationId xmlns:a16="http://schemas.microsoft.com/office/drawing/2014/main" id="{54B1037D-712A-4DC8-8CC0-39BC60D8A713}"/>
              </a:ext>
            </a:extLst>
          </p:cNvPr>
          <p:cNvSpPr>
            <a:spLocks noGrp="1"/>
          </p:cNvSpPr>
          <p:nvPr>
            <p:ph type="body" sz="quarter" idx="14"/>
          </p:nvPr>
        </p:nvSpPr>
        <p:spPr>
          <a:xfrm>
            <a:off x="720000" y="2277467"/>
            <a:ext cx="10764000" cy="576263"/>
          </a:xfrm>
        </p:spPr>
        <p:txBody>
          <a:bodyPr/>
          <a:lstStyle/>
          <a:p>
            <a:r>
              <a:rPr kumimoji="1" lang="en-US" altLang="ja-JP" dirty="0"/>
              <a:t>C</a:t>
            </a:r>
            <a:r>
              <a:rPr kumimoji="1" lang="ja-JP" altLang="en-US" dirty="0"/>
              <a:t>グループ</a:t>
            </a:r>
            <a:endParaRPr kumimoji="1" lang="en-US" altLang="ja-JP" dirty="0"/>
          </a:p>
          <a:p>
            <a:r>
              <a:rPr lang="ja-JP" altLang="en-US" dirty="0"/>
              <a:t>ファンダメンタル分析</a:t>
            </a:r>
            <a:r>
              <a:rPr kumimoji="1" lang="ja-JP" altLang="en-US" dirty="0"/>
              <a:t>課題発表</a:t>
            </a:r>
          </a:p>
        </p:txBody>
      </p:sp>
      <p:sp>
        <p:nvSpPr>
          <p:cNvPr id="8" name="テキスト ボックス 7">
            <a:extLst>
              <a:ext uri="{FF2B5EF4-FFF2-40B4-BE49-F238E27FC236}">
                <a16:creationId xmlns:a16="http://schemas.microsoft.com/office/drawing/2014/main" id="{37B2D933-491A-4335-9F51-633C62E2C979}"/>
              </a:ext>
            </a:extLst>
          </p:cNvPr>
          <p:cNvSpPr txBox="1"/>
          <p:nvPr/>
        </p:nvSpPr>
        <p:spPr>
          <a:xfrm>
            <a:off x="4089269" y="3861842"/>
            <a:ext cx="4025461" cy="1323439"/>
          </a:xfrm>
          <a:prstGeom prst="rect">
            <a:avLst/>
          </a:prstGeom>
          <a:noFill/>
        </p:spPr>
        <p:txBody>
          <a:bodyPr wrap="none" rtlCol="0">
            <a:spAutoFit/>
          </a:bodyPr>
          <a:lstStyle/>
          <a:p>
            <a:pPr algn="l"/>
            <a:r>
              <a:rPr kumimoji="1" lang="ja-JP" altLang="en-US" sz="1600" dirty="0">
                <a:latin typeface="Arial" panose="020B0604020202020204" pitchFamily="34" charset="0"/>
                <a:ea typeface="Meiryo UI" panose="020B0604030504040204" pitchFamily="50" charset="-128"/>
                <a:cs typeface="Arial" panose="020B0604020202020204" pitchFamily="34" charset="0"/>
              </a:rPr>
              <a:t>高田（三井化学）</a:t>
            </a:r>
            <a:r>
              <a:rPr kumimoji="1" lang="en-US" altLang="ja-JP" sz="1600" dirty="0">
                <a:latin typeface="Arial" panose="020B0604020202020204" pitchFamily="34" charset="0"/>
                <a:ea typeface="Meiryo UI" panose="020B0604030504040204" pitchFamily="50" charset="-128"/>
                <a:cs typeface="Arial" panose="020B0604020202020204" pitchFamily="34" charset="0"/>
              </a:rPr>
              <a:t>	</a:t>
            </a:r>
            <a:r>
              <a:rPr kumimoji="1" lang="ja-JP" altLang="en-US" sz="1600" dirty="0">
                <a:latin typeface="Arial" panose="020B0604020202020204" pitchFamily="34" charset="0"/>
                <a:ea typeface="Meiryo UI" panose="020B0604030504040204" pitchFamily="50" charset="-128"/>
                <a:cs typeface="Arial" panose="020B0604020202020204" pitchFamily="34" charset="0"/>
              </a:rPr>
              <a:t>山口（ヤマト</a:t>
            </a:r>
            <a:r>
              <a:rPr kumimoji="1" lang="en-US" altLang="ja-JP" sz="1600" dirty="0">
                <a:latin typeface="Arial" panose="020B0604020202020204" pitchFamily="34" charset="0"/>
                <a:ea typeface="Meiryo UI" panose="020B0604030504040204" pitchFamily="50" charset="-128"/>
                <a:cs typeface="Arial" panose="020B0604020202020204" pitchFamily="34" charset="0"/>
              </a:rPr>
              <a:t>HD</a:t>
            </a:r>
            <a:r>
              <a:rPr kumimoji="1" lang="ja-JP" altLang="en-US" sz="1600" dirty="0">
                <a:latin typeface="Arial" panose="020B0604020202020204" pitchFamily="34" charset="0"/>
                <a:ea typeface="Meiryo UI" panose="020B0604030504040204" pitchFamily="50" charset="-128"/>
                <a:cs typeface="Arial" panose="020B0604020202020204" pitchFamily="34" charset="0"/>
              </a:rPr>
              <a:t>）</a:t>
            </a:r>
            <a:endParaRPr kumimoji="1" lang="en-US" altLang="ja-JP" sz="1600" dirty="0">
              <a:latin typeface="Arial" panose="020B0604020202020204" pitchFamily="34" charset="0"/>
              <a:ea typeface="Meiryo UI" panose="020B0604030504040204" pitchFamily="50" charset="-128"/>
              <a:cs typeface="Arial" panose="020B0604020202020204" pitchFamily="34" charset="0"/>
            </a:endParaRPr>
          </a:p>
          <a:p>
            <a:pPr algn="l"/>
            <a:r>
              <a:rPr lang="ja-JP" altLang="en-US" sz="1600" dirty="0">
                <a:latin typeface="Arial" panose="020B0604020202020204" pitchFamily="34" charset="0"/>
                <a:ea typeface="Meiryo UI" panose="020B0604030504040204" pitchFamily="50" charset="-128"/>
                <a:cs typeface="Arial" panose="020B0604020202020204" pitchFamily="34" charset="0"/>
              </a:rPr>
              <a:t>中堀（小林製薬）</a:t>
            </a:r>
            <a:r>
              <a:rPr lang="en-US" altLang="ja-JP" sz="1600" dirty="0">
                <a:latin typeface="Arial" panose="020B0604020202020204" pitchFamily="34" charset="0"/>
                <a:ea typeface="Meiryo UI" panose="020B0604030504040204" pitchFamily="50" charset="-128"/>
                <a:cs typeface="Arial" panose="020B0604020202020204" pitchFamily="34" charset="0"/>
              </a:rPr>
              <a:t>	</a:t>
            </a:r>
            <a:r>
              <a:rPr lang="ja-JP" altLang="en-US" sz="1600" dirty="0">
                <a:latin typeface="Arial" panose="020B0604020202020204" pitchFamily="34" charset="0"/>
                <a:ea typeface="Meiryo UI" panose="020B0604030504040204" pitchFamily="50" charset="-128"/>
                <a:cs typeface="Arial" panose="020B0604020202020204" pitchFamily="34" charset="0"/>
              </a:rPr>
              <a:t>三浦（住友商事）</a:t>
            </a:r>
            <a:endParaRPr lang="en-US" altLang="ja-JP" sz="1600" dirty="0">
              <a:latin typeface="Arial" panose="020B0604020202020204" pitchFamily="34" charset="0"/>
              <a:ea typeface="Meiryo UI" panose="020B0604030504040204" pitchFamily="50" charset="-128"/>
              <a:cs typeface="Arial" panose="020B0604020202020204" pitchFamily="34" charset="0"/>
            </a:endParaRPr>
          </a:p>
          <a:p>
            <a:pPr algn="l"/>
            <a:r>
              <a:rPr kumimoji="1" lang="ja-JP" altLang="en-US" sz="1600" dirty="0">
                <a:latin typeface="Arial" panose="020B0604020202020204" pitchFamily="34" charset="0"/>
                <a:ea typeface="Meiryo UI" panose="020B0604030504040204" pitchFamily="50" charset="-128"/>
                <a:cs typeface="Arial" panose="020B0604020202020204" pitchFamily="34" charset="0"/>
              </a:rPr>
              <a:t>岡本（日立物流）</a:t>
            </a:r>
            <a:r>
              <a:rPr kumimoji="1" lang="en-US" altLang="ja-JP" sz="1600" dirty="0">
                <a:latin typeface="Arial" panose="020B0604020202020204" pitchFamily="34" charset="0"/>
                <a:ea typeface="Meiryo UI" panose="020B0604030504040204" pitchFamily="50" charset="-128"/>
                <a:cs typeface="Arial" panose="020B0604020202020204" pitchFamily="34" charset="0"/>
              </a:rPr>
              <a:t>	</a:t>
            </a:r>
            <a:r>
              <a:rPr kumimoji="1" lang="ja-JP" altLang="en-US" sz="1600" dirty="0">
                <a:latin typeface="Arial" panose="020B0604020202020204" pitchFamily="34" charset="0"/>
                <a:ea typeface="Meiryo UI" panose="020B0604030504040204" pitchFamily="50" charset="-128"/>
                <a:cs typeface="Arial" panose="020B0604020202020204" pitchFamily="34" charset="0"/>
              </a:rPr>
              <a:t>鎭目（高砂熱学）</a:t>
            </a:r>
            <a:endParaRPr kumimoji="1" lang="en-US" altLang="ja-JP" sz="1600" dirty="0">
              <a:latin typeface="Arial" panose="020B0604020202020204" pitchFamily="34" charset="0"/>
              <a:ea typeface="Meiryo UI" panose="020B0604030504040204" pitchFamily="50" charset="-128"/>
              <a:cs typeface="Arial" panose="020B0604020202020204" pitchFamily="34" charset="0"/>
            </a:endParaRPr>
          </a:p>
          <a:p>
            <a:pPr algn="l"/>
            <a:r>
              <a:rPr kumimoji="1" lang="ja-JP" altLang="en-US" sz="1600" dirty="0">
                <a:latin typeface="Arial" panose="020B0604020202020204" pitchFamily="34" charset="0"/>
                <a:ea typeface="Meiryo UI" panose="020B0604030504040204" pitchFamily="50" charset="-128"/>
                <a:cs typeface="Arial" panose="020B0604020202020204" pitchFamily="34" charset="0"/>
              </a:rPr>
              <a:t>柴田</a:t>
            </a:r>
            <a:r>
              <a:rPr lang="ja-JP" altLang="en-US" sz="1600" dirty="0">
                <a:latin typeface="Arial" panose="020B0604020202020204" pitchFamily="34" charset="0"/>
                <a:ea typeface="Meiryo UI" panose="020B0604030504040204" pitchFamily="50" charset="-128"/>
                <a:cs typeface="Arial" panose="020B0604020202020204" pitchFamily="34" charset="0"/>
              </a:rPr>
              <a:t>（味の素）</a:t>
            </a:r>
            <a:r>
              <a:rPr kumimoji="1" lang="en-US" altLang="ja-JP" sz="1600" dirty="0">
                <a:latin typeface="Arial" panose="020B0604020202020204" pitchFamily="34" charset="0"/>
                <a:ea typeface="Meiryo UI" panose="020B0604030504040204" pitchFamily="50" charset="-128"/>
                <a:cs typeface="Arial" panose="020B0604020202020204" pitchFamily="34" charset="0"/>
              </a:rPr>
              <a:t>	</a:t>
            </a:r>
            <a:r>
              <a:rPr kumimoji="1" lang="ja-JP" altLang="en-US" sz="1600" dirty="0">
                <a:latin typeface="Arial" panose="020B0604020202020204" pitchFamily="34" charset="0"/>
                <a:ea typeface="Meiryo UI" panose="020B0604030504040204" pitchFamily="50" charset="-128"/>
                <a:cs typeface="Arial" panose="020B0604020202020204" pitchFamily="34" charset="0"/>
              </a:rPr>
              <a:t>加藤（ソニー）</a:t>
            </a:r>
            <a:endParaRPr kumimoji="1" lang="en-US" altLang="ja-JP" sz="1600" dirty="0">
              <a:latin typeface="Arial" panose="020B0604020202020204" pitchFamily="34" charset="0"/>
              <a:ea typeface="Meiryo UI" panose="020B0604030504040204" pitchFamily="50" charset="-128"/>
              <a:cs typeface="Arial" panose="020B0604020202020204" pitchFamily="34" charset="0"/>
            </a:endParaRPr>
          </a:p>
          <a:p>
            <a:pPr algn="l"/>
            <a:r>
              <a:rPr lang="ja-JP" altLang="en-US" sz="1600" dirty="0">
                <a:latin typeface="Arial" panose="020B0604020202020204" pitchFamily="34" charset="0"/>
                <a:ea typeface="Meiryo UI" panose="020B0604030504040204" pitchFamily="50" charset="-128"/>
                <a:cs typeface="Arial" panose="020B0604020202020204" pitchFamily="34" charset="0"/>
              </a:rPr>
              <a:t>溝口（ブリヂストン）</a:t>
            </a:r>
            <a:endParaRPr kumimoji="1" lang="ja-JP" altLang="en-US" sz="1600" dirty="0">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244352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F6D703-7357-497E-A279-5D7B6CE0BFED}"/>
              </a:ext>
            </a:extLst>
          </p:cNvPr>
          <p:cNvSpPr>
            <a:spLocks noGrp="1"/>
          </p:cNvSpPr>
          <p:nvPr>
            <p:ph type="title"/>
          </p:nvPr>
        </p:nvSpPr>
        <p:spPr/>
        <p:txBody>
          <a:bodyPr/>
          <a:lstStyle/>
          <a:p>
            <a:r>
              <a:rPr kumimoji="1" lang="ja-JP" altLang="en-US" dirty="0"/>
              <a:t>経営戦略比較（</a:t>
            </a:r>
            <a:r>
              <a:rPr kumimoji="1" lang="en-US" altLang="ja-JP" dirty="0"/>
              <a:t>Vision/</a:t>
            </a:r>
            <a:r>
              <a:rPr kumimoji="1" lang="ja-JP" altLang="en-US" dirty="0"/>
              <a:t>戦略</a:t>
            </a:r>
            <a:r>
              <a:rPr kumimoji="1" lang="en-US" altLang="ja-JP" dirty="0"/>
              <a:t>/</a:t>
            </a:r>
            <a:r>
              <a:rPr kumimoji="1" lang="ja-JP" altLang="en-US" dirty="0"/>
              <a:t>非財務</a:t>
            </a:r>
            <a:r>
              <a:rPr kumimoji="1" lang="en-US" altLang="ja-JP" dirty="0"/>
              <a:t>/COVID-19</a:t>
            </a:r>
            <a:r>
              <a:rPr kumimoji="1" lang="ja-JP" altLang="en-US" dirty="0"/>
              <a:t>）</a:t>
            </a:r>
          </a:p>
        </p:txBody>
      </p:sp>
      <p:graphicFrame>
        <p:nvGraphicFramePr>
          <p:cNvPr id="4" name="表 3">
            <a:extLst>
              <a:ext uri="{FF2B5EF4-FFF2-40B4-BE49-F238E27FC236}">
                <a16:creationId xmlns:a16="http://schemas.microsoft.com/office/drawing/2014/main" id="{5F157E6B-2C4D-426D-8A6C-F33B56D38DD7}"/>
              </a:ext>
            </a:extLst>
          </p:cNvPr>
          <p:cNvGraphicFramePr>
            <a:graphicFrameLocks noGrp="1"/>
          </p:cNvGraphicFramePr>
          <p:nvPr>
            <p:extLst>
              <p:ext uri="{D42A27DB-BD31-4B8C-83A1-F6EECF244321}">
                <p14:modId xmlns:p14="http://schemas.microsoft.com/office/powerpoint/2010/main" val="62395211"/>
              </p:ext>
            </p:extLst>
          </p:nvPr>
        </p:nvGraphicFramePr>
        <p:xfrm>
          <a:off x="431799" y="1053530"/>
          <a:ext cx="11521281" cy="4822934"/>
        </p:xfrm>
        <a:graphic>
          <a:graphicData uri="http://schemas.openxmlformats.org/drawingml/2006/table">
            <a:tbl>
              <a:tblPr firstRow="1" bandRow="1">
                <a:tableStyleId>{616DA210-FB5B-4158-B5E0-FEB733F419BA}</a:tableStyleId>
              </a:tblPr>
              <a:tblGrid>
                <a:gridCol w="1656184">
                  <a:extLst>
                    <a:ext uri="{9D8B030D-6E8A-4147-A177-3AD203B41FA5}">
                      <a16:colId xmlns:a16="http://schemas.microsoft.com/office/drawing/2014/main" val="4158237538"/>
                    </a:ext>
                  </a:extLst>
                </a:gridCol>
                <a:gridCol w="4824536">
                  <a:extLst>
                    <a:ext uri="{9D8B030D-6E8A-4147-A177-3AD203B41FA5}">
                      <a16:colId xmlns:a16="http://schemas.microsoft.com/office/drawing/2014/main" val="2536286396"/>
                    </a:ext>
                  </a:extLst>
                </a:gridCol>
                <a:gridCol w="5040561">
                  <a:extLst>
                    <a:ext uri="{9D8B030D-6E8A-4147-A177-3AD203B41FA5}">
                      <a16:colId xmlns:a16="http://schemas.microsoft.com/office/drawing/2014/main" val="2834064637"/>
                    </a:ext>
                  </a:extLst>
                </a:gridCol>
              </a:tblGrid>
              <a:tr h="765596">
                <a:tc>
                  <a:txBody>
                    <a:bodyPr/>
                    <a:lstStyle/>
                    <a:p>
                      <a:endParaRPr kumimoji="1" lang="ja-JP" altLang="en-US" sz="1600" dirty="0"/>
                    </a:p>
                  </a:txBody>
                  <a:tcPr>
                    <a:solidFill>
                      <a:schemeClr val="accent2">
                        <a:lumMod val="20000"/>
                        <a:lumOff val="80000"/>
                      </a:schemeClr>
                    </a:solidFill>
                  </a:tcPr>
                </a:tc>
                <a:tc>
                  <a:txBody>
                    <a:bodyPr/>
                    <a:lstStyle/>
                    <a:p>
                      <a:endParaRPr kumimoji="1" lang="ja-JP" altLang="en-US" sz="2000" dirty="0"/>
                    </a:p>
                  </a:txBody>
                  <a:tcPr>
                    <a:solidFill>
                      <a:schemeClr val="accent2">
                        <a:lumMod val="20000"/>
                        <a:lumOff val="80000"/>
                      </a:schemeClr>
                    </a:solidFill>
                  </a:tcPr>
                </a:tc>
                <a:tc>
                  <a:txBody>
                    <a:bodyPr/>
                    <a:lstStyle/>
                    <a:p>
                      <a:endParaRPr kumimoji="1" lang="ja-JP" altLang="en-US" sz="2000" dirty="0"/>
                    </a:p>
                  </a:txBody>
                  <a:tcPr>
                    <a:solidFill>
                      <a:schemeClr val="accent2">
                        <a:lumMod val="20000"/>
                        <a:lumOff val="80000"/>
                      </a:schemeClr>
                    </a:solidFill>
                  </a:tcPr>
                </a:tc>
                <a:extLst>
                  <a:ext uri="{0D108BD9-81ED-4DB2-BD59-A6C34878D82A}">
                    <a16:rowId xmlns:a16="http://schemas.microsoft.com/office/drawing/2014/main" val="2569336023"/>
                  </a:ext>
                </a:extLst>
              </a:tr>
              <a:tr h="895246">
                <a:tc>
                  <a:txBody>
                    <a:bodyPr/>
                    <a:lstStyle/>
                    <a:p>
                      <a:r>
                        <a:rPr kumimoji="1" lang="ja-JP" altLang="en-US" sz="1400" b="1" dirty="0">
                          <a:latin typeface="+mn-ea"/>
                          <a:ea typeface="+mn-ea"/>
                        </a:rPr>
                        <a:t>経営方針</a:t>
                      </a:r>
                      <a:endParaRPr kumimoji="1" lang="en-US" altLang="ja-JP" sz="1400" b="1" dirty="0">
                        <a:latin typeface="+mn-ea"/>
                        <a:ea typeface="+mn-ea"/>
                      </a:endParaRPr>
                    </a:p>
                    <a:p>
                      <a:r>
                        <a:rPr kumimoji="1" lang="en-US" altLang="ja-JP" sz="1400" b="1" dirty="0">
                          <a:latin typeface="+mn-ea"/>
                          <a:ea typeface="+mn-ea"/>
                        </a:rPr>
                        <a:t>Vision</a:t>
                      </a:r>
                      <a:endParaRPr kumimoji="1" lang="ja-JP" altLang="en-US" sz="1400" b="1" dirty="0">
                        <a:latin typeface="+mn-ea"/>
                        <a:ea typeface="+mn-ea"/>
                      </a:endParaRPr>
                    </a:p>
                  </a:txBody>
                  <a:tcPr>
                    <a:solidFill>
                      <a:schemeClr val="accent5">
                        <a:lumMod val="20000"/>
                        <a:lumOff val="80000"/>
                      </a:schemeClr>
                    </a:solidFill>
                  </a:tcPr>
                </a:tc>
                <a:tc>
                  <a:txBody>
                    <a:bodyPr/>
                    <a:lstStyle/>
                    <a:p>
                      <a:r>
                        <a:rPr kumimoji="1" lang="en-US" altLang="ja-JP" sz="1400" b="1" dirty="0" err="1">
                          <a:latin typeface="+mn-ea"/>
                          <a:ea typeface="+mn-ea"/>
                        </a:rPr>
                        <a:t>ReDesign</a:t>
                      </a:r>
                      <a:endParaRPr kumimoji="1" lang="en-US" altLang="ja-JP" sz="1400" b="1" dirty="0">
                        <a:latin typeface="+mn-ea"/>
                        <a:ea typeface="+mn-ea"/>
                      </a:endParaRPr>
                    </a:p>
                    <a:p>
                      <a:r>
                        <a:rPr kumimoji="1" lang="en-US" altLang="ja-JP" sz="1400" b="1" dirty="0">
                          <a:latin typeface="+mn-ea"/>
                          <a:ea typeface="+mn-ea"/>
                        </a:rPr>
                        <a:t>LIVE</a:t>
                      </a:r>
                      <a:r>
                        <a:rPr kumimoji="1" lang="ja-JP" altLang="en-US" sz="1400" b="1" dirty="0">
                          <a:latin typeface="+mn-ea"/>
                          <a:ea typeface="+mn-ea"/>
                        </a:rPr>
                        <a:t>計画（</a:t>
                      </a:r>
                      <a:r>
                        <a:rPr kumimoji="1" lang="en-US" altLang="ja-JP" sz="1400" b="1" dirty="0" err="1">
                          <a:latin typeface="+mn-ea"/>
                          <a:ea typeface="+mn-ea"/>
                        </a:rPr>
                        <a:t>LIon</a:t>
                      </a:r>
                      <a:r>
                        <a:rPr kumimoji="1" lang="ja-JP" altLang="en-US" sz="1400" b="1" dirty="0">
                          <a:latin typeface="+mn-ea"/>
                          <a:ea typeface="+mn-ea"/>
                        </a:rPr>
                        <a:t> </a:t>
                      </a:r>
                      <a:r>
                        <a:rPr kumimoji="1" lang="en-US" altLang="ja-JP" sz="1400" b="1" dirty="0">
                          <a:latin typeface="+mn-ea"/>
                          <a:ea typeface="+mn-ea"/>
                        </a:rPr>
                        <a:t>Value</a:t>
                      </a:r>
                      <a:r>
                        <a:rPr kumimoji="1" lang="ja-JP" altLang="en-US" sz="1400" b="1" dirty="0">
                          <a:latin typeface="+mn-ea"/>
                          <a:ea typeface="+mn-ea"/>
                        </a:rPr>
                        <a:t> </a:t>
                      </a:r>
                      <a:r>
                        <a:rPr kumimoji="1" lang="en-US" altLang="ja-JP" sz="1400" b="1" dirty="0">
                          <a:latin typeface="+mn-ea"/>
                          <a:ea typeface="+mn-ea"/>
                        </a:rPr>
                        <a:t>Evolution</a:t>
                      </a:r>
                      <a:r>
                        <a:rPr kumimoji="1" lang="ja-JP" altLang="en-US" sz="1400" b="1" dirty="0">
                          <a:latin typeface="+mn-ea"/>
                          <a:ea typeface="+mn-ea"/>
                        </a:rPr>
                        <a:t> </a:t>
                      </a:r>
                      <a:r>
                        <a:rPr kumimoji="1" lang="en-US" altLang="ja-JP" sz="1400" b="1" dirty="0">
                          <a:latin typeface="+mn-ea"/>
                          <a:ea typeface="+mn-ea"/>
                        </a:rPr>
                        <a:t>Plan</a:t>
                      </a:r>
                      <a:r>
                        <a:rPr kumimoji="1" lang="ja-JP" altLang="en-US" sz="1400" b="1" dirty="0">
                          <a:latin typeface="+mn-ea"/>
                          <a:ea typeface="+mn-ea"/>
                        </a:rPr>
                        <a:t>）</a:t>
                      </a:r>
                      <a:endParaRPr kumimoji="1" lang="en-US" altLang="ja-JP" sz="1400" b="1" dirty="0">
                        <a:latin typeface="+mn-ea"/>
                        <a:ea typeface="+mn-ea"/>
                      </a:endParaRPr>
                    </a:p>
                  </a:txBody>
                  <a:tcPr>
                    <a:solidFill>
                      <a:schemeClr val="bg1"/>
                    </a:solidFill>
                  </a:tcPr>
                </a:tc>
                <a:tc>
                  <a:txBody>
                    <a:bodyPr/>
                    <a:lstStyle/>
                    <a:p>
                      <a:r>
                        <a:rPr kumimoji="1" lang="en-US" altLang="ja-JP" sz="1400" b="1" dirty="0">
                          <a:latin typeface="+mn-ea"/>
                          <a:ea typeface="+mn-ea"/>
                        </a:rPr>
                        <a:t>Never</a:t>
                      </a:r>
                      <a:r>
                        <a:rPr kumimoji="1" lang="ja-JP" altLang="en-US" sz="1400" b="1" dirty="0">
                          <a:latin typeface="+mn-ea"/>
                          <a:ea typeface="+mn-ea"/>
                        </a:rPr>
                        <a:t> </a:t>
                      </a:r>
                      <a:r>
                        <a:rPr kumimoji="1" lang="en-US" altLang="ja-JP" sz="1400" b="1" dirty="0">
                          <a:latin typeface="+mn-ea"/>
                          <a:ea typeface="+mn-ea"/>
                        </a:rPr>
                        <a:t>Say</a:t>
                      </a:r>
                      <a:r>
                        <a:rPr kumimoji="1" lang="ja-JP" altLang="en-US" sz="1400" b="1" dirty="0">
                          <a:latin typeface="+mn-ea"/>
                          <a:ea typeface="+mn-ea"/>
                        </a:rPr>
                        <a:t> </a:t>
                      </a:r>
                      <a:r>
                        <a:rPr kumimoji="1" lang="en-US" altLang="ja-JP" sz="1400" b="1" dirty="0">
                          <a:latin typeface="+mn-ea"/>
                          <a:ea typeface="+mn-ea"/>
                        </a:rPr>
                        <a:t>Never</a:t>
                      </a:r>
                    </a:p>
                    <a:p>
                      <a:r>
                        <a:rPr kumimoji="1" lang="ja-JP" altLang="en-US" sz="1400" b="1" dirty="0">
                          <a:latin typeface="+mn-ea"/>
                          <a:ea typeface="+mn-ea"/>
                        </a:rPr>
                        <a:t>健康経営を世界へ</a:t>
                      </a:r>
                      <a:endParaRPr kumimoji="1" lang="en-US" altLang="ja-JP" sz="1400" b="1" dirty="0">
                        <a:latin typeface="+mn-ea"/>
                        <a:ea typeface="+mn-ea"/>
                      </a:endParaRPr>
                    </a:p>
                  </a:txBody>
                  <a:tcPr>
                    <a:solidFill>
                      <a:schemeClr val="bg1"/>
                    </a:solidFill>
                  </a:tcPr>
                </a:tc>
                <a:extLst>
                  <a:ext uri="{0D108BD9-81ED-4DB2-BD59-A6C34878D82A}">
                    <a16:rowId xmlns:a16="http://schemas.microsoft.com/office/drawing/2014/main" val="3829814130"/>
                  </a:ext>
                </a:extLst>
              </a:tr>
              <a:tr h="895246">
                <a:tc>
                  <a:txBody>
                    <a:bodyPr/>
                    <a:lstStyle/>
                    <a:p>
                      <a:r>
                        <a:rPr kumimoji="1" lang="ja-JP" altLang="en-US" sz="1400" b="1" dirty="0">
                          <a:latin typeface="+mn-ea"/>
                          <a:ea typeface="+mn-ea"/>
                        </a:rPr>
                        <a:t>経営戦略</a:t>
                      </a:r>
                    </a:p>
                  </a:txBody>
                  <a:tcPr>
                    <a:solidFill>
                      <a:schemeClr val="accent5">
                        <a:lumMod val="20000"/>
                        <a:lumOff val="80000"/>
                      </a:schemeClr>
                    </a:solidFill>
                  </a:tcPr>
                </a:tc>
                <a:tc>
                  <a:txBody>
                    <a:bodyPr/>
                    <a:lstStyle/>
                    <a:p>
                      <a:pPr marL="85725" indent="-85725">
                        <a:buFont typeface="Arial" panose="020B0604020202020204" pitchFamily="34" charset="0"/>
                        <a:buChar char="•"/>
                      </a:pPr>
                      <a:r>
                        <a:rPr kumimoji="1" lang="en-US" altLang="ja-JP" sz="1200" b="1" dirty="0">
                          <a:latin typeface="+mn-ea"/>
                          <a:ea typeface="+mn-ea"/>
                        </a:rPr>
                        <a:t>2012</a:t>
                      </a:r>
                      <a:r>
                        <a:rPr kumimoji="1" lang="ja-JP" altLang="en-US" sz="1200" b="1" dirty="0">
                          <a:latin typeface="+mn-ea"/>
                          <a:ea typeface="+mn-ea"/>
                        </a:rPr>
                        <a:t>年濵社長就任後、「不採算事業の撤退」、「販促費の効率化」、「重要ブランドへのプロモーション投資」、「コアビジネスへの集中」</a:t>
                      </a:r>
                      <a:endParaRPr kumimoji="1" lang="en-US" altLang="ja-JP" sz="1200" b="1" dirty="0">
                        <a:latin typeface="+mn-ea"/>
                        <a:ea typeface="+mn-ea"/>
                      </a:endParaRPr>
                    </a:p>
                    <a:p>
                      <a:pPr marL="85725" indent="-85725">
                        <a:buFont typeface="Arial" panose="020B0604020202020204" pitchFamily="34" charset="0"/>
                        <a:buChar char="•"/>
                      </a:pPr>
                      <a:r>
                        <a:rPr kumimoji="1" lang="en-US" altLang="ja-JP" sz="1200" b="1" dirty="0">
                          <a:latin typeface="+mn-ea"/>
                          <a:ea typeface="+mn-ea"/>
                        </a:rPr>
                        <a:t>Ⅴ-3</a:t>
                      </a:r>
                      <a:r>
                        <a:rPr kumimoji="1" lang="ja-JP" altLang="en-US" sz="1200" b="1" dirty="0">
                          <a:latin typeface="+mn-ea"/>
                          <a:ea typeface="+mn-ea"/>
                        </a:rPr>
                        <a:t>計画：成長戦略への基盤作り</a:t>
                      </a:r>
                      <a:br>
                        <a:rPr kumimoji="1" lang="en-US" altLang="ja-JP" sz="1200" b="1" dirty="0">
                          <a:latin typeface="+mn-ea"/>
                          <a:ea typeface="+mn-ea"/>
                        </a:rPr>
                      </a:br>
                      <a:r>
                        <a:rPr kumimoji="1" lang="ja-JP" altLang="en-US" sz="1200" b="1" dirty="0">
                          <a:latin typeface="+mn-ea"/>
                          <a:ea typeface="+mn-ea"/>
                        </a:rPr>
                        <a:t>　⇒ </a:t>
                      </a:r>
                      <a:r>
                        <a:rPr kumimoji="1" lang="en-US" altLang="ja-JP" sz="1200" b="1" dirty="0">
                          <a:latin typeface="+mn-ea"/>
                          <a:ea typeface="+mn-ea"/>
                        </a:rPr>
                        <a:t>3</a:t>
                      </a:r>
                      <a:r>
                        <a:rPr kumimoji="1" lang="ja-JP" altLang="en-US" sz="1200" b="1" dirty="0">
                          <a:latin typeface="+mn-ea"/>
                          <a:ea typeface="+mn-ea"/>
                        </a:rPr>
                        <a:t>年間で総額</a:t>
                      </a:r>
                      <a:r>
                        <a:rPr kumimoji="1" lang="en-US" altLang="ja-JP" sz="1200" b="1" dirty="0">
                          <a:latin typeface="+mn-ea"/>
                          <a:ea typeface="+mn-ea"/>
                        </a:rPr>
                        <a:t>1,000</a:t>
                      </a:r>
                      <a:r>
                        <a:rPr kumimoji="1" lang="ja-JP" altLang="en-US" sz="1200" b="1" dirty="0">
                          <a:latin typeface="+mn-ea"/>
                          <a:ea typeface="+mn-ea"/>
                        </a:rPr>
                        <a:t>億円規模の投資を計画</a:t>
                      </a:r>
                      <a:endParaRPr kumimoji="1" lang="en-US" altLang="ja-JP" sz="1200" b="1" dirty="0">
                        <a:latin typeface="+mn-ea"/>
                        <a:ea typeface="+mn-ea"/>
                        <a:cs typeface="+mn-cs"/>
                      </a:endParaRPr>
                    </a:p>
                    <a:p>
                      <a:pPr marL="85725" indent="-85725">
                        <a:buFont typeface="Arial" panose="020B0604020202020204" pitchFamily="34" charset="0"/>
                        <a:buChar char="•"/>
                      </a:pPr>
                      <a:r>
                        <a:rPr lang="ja-JP" altLang="en-US" sz="1200" b="0" dirty="0">
                          <a:latin typeface="Arial" panose="020B0604020202020204" pitchFamily="34" charset="0"/>
                          <a:ea typeface="Meiryo UI" panose="020B0604030504040204" pitchFamily="50" charset="-128"/>
                          <a:cs typeface="Arial" panose="020B0604020202020204" pitchFamily="34" charset="0"/>
                        </a:rPr>
                        <a:t>国内は質、海外は量、新規分野の挑戦、人材育成の</a:t>
                      </a:r>
                      <a:r>
                        <a:rPr lang="en-US" altLang="ja-JP" sz="1200" b="0" dirty="0">
                          <a:latin typeface="Arial" panose="020B0604020202020204" pitchFamily="34" charset="0"/>
                          <a:ea typeface="Meiryo UI" panose="020B0604030504040204" pitchFamily="50" charset="-128"/>
                          <a:cs typeface="Arial" panose="020B0604020202020204" pitchFamily="34" charset="0"/>
                        </a:rPr>
                        <a:t>4</a:t>
                      </a:r>
                      <a:r>
                        <a:rPr lang="ja-JP" altLang="en-US" sz="1200" b="0" dirty="0">
                          <a:latin typeface="Arial" panose="020B0604020202020204" pitchFamily="34" charset="0"/>
                          <a:ea typeface="Meiryo UI" panose="020B0604030504040204" pitchFamily="50" charset="-128"/>
                          <a:cs typeface="Arial" panose="020B0604020202020204" pitchFamily="34" charset="0"/>
                        </a:rPr>
                        <a:t>つの方針方針のもと、実績を上げている。</a:t>
                      </a:r>
                      <a:endParaRPr lang="en-US" altLang="ja-JP" sz="1200" b="0" dirty="0">
                        <a:latin typeface="Arial" panose="020B0604020202020204" pitchFamily="34" charset="0"/>
                        <a:ea typeface="Meiryo UI" panose="020B0604030504040204" pitchFamily="50" charset="-128"/>
                        <a:cs typeface="Arial" panose="020B0604020202020204" pitchFamily="34" charset="0"/>
                      </a:endParaRPr>
                    </a:p>
                    <a:p>
                      <a:pPr marL="85725" indent="-85725">
                        <a:buFont typeface="Arial" panose="020B0604020202020204" pitchFamily="34" charset="0"/>
                        <a:buChar char="•"/>
                      </a:pPr>
                      <a:r>
                        <a:rPr kumimoji="1" lang="ja-JP" altLang="en-US" sz="1200" b="0" dirty="0">
                          <a:latin typeface="Arial" panose="020B0604020202020204" pitchFamily="34" charset="0"/>
                          <a:ea typeface="Meiryo UI" panose="020B0604030504040204" pitchFamily="50" charset="-128"/>
                          <a:cs typeface="Arial" panose="020B0604020202020204" pitchFamily="34" charset="0"/>
                        </a:rPr>
                        <a:t>マーケティング手法：製品ブランド力に投資</a:t>
                      </a:r>
                      <a:r>
                        <a:rPr kumimoji="1" lang="en-US" altLang="ja-JP" sz="1200" b="0" dirty="0">
                          <a:latin typeface="Arial" panose="020B0604020202020204" pitchFamily="34" charset="0"/>
                          <a:ea typeface="Meiryo UI" panose="020B0604030504040204" pitchFamily="50" charset="-128"/>
                          <a:cs typeface="Arial" panose="020B0604020202020204" pitchFamily="34" charset="0"/>
                        </a:rPr>
                        <a:t>/</a:t>
                      </a:r>
                      <a:r>
                        <a:rPr kumimoji="1" lang="ja-JP" altLang="en-US" sz="1200" b="0" dirty="0">
                          <a:latin typeface="Arial" panose="020B0604020202020204" pitchFamily="34" charset="0"/>
                          <a:ea typeface="Meiryo UI" panose="020B0604030504040204" pitchFamily="50" charset="-128"/>
                          <a:cs typeface="Arial" panose="020B0604020202020204" pitchFamily="34" charset="0"/>
                        </a:rPr>
                        <a:t>注力</a:t>
                      </a:r>
                      <a:endParaRPr kumimoji="1" lang="ja-JP" altLang="en-US" sz="1200" b="0" dirty="0">
                        <a:latin typeface="+mn-ea"/>
                        <a:ea typeface="+mn-ea"/>
                      </a:endParaRPr>
                    </a:p>
                  </a:txBody>
                  <a:tcPr>
                    <a:solidFill>
                      <a:schemeClr val="bg1"/>
                    </a:solidFill>
                  </a:tcPr>
                </a:tc>
                <a:tc>
                  <a:txBody>
                    <a:bodyPr/>
                    <a:lstStyle/>
                    <a:p>
                      <a:pPr marL="85725" indent="-85725">
                        <a:buFont typeface="Arial" panose="020B0604020202020204" pitchFamily="34" charset="0"/>
                        <a:buChar char="•"/>
                      </a:pPr>
                      <a:r>
                        <a:rPr kumimoji="1" lang="ja-JP" altLang="en-US" sz="1200" b="1" dirty="0">
                          <a:latin typeface="+mn-ea"/>
                          <a:ea typeface="+mn-ea"/>
                        </a:rPr>
                        <a:t>目薬と化粧品の二本柱。「人生</a:t>
                      </a:r>
                      <a:r>
                        <a:rPr kumimoji="1" lang="en-US" altLang="ja-JP" sz="1200" b="1" dirty="0">
                          <a:latin typeface="+mn-ea"/>
                          <a:ea typeface="+mn-ea"/>
                        </a:rPr>
                        <a:t>100</a:t>
                      </a:r>
                      <a:r>
                        <a:rPr kumimoji="1" lang="ja-JP" altLang="en-US" sz="1200" b="1" dirty="0">
                          <a:latin typeface="+mn-ea"/>
                          <a:ea typeface="+mn-ea"/>
                        </a:rPr>
                        <a:t>年時代への挑戦」として、日常のライフスタイル（食品）及び先端のライフサイエンス（再生医療、遺伝子研究）へチャレンジし、事業の多角化を図る</a:t>
                      </a:r>
                      <a:endParaRPr kumimoji="1" lang="en-US" altLang="ja-JP" sz="1200" b="1" dirty="0">
                        <a:latin typeface="+mn-ea"/>
                        <a:ea typeface="+mn-ea"/>
                      </a:endParaRPr>
                    </a:p>
                    <a:p>
                      <a:pPr marL="85725" indent="-85725">
                        <a:buFont typeface="Arial" panose="020B0604020202020204" pitchFamily="34" charset="0"/>
                        <a:buChar char="•"/>
                      </a:pPr>
                      <a:r>
                        <a:rPr kumimoji="1" lang="ja-JP" altLang="en-US" sz="1200" b="0" dirty="0">
                          <a:latin typeface="Arial" panose="020B0604020202020204" pitchFamily="34" charset="0"/>
                          <a:ea typeface="Meiryo UI" panose="020B0604030504040204" pitchFamily="50" charset="-128"/>
                          <a:cs typeface="Arial" panose="020B0604020202020204" pitchFamily="34" charset="0"/>
                        </a:rPr>
                        <a:t>マーケティング手法</a:t>
                      </a:r>
                      <a:r>
                        <a:rPr kumimoji="1" lang="ja-JP" altLang="en-US" sz="1200" b="0" dirty="0">
                          <a:latin typeface="+mn-ea"/>
                          <a:ea typeface="+mn-ea"/>
                        </a:rPr>
                        <a:t>：</a:t>
                      </a:r>
                      <a:br>
                        <a:rPr kumimoji="1" lang="en-US" altLang="ja-JP" sz="1200" b="0" dirty="0">
                          <a:latin typeface="+mn-ea"/>
                          <a:ea typeface="+mn-ea"/>
                        </a:rPr>
                      </a:br>
                      <a:r>
                        <a:rPr kumimoji="1" lang="ja-JP" altLang="en-US" sz="1200" b="0" dirty="0">
                          <a:latin typeface="+mn-ea"/>
                          <a:ea typeface="+mn-ea"/>
                        </a:rPr>
                        <a:t>　女性による営業専門部隊に強み（ドラッグストアでコスメを売る）</a:t>
                      </a:r>
                      <a:br>
                        <a:rPr kumimoji="1" lang="en-US" altLang="ja-JP" sz="1200" b="0" dirty="0">
                          <a:latin typeface="+mn-ea"/>
                          <a:ea typeface="+mn-ea"/>
                        </a:rPr>
                      </a:br>
                      <a:r>
                        <a:rPr kumimoji="1" lang="ja-JP" altLang="en-US" sz="1200" b="0" dirty="0">
                          <a:latin typeface="+mn-ea"/>
                          <a:ea typeface="+mn-ea"/>
                        </a:rPr>
                        <a:t>　目薬→リップクリーム→化粧品という売り方　→　販売人員が多くなる理由</a:t>
                      </a:r>
                      <a:endParaRPr kumimoji="1" lang="en-US" altLang="ja-JP" sz="1200" b="0" dirty="0">
                        <a:latin typeface="+mn-ea"/>
                        <a:ea typeface="+mn-ea"/>
                      </a:endParaRPr>
                    </a:p>
                    <a:p>
                      <a:pPr marL="85725" indent="-85725">
                        <a:buFont typeface="Arial" panose="020B0604020202020204" pitchFamily="34" charset="0"/>
                        <a:buChar char="•"/>
                      </a:pPr>
                      <a:endParaRPr kumimoji="1" lang="en-US" altLang="ja-JP" sz="1200" b="0" dirty="0">
                        <a:latin typeface="+mn-ea"/>
                        <a:ea typeface="+mn-ea"/>
                      </a:endParaRPr>
                    </a:p>
                  </a:txBody>
                  <a:tcPr>
                    <a:solidFill>
                      <a:schemeClr val="bg1"/>
                    </a:solidFill>
                  </a:tcPr>
                </a:tc>
                <a:extLst>
                  <a:ext uri="{0D108BD9-81ED-4DB2-BD59-A6C34878D82A}">
                    <a16:rowId xmlns:a16="http://schemas.microsoft.com/office/drawing/2014/main" val="475507004"/>
                  </a:ext>
                </a:extLst>
              </a:tr>
              <a:tr h="895246">
                <a:tc>
                  <a:txBody>
                    <a:bodyPr/>
                    <a:lstStyle/>
                    <a:p>
                      <a:r>
                        <a:rPr kumimoji="1" lang="ja-JP" altLang="en-US" sz="1400" b="1" dirty="0">
                          <a:latin typeface="+mn-ea"/>
                          <a:ea typeface="+mn-ea"/>
                        </a:rPr>
                        <a:t>非財務視点</a:t>
                      </a:r>
                      <a:endParaRPr kumimoji="1" lang="en-US" altLang="ja-JP" sz="1400" b="1" dirty="0">
                        <a:latin typeface="+mn-ea"/>
                        <a:ea typeface="+mn-ea"/>
                      </a:endParaRPr>
                    </a:p>
                    <a:p>
                      <a:r>
                        <a:rPr kumimoji="1" lang="ja-JP" altLang="en-US" sz="1400" b="1" dirty="0">
                          <a:latin typeface="+mn-ea"/>
                          <a:ea typeface="+mn-ea"/>
                        </a:rPr>
                        <a:t>（</a:t>
                      </a:r>
                      <a:r>
                        <a:rPr kumimoji="1" lang="en-US" altLang="ja-JP" sz="1400" b="1" dirty="0">
                          <a:latin typeface="+mn-ea"/>
                          <a:ea typeface="+mn-ea"/>
                        </a:rPr>
                        <a:t>ESG/</a:t>
                      </a:r>
                      <a:r>
                        <a:rPr kumimoji="1" lang="ja-JP" altLang="en-US" sz="1400" b="1" dirty="0">
                          <a:latin typeface="+mn-ea"/>
                          <a:ea typeface="+mn-ea"/>
                        </a:rPr>
                        <a:t>人材）</a:t>
                      </a:r>
                    </a:p>
                  </a:txBody>
                  <a:tcPr>
                    <a:solidFill>
                      <a:schemeClr val="accent5">
                        <a:lumMod val="20000"/>
                        <a:lumOff val="80000"/>
                      </a:schemeClr>
                    </a:solidFill>
                  </a:tcPr>
                </a:tc>
                <a:tc>
                  <a:txBody>
                    <a:bodyPr/>
                    <a:lstStyle/>
                    <a:p>
                      <a:pPr marL="85725" indent="-85725" algn="l">
                        <a:buFont typeface="Arial" panose="020B0604020202020204" pitchFamily="34" charset="0"/>
                        <a:buChar char="•"/>
                      </a:pPr>
                      <a:r>
                        <a:rPr lang="ja-JP" altLang="en-US" sz="1200" b="1" dirty="0">
                          <a:latin typeface="Arial" panose="020B0604020202020204" pitchFamily="34" charset="0"/>
                          <a:ea typeface="Meiryo UI" panose="020B0604030504040204" pitchFamily="50" charset="-128"/>
                          <a:cs typeface="Arial" panose="020B0604020202020204" pitchFamily="34" charset="0"/>
                        </a:rPr>
                        <a:t>サステナビリティレポート発行：</a:t>
                      </a:r>
                      <a:r>
                        <a:rPr lang="en-US" altLang="ja-JP" sz="1200" b="1" dirty="0">
                          <a:latin typeface="Arial" panose="020B0604020202020204" pitchFamily="34" charset="0"/>
                          <a:ea typeface="Meiryo UI" panose="020B0604030504040204" pitchFamily="50" charset="-128"/>
                          <a:cs typeface="Arial" panose="020B0604020202020204" pitchFamily="34" charset="0"/>
                        </a:rPr>
                        <a:t>ESG/SDGs</a:t>
                      </a:r>
                      <a:r>
                        <a:rPr lang="ja-JP" altLang="en-US" sz="1200" b="1" dirty="0">
                          <a:latin typeface="Arial" panose="020B0604020202020204" pitchFamily="34" charset="0"/>
                          <a:ea typeface="Meiryo UI" panose="020B0604030504040204" pitchFamily="50" charset="-128"/>
                          <a:cs typeface="Arial" panose="020B0604020202020204" pitchFamily="34" charset="0"/>
                        </a:rPr>
                        <a:t>視点からの社会課題への取り組みを発信</a:t>
                      </a:r>
                      <a:endParaRPr lang="en-US" altLang="ja-JP" sz="1200" b="1" dirty="0">
                        <a:latin typeface="Arial" panose="020B0604020202020204" pitchFamily="34" charset="0"/>
                        <a:ea typeface="Meiryo UI" panose="020B0604030504040204" pitchFamily="50" charset="-128"/>
                        <a:cs typeface="Arial" panose="020B0604020202020204" pitchFamily="34" charset="0"/>
                      </a:endParaRPr>
                    </a:p>
                    <a:p>
                      <a:pPr marL="85725" indent="-85725" algn="l">
                        <a:buFont typeface="Arial" panose="020B0604020202020204" pitchFamily="34" charset="0"/>
                        <a:buChar char="•"/>
                      </a:pPr>
                      <a:r>
                        <a:rPr lang="ja-JP" altLang="en-US" sz="1200" b="0" dirty="0">
                          <a:solidFill>
                            <a:prstClr val="black"/>
                          </a:solidFill>
                        </a:rPr>
                        <a:t>花王（業界トップ）と詰め替え容器のリサイクルを共同で発表</a:t>
                      </a:r>
                      <a:endParaRPr lang="en-US" altLang="ja-JP" sz="1200" b="0" dirty="0">
                        <a:latin typeface="Arial" panose="020B0604020202020204" pitchFamily="34" charset="0"/>
                        <a:ea typeface="Meiryo UI" panose="020B0604030504040204" pitchFamily="50" charset="-128"/>
                        <a:cs typeface="Arial" panose="020B0604020202020204" pitchFamily="34" charset="0"/>
                      </a:endParaRPr>
                    </a:p>
                    <a:p>
                      <a:pPr marL="85725" indent="-85725" algn="l">
                        <a:buFont typeface="Arial" panose="020B0604020202020204" pitchFamily="34" charset="0"/>
                        <a:buChar char="•"/>
                      </a:pPr>
                      <a:r>
                        <a:rPr lang="ja-JP" altLang="en-US" sz="1200" b="0" dirty="0">
                          <a:latin typeface="Arial" panose="020B0604020202020204" pitchFamily="34" charset="0"/>
                          <a:ea typeface="Meiryo UI" panose="020B0604030504040204" pitchFamily="50" charset="-128"/>
                          <a:cs typeface="Arial" panose="020B0604020202020204" pitchFamily="34" charset="0"/>
                        </a:rPr>
                        <a:t>働きがい改革（</a:t>
                      </a:r>
                      <a:r>
                        <a:rPr lang="en-US" altLang="ja-JP" sz="1200" b="0" dirty="0">
                          <a:latin typeface="Arial" panose="020B0604020202020204" pitchFamily="34" charset="0"/>
                          <a:ea typeface="Meiryo UI" panose="020B0604030504040204" pitchFamily="50" charset="-128"/>
                          <a:cs typeface="Arial" panose="020B0604020202020204" pitchFamily="34" charset="0"/>
                        </a:rPr>
                        <a:t>2010</a:t>
                      </a:r>
                      <a:r>
                        <a:rPr lang="ja-JP" altLang="en-US" sz="1200" b="0" dirty="0">
                          <a:latin typeface="Arial" panose="020B0604020202020204" pitchFamily="34" charset="0"/>
                          <a:ea typeface="Meiryo UI" panose="020B0604030504040204" pitchFamily="50" charset="-128"/>
                          <a:cs typeface="Arial" panose="020B0604020202020204" pitchFamily="34" charset="0"/>
                        </a:rPr>
                        <a:t>年～）：経済産業大臣賞受賞</a:t>
                      </a:r>
                      <a:r>
                        <a:rPr lang="en-US" altLang="ja-JP" sz="1200" b="0" dirty="0">
                          <a:latin typeface="Arial" panose="020B0604020202020204" pitchFamily="34" charset="0"/>
                          <a:ea typeface="Meiryo UI" panose="020B0604030504040204" pitchFamily="50" charset="-128"/>
                          <a:cs typeface="Arial" panose="020B0604020202020204" pitchFamily="34" charset="0"/>
                        </a:rPr>
                        <a:t>2020</a:t>
                      </a:r>
                      <a:r>
                        <a:rPr lang="ja-JP" altLang="en-US" sz="1200" b="0" dirty="0">
                          <a:latin typeface="Arial" panose="020B0604020202020204" pitchFamily="34" charset="0"/>
                          <a:ea typeface="Meiryo UI" panose="020B0604030504040204" pitchFamily="50" charset="-128"/>
                          <a:cs typeface="Arial" panose="020B0604020202020204" pitchFamily="34" charset="0"/>
                        </a:rPr>
                        <a:t>年</a:t>
                      </a:r>
                      <a:r>
                        <a:rPr lang="en-US" altLang="ja-JP" sz="1200" b="0" dirty="0">
                          <a:latin typeface="Arial" panose="020B0604020202020204" pitchFamily="34" charset="0"/>
                          <a:ea typeface="Meiryo UI" panose="020B0604030504040204" pitchFamily="50" charset="-128"/>
                          <a:cs typeface="Arial" panose="020B0604020202020204" pitchFamily="34" charset="0"/>
                        </a:rPr>
                        <a:t>3</a:t>
                      </a:r>
                      <a:r>
                        <a:rPr lang="ja-JP" altLang="en-US" sz="1200" b="0" dirty="0">
                          <a:latin typeface="Arial" panose="020B0604020202020204" pitchFamily="34" charset="0"/>
                          <a:ea typeface="Meiryo UI" panose="020B0604030504040204" pitchFamily="50" charset="-128"/>
                          <a:cs typeface="Arial" panose="020B0604020202020204" pitchFamily="34" charset="0"/>
                        </a:rPr>
                        <a:t>月</a:t>
                      </a:r>
                      <a:endParaRPr lang="en-US" altLang="ja-JP" sz="1200" b="0" dirty="0">
                        <a:latin typeface="Arial" panose="020B0604020202020204" pitchFamily="34" charset="0"/>
                        <a:ea typeface="Meiryo UI" panose="020B0604030504040204" pitchFamily="50" charset="-128"/>
                        <a:cs typeface="Arial" panose="020B0604020202020204" pitchFamily="34" charset="0"/>
                      </a:endParaRPr>
                    </a:p>
                  </a:txBody>
                  <a:tcPr>
                    <a:solidFill>
                      <a:schemeClr val="bg1"/>
                    </a:solidFill>
                  </a:tcPr>
                </a:tc>
                <a:tc>
                  <a:txBody>
                    <a:bodyPr/>
                    <a:lstStyle/>
                    <a:p>
                      <a:pPr marL="90488" indent="-90488">
                        <a:buFont typeface="Arial" panose="020B0604020202020204" pitchFamily="34" charset="0"/>
                        <a:buChar char="•"/>
                      </a:pPr>
                      <a:r>
                        <a:rPr kumimoji="1" lang="en-US" altLang="ja-JP" sz="1200" b="0" dirty="0">
                          <a:latin typeface="+mn-ea"/>
                          <a:ea typeface="+mn-ea"/>
                        </a:rPr>
                        <a:t>Health</a:t>
                      </a:r>
                      <a:r>
                        <a:rPr kumimoji="1" lang="ja-JP" altLang="en-US" sz="1200" b="0" dirty="0">
                          <a:latin typeface="+mn-ea"/>
                          <a:ea typeface="+mn-ea"/>
                        </a:rPr>
                        <a:t> </a:t>
                      </a:r>
                      <a:r>
                        <a:rPr kumimoji="1" lang="en-US" altLang="ja-JP" sz="1200" b="0" dirty="0">
                          <a:latin typeface="+mn-ea"/>
                          <a:ea typeface="+mn-ea"/>
                        </a:rPr>
                        <a:t>Value</a:t>
                      </a:r>
                      <a:r>
                        <a:rPr kumimoji="1" lang="ja-JP" altLang="en-US" sz="1200" b="0" dirty="0">
                          <a:latin typeface="+mn-ea"/>
                          <a:ea typeface="+mn-ea"/>
                        </a:rPr>
                        <a:t> </a:t>
                      </a:r>
                      <a:r>
                        <a:rPr kumimoji="1" lang="en-US" altLang="ja-JP" sz="1200" b="0" dirty="0">
                          <a:latin typeface="+mn-ea"/>
                          <a:ea typeface="+mn-ea"/>
                        </a:rPr>
                        <a:t>Report</a:t>
                      </a:r>
                      <a:r>
                        <a:rPr kumimoji="1" lang="ja-JP" altLang="en-US" sz="1200" b="0" dirty="0">
                          <a:latin typeface="+mn-ea"/>
                          <a:ea typeface="+mn-ea"/>
                        </a:rPr>
                        <a:t>発行。（ただし、</a:t>
                      </a:r>
                      <a:r>
                        <a:rPr kumimoji="1" lang="en-US" altLang="ja-JP" sz="1200" b="0" dirty="0">
                          <a:latin typeface="+mn-ea"/>
                          <a:ea typeface="+mn-ea"/>
                        </a:rPr>
                        <a:t>ESG</a:t>
                      </a:r>
                      <a:r>
                        <a:rPr kumimoji="1" lang="ja-JP" altLang="en-US" sz="1200" b="0" dirty="0">
                          <a:latin typeface="+mn-ea"/>
                          <a:ea typeface="+mn-ea"/>
                        </a:rPr>
                        <a:t>視点としては弱い印象）</a:t>
                      </a:r>
                      <a:endParaRPr kumimoji="1" lang="en-US" altLang="ja-JP" sz="1200" b="0" dirty="0">
                        <a:latin typeface="+mn-ea"/>
                        <a:ea typeface="+mn-ea"/>
                      </a:endParaRPr>
                    </a:p>
                    <a:p>
                      <a:pPr marL="90488" indent="-90488">
                        <a:buFont typeface="Arial" panose="020B0604020202020204" pitchFamily="34" charset="0"/>
                        <a:buChar char="•"/>
                      </a:pPr>
                      <a:r>
                        <a:rPr lang="ja-JP" altLang="en-US" sz="1200" b="0" dirty="0">
                          <a:solidFill>
                            <a:prstClr val="black"/>
                          </a:solidFill>
                        </a:rPr>
                        <a:t>化粧品の詰め替え容器をマツキヨと共同検討。</a:t>
                      </a:r>
                      <a:endParaRPr kumimoji="1" lang="en-US" altLang="ja-JP" sz="1200" b="0" dirty="0">
                        <a:latin typeface="+mn-ea"/>
                        <a:ea typeface="+mn-ea"/>
                      </a:endParaRPr>
                    </a:p>
                    <a:p>
                      <a:pPr marL="90488" marR="0" lvl="0" indent="-90488" algn="l" defTabSz="108932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dirty="0">
                          <a:latin typeface="+mn-ea"/>
                          <a:ea typeface="+mn-ea"/>
                        </a:rPr>
                        <a:t>働き方改革：発信は少ないが、取り組みは充実。化粧品販売の専門部隊があり、女性比率は</a:t>
                      </a:r>
                      <a:r>
                        <a:rPr kumimoji="1" lang="en-US" altLang="ja-JP" sz="1200" b="0" dirty="0">
                          <a:latin typeface="+mn-ea"/>
                          <a:ea typeface="+mn-ea"/>
                        </a:rPr>
                        <a:t>58.1%</a:t>
                      </a:r>
                      <a:r>
                        <a:rPr kumimoji="1" lang="ja-JP" altLang="en-US" sz="1200" b="0" dirty="0">
                          <a:latin typeface="+mn-ea"/>
                          <a:ea typeface="+mn-ea"/>
                        </a:rPr>
                        <a:t>＠</a:t>
                      </a:r>
                      <a:r>
                        <a:rPr kumimoji="1" lang="en-US" altLang="ja-JP" sz="1200" b="0" dirty="0">
                          <a:latin typeface="+mn-ea"/>
                          <a:ea typeface="+mn-ea"/>
                        </a:rPr>
                        <a:t>2018</a:t>
                      </a:r>
                      <a:r>
                        <a:rPr kumimoji="1" lang="ja-JP" altLang="en-US" sz="1200" b="0" dirty="0">
                          <a:latin typeface="+mn-ea"/>
                          <a:ea typeface="+mn-ea"/>
                        </a:rPr>
                        <a:t>、社員数の営業</a:t>
                      </a:r>
                      <a:r>
                        <a:rPr kumimoji="1" lang="en-US" altLang="ja-JP" sz="1200" b="0" dirty="0">
                          <a:latin typeface="+mn-ea"/>
                          <a:ea typeface="+mn-ea"/>
                        </a:rPr>
                        <a:t>/</a:t>
                      </a:r>
                      <a:r>
                        <a:rPr kumimoji="1" lang="ja-JP" altLang="en-US" sz="1200" b="0" dirty="0">
                          <a:latin typeface="+mn-ea"/>
                          <a:ea typeface="+mn-ea"/>
                        </a:rPr>
                        <a:t>マーケ比率は</a:t>
                      </a:r>
                      <a:r>
                        <a:rPr kumimoji="1" lang="en-US" altLang="ja-JP" sz="1200" b="0" dirty="0">
                          <a:latin typeface="+mn-ea"/>
                          <a:ea typeface="+mn-ea"/>
                        </a:rPr>
                        <a:t>63%</a:t>
                      </a:r>
                    </a:p>
                  </a:txBody>
                  <a:tcPr>
                    <a:solidFill>
                      <a:schemeClr val="bg1"/>
                    </a:solidFill>
                  </a:tcPr>
                </a:tc>
                <a:extLst>
                  <a:ext uri="{0D108BD9-81ED-4DB2-BD59-A6C34878D82A}">
                    <a16:rowId xmlns:a16="http://schemas.microsoft.com/office/drawing/2014/main" val="1257272564"/>
                  </a:ext>
                </a:extLst>
              </a:tr>
              <a:tr h="895246">
                <a:tc>
                  <a:txBody>
                    <a:bodyPr/>
                    <a:lstStyle/>
                    <a:p>
                      <a:r>
                        <a:rPr kumimoji="1" lang="en-US" altLang="ja-JP" sz="1400" b="1" dirty="0">
                          <a:latin typeface="+mn-ea"/>
                          <a:ea typeface="+mn-ea"/>
                        </a:rPr>
                        <a:t>COVID-19</a:t>
                      </a:r>
                      <a:r>
                        <a:rPr kumimoji="1" lang="ja-JP" altLang="en-US" sz="1400" b="1" dirty="0">
                          <a:latin typeface="+mn-ea"/>
                          <a:ea typeface="+mn-ea"/>
                        </a:rPr>
                        <a:t>影響</a:t>
                      </a:r>
                      <a:r>
                        <a:rPr kumimoji="1" lang="en-US" altLang="ja-JP" sz="1400" b="1" dirty="0">
                          <a:latin typeface="+mn-ea"/>
                          <a:ea typeface="+mn-ea"/>
                        </a:rPr>
                        <a:t>/</a:t>
                      </a:r>
                      <a:r>
                        <a:rPr kumimoji="1" lang="ja-JP" altLang="en-US" sz="1400" b="1" dirty="0">
                          <a:latin typeface="+mn-ea"/>
                          <a:ea typeface="+mn-ea"/>
                        </a:rPr>
                        <a:t>取り組み</a:t>
                      </a:r>
                    </a:p>
                  </a:txBody>
                  <a:tcPr>
                    <a:solidFill>
                      <a:schemeClr val="accent5">
                        <a:lumMod val="20000"/>
                        <a:lumOff val="80000"/>
                      </a:schemeClr>
                    </a:solidFill>
                  </a:tcPr>
                </a:tc>
                <a:tc>
                  <a:txBody>
                    <a:bodyPr/>
                    <a:lstStyle/>
                    <a:p>
                      <a:pPr marL="85725" indent="-85725" algn="l">
                        <a:buFont typeface="Arial" panose="020B0604020202020204" pitchFamily="34" charset="0"/>
                        <a:buChar char="•"/>
                      </a:pPr>
                      <a:r>
                        <a:rPr lang="ja-JP" altLang="en-US" sz="1200" b="1" dirty="0">
                          <a:latin typeface="Arial" panose="020B0604020202020204" pitchFamily="34" charset="0"/>
                          <a:ea typeface="Meiryo UI" panose="020B0604030504040204" pitchFamily="50" charset="-128"/>
                          <a:cs typeface="Arial" panose="020B0604020202020204" pitchFamily="34" charset="0"/>
                        </a:rPr>
                        <a:t>影響：衛生への関心度向上で需要増</a:t>
                      </a:r>
                      <a:endParaRPr lang="en-US" altLang="ja-JP" sz="1200" b="1" dirty="0">
                        <a:latin typeface="Arial" panose="020B0604020202020204" pitchFamily="34" charset="0"/>
                        <a:ea typeface="Meiryo UI" panose="020B0604030504040204" pitchFamily="50" charset="-128"/>
                        <a:cs typeface="Arial" panose="020B0604020202020204" pitchFamily="34" charset="0"/>
                      </a:endParaRPr>
                    </a:p>
                    <a:p>
                      <a:pPr marL="85725" indent="-85725" algn="l">
                        <a:buFont typeface="Arial" panose="020B0604020202020204" pitchFamily="34" charset="0"/>
                        <a:buChar char="•"/>
                      </a:pPr>
                      <a:r>
                        <a:rPr lang="ja-JP" altLang="en-US" sz="1200" b="0" dirty="0">
                          <a:latin typeface="Arial" panose="020B0604020202020204" pitchFamily="34" charset="0"/>
                          <a:ea typeface="Meiryo UI" panose="020B0604030504040204" pitchFamily="50" charset="-128"/>
                          <a:cs typeface="Arial" panose="020B0604020202020204" pitchFamily="34" charset="0"/>
                        </a:rPr>
                        <a:t>取り組み：暮らしの衛生情報発信（手洗い、など）</a:t>
                      </a:r>
                      <a:endParaRPr lang="en-US" altLang="ja-JP" sz="1200" b="0" dirty="0">
                        <a:latin typeface="Arial" panose="020B0604020202020204" pitchFamily="34" charset="0"/>
                        <a:ea typeface="Meiryo UI" panose="020B0604030504040204" pitchFamily="50" charset="-128"/>
                        <a:cs typeface="Arial" panose="020B0604020202020204" pitchFamily="34" charset="0"/>
                      </a:endParaRPr>
                    </a:p>
                  </a:txBody>
                  <a:tcPr>
                    <a:solidFill>
                      <a:schemeClr val="bg1"/>
                    </a:solidFill>
                  </a:tcPr>
                </a:tc>
                <a:tc>
                  <a:txBody>
                    <a:bodyPr/>
                    <a:lstStyle/>
                    <a:p>
                      <a:pPr marL="90488" marR="0" lvl="0" indent="-90488" algn="l" defTabSz="108932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1" dirty="0">
                          <a:latin typeface="+mn-ea"/>
                          <a:ea typeface="+mn-ea"/>
                        </a:rPr>
                        <a:t>影響：インバウンド減で需要減</a:t>
                      </a:r>
                      <a:endParaRPr kumimoji="1" lang="en-US" altLang="ja-JP" sz="1200" b="1" dirty="0">
                        <a:latin typeface="+mn-ea"/>
                        <a:ea typeface="+mn-ea"/>
                      </a:endParaRPr>
                    </a:p>
                    <a:p>
                      <a:pPr marL="90488" marR="0" lvl="0" indent="-90488" algn="l" defTabSz="108932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dirty="0">
                          <a:latin typeface="+mn-ea"/>
                          <a:ea typeface="+mn-ea"/>
                        </a:rPr>
                        <a:t>取り組み：国産初</a:t>
                      </a:r>
                      <a:r>
                        <a:rPr kumimoji="1" lang="en-US" altLang="ja-JP" sz="1200" b="0" dirty="0">
                          <a:latin typeface="+mn-ea"/>
                          <a:ea typeface="+mn-ea"/>
                        </a:rPr>
                        <a:t>COVID-19</a:t>
                      </a:r>
                      <a:r>
                        <a:rPr kumimoji="1" lang="ja-JP" altLang="en-US" sz="1200" b="0" dirty="0">
                          <a:latin typeface="+mn-ea"/>
                          <a:ea typeface="+mn-ea"/>
                        </a:rPr>
                        <a:t>に対する幹細胞を用いた再生医療の企業治験を計画</a:t>
                      </a:r>
                      <a:endParaRPr kumimoji="1" lang="en-US" altLang="ja-JP" sz="1200" b="0" dirty="0">
                        <a:latin typeface="+mn-ea"/>
                        <a:ea typeface="+mn-ea"/>
                      </a:endParaRPr>
                    </a:p>
                  </a:txBody>
                  <a:tcPr>
                    <a:solidFill>
                      <a:schemeClr val="bg1"/>
                    </a:solidFill>
                  </a:tcPr>
                </a:tc>
                <a:extLst>
                  <a:ext uri="{0D108BD9-81ED-4DB2-BD59-A6C34878D82A}">
                    <a16:rowId xmlns:a16="http://schemas.microsoft.com/office/drawing/2014/main" val="4196348122"/>
                  </a:ext>
                </a:extLst>
              </a:tr>
            </a:tbl>
          </a:graphicData>
        </a:graphic>
      </p:graphicFrame>
      <p:pic>
        <p:nvPicPr>
          <p:cNvPr id="3" name="図 2">
            <a:extLst>
              <a:ext uri="{FF2B5EF4-FFF2-40B4-BE49-F238E27FC236}">
                <a16:creationId xmlns:a16="http://schemas.microsoft.com/office/drawing/2014/main" id="{BF97321D-9F97-4378-847E-519B9874D735}"/>
              </a:ext>
            </a:extLst>
          </p:cNvPr>
          <p:cNvPicPr>
            <a:picLocks noChangeAspect="1"/>
          </p:cNvPicPr>
          <p:nvPr/>
        </p:nvPicPr>
        <p:blipFill rotWithShape="1">
          <a:blip r:embed="rId2"/>
          <a:srcRect l="23175" t="26811" r="23174" b="31448"/>
          <a:stretch/>
        </p:blipFill>
        <p:spPr>
          <a:xfrm>
            <a:off x="3654078" y="1125538"/>
            <a:ext cx="1584177" cy="648072"/>
          </a:xfrm>
          <a:prstGeom prst="rect">
            <a:avLst/>
          </a:prstGeom>
        </p:spPr>
      </p:pic>
      <p:pic>
        <p:nvPicPr>
          <p:cNvPr id="5" name="図 4">
            <a:extLst>
              <a:ext uri="{FF2B5EF4-FFF2-40B4-BE49-F238E27FC236}">
                <a16:creationId xmlns:a16="http://schemas.microsoft.com/office/drawing/2014/main" id="{8F99E5F6-75BA-47A8-80A6-0A3B538A1860}"/>
              </a:ext>
            </a:extLst>
          </p:cNvPr>
          <p:cNvPicPr>
            <a:picLocks noChangeAspect="1"/>
          </p:cNvPicPr>
          <p:nvPr/>
        </p:nvPicPr>
        <p:blipFill rotWithShape="1">
          <a:blip r:embed="rId3"/>
          <a:srcRect l="13182" t="22342" r="13182" b="22342"/>
          <a:stretch/>
        </p:blipFill>
        <p:spPr>
          <a:xfrm>
            <a:off x="8694638" y="1125538"/>
            <a:ext cx="1620180" cy="648072"/>
          </a:xfrm>
          <a:prstGeom prst="rect">
            <a:avLst/>
          </a:prstGeom>
        </p:spPr>
      </p:pic>
    </p:spTree>
    <p:extLst>
      <p:ext uri="{BB962C8B-B14F-4D97-AF65-F5344CB8AC3E}">
        <p14:creationId xmlns:p14="http://schemas.microsoft.com/office/powerpoint/2010/main" val="2720063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2DEE4C21-E6E9-4BC7-A708-D3D51F1659F0}"/>
              </a:ext>
            </a:extLst>
          </p:cNvPr>
          <p:cNvGraphicFramePr>
            <a:graphicFrameLocks noGrp="1"/>
          </p:cNvGraphicFramePr>
          <p:nvPr/>
        </p:nvGraphicFramePr>
        <p:xfrm>
          <a:off x="368548" y="909514"/>
          <a:ext cx="11521282" cy="5882640"/>
        </p:xfrm>
        <a:graphic>
          <a:graphicData uri="http://schemas.openxmlformats.org/drawingml/2006/table">
            <a:tbl>
              <a:tblPr firstRow="1" bandRow="1">
                <a:tableStyleId>{616DA210-FB5B-4158-B5E0-FEB733F419BA}</a:tableStyleId>
              </a:tblPr>
              <a:tblGrid>
                <a:gridCol w="909266">
                  <a:extLst>
                    <a:ext uri="{9D8B030D-6E8A-4147-A177-3AD203B41FA5}">
                      <a16:colId xmlns:a16="http://schemas.microsoft.com/office/drawing/2014/main" val="4158237538"/>
                    </a:ext>
                  </a:extLst>
                </a:gridCol>
                <a:gridCol w="5306008">
                  <a:extLst>
                    <a:ext uri="{9D8B030D-6E8A-4147-A177-3AD203B41FA5}">
                      <a16:colId xmlns:a16="http://schemas.microsoft.com/office/drawing/2014/main" val="2536286396"/>
                    </a:ext>
                  </a:extLst>
                </a:gridCol>
                <a:gridCol w="5306008">
                  <a:extLst>
                    <a:ext uri="{9D8B030D-6E8A-4147-A177-3AD203B41FA5}">
                      <a16:colId xmlns:a16="http://schemas.microsoft.com/office/drawing/2014/main" val="2834064637"/>
                    </a:ext>
                  </a:extLst>
                </a:gridCol>
              </a:tblGrid>
              <a:tr h="327570">
                <a:tc>
                  <a:txBody>
                    <a:bodyPr/>
                    <a:lstStyle/>
                    <a:p>
                      <a:endParaRPr kumimoji="1" lang="ja-JP" altLang="en-US" sz="2000" dirty="0"/>
                    </a:p>
                  </a:txBody>
                  <a:tcPr>
                    <a:solidFill>
                      <a:schemeClr val="accent2">
                        <a:lumMod val="20000"/>
                        <a:lumOff val="80000"/>
                      </a:schemeClr>
                    </a:solidFill>
                  </a:tcPr>
                </a:tc>
                <a:tc>
                  <a:txBody>
                    <a:bodyPr/>
                    <a:lstStyle/>
                    <a:p>
                      <a:r>
                        <a:rPr kumimoji="1" lang="ja-JP" altLang="en-US" sz="2000" dirty="0"/>
                        <a:t>ライオン</a:t>
                      </a:r>
                    </a:p>
                  </a:txBody>
                  <a:tcPr>
                    <a:solidFill>
                      <a:schemeClr val="accent2">
                        <a:lumMod val="20000"/>
                        <a:lumOff val="80000"/>
                      </a:schemeClr>
                    </a:solidFill>
                  </a:tcPr>
                </a:tc>
                <a:tc>
                  <a:txBody>
                    <a:bodyPr/>
                    <a:lstStyle/>
                    <a:p>
                      <a:r>
                        <a:rPr kumimoji="1" lang="ja-JP" altLang="en-US" sz="2000" dirty="0"/>
                        <a:t>ロート製薬</a:t>
                      </a:r>
                    </a:p>
                  </a:txBody>
                  <a:tcPr>
                    <a:solidFill>
                      <a:schemeClr val="accent2">
                        <a:lumMod val="20000"/>
                        <a:lumOff val="80000"/>
                      </a:schemeClr>
                    </a:solidFill>
                  </a:tcPr>
                </a:tc>
                <a:extLst>
                  <a:ext uri="{0D108BD9-81ED-4DB2-BD59-A6C34878D82A}">
                    <a16:rowId xmlns:a16="http://schemas.microsoft.com/office/drawing/2014/main" val="2569336023"/>
                  </a:ext>
                </a:extLst>
              </a:tr>
              <a:tr h="990483">
                <a:tc rowSpan="2">
                  <a:txBody>
                    <a:bodyPr/>
                    <a:lstStyle/>
                    <a:p>
                      <a:r>
                        <a:rPr lang="ja-JP" altLang="en-US" sz="1200" dirty="0"/>
                        <a:t>成長性</a:t>
                      </a:r>
                      <a:endParaRPr lang="en-US" sz="1200" dirty="0"/>
                    </a:p>
                  </a:txBody>
                  <a:tcP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ja-JP" altLang="en-US" sz="1200" dirty="0"/>
                        <a:t>営業利益率 </a:t>
                      </a:r>
                      <a:r>
                        <a:rPr lang="en-US" altLang="ja-JP" sz="1200" dirty="0"/>
                        <a:t>(FY2012:2.2%</a:t>
                      </a:r>
                      <a:r>
                        <a:rPr lang="ja-JP" altLang="en-US" sz="1200" dirty="0"/>
                        <a:t>⇒</a:t>
                      </a:r>
                      <a:r>
                        <a:rPr lang="en-US" altLang="ja-JP" sz="1200" dirty="0"/>
                        <a:t>FY2019:8.6%)</a:t>
                      </a:r>
                    </a:p>
                    <a:p>
                      <a:pPr marL="171450" indent="-171450">
                        <a:buFont typeface="Arial" panose="020B0604020202020204" pitchFamily="34" charset="0"/>
                        <a:buChar char="•"/>
                      </a:pPr>
                      <a:r>
                        <a:rPr lang="ja-JP" altLang="en-US" sz="1200" dirty="0"/>
                        <a:t>製品改良　</a:t>
                      </a:r>
                      <a:r>
                        <a:rPr lang="ja-JP" altLang="en-US" sz="1200" b="1" dirty="0">
                          <a:solidFill>
                            <a:srgbClr val="FF0000"/>
                          </a:solidFill>
                        </a:rPr>
                        <a:t>高付加価値製品</a:t>
                      </a:r>
                      <a:r>
                        <a:rPr lang="ja-JP" altLang="en-US" sz="1200" dirty="0"/>
                        <a:t>へのシフト</a:t>
                      </a:r>
                      <a:endParaRPr lang="en-US" altLang="ja-JP"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200" dirty="0"/>
                        <a:t>横展開（</a:t>
                      </a:r>
                      <a:r>
                        <a:rPr lang="ja-JP" altLang="en-US" sz="1200" b="1" dirty="0">
                          <a:solidFill>
                            <a:srgbClr val="FF0000"/>
                          </a:solidFill>
                        </a:rPr>
                        <a:t>海外</a:t>
                      </a:r>
                      <a:r>
                        <a:rPr lang="ja-JP" altLang="en-US" sz="1200" dirty="0"/>
                        <a:t>）</a:t>
                      </a:r>
                      <a:r>
                        <a:rPr lang="en-US" altLang="ja-JP" sz="1200" dirty="0"/>
                        <a:t>12</a:t>
                      </a:r>
                      <a:r>
                        <a:rPr lang="ja-JP" altLang="en-US" sz="1200" dirty="0"/>
                        <a:t>年</a:t>
                      </a:r>
                      <a:r>
                        <a:rPr lang="en-US" altLang="ja-JP" sz="1200" dirty="0"/>
                        <a:t>600</a:t>
                      </a:r>
                      <a:r>
                        <a:rPr lang="ja-JP" altLang="en-US" sz="1200" dirty="0"/>
                        <a:t>億</a:t>
                      </a:r>
                      <a:r>
                        <a:rPr lang="en-US" altLang="ja-JP" sz="1200" dirty="0"/>
                        <a:t>18%</a:t>
                      </a:r>
                      <a:r>
                        <a:rPr lang="ja-JP" altLang="en-US" sz="1200" dirty="0"/>
                        <a:t>→</a:t>
                      </a:r>
                      <a:r>
                        <a:rPr lang="en-US" altLang="ja-JP" sz="1200" dirty="0"/>
                        <a:t>19</a:t>
                      </a:r>
                      <a:r>
                        <a:rPr lang="ja-JP" altLang="en-US" sz="1200" dirty="0"/>
                        <a:t>年</a:t>
                      </a:r>
                      <a:r>
                        <a:rPr lang="en-US" altLang="ja-JP" sz="1200" dirty="0"/>
                        <a:t>1000</a:t>
                      </a:r>
                      <a:r>
                        <a:rPr lang="ja-JP" altLang="en-US" sz="1200" dirty="0"/>
                        <a:t>億</a:t>
                      </a:r>
                      <a:r>
                        <a:rPr lang="en-US" altLang="ja-JP" sz="1200" dirty="0"/>
                        <a:t>29%</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200" dirty="0"/>
                        <a:t>事業環境として、シニア層の増加に伴いオーラルケア需要の増加および、</a:t>
                      </a:r>
                      <a:r>
                        <a:rPr lang="ja-JP" altLang="en-US" sz="1200" b="1" dirty="0">
                          <a:solidFill>
                            <a:srgbClr val="FF0000"/>
                          </a:solidFill>
                        </a:rPr>
                        <a:t>コロナの影響で衛生意識が高まり、</a:t>
                      </a:r>
                      <a:r>
                        <a:rPr lang="ja-JP" altLang="en-US" sz="1200" dirty="0"/>
                        <a:t>ハンドソープ需要増</a:t>
                      </a:r>
                      <a:endParaRPr lang="en-US" sz="1200" dirty="0"/>
                    </a:p>
                  </a:txBody>
                  <a:tcPr>
                    <a:lnB w="12700" cap="flat" cmpd="sng" algn="ctr">
                      <a:solidFill>
                        <a:schemeClr val="tx1"/>
                      </a:solidFill>
                      <a:prstDash val="solid"/>
                      <a:round/>
                      <a:headEnd type="none" w="med" len="med"/>
                      <a:tailEnd type="none" w="med" len="med"/>
                    </a:lnB>
                    <a:solidFill>
                      <a:schemeClr val="bg1"/>
                    </a:solidFill>
                  </a:tcPr>
                </a:tc>
                <a:tc>
                  <a:txBody>
                    <a:bodyPr/>
                    <a:lstStyle/>
                    <a:p>
                      <a:r>
                        <a:rPr lang="en-US" altLang="ja-JP" sz="1200" dirty="0"/>
                        <a:t>10</a:t>
                      </a:r>
                      <a:r>
                        <a:rPr lang="ja-JP" altLang="en-US" sz="1200" dirty="0"/>
                        <a:t>年以上前より、営業利益率</a:t>
                      </a:r>
                      <a:r>
                        <a:rPr lang="en-US" altLang="ja-JP" sz="1200" dirty="0"/>
                        <a:t>10%</a:t>
                      </a:r>
                      <a:r>
                        <a:rPr lang="ja-JP" altLang="en-US" sz="1200" dirty="0"/>
                        <a:t>前後で横ばい</a:t>
                      </a:r>
                      <a:endParaRPr lang="en-US" altLang="ja-JP" sz="1200" dirty="0"/>
                    </a:p>
                    <a:p>
                      <a:r>
                        <a:rPr lang="ja-JP" altLang="en-US" sz="1200" b="1" dirty="0">
                          <a:solidFill>
                            <a:srgbClr val="FF0000"/>
                          </a:solidFill>
                        </a:rPr>
                        <a:t>海外</a:t>
                      </a:r>
                      <a:r>
                        <a:rPr lang="ja-JP" altLang="en-US" sz="1200" dirty="0"/>
                        <a:t>（特にアジア）事業は、①目薬⇒②リップクリーム⇒③ビューティー事業の成功パターンでうまくいっていたが、一方中国はうまく行っていない（</a:t>
                      </a:r>
                      <a:r>
                        <a:rPr lang="ja-JP" altLang="en-US" sz="1200" b="1" u="none" dirty="0">
                          <a:solidFill>
                            <a:srgbClr val="FF0000"/>
                          </a:solidFill>
                        </a:rPr>
                        <a:t>低価格に強みあり、高級路線は弱い</a:t>
                      </a:r>
                      <a:r>
                        <a:rPr lang="en-US" altLang="ja-JP" sz="1200" b="1" u="none" dirty="0">
                          <a:solidFill>
                            <a:srgbClr val="FF0000"/>
                          </a:solidFill>
                        </a:rPr>
                        <a:t>)</a:t>
                      </a:r>
                    </a:p>
                    <a:p>
                      <a:r>
                        <a:rPr lang="ja-JP" altLang="en-US" sz="1200" dirty="0"/>
                        <a:t>コロナの影響では、インバウンド需要減少の影響は高級品よりは弱いが影響はある</a:t>
                      </a:r>
                      <a:endParaRPr lang="en-US" sz="1200" dirty="0"/>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9814130"/>
                  </a:ext>
                </a:extLst>
              </a:tr>
              <a:tr h="602392">
                <a:tc vMerge="1">
                  <a:txBody>
                    <a:bodyPr/>
                    <a:lstStyle/>
                    <a:p>
                      <a:endParaRPr lang="en-US"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&lt;</a:t>
                      </a:r>
                      <a:r>
                        <a:rPr lang="ja-JP" altLang="en-US" sz="1200" dirty="0"/>
                        <a:t>コメント</a:t>
                      </a:r>
                      <a:r>
                        <a:rPr lang="en-US" altLang="ja-JP" sz="1200" dirty="0"/>
                        <a:t>&gt;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ライオンは売上高が横ばいも営業利益率が過去</a:t>
                      </a:r>
                      <a:r>
                        <a:rPr lang="en-US" altLang="ja-JP" sz="1200" dirty="0"/>
                        <a:t>5</a:t>
                      </a:r>
                      <a:r>
                        <a:rPr lang="ja-JP" altLang="en-US" sz="1200" dirty="0"/>
                        <a:t>年伸長している。</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ロートは売上拡張も、営業利益率が横ばい</a:t>
                      </a:r>
                      <a:endParaRPr lang="en-US"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77680666"/>
                  </a:ext>
                </a:extLst>
              </a:tr>
              <a:tr h="786706">
                <a:tc rowSpan="2">
                  <a:txBody>
                    <a:bodyPr/>
                    <a:lstStyle/>
                    <a:p>
                      <a:r>
                        <a:rPr lang="ja-JP" altLang="en-US" sz="1200" dirty="0"/>
                        <a:t>安全性</a:t>
                      </a:r>
                      <a:endParaRPr lang="en-US"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ja-JP" altLang="en-US" sz="1200" dirty="0"/>
                        <a:t>流動・当座　ロートにやや劣るが一般的に安全なレベル</a:t>
                      </a:r>
                      <a:endParaRPr lang="en-US" altLang="ja-JP" sz="1200" dirty="0"/>
                    </a:p>
                    <a:p>
                      <a:r>
                        <a:rPr lang="ja-JP" altLang="en-US" sz="1200" dirty="0"/>
                        <a:t>自己資本比率　</a:t>
                      </a:r>
                      <a:r>
                        <a:rPr lang="en-US" altLang="ja-JP" sz="1200" dirty="0"/>
                        <a:t>14</a:t>
                      </a:r>
                      <a:r>
                        <a:rPr lang="ja-JP" altLang="en-US" sz="1200" dirty="0"/>
                        <a:t>年以降　</a:t>
                      </a:r>
                      <a:r>
                        <a:rPr lang="en-US" altLang="ja-JP" sz="1200" dirty="0"/>
                        <a:t>40%</a:t>
                      </a:r>
                      <a:r>
                        <a:rPr lang="ja-JP" altLang="en-US" sz="1200" dirty="0"/>
                        <a:t>レベル→</a:t>
                      </a:r>
                      <a:r>
                        <a:rPr lang="en-US" altLang="ja-JP" sz="1200" dirty="0"/>
                        <a:t>50%</a:t>
                      </a:r>
                      <a:r>
                        <a:rPr lang="ja-JP" altLang="en-US" sz="1200" dirty="0"/>
                        <a:t>　大きく改善</a:t>
                      </a:r>
                      <a:endParaRPr lang="en-US" altLang="ja-JP" sz="1200" dirty="0"/>
                    </a:p>
                    <a:p>
                      <a:r>
                        <a:rPr lang="ja-JP" altLang="en-US" sz="1200" dirty="0"/>
                        <a:t>有利子負債　</a:t>
                      </a:r>
                      <a:r>
                        <a:rPr lang="en-US" altLang="ja-JP" sz="1200" dirty="0"/>
                        <a:t>12</a:t>
                      </a:r>
                      <a:r>
                        <a:rPr lang="ja-JP" altLang="en-US" sz="1200" dirty="0"/>
                        <a:t>年　</a:t>
                      </a:r>
                      <a:r>
                        <a:rPr lang="en-US" altLang="ja-JP" sz="1200" dirty="0"/>
                        <a:t>300</a:t>
                      </a:r>
                      <a:r>
                        <a:rPr lang="ja-JP" altLang="en-US" sz="1200" dirty="0"/>
                        <a:t>億→現在</a:t>
                      </a:r>
                      <a:r>
                        <a:rPr lang="en-US" altLang="ja-JP" sz="1200" dirty="0"/>
                        <a:t>100</a:t>
                      </a:r>
                      <a:r>
                        <a:rPr lang="ja-JP" altLang="en-US" sz="1200" dirty="0"/>
                        <a:t>億以下　</a:t>
                      </a:r>
                      <a:r>
                        <a:rPr lang="en-US" altLang="ja-JP" sz="1200" dirty="0"/>
                        <a:t>ICR</a:t>
                      </a:r>
                      <a:r>
                        <a:rPr lang="ja-JP" altLang="en-US" sz="1200" dirty="0"/>
                        <a:t>も併せて改善</a:t>
                      </a:r>
                      <a:endParaRPr lang="en-US" altLang="ja-JP" sz="1200" dirty="0"/>
                    </a:p>
                    <a:p>
                      <a:r>
                        <a:rPr lang="ja-JP" altLang="en-US" sz="1200" dirty="0"/>
                        <a:t>　</a:t>
                      </a:r>
                      <a:r>
                        <a:rPr lang="en-US" altLang="ja-JP" sz="1200" dirty="0"/>
                        <a:t>09</a:t>
                      </a:r>
                      <a:r>
                        <a:rPr lang="ja-JP" altLang="en-US" sz="1200" dirty="0"/>
                        <a:t>年くらいから返済加速　営業</a:t>
                      </a:r>
                      <a:r>
                        <a:rPr lang="en-US" altLang="ja-JP" sz="1200" dirty="0"/>
                        <a:t>CF</a:t>
                      </a:r>
                      <a:r>
                        <a:rPr lang="ja-JP" altLang="en-US" sz="1200" dirty="0"/>
                        <a:t>が元手＝営業利益の改善</a:t>
                      </a:r>
                      <a:endParaRPr lang="en-US"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200" dirty="0"/>
                        <a:t>流動比率・当座比率　～</a:t>
                      </a:r>
                      <a:r>
                        <a:rPr lang="en-US" altLang="ja-JP" sz="1200" dirty="0"/>
                        <a:t>200%</a:t>
                      </a:r>
                      <a:r>
                        <a:rPr lang="ja-JP" altLang="en-US" sz="1200" dirty="0"/>
                        <a:t>　</a:t>
                      </a:r>
                      <a:endParaRPr lang="en-US" altLang="ja-JP" sz="1200" dirty="0"/>
                    </a:p>
                    <a:p>
                      <a:r>
                        <a:rPr lang="ja-JP" altLang="en-US" sz="1200" dirty="0"/>
                        <a:t>自己資本比率　</a:t>
                      </a:r>
                      <a:r>
                        <a:rPr lang="en-US" altLang="ja-JP" sz="1200" dirty="0"/>
                        <a:t>60%</a:t>
                      </a:r>
                      <a:r>
                        <a:rPr lang="ja-JP" altLang="en-US" sz="1200" dirty="0"/>
                        <a:t>前後</a:t>
                      </a:r>
                      <a:endParaRPr lang="en-US" altLang="ja-JP" sz="1200" dirty="0"/>
                    </a:p>
                    <a:p>
                      <a:r>
                        <a:rPr lang="ja-JP" altLang="en-US" sz="1200" dirty="0"/>
                        <a:t>有利子負債　</a:t>
                      </a:r>
                      <a:r>
                        <a:rPr lang="en-US" altLang="ja-JP" sz="1200" dirty="0"/>
                        <a:t>70-90</a:t>
                      </a:r>
                      <a:r>
                        <a:rPr lang="ja-JP" altLang="en-US" sz="1200" dirty="0"/>
                        <a:t>億程度</a:t>
                      </a:r>
                      <a:endParaRPr lang="en-US" altLang="ja-JP" sz="1200" dirty="0"/>
                    </a:p>
                    <a:p>
                      <a:endParaRPr lang="en-US"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0916594"/>
                  </a:ext>
                </a:extLst>
              </a:tr>
              <a:tr h="571520">
                <a:tc vMerge="1">
                  <a:txBody>
                    <a:bodyPr/>
                    <a:lstStyle/>
                    <a:p>
                      <a:endParaRPr lang="en-US"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marL="0" marR="0" lvl="0" indent="0" algn="l" defTabSz="1089325" rtl="0" eaLnBrk="1" fontAlgn="auto" latinLnBrk="0" hangingPunct="1">
                        <a:lnSpc>
                          <a:spcPct val="100000"/>
                        </a:lnSpc>
                        <a:spcBef>
                          <a:spcPts val="0"/>
                        </a:spcBef>
                        <a:spcAft>
                          <a:spcPts val="0"/>
                        </a:spcAft>
                        <a:buClrTx/>
                        <a:buSzTx/>
                        <a:buFontTx/>
                        <a:buNone/>
                        <a:tabLst/>
                        <a:defRPr/>
                      </a:pPr>
                      <a:r>
                        <a:rPr lang="en-US" altLang="ja-JP" sz="1200" dirty="0"/>
                        <a:t>‹</a:t>
                      </a:r>
                      <a:r>
                        <a:rPr lang="ja-JP" altLang="en-US" sz="1200" dirty="0"/>
                        <a:t>コメント</a:t>
                      </a:r>
                      <a:r>
                        <a:rPr lang="en-US" altLang="ja-JP" sz="1200" dirty="0"/>
                        <a:t>›</a:t>
                      </a:r>
                    </a:p>
                    <a:p>
                      <a:pPr marL="0" marR="0" lvl="0" indent="0" algn="l" defTabSz="1089325" rtl="0" eaLnBrk="1" fontAlgn="auto" latinLnBrk="0" hangingPunct="1">
                        <a:lnSpc>
                          <a:spcPct val="100000"/>
                        </a:lnSpc>
                        <a:spcBef>
                          <a:spcPts val="0"/>
                        </a:spcBef>
                        <a:spcAft>
                          <a:spcPts val="0"/>
                        </a:spcAft>
                        <a:buClrTx/>
                        <a:buSzTx/>
                        <a:buFontTx/>
                        <a:buNone/>
                        <a:tabLst/>
                        <a:defRPr/>
                      </a:pPr>
                      <a:r>
                        <a:rPr lang="ja-JP" altLang="en-US" sz="1200" dirty="0"/>
                        <a:t>ライオンとの比較ではロートの方が安全性高いが、一般的に見てどちらも安全性の面では遜色ない。ただ、ライオンは</a:t>
                      </a:r>
                      <a:r>
                        <a:rPr lang="en-US" altLang="ja-JP" sz="1200" dirty="0"/>
                        <a:t>2012</a:t>
                      </a:r>
                      <a:r>
                        <a:rPr lang="ja-JP" altLang="en-US" sz="1200" dirty="0"/>
                        <a:t>年頃からの利益率向上を背景に借入金の返済を進めており、安全性の向上が著しい。</a:t>
                      </a:r>
                      <a:endParaRPr lang="en-US" altLang="ja-JP"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9189333"/>
                  </a:ext>
                </a:extLst>
              </a:tr>
              <a:tr h="370845">
                <a:tc rowSpan="2">
                  <a:txBody>
                    <a:bodyPr/>
                    <a:lstStyle/>
                    <a:p>
                      <a:r>
                        <a:rPr lang="ja-JP" altLang="en-US" sz="1200" dirty="0"/>
                        <a:t>効率性</a:t>
                      </a:r>
                      <a:endParaRPr lang="en-US"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altLang="ja-JP" sz="1200" dirty="0"/>
                        <a:t>CCC</a:t>
                      </a:r>
                      <a:r>
                        <a:rPr lang="ja-JP" altLang="en-US" sz="1200" dirty="0"/>
                        <a:t>　</a:t>
                      </a:r>
                      <a:r>
                        <a:rPr lang="en-US" altLang="ja-JP" sz="1200" dirty="0"/>
                        <a:t>50</a:t>
                      </a:r>
                      <a:r>
                        <a:rPr lang="ja-JP" altLang="en-US" sz="1200" dirty="0"/>
                        <a:t>日程度</a:t>
                      </a:r>
                      <a:endParaRPr lang="en-US" altLang="ja-JP" sz="1200" dirty="0"/>
                    </a:p>
                    <a:p>
                      <a:pPr marL="85725" lvl="1" indent="0"/>
                      <a:r>
                        <a:rPr lang="ja-JP" altLang="en-US" sz="1200" dirty="0"/>
                        <a:t>棚卸資産回転日数  </a:t>
                      </a:r>
                      <a:r>
                        <a:rPr lang="en-US" altLang="ja-JP" sz="1200" dirty="0"/>
                        <a:t>45</a:t>
                      </a:r>
                      <a:r>
                        <a:rPr lang="ja-JP" altLang="en-US" sz="1200" dirty="0"/>
                        <a:t>日、売上債権回転日数　</a:t>
                      </a:r>
                      <a:r>
                        <a:rPr lang="en-US" altLang="ja-JP" sz="1200" dirty="0"/>
                        <a:t>66</a:t>
                      </a:r>
                      <a:r>
                        <a:rPr lang="ja-JP" altLang="en-US" sz="1200" dirty="0"/>
                        <a:t>日、仕入債務回転に数　</a:t>
                      </a:r>
                      <a:r>
                        <a:rPr lang="en-US" altLang="ja-JP" sz="1200" dirty="0"/>
                        <a:t>64</a:t>
                      </a:r>
                      <a:r>
                        <a:rPr lang="ja-JP" altLang="en-US" sz="1200" dirty="0"/>
                        <a:t>日</a:t>
                      </a:r>
                      <a:endParaRPr lang="en-US" altLang="ja-JP" sz="1200" dirty="0"/>
                    </a:p>
                  </a:txBody>
                  <a:tcPr marL="36000" marR="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ja-JP" sz="1200" b="1" dirty="0">
                          <a:solidFill>
                            <a:srgbClr val="FF0000"/>
                          </a:solidFill>
                        </a:rPr>
                        <a:t>CCC</a:t>
                      </a:r>
                      <a:r>
                        <a:rPr lang="ja-JP" altLang="en-US" sz="1200" b="1" dirty="0">
                          <a:solidFill>
                            <a:srgbClr val="FF0000"/>
                          </a:solidFill>
                        </a:rPr>
                        <a:t>　</a:t>
                      </a:r>
                      <a:r>
                        <a:rPr lang="en-US" altLang="ja-JP" sz="1200" b="1" dirty="0">
                          <a:solidFill>
                            <a:srgbClr val="FF0000"/>
                          </a:solidFill>
                        </a:rPr>
                        <a:t>120</a:t>
                      </a:r>
                      <a:r>
                        <a:rPr lang="ja-JP" altLang="en-US" sz="1200" b="1" dirty="0">
                          <a:solidFill>
                            <a:srgbClr val="FF0000"/>
                          </a:solidFill>
                        </a:rPr>
                        <a:t>日程度</a:t>
                      </a:r>
                      <a:endParaRPr lang="en-US" altLang="ja-JP" sz="1200" b="1" dirty="0">
                        <a:solidFill>
                          <a:srgbClr val="FF0000"/>
                        </a:solidFill>
                      </a:endParaRPr>
                    </a:p>
                    <a:p>
                      <a:pPr marL="85725" lvl="1" indent="0"/>
                      <a:r>
                        <a:rPr lang="ja-JP" altLang="en-US" sz="1200" dirty="0"/>
                        <a:t>棚卸資産回転日数  </a:t>
                      </a:r>
                      <a:r>
                        <a:rPr lang="en-US" altLang="ja-JP" sz="1200" dirty="0"/>
                        <a:t>59</a:t>
                      </a:r>
                      <a:r>
                        <a:rPr lang="ja-JP" altLang="en-US" sz="1200" dirty="0"/>
                        <a:t>日、売上債権回転日数　</a:t>
                      </a:r>
                      <a:r>
                        <a:rPr lang="en-US" altLang="ja-JP" sz="1200" dirty="0"/>
                        <a:t>93</a:t>
                      </a:r>
                      <a:r>
                        <a:rPr lang="ja-JP" altLang="en-US" sz="1200" dirty="0"/>
                        <a:t>日、仕入債務回転に数　</a:t>
                      </a:r>
                      <a:r>
                        <a:rPr lang="en-US" altLang="ja-JP" sz="1200" dirty="0"/>
                        <a:t>27</a:t>
                      </a:r>
                      <a:r>
                        <a:rPr lang="ja-JP" altLang="en-US" sz="1200" dirty="0"/>
                        <a:t>日</a:t>
                      </a:r>
                      <a:endParaRPr lang="en-US" sz="1200" b="1" dirty="0">
                        <a:solidFill>
                          <a:srgbClr val="FF0000"/>
                        </a:solidFill>
                      </a:endParaRPr>
                    </a:p>
                  </a:txBody>
                  <a:tcPr marL="36000" marR="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7595046"/>
                  </a:ext>
                </a:extLst>
              </a:tr>
              <a:tr h="420856">
                <a:tc vMerge="1">
                  <a:txBody>
                    <a:bodyPr/>
                    <a:lstStyle/>
                    <a:p>
                      <a:endParaRPr lang="en-US"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r>
                        <a:rPr lang="en-US" altLang="ja-JP" sz="1200" dirty="0"/>
                        <a:t>&lt;</a:t>
                      </a:r>
                      <a:r>
                        <a:rPr lang="ja-JP" altLang="en-US" sz="1200" dirty="0"/>
                        <a:t>コメント</a:t>
                      </a:r>
                      <a:r>
                        <a:rPr lang="en-US" altLang="ja-JP" sz="1200" dirty="0"/>
                        <a:t>&gt;</a:t>
                      </a:r>
                    </a:p>
                    <a:p>
                      <a:r>
                        <a:rPr lang="ja-JP" altLang="en-US" sz="1200" dirty="0"/>
                        <a:t>効率性指標</a:t>
                      </a:r>
                      <a:r>
                        <a:rPr lang="en-US" altLang="ja-JP" sz="1200" dirty="0"/>
                        <a:t>(</a:t>
                      </a:r>
                      <a:r>
                        <a:rPr lang="ja-JP" altLang="en-US" sz="1200" dirty="0"/>
                        <a:t>特に</a:t>
                      </a:r>
                      <a:r>
                        <a:rPr lang="en-US" altLang="ja-JP" sz="1200" dirty="0"/>
                        <a:t>CCC)</a:t>
                      </a:r>
                      <a:r>
                        <a:rPr lang="ja-JP" altLang="en-US" sz="1200" dirty="0"/>
                        <a:t>ではライオンに優位がある。ライオンの特徴としては、売上債権、棚卸資産、仕入債務すべての</a:t>
                      </a:r>
                      <a:r>
                        <a:rPr lang="en-US" altLang="ja-JP" sz="1200" dirty="0"/>
                        <a:t>CCC</a:t>
                      </a:r>
                      <a:r>
                        <a:rPr lang="ja-JP" altLang="en-US" sz="1200" dirty="0"/>
                        <a:t>要素において高水準。卸との一貫した管理体制が奏功しているようにみえる。ロートの指標においては、棚卸資産の回転期間は他社</a:t>
                      </a:r>
                      <a:r>
                        <a:rPr lang="en-US" altLang="ja-JP" sz="1200" dirty="0"/>
                        <a:t>(</a:t>
                      </a:r>
                      <a:r>
                        <a:rPr lang="ja-JP" altLang="en-US" sz="1200" dirty="0"/>
                        <a:t>花王</a:t>
                      </a:r>
                      <a:r>
                        <a:rPr lang="en-US" altLang="ja-JP" sz="1200" dirty="0"/>
                        <a:t>48</a:t>
                      </a:r>
                      <a:r>
                        <a:rPr lang="ja-JP" altLang="en-US" sz="1200" dirty="0"/>
                        <a:t>日、小林製薬</a:t>
                      </a:r>
                      <a:r>
                        <a:rPr lang="en-US" altLang="ja-JP" sz="1200" dirty="0"/>
                        <a:t>31</a:t>
                      </a:r>
                      <a:r>
                        <a:rPr lang="ja-JP" altLang="en-US" sz="1200" dirty="0"/>
                        <a:t>日 </a:t>
                      </a:r>
                      <a:r>
                        <a:rPr lang="en-US" altLang="ja-JP" sz="1200" dirty="0"/>
                        <a:t>etc.)</a:t>
                      </a:r>
                      <a:r>
                        <a:rPr lang="ja-JP" altLang="en-US" sz="1200" dirty="0"/>
                        <a:t>と比較しても長い印象。</a:t>
                      </a:r>
                      <a:endParaRPr lang="en-US" altLang="ja-JP"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2936105"/>
                  </a:ext>
                </a:extLst>
              </a:tr>
              <a:tr h="370845">
                <a:tc rowSpan="2">
                  <a:txBody>
                    <a:bodyPr/>
                    <a:lstStyle/>
                    <a:p>
                      <a:r>
                        <a:rPr lang="ja-JP" altLang="en-US" sz="1200" dirty="0"/>
                        <a:t>収益性</a:t>
                      </a:r>
                      <a:endParaRPr lang="en-US"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altLang="ja-JP" sz="1200" dirty="0"/>
                        <a:t>ROE10.3%</a:t>
                      </a:r>
                    </a:p>
                    <a:p>
                      <a:r>
                        <a:rPr lang="en-US" altLang="ja-JP" sz="1200" dirty="0"/>
                        <a:t>2012</a:t>
                      </a:r>
                      <a:r>
                        <a:rPr lang="ja-JP" altLang="en-US" sz="1200" dirty="0"/>
                        <a:t>年～　利益率向上　売上は横ばい</a:t>
                      </a:r>
                      <a:r>
                        <a:rPr lang="en-US" altLang="ja-JP" sz="1200" dirty="0"/>
                        <a:t>(3)</a:t>
                      </a:r>
                      <a:r>
                        <a:rPr lang="ja-JP" altLang="en-US" sz="1200" dirty="0" err="1"/>
                        <a:t>、</a:t>
                      </a:r>
                      <a:r>
                        <a:rPr lang="ja-JP" altLang="en-US" sz="1200" dirty="0"/>
                        <a:t>経営計画　</a:t>
                      </a:r>
                      <a:r>
                        <a:rPr lang="en-US" altLang="ja-JP" sz="1200" dirty="0"/>
                        <a:t>EC</a:t>
                      </a:r>
                      <a:r>
                        <a:rPr lang="ja-JP" altLang="en-US" sz="1200" dirty="0" err="1"/>
                        <a:t>への</a:t>
                      </a:r>
                      <a:r>
                        <a:rPr lang="ja-JP" altLang="en-US" sz="1200" dirty="0"/>
                        <a:t>展開が謳われている（</a:t>
                      </a:r>
                      <a:r>
                        <a:rPr lang="en-US" altLang="ja-JP" sz="1200" dirty="0"/>
                        <a:t>V-2</a:t>
                      </a:r>
                      <a:r>
                        <a:rPr lang="ja-JP" altLang="en-US" sz="1200" dirty="0"/>
                        <a:t>）、高付加価値製品へのシフト（定量的にモニター）、競争の激しい市場</a:t>
                      </a:r>
                      <a:endParaRPr lang="en-US" altLang="ja-JP"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ja-JP" sz="1200" dirty="0"/>
                        <a:t>ROE 11.4%</a:t>
                      </a:r>
                      <a:r>
                        <a:rPr lang="ja-JP" altLang="en-US" sz="1200" dirty="0"/>
                        <a:t>と比較的高い　特に</a:t>
                      </a:r>
                      <a:r>
                        <a:rPr lang="en-US" altLang="ja-JP" sz="1200" dirty="0"/>
                        <a:t>ROS</a:t>
                      </a:r>
                      <a:r>
                        <a:rPr lang="ja-JP" altLang="en-US" sz="1200" dirty="0"/>
                        <a:t>に差</a:t>
                      </a:r>
                      <a:r>
                        <a:rPr lang="en-US" altLang="ja-JP" sz="1200" dirty="0"/>
                        <a:t>(</a:t>
                      </a:r>
                      <a:r>
                        <a:rPr lang="ja-JP" altLang="en-US" sz="1200" dirty="0"/>
                        <a:t>ライオン</a:t>
                      </a:r>
                      <a:r>
                        <a:rPr lang="en-US" altLang="ja-JP" sz="1200" dirty="0"/>
                        <a:t>8.6% </a:t>
                      </a:r>
                      <a:r>
                        <a:rPr lang="ja-JP" altLang="en-US" sz="1200" dirty="0"/>
                        <a:t>ロート</a:t>
                      </a:r>
                      <a:r>
                        <a:rPr lang="en-US" altLang="ja-JP" sz="1200" dirty="0"/>
                        <a:t>12.3%)</a:t>
                      </a:r>
                    </a:p>
                    <a:p>
                      <a:r>
                        <a:rPr lang="ja-JP" altLang="en-US" sz="1200" dirty="0"/>
                        <a:t>営業利益段階でロートが高い。ただし、</a:t>
                      </a:r>
                      <a:r>
                        <a:rPr lang="ja-JP" altLang="en-US" sz="1200" b="1" dirty="0">
                          <a:solidFill>
                            <a:srgbClr val="FF0000"/>
                          </a:solidFill>
                        </a:rPr>
                        <a:t>持分法　継続的に赤字　減損</a:t>
                      </a:r>
                      <a:endParaRPr lang="en-US" sz="1200" b="1"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2461332"/>
                  </a:ext>
                </a:extLst>
              </a:tr>
              <a:tr h="370845">
                <a:tc vMerge="1">
                  <a:txBody>
                    <a:bodyPr/>
                    <a:lstStyle/>
                    <a:p>
                      <a:endParaRPr lang="en-US"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r>
                        <a:rPr lang="en-US" altLang="ja-JP" sz="1200" dirty="0"/>
                        <a:t>&lt;</a:t>
                      </a:r>
                      <a:r>
                        <a:rPr lang="ja-JP" altLang="en-US" sz="1200" dirty="0"/>
                        <a:t>コメント</a:t>
                      </a:r>
                      <a:r>
                        <a:rPr lang="en-US" altLang="ja-JP" sz="1200" dirty="0"/>
                        <a:t>&gt;</a:t>
                      </a:r>
                    </a:p>
                    <a:p>
                      <a:r>
                        <a:rPr lang="ja-JP" altLang="en-US" sz="1200" dirty="0"/>
                        <a:t>直近年度はロートの方が、</a:t>
                      </a:r>
                      <a:r>
                        <a:rPr lang="en-US" altLang="ja-JP" sz="1200" dirty="0"/>
                        <a:t>ROA,ROI,ROE</a:t>
                      </a:r>
                      <a:r>
                        <a:rPr lang="ja-JP" altLang="en-US" sz="1200" dirty="0"/>
                        <a:t>すべてにおいてライオンを上回る。ライオン</a:t>
                      </a:r>
                      <a:r>
                        <a:rPr lang="en-US" altLang="ja-JP" sz="1200" dirty="0"/>
                        <a:t>(</a:t>
                      </a:r>
                      <a:r>
                        <a:rPr lang="ja-JP" altLang="en-US" sz="1200" dirty="0"/>
                        <a:t>競争激しい市場</a:t>
                      </a:r>
                      <a:r>
                        <a:rPr lang="en-US" altLang="ja-JP" sz="1200" dirty="0"/>
                        <a:t>)</a:t>
                      </a:r>
                      <a:r>
                        <a:rPr lang="ja-JP" altLang="en-US" sz="1200" dirty="0"/>
                        <a:t>とロートの市場の違いもあると考えられる。過去</a:t>
                      </a:r>
                      <a:r>
                        <a:rPr lang="en-US" altLang="ja-JP" sz="1200" dirty="0"/>
                        <a:t>5</a:t>
                      </a:r>
                      <a:r>
                        <a:rPr lang="ja-JP" altLang="en-US" sz="1200" dirty="0"/>
                        <a:t>年の状況を見るとライオンは継続的に指標を向上させているが、ロートは横ばい</a:t>
                      </a:r>
                      <a:r>
                        <a:rPr lang="en-US" altLang="ja-JP" sz="1200" dirty="0"/>
                        <a:t>(</a:t>
                      </a:r>
                      <a:r>
                        <a:rPr lang="ja-JP" altLang="en-US" sz="1200" dirty="0"/>
                        <a:t>直近改善しているが、</a:t>
                      </a:r>
                      <a:r>
                        <a:rPr lang="en-US" altLang="ja-JP" sz="1200" dirty="0"/>
                        <a:t>M&amp;A</a:t>
                      </a:r>
                      <a:r>
                        <a:rPr lang="ja-JP" altLang="en-US" sz="1200" dirty="0"/>
                        <a:t>に伴う借入金の増加に伴うレバレッジ効果とみられる。</a:t>
                      </a:r>
                      <a:r>
                        <a:rPr lang="en-US" altLang="ja-JP" sz="1200" dirty="0"/>
                        <a:t>)</a:t>
                      </a:r>
                      <a:r>
                        <a:rPr lang="ja-JP" altLang="en-US" sz="1200" dirty="0"/>
                        <a:t>となっている。</a:t>
                      </a:r>
                      <a:endParaRPr lang="en-US" sz="12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sz="1200" b="1"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0601612"/>
                  </a:ext>
                </a:extLst>
              </a:tr>
            </a:tbl>
          </a:graphicData>
        </a:graphic>
      </p:graphicFrame>
      <p:sp>
        <p:nvSpPr>
          <p:cNvPr id="5" name="テキスト ボックス 4">
            <a:extLst>
              <a:ext uri="{FF2B5EF4-FFF2-40B4-BE49-F238E27FC236}">
                <a16:creationId xmlns:a16="http://schemas.microsoft.com/office/drawing/2014/main" id="{3B285D88-C340-4F0E-B98E-A8965F48CE69}"/>
              </a:ext>
            </a:extLst>
          </p:cNvPr>
          <p:cNvSpPr txBox="1"/>
          <p:nvPr/>
        </p:nvSpPr>
        <p:spPr>
          <a:xfrm>
            <a:off x="53678" y="129620"/>
            <a:ext cx="12025336" cy="707886"/>
          </a:xfrm>
          <a:prstGeom prst="rect">
            <a:avLst/>
          </a:prstGeom>
          <a:noFill/>
        </p:spPr>
        <p:txBody>
          <a:bodyPr wrap="square" rtlCol="0">
            <a:spAutoFit/>
          </a:bodyPr>
          <a:lstStyle/>
          <a:p>
            <a:r>
              <a:rPr lang="ja-JP" altLang="en-US" sz="2000" b="1" dirty="0">
                <a:latin typeface="+mn-ea"/>
              </a:rPr>
              <a:t>　　　問</a:t>
            </a:r>
            <a:r>
              <a:rPr lang="en-US" altLang="ja-JP" sz="2000" b="1" dirty="0">
                <a:latin typeface="+mn-ea"/>
              </a:rPr>
              <a:t>	</a:t>
            </a:r>
            <a:r>
              <a:rPr lang="ja-JP" altLang="en-US" sz="2000" b="1" dirty="0">
                <a:latin typeface="+mn-ea"/>
              </a:rPr>
              <a:t>：ライオン</a:t>
            </a:r>
            <a:r>
              <a:rPr lang="ja-JP" altLang="ja-JP" sz="2000" b="1" dirty="0">
                <a:latin typeface="+mn-ea"/>
              </a:rPr>
              <a:t>と</a:t>
            </a:r>
            <a:r>
              <a:rPr lang="ja-JP" altLang="en-US" sz="2000" b="1" dirty="0">
                <a:latin typeface="+mn-ea"/>
              </a:rPr>
              <a:t>ロート製薬</a:t>
            </a:r>
            <a:r>
              <a:rPr lang="ja-JP" altLang="ja-JP" sz="2000" b="1" dirty="0">
                <a:latin typeface="+mn-ea"/>
              </a:rPr>
              <a:t>で財務比率として何が異なるのか。そこから何が読み取れるか。</a:t>
            </a:r>
            <a:endParaRPr lang="en-US" altLang="ja-JP" sz="2000" b="1" dirty="0">
              <a:latin typeface="+mn-ea"/>
            </a:endParaRPr>
          </a:p>
          <a:p>
            <a:pPr marL="1166813" indent="-1166813">
              <a:tabLst>
                <a:tab pos="1166813" algn="l"/>
              </a:tabLst>
            </a:pPr>
            <a:r>
              <a:rPr lang="ja-JP" altLang="en-US" sz="2000" b="1" dirty="0">
                <a:latin typeface="+mn-ea"/>
              </a:rPr>
              <a:t>　　　回答</a:t>
            </a:r>
            <a:r>
              <a:rPr lang="en-US" altLang="ja-JP" sz="2000" b="1" dirty="0">
                <a:latin typeface="+mn-ea"/>
              </a:rPr>
              <a:t>	</a:t>
            </a:r>
            <a:r>
              <a:rPr lang="ja-JP" altLang="en-US" sz="2000" b="1" dirty="0">
                <a:latin typeface="+mn-ea"/>
              </a:rPr>
              <a:t>：ロートに収益性の優位が見られるが、近年ライオンの成長性の伸びと効率性の高さが特徴的。</a:t>
            </a:r>
            <a:endParaRPr lang="ja-JP" altLang="ja-JP" sz="2000" b="1" dirty="0">
              <a:solidFill>
                <a:schemeClr val="bg2"/>
              </a:solidFill>
              <a:latin typeface="+mn-ea"/>
            </a:endParaRPr>
          </a:p>
        </p:txBody>
      </p:sp>
    </p:spTree>
    <p:extLst>
      <p:ext uri="{BB962C8B-B14F-4D97-AF65-F5344CB8AC3E}">
        <p14:creationId xmlns:p14="http://schemas.microsoft.com/office/powerpoint/2010/main" val="1597782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F6D703-7357-497E-A279-5D7B6CE0BFED}"/>
              </a:ext>
            </a:extLst>
          </p:cNvPr>
          <p:cNvSpPr>
            <a:spLocks noGrp="1"/>
          </p:cNvSpPr>
          <p:nvPr>
            <p:ph type="title"/>
          </p:nvPr>
        </p:nvSpPr>
        <p:spPr/>
        <p:txBody>
          <a:bodyPr/>
          <a:lstStyle/>
          <a:p>
            <a:r>
              <a:rPr lang="ja-JP" altLang="en-US" dirty="0"/>
              <a:t>経営者視点</a:t>
            </a:r>
            <a:endParaRPr kumimoji="1" lang="ja-JP" altLang="en-US" dirty="0"/>
          </a:p>
        </p:txBody>
      </p:sp>
      <p:sp>
        <p:nvSpPr>
          <p:cNvPr id="4" name="テキスト ボックス 3">
            <a:extLst>
              <a:ext uri="{FF2B5EF4-FFF2-40B4-BE49-F238E27FC236}">
                <a16:creationId xmlns:a16="http://schemas.microsoft.com/office/drawing/2014/main" id="{643186DD-C08D-4430-BA63-18A4AF0354EF}"/>
              </a:ext>
            </a:extLst>
          </p:cNvPr>
          <p:cNvSpPr txBox="1"/>
          <p:nvPr/>
        </p:nvSpPr>
        <p:spPr>
          <a:xfrm>
            <a:off x="1992343" y="24490"/>
            <a:ext cx="10225136" cy="646331"/>
          </a:xfrm>
          <a:prstGeom prst="rect">
            <a:avLst/>
          </a:prstGeom>
          <a:noFill/>
        </p:spPr>
        <p:txBody>
          <a:bodyPr wrap="square" rtlCol="0">
            <a:spAutoFit/>
          </a:bodyPr>
          <a:lstStyle/>
          <a:p>
            <a:r>
              <a:rPr lang="ja-JP" altLang="en-US" sz="1800" b="1" dirty="0">
                <a:latin typeface="+mn-ea"/>
              </a:rPr>
              <a:t>　　問：各社の経営者の立場で、どのような経営上あるいは財務上の課題を抱えているとみることができるか。</a:t>
            </a:r>
            <a:br>
              <a:rPr lang="en-US" altLang="ja-JP" sz="1800" b="1" dirty="0">
                <a:latin typeface="+mn-ea"/>
              </a:rPr>
            </a:br>
            <a:r>
              <a:rPr lang="ja-JP" altLang="en-US" sz="1800" b="1" dirty="0">
                <a:latin typeface="+mn-ea"/>
              </a:rPr>
              <a:t>　　　　　</a:t>
            </a:r>
            <a:r>
              <a:rPr lang="en-US" altLang="ja-JP" sz="1800" b="1" dirty="0">
                <a:latin typeface="+mn-ea"/>
              </a:rPr>
              <a:t>COVID-19</a:t>
            </a:r>
            <a:r>
              <a:rPr lang="ja-JP" altLang="en-US" sz="1800" b="1" dirty="0">
                <a:latin typeface="+mn-ea"/>
              </a:rPr>
              <a:t>（新型コロナウィルス感染症）など直近の環境変化の影響も含めて検討してください。</a:t>
            </a:r>
          </a:p>
        </p:txBody>
      </p:sp>
      <p:graphicFrame>
        <p:nvGraphicFramePr>
          <p:cNvPr id="5" name="表 3">
            <a:extLst>
              <a:ext uri="{FF2B5EF4-FFF2-40B4-BE49-F238E27FC236}">
                <a16:creationId xmlns:a16="http://schemas.microsoft.com/office/drawing/2014/main" id="{8F5FED6D-66A8-43A9-9C7C-732E6BAF0F61}"/>
              </a:ext>
            </a:extLst>
          </p:cNvPr>
          <p:cNvGraphicFramePr>
            <a:graphicFrameLocks noGrp="1"/>
          </p:cNvGraphicFramePr>
          <p:nvPr>
            <p:extLst>
              <p:ext uri="{D42A27DB-BD31-4B8C-83A1-F6EECF244321}">
                <p14:modId xmlns:p14="http://schemas.microsoft.com/office/powerpoint/2010/main" val="3643605824"/>
              </p:ext>
            </p:extLst>
          </p:nvPr>
        </p:nvGraphicFramePr>
        <p:xfrm>
          <a:off x="431799" y="618346"/>
          <a:ext cx="11521281" cy="6172200"/>
        </p:xfrm>
        <a:graphic>
          <a:graphicData uri="http://schemas.openxmlformats.org/drawingml/2006/table">
            <a:tbl>
              <a:tblPr firstRow="1" bandRow="1">
                <a:tableStyleId>{616DA210-FB5B-4158-B5E0-FEB733F419BA}</a:tableStyleId>
              </a:tblPr>
              <a:tblGrid>
                <a:gridCol w="1656184">
                  <a:extLst>
                    <a:ext uri="{9D8B030D-6E8A-4147-A177-3AD203B41FA5}">
                      <a16:colId xmlns:a16="http://schemas.microsoft.com/office/drawing/2014/main" val="4158237538"/>
                    </a:ext>
                  </a:extLst>
                </a:gridCol>
                <a:gridCol w="4824536">
                  <a:extLst>
                    <a:ext uri="{9D8B030D-6E8A-4147-A177-3AD203B41FA5}">
                      <a16:colId xmlns:a16="http://schemas.microsoft.com/office/drawing/2014/main" val="2536286396"/>
                    </a:ext>
                  </a:extLst>
                </a:gridCol>
                <a:gridCol w="5040561">
                  <a:extLst>
                    <a:ext uri="{9D8B030D-6E8A-4147-A177-3AD203B41FA5}">
                      <a16:colId xmlns:a16="http://schemas.microsoft.com/office/drawing/2014/main" val="2834064637"/>
                    </a:ext>
                  </a:extLst>
                </a:gridCol>
              </a:tblGrid>
              <a:tr h="288032">
                <a:tc>
                  <a:txBody>
                    <a:bodyPr/>
                    <a:lstStyle/>
                    <a:p>
                      <a:endParaRPr kumimoji="1" lang="ja-JP" altLang="en-US" sz="2000" dirty="0"/>
                    </a:p>
                  </a:txBody>
                  <a:tcPr>
                    <a:solidFill>
                      <a:schemeClr val="accent2">
                        <a:lumMod val="20000"/>
                        <a:lumOff val="80000"/>
                      </a:schemeClr>
                    </a:solidFill>
                  </a:tcPr>
                </a:tc>
                <a:tc>
                  <a:txBody>
                    <a:bodyPr/>
                    <a:lstStyle/>
                    <a:p>
                      <a:endParaRPr kumimoji="1" lang="ja-JP" altLang="en-US" sz="1200" dirty="0"/>
                    </a:p>
                  </a:txBody>
                  <a:tcPr>
                    <a:solidFill>
                      <a:schemeClr val="accent2">
                        <a:lumMod val="20000"/>
                        <a:lumOff val="80000"/>
                      </a:schemeClr>
                    </a:solidFill>
                  </a:tcPr>
                </a:tc>
                <a:tc>
                  <a:txBody>
                    <a:bodyPr/>
                    <a:lstStyle/>
                    <a:p>
                      <a:endParaRPr kumimoji="1" lang="ja-JP" altLang="en-US" sz="2000" dirty="0"/>
                    </a:p>
                  </a:txBody>
                  <a:tcPr>
                    <a:solidFill>
                      <a:schemeClr val="accent2">
                        <a:lumMod val="20000"/>
                        <a:lumOff val="80000"/>
                      </a:schemeClr>
                    </a:solidFill>
                  </a:tcPr>
                </a:tc>
                <a:extLst>
                  <a:ext uri="{0D108BD9-81ED-4DB2-BD59-A6C34878D82A}">
                    <a16:rowId xmlns:a16="http://schemas.microsoft.com/office/drawing/2014/main" val="2569336023"/>
                  </a:ext>
                </a:extLst>
              </a:tr>
              <a:tr h="1153797">
                <a:tc>
                  <a:txBody>
                    <a:bodyPr/>
                    <a:lstStyle/>
                    <a:p>
                      <a:r>
                        <a:rPr kumimoji="1" lang="ja-JP" altLang="en-US" sz="1600" b="1" dirty="0">
                          <a:latin typeface="+mn-ea"/>
                          <a:ea typeface="+mn-ea"/>
                        </a:rPr>
                        <a:t>経営上の課題</a:t>
                      </a:r>
                      <a:endParaRPr kumimoji="1" lang="ja-JP" altLang="en-US" sz="1400" b="1" dirty="0">
                        <a:latin typeface="+mn-ea"/>
                        <a:ea typeface="+mn-ea"/>
                      </a:endParaRPr>
                    </a:p>
                  </a:txBody>
                  <a:tcP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ja-JP" altLang="en-US" sz="1200" dirty="0">
                          <a:solidFill>
                            <a:schemeClr val="tx1"/>
                          </a:solidFill>
                        </a:rPr>
                        <a:t>＜経営上＞</a:t>
                      </a:r>
                      <a:endParaRPr lang="en-US" altLang="ja-JP" sz="1200" dirty="0">
                        <a:solidFill>
                          <a:schemeClr val="tx1"/>
                        </a:solidFill>
                      </a:endParaRPr>
                    </a:p>
                    <a:p>
                      <a:r>
                        <a:rPr lang="ja-JP" altLang="en-US" sz="1200" dirty="0">
                          <a:solidFill>
                            <a:schemeClr val="tx1"/>
                          </a:solidFill>
                        </a:rPr>
                        <a:t>トップラインの伸び</a:t>
                      </a:r>
                      <a:endParaRPr lang="en-US" altLang="ja-JP" sz="1200" dirty="0">
                        <a:solidFill>
                          <a:schemeClr val="tx1"/>
                        </a:solidFill>
                      </a:endParaRPr>
                    </a:p>
                    <a:p>
                      <a:r>
                        <a:rPr lang="ja-JP" altLang="en-US" sz="1200" dirty="0">
                          <a:solidFill>
                            <a:schemeClr val="tx1"/>
                          </a:solidFill>
                        </a:rPr>
                        <a:t>　どこで伸ばすか、何で</a:t>
                      </a:r>
                      <a:endParaRPr lang="en-US" altLang="ja-JP"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rPr>
                        <a:t>営業利益率はまだ伸びるか</a:t>
                      </a:r>
                      <a:endParaRPr lang="en-US" altLang="ja-JP" sz="1200" dirty="0">
                        <a:solidFill>
                          <a:schemeClr val="tx1"/>
                        </a:solidFill>
                      </a:endParaRPr>
                    </a:p>
                    <a:p>
                      <a:r>
                        <a:rPr lang="ja-JP" altLang="en-US" sz="1200" dirty="0">
                          <a:solidFill>
                            <a:schemeClr val="tx1"/>
                          </a:solidFill>
                        </a:rPr>
                        <a:t>長期的目標、在りたい姿</a:t>
                      </a:r>
                      <a:endParaRPr lang="en-US" altLang="ja-JP" sz="1200" dirty="0">
                        <a:solidFill>
                          <a:schemeClr val="tx1"/>
                        </a:solidFill>
                      </a:endParaRPr>
                    </a:p>
                    <a:p>
                      <a:r>
                        <a:rPr lang="ja-JP" altLang="en-US" sz="1200" dirty="0">
                          <a:solidFill>
                            <a:schemeClr val="tx1"/>
                          </a:solidFill>
                        </a:rPr>
                        <a:t>　</a:t>
                      </a:r>
                      <a:r>
                        <a:rPr lang="en-US" altLang="ja-JP" sz="1200" dirty="0">
                          <a:solidFill>
                            <a:schemeClr val="tx1"/>
                          </a:solidFill>
                        </a:rPr>
                        <a:t>ESG</a:t>
                      </a:r>
                      <a:r>
                        <a:rPr lang="ja-JP" altLang="en-US" sz="1200" dirty="0">
                          <a:solidFill>
                            <a:schemeClr val="tx1"/>
                          </a:solidFill>
                        </a:rPr>
                        <a:t>関連は書いてあるが財務指標がない</a:t>
                      </a:r>
                      <a:endParaRPr lang="en-US" altLang="ja-JP" sz="1200" dirty="0">
                        <a:solidFill>
                          <a:schemeClr val="tx1"/>
                        </a:solidFill>
                      </a:endParaRPr>
                    </a:p>
                    <a:p>
                      <a:r>
                        <a:rPr lang="ja-JP" altLang="en-US" sz="1200" dirty="0">
                          <a:solidFill>
                            <a:schemeClr val="tx1"/>
                          </a:solidFill>
                        </a:rPr>
                        <a:t>　</a:t>
                      </a:r>
                      <a:r>
                        <a:rPr lang="en-US" altLang="ja-JP" sz="1200" dirty="0">
                          <a:solidFill>
                            <a:schemeClr val="tx1"/>
                          </a:solidFill>
                        </a:rPr>
                        <a:t>ROE</a:t>
                      </a:r>
                      <a:r>
                        <a:rPr lang="ja-JP" altLang="en-US" sz="1200" dirty="0">
                          <a:solidFill>
                            <a:schemeClr val="tx1"/>
                          </a:solidFill>
                        </a:rPr>
                        <a:t>　</a:t>
                      </a:r>
                      <a:r>
                        <a:rPr lang="en-US" altLang="ja-JP" sz="1200" dirty="0">
                          <a:solidFill>
                            <a:schemeClr val="tx1"/>
                          </a:solidFill>
                        </a:rPr>
                        <a:t>15%</a:t>
                      </a:r>
                      <a:r>
                        <a:rPr lang="ja-JP" altLang="en-US" sz="1200" dirty="0">
                          <a:solidFill>
                            <a:schemeClr val="tx1"/>
                          </a:solidFill>
                        </a:rPr>
                        <a:t>？くらいを目指せないか　</a:t>
                      </a:r>
                      <a:endParaRPr lang="en-US" altLang="ja-JP" sz="1200" dirty="0">
                        <a:solidFill>
                          <a:schemeClr val="tx1"/>
                        </a:solidFill>
                      </a:endParaRPr>
                    </a:p>
                    <a:p>
                      <a:endParaRPr lang="en-US" altLang="ja-JP" sz="1200" dirty="0">
                        <a:solidFill>
                          <a:schemeClr val="tx1"/>
                        </a:solidFill>
                      </a:endParaRPr>
                    </a:p>
                    <a:p>
                      <a:r>
                        <a:rPr lang="ja-JP" altLang="en-US" sz="1200" dirty="0">
                          <a:solidFill>
                            <a:schemeClr val="tx1"/>
                          </a:solidFill>
                        </a:rPr>
                        <a:t>＜財務上＞</a:t>
                      </a:r>
                      <a:endParaRPr lang="en-US" altLang="ja-JP" sz="1200" dirty="0">
                        <a:solidFill>
                          <a:schemeClr val="tx1"/>
                        </a:solidFill>
                      </a:endParaRPr>
                    </a:p>
                    <a:p>
                      <a:r>
                        <a:rPr lang="ja-JP" altLang="en-US" sz="1200" dirty="0">
                          <a:solidFill>
                            <a:schemeClr val="tx1"/>
                          </a:solidFill>
                        </a:rPr>
                        <a:t>配当性向　（</a:t>
                      </a:r>
                      <a:r>
                        <a:rPr lang="en-US" altLang="ja-JP" sz="1200" dirty="0">
                          <a:solidFill>
                            <a:schemeClr val="tx1"/>
                          </a:solidFill>
                        </a:rPr>
                        <a:t>OR</a:t>
                      </a:r>
                      <a:r>
                        <a:rPr lang="ja-JP" altLang="en-US" sz="1200" dirty="0">
                          <a:solidFill>
                            <a:schemeClr val="tx1"/>
                          </a:solidFill>
                        </a:rPr>
                        <a:t>成長ストーリー）</a:t>
                      </a:r>
                      <a:endParaRPr lang="en-US" altLang="ja-JP" sz="1200" dirty="0">
                        <a:solidFill>
                          <a:schemeClr val="tx1"/>
                        </a:solidFill>
                      </a:endParaRPr>
                    </a:p>
                    <a:p>
                      <a:r>
                        <a:rPr lang="ja-JP" altLang="en-US" sz="1200" dirty="0">
                          <a:solidFill>
                            <a:schemeClr val="tx1"/>
                          </a:solidFill>
                        </a:rPr>
                        <a:t>安全性（高すぎる）　内部留保</a:t>
                      </a:r>
                      <a:endParaRPr lang="en-US" altLang="ja-JP"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chemeClr val="tx1"/>
                        </a:solidFill>
                      </a:endParaRPr>
                    </a:p>
                    <a:p>
                      <a:pPr marL="0" indent="0">
                        <a:buFont typeface="Wingdings" panose="05000000000000000000" pitchFamily="2" charset="2"/>
                        <a:buNone/>
                      </a:pPr>
                      <a:r>
                        <a:rPr lang="en-US" altLang="ja-JP" sz="1200" dirty="0">
                          <a:solidFill>
                            <a:schemeClr val="tx1"/>
                          </a:solidFill>
                          <a:sym typeface="Wingdings" panose="05000000000000000000" pitchFamily="2" charset="2"/>
                        </a:rPr>
                        <a:t>【</a:t>
                      </a:r>
                      <a:r>
                        <a:rPr lang="ja-JP" altLang="en-US" sz="1200" dirty="0">
                          <a:solidFill>
                            <a:schemeClr val="tx1"/>
                          </a:solidFill>
                          <a:sym typeface="Wingdings" panose="05000000000000000000" pitchFamily="2" charset="2"/>
                        </a:rPr>
                        <a:t>打ち手</a:t>
                      </a:r>
                      <a:r>
                        <a:rPr lang="en-US" altLang="ja-JP" sz="1200" dirty="0">
                          <a:solidFill>
                            <a:schemeClr val="tx1"/>
                          </a:solidFill>
                          <a:sym typeface="Wingdings" panose="05000000000000000000" pitchFamily="2" charset="2"/>
                        </a:rPr>
                        <a:t>】</a:t>
                      </a:r>
                    </a:p>
                    <a:p>
                      <a:r>
                        <a:rPr lang="ja-JP" altLang="en-US" sz="1200" dirty="0">
                          <a:solidFill>
                            <a:schemeClr val="tx1"/>
                          </a:solidFill>
                        </a:rPr>
                        <a:t>トップラインを引き上げる効率的な投資</a:t>
                      </a:r>
                      <a:endParaRPr lang="en-US" altLang="ja-JP" sz="1200" dirty="0">
                        <a:solidFill>
                          <a:schemeClr val="tx1"/>
                        </a:solidFill>
                      </a:endParaRPr>
                    </a:p>
                    <a:p>
                      <a:r>
                        <a:rPr lang="ja-JP" altLang="en-US" sz="1200" dirty="0">
                          <a:solidFill>
                            <a:schemeClr val="tx1"/>
                          </a:solidFill>
                        </a:rPr>
                        <a:t>　日本　単価↑　（研究開発）</a:t>
                      </a:r>
                      <a:endParaRPr lang="en-US" altLang="ja-JP" sz="1200" dirty="0">
                        <a:solidFill>
                          <a:schemeClr val="tx1"/>
                        </a:solidFill>
                      </a:endParaRPr>
                    </a:p>
                    <a:p>
                      <a:r>
                        <a:rPr lang="ja-JP" altLang="en-US" sz="1200" dirty="0">
                          <a:solidFill>
                            <a:schemeClr val="tx1"/>
                          </a:solidFill>
                        </a:rPr>
                        <a:t>　　</a:t>
                      </a:r>
                      <a:r>
                        <a:rPr lang="ja-JP" altLang="en-US" sz="1200" u="sng" dirty="0">
                          <a:solidFill>
                            <a:schemeClr val="tx1"/>
                          </a:solidFill>
                        </a:rPr>
                        <a:t>コロナ下での衛生意識の高まり</a:t>
                      </a:r>
                      <a:endParaRPr lang="en-US" altLang="ja-JP" sz="1200" u="sng" dirty="0">
                        <a:solidFill>
                          <a:schemeClr val="tx1"/>
                        </a:solidFill>
                      </a:endParaRPr>
                    </a:p>
                    <a:p>
                      <a:r>
                        <a:rPr lang="ja-JP" altLang="en-US" sz="1200" dirty="0">
                          <a:solidFill>
                            <a:schemeClr val="tx1"/>
                          </a:solidFill>
                        </a:rPr>
                        <a:t>　　高齢化</a:t>
                      </a:r>
                      <a:r>
                        <a:rPr lang="en-US" altLang="ja-JP" sz="1200" dirty="0">
                          <a:solidFill>
                            <a:schemeClr val="tx1"/>
                          </a:solidFill>
                        </a:rPr>
                        <a:t>×</a:t>
                      </a:r>
                      <a:r>
                        <a:rPr lang="ja-JP" altLang="en-US" sz="1200" dirty="0">
                          <a:solidFill>
                            <a:schemeClr val="tx1"/>
                          </a:solidFill>
                        </a:rPr>
                        <a:t>オーラルケア</a:t>
                      </a:r>
                      <a:endParaRPr lang="en-US" altLang="ja-JP" sz="1200" dirty="0">
                        <a:solidFill>
                          <a:schemeClr val="tx1"/>
                        </a:solidFill>
                      </a:endParaRPr>
                    </a:p>
                    <a:p>
                      <a:r>
                        <a:rPr lang="ja-JP" altLang="en-US" sz="1200" dirty="0">
                          <a:solidFill>
                            <a:schemeClr val="tx1"/>
                          </a:solidFill>
                        </a:rPr>
                        <a:t>　海外　数量↑　</a:t>
                      </a:r>
                      <a:endParaRPr lang="en-US" altLang="ja-JP" sz="1200" dirty="0">
                        <a:solidFill>
                          <a:schemeClr val="tx1"/>
                        </a:solidFill>
                      </a:endParaRPr>
                    </a:p>
                    <a:p>
                      <a:r>
                        <a:rPr lang="ja-JP" altLang="en-US" sz="1200" dirty="0">
                          <a:solidFill>
                            <a:schemeClr val="tx1"/>
                          </a:solidFill>
                        </a:rPr>
                        <a:t>　　売上比率</a:t>
                      </a:r>
                      <a:r>
                        <a:rPr lang="en-US" altLang="ja-JP" sz="1200" dirty="0">
                          <a:solidFill>
                            <a:schemeClr val="tx1"/>
                          </a:solidFill>
                        </a:rPr>
                        <a:t>30%</a:t>
                      </a:r>
                      <a:r>
                        <a:rPr lang="ja-JP" altLang="en-US" sz="1200" dirty="0">
                          <a:solidFill>
                            <a:schemeClr val="tx1"/>
                          </a:solidFill>
                        </a:rPr>
                        <a:t>をさらに伸ばす　</a:t>
                      </a:r>
                      <a:r>
                        <a:rPr lang="en-US" altLang="ja-JP" sz="1200" dirty="0">
                          <a:solidFill>
                            <a:schemeClr val="tx1"/>
                          </a:solidFill>
                        </a:rPr>
                        <a:t>50%</a:t>
                      </a:r>
                      <a:r>
                        <a:rPr lang="ja-JP" altLang="en-US" sz="1200" dirty="0">
                          <a:solidFill>
                            <a:schemeClr val="tx1"/>
                          </a:solidFill>
                        </a:rPr>
                        <a:t>以上</a:t>
                      </a:r>
                      <a:endParaRPr lang="en-US" altLang="ja-JP" sz="1200" dirty="0">
                        <a:solidFill>
                          <a:schemeClr val="tx1"/>
                        </a:solidFill>
                      </a:endParaRPr>
                    </a:p>
                    <a:p>
                      <a:r>
                        <a:rPr lang="ja-JP" altLang="en-US" sz="1200" dirty="0">
                          <a:solidFill>
                            <a:schemeClr val="tx1"/>
                          </a:solidFill>
                        </a:rPr>
                        <a:t>　　既存市場　品揃え</a:t>
                      </a:r>
                      <a:endParaRPr lang="en-US" altLang="ja-JP" sz="1200" dirty="0">
                        <a:solidFill>
                          <a:schemeClr val="tx1"/>
                        </a:solidFill>
                      </a:endParaRPr>
                    </a:p>
                    <a:p>
                      <a:r>
                        <a:rPr lang="ja-JP" altLang="en-US" sz="1200" dirty="0">
                          <a:solidFill>
                            <a:schemeClr val="tx1"/>
                          </a:solidFill>
                        </a:rPr>
                        <a:t>　　新しい市場　</a:t>
                      </a:r>
                      <a:r>
                        <a:rPr lang="en-US" altLang="ja-JP" sz="1200" dirty="0">
                          <a:solidFill>
                            <a:schemeClr val="tx1"/>
                          </a:solidFill>
                        </a:rPr>
                        <a:t>M&amp;A</a:t>
                      </a:r>
                      <a:r>
                        <a:rPr lang="ja-JP" altLang="en-US" sz="1200" dirty="0">
                          <a:solidFill>
                            <a:schemeClr val="tx1"/>
                          </a:solidFill>
                        </a:rPr>
                        <a:t>も活用</a:t>
                      </a:r>
                      <a:endParaRPr lang="en-US" altLang="ja-JP" sz="12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200" dirty="0">
                          <a:solidFill>
                            <a:schemeClr val="tx1"/>
                          </a:solidFill>
                        </a:rPr>
                        <a:t>＜経営上＞</a:t>
                      </a:r>
                      <a:endParaRPr lang="en-US" altLang="ja-JP" sz="1200" dirty="0">
                        <a:solidFill>
                          <a:schemeClr val="tx1"/>
                        </a:solidFill>
                      </a:endParaRPr>
                    </a:p>
                    <a:p>
                      <a:r>
                        <a:rPr lang="ja-JP" altLang="en-US" sz="1200" dirty="0">
                          <a:solidFill>
                            <a:schemeClr val="tx1"/>
                          </a:solidFill>
                        </a:rPr>
                        <a:t>足元の成長ストーリー　</a:t>
                      </a:r>
                      <a:endParaRPr lang="en-US" altLang="ja-JP" sz="1200" dirty="0">
                        <a:solidFill>
                          <a:schemeClr val="tx1"/>
                        </a:solidFill>
                      </a:endParaRPr>
                    </a:p>
                    <a:p>
                      <a:r>
                        <a:rPr lang="ja-JP" altLang="en-US" sz="1200" dirty="0">
                          <a:solidFill>
                            <a:schemeClr val="tx1"/>
                          </a:solidFill>
                        </a:rPr>
                        <a:t>　化粧品</a:t>
                      </a:r>
                      <a:endParaRPr lang="en-US" altLang="ja-JP" sz="1200" dirty="0">
                        <a:solidFill>
                          <a:schemeClr val="tx1"/>
                        </a:solidFill>
                      </a:endParaRPr>
                    </a:p>
                    <a:p>
                      <a:r>
                        <a:rPr lang="ja-JP" altLang="en-US" sz="1200" dirty="0">
                          <a:solidFill>
                            <a:schemeClr val="tx1"/>
                          </a:solidFill>
                        </a:rPr>
                        <a:t>　　高級品への取組み不足</a:t>
                      </a:r>
                      <a:endParaRPr lang="en-US" altLang="ja-JP" sz="1200" dirty="0">
                        <a:solidFill>
                          <a:schemeClr val="tx1"/>
                        </a:solidFill>
                      </a:endParaRPr>
                    </a:p>
                    <a:p>
                      <a:r>
                        <a:rPr lang="ja-JP" altLang="en-US" sz="1200" dirty="0">
                          <a:solidFill>
                            <a:schemeClr val="tx1"/>
                          </a:solidFill>
                        </a:rPr>
                        <a:t>　　中国では高級路線もインバウンドで「実は安い」ことがバレ</a:t>
                      </a:r>
                      <a:r>
                        <a:rPr lang="ja-JP" altLang="en-US" sz="1200" dirty="0" err="1">
                          <a:solidFill>
                            <a:schemeClr val="tx1"/>
                          </a:solidFill>
                        </a:rPr>
                        <a:t>た</a:t>
                      </a:r>
                      <a:endParaRPr lang="en-US" altLang="ja-JP" sz="1200" dirty="0">
                        <a:solidFill>
                          <a:schemeClr val="tx1"/>
                        </a:solidFill>
                      </a:endParaRPr>
                    </a:p>
                    <a:p>
                      <a:r>
                        <a:rPr lang="ja-JP" altLang="en-US" sz="1200" dirty="0">
                          <a:solidFill>
                            <a:schemeClr val="tx1"/>
                          </a:solidFill>
                        </a:rPr>
                        <a:t>　目薬</a:t>
                      </a:r>
                      <a:endParaRPr lang="en-US" altLang="ja-JP" sz="1200" dirty="0">
                        <a:solidFill>
                          <a:schemeClr val="tx1"/>
                        </a:solidFill>
                      </a:endParaRPr>
                    </a:p>
                    <a:p>
                      <a:r>
                        <a:rPr lang="ja-JP" altLang="en-US" sz="1200" dirty="0">
                          <a:solidFill>
                            <a:schemeClr val="tx1"/>
                          </a:solidFill>
                        </a:rPr>
                        <a:t>　　日本　処方薬への進出（寄与どこまで？）</a:t>
                      </a:r>
                      <a:endParaRPr lang="en-US" altLang="ja-JP" sz="1200" dirty="0">
                        <a:solidFill>
                          <a:schemeClr val="tx1"/>
                        </a:solidFill>
                      </a:endParaRPr>
                    </a:p>
                    <a:p>
                      <a:r>
                        <a:rPr lang="ja-JP" altLang="en-US" sz="1200" dirty="0">
                          <a:solidFill>
                            <a:schemeClr val="tx1"/>
                          </a:solidFill>
                        </a:rPr>
                        <a:t>　　海外　メガネからコンタクトへのシフト</a:t>
                      </a:r>
                      <a:endParaRPr lang="en-US" altLang="ja-JP" sz="1200" dirty="0">
                        <a:solidFill>
                          <a:schemeClr val="tx1"/>
                        </a:solidFill>
                      </a:endParaRPr>
                    </a:p>
                    <a:p>
                      <a:r>
                        <a:rPr lang="ja-JP" altLang="en-US" sz="1200" dirty="0">
                          <a:solidFill>
                            <a:schemeClr val="tx1"/>
                          </a:solidFill>
                        </a:rPr>
                        <a:t>再生医療</a:t>
                      </a:r>
                      <a:endParaRPr lang="en-US" altLang="ja-JP" sz="1200" dirty="0">
                        <a:solidFill>
                          <a:schemeClr val="tx1"/>
                        </a:solidFill>
                      </a:endParaRPr>
                    </a:p>
                    <a:p>
                      <a:r>
                        <a:rPr lang="ja-JP" altLang="en-US" sz="1200" dirty="0">
                          <a:solidFill>
                            <a:schemeClr val="tx1"/>
                          </a:solidFill>
                        </a:rPr>
                        <a:t>　将来像打ち出し</a:t>
                      </a:r>
                      <a:endParaRPr lang="en-US" altLang="ja-JP" sz="1200" dirty="0">
                        <a:solidFill>
                          <a:schemeClr val="tx1"/>
                        </a:solidFill>
                      </a:endParaRPr>
                    </a:p>
                    <a:p>
                      <a:r>
                        <a:rPr lang="ja-JP" altLang="en-US" sz="1200" dirty="0">
                          <a:solidFill>
                            <a:schemeClr val="tx1"/>
                          </a:solidFill>
                        </a:rPr>
                        <a:t>多角化の成果または撤退</a:t>
                      </a:r>
                      <a:endParaRPr lang="en-US" altLang="ja-JP" sz="1200" dirty="0">
                        <a:solidFill>
                          <a:schemeClr val="tx1"/>
                        </a:solidFill>
                      </a:endParaRPr>
                    </a:p>
                    <a:p>
                      <a:r>
                        <a:rPr lang="ja-JP" altLang="en-US" sz="1200" dirty="0">
                          <a:solidFill>
                            <a:schemeClr val="tx1"/>
                          </a:solidFill>
                        </a:rPr>
                        <a:t>長期的目標（経営ビジョン</a:t>
                      </a:r>
                      <a:r>
                        <a:rPr lang="en-US" altLang="ja-JP" sz="1200" dirty="0">
                          <a:solidFill>
                            <a:schemeClr val="tx1"/>
                          </a:solidFill>
                        </a:rPr>
                        <a:t>2030</a:t>
                      </a:r>
                      <a:r>
                        <a:rPr lang="ja-JP" altLang="en-US" sz="1200" dirty="0">
                          <a:solidFill>
                            <a:schemeClr val="tx1"/>
                          </a:solidFill>
                        </a:rPr>
                        <a:t>）は定性的</a:t>
                      </a:r>
                      <a:endParaRPr lang="en-US" altLang="ja-JP" sz="1200" dirty="0">
                        <a:solidFill>
                          <a:schemeClr val="tx1"/>
                        </a:solidFill>
                      </a:endParaRPr>
                    </a:p>
                    <a:p>
                      <a:r>
                        <a:rPr lang="ja-JP" altLang="en-US" sz="1200" dirty="0">
                          <a:solidFill>
                            <a:schemeClr val="tx1"/>
                          </a:solidFill>
                        </a:rPr>
                        <a:t>　定量目標は見当たらない</a:t>
                      </a:r>
                      <a:endParaRPr lang="en-US" altLang="ja-JP"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tx1"/>
                          </a:solidFill>
                        </a:rPr>
                        <a:t>ESG</a:t>
                      </a:r>
                      <a:r>
                        <a:rPr lang="ja-JP" altLang="en-US" sz="1200" dirty="0" err="1">
                          <a:solidFill>
                            <a:schemeClr val="tx1"/>
                          </a:solidFill>
                        </a:rPr>
                        <a:t>への</a:t>
                      </a:r>
                      <a:r>
                        <a:rPr lang="ja-JP" altLang="en-US" sz="1200" dirty="0">
                          <a:solidFill>
                            <a:schemeClr val="tx1"/>
                          </a:solidFill>
                        </a:rPr>
                        <a:t>取組みと発信</a:t>
                      </a:r>
                      <a:endParaRPr lang="en-US" altLang="ja-JP" sz="1200" dirty="0">
                        <a:solidFill>
                          <a:schemeClr val="tx1"/>
                        </a:solidFill>
                      </a:endParaRPr>
                    </a:p>
                    <a:p>
                      <a:endParaRPr lang="en-US" altLang="ja-JP" sz="700" dirty="0">
                        <a:solidFill>
                          <a:schemeClr val="tx1"/>
                        </a:solidFill>
                      </a:endParaRPr>
                    </a:p>
                    <a:p>
                      <a:r>
                        <a:rPr lang="ja-JP" altLang="en-US" sz="1200" dirty="0">
                          <a:solidFill>
                            <a:schemeClr val="tx1"/>
                          </a:solidFill>
                        </a:rPr>
                        <a:t>＜財務上＞</a:t>
                      </a:r>
                      <a:endParaRPr lang="en-US" altLang="ja-JP" sz="1200" dirty="0">
                        <a:solidFill>
                          <a:schemeClr val="tx1"/>
                        </a:solidFill>
                      </a:endParaRPr>
                    </a:p>
                    <a:p>
                      <a:r>
                        <a:rPr lang="ja-JP" altLang="en-US" sz="1200" dirty="0">
                          <a:solidFill>
                            <a:schemeClr val="tx1"/>
                          </a:solidFill>
                        </a:rPr>
                        <a:t>配当性向</a:t>
                      </a:r>
                      <a:endParaRPr lang="en-US" altLang="ja-JP" sz="1200" dirty="0">
                        <a:solidFill>
                          <a:schemeClr val="tx1"/>
                        </a:solidFill>
                      </a:endParaRPr>
                    </a:p>
                    <a:p>
                      <a:r>
                        <a:rPr lang="ja-JP" altLang="en-US" sz="1200" dirty="0">
                          <a:solidFill>
                            <a:schemeClr val="tx1"/>
                          </a:solidFill>
                        </a:rPr>
                        <a:t>　一方で</a:t>
                      </a:r>
                      <a:r>
                        <a:rPr lang="en-US" altLang="ja-JP" sz="1200" dirty="0">
                          <a:solidFill>
                            <a:schemeClr val="tx1"/>
                          </a:solidFill>
                        </a:rPr>
                        <a:t>17</a:t>
                      </a:r>
                      <a:r>
                        <a:rPr lang="ja-JP" altLang="en-US" sz="1200" dirty="0">
                          <a:solidFill>
                            <a:schemeClr val="tx1"/>
                          </a:solidFill>
                        </a:rPr>
                        <a:t>期連続増配（</a:t>
                      </a:r>
                      <a:r>
                        <a:rPr lang="en-US" altLang="ja-JP" sz="1200" dirty="0">
                          <a:solidFill>
                            <a:schemeClr val="tx1"/>
                          </a:solidFill>
                        </a:rPr>
                        <a:t>1</a:t>
                      </a:r>
                      <a:r>
                        <a:rPr lang="ja-JP" altLang="en-US" sz="1200" dirty="0">
                          <a:solidFill>
                            <a:schemeClr val="tx1"/>
                          </a:solidFill>
                        </a:rPr>
                        <a:t>株あたり配当金へのこだわり）</a:t>
                      </a:r>
                      <a:endParaRPr lang="en-US" altLang="ja-JP" sz="1200" dirty="0">
                        <a:solidFill>
                          <a:schemeClr val="tx1"/>
                        </a:solidFill>
                      </a:endParaRPr>
                    </a:p>
                    <a:p>
                      <a:r>
                        <a:rPr lang="ja-JP" altLang="en-US" sz="1200" dirty="0">
                          <a:solidFill>
                            <a:schemeClr val="tx1"/>
                          </a:solidFill>
                        </a:rPr>
                        <a:t>　ステークホルダーのうち投資家のみにフォーカス？</a:t>
                      </a:r>
                      <a:endParaRPr lang="en-US" altLang="ja-JP" sz="1200" dirty="0">
                        <a:solidFill>
                          <a:schemeClr val="tx1"/>
                        </a:solidFill>
                      </a:endParaRPr>
                    </a:p>
                    <a:p>
                      <a:r>
                        <a:rPr lang="ja-JP" altLang="en-US" sz="1200" dirty="0">
                          <a:solidFill>
                            <a:schemeClr val="tx1"/>
                          </a:solidFill>
                        </a:rPr>
                        <a:t>安全性（高すぎる）　内部留保</a:t>
                      </a:r>
                      <a:endParaRPr lang="en-US"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tx1"/>
                          </a:solidFill>
                        </a:rPr>
                        <a:t>CCC</a:t>
                      </a:r>
                      <a:r>
                        <a:rPr lang="ja-JP" altLang="en-US" sz="1200" dirty="0">
                          <a:solidFill>
                            <a:schemeClr val="tx1"/>
                          </a:solidFill>
                        </a:rPr>
                        <a:t>が長い</a:t>
                      </a:r>
                      <a:endParaRPr lang="en-US" altLang="ja-JP"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rPr>
                        <a:t>　売上債権回転、仕入債務回転、棚卸資産回転日数それぞれ改善の余地</a:t>
                      </a:r>
                      <a:endParaRPr lang="en-US" altLang="ja-JP" sz="1200" dirty="0">
                        <a:solidFill>
                          <a:schemeClr val="tx1"/>
                        </a:solidFill>
                      </a:endParaRPr>
                    </a:p>
                    <a:p>
                      <a:endParaRPr lang="en-US" sz="600" dirty="0">
                        <a:solidFill>
                          <a:schemeClr val="tx1"/>
                        </a:solidFill>
                      </a:endParaRPr>
                    </a:p>
                    <a:p>
                      <a:r>
                        <a:rPr lang="ja-JP" altLang="en-US" sz="1200" dirty="0">
                          <a:solidFill>
                            <a:schemeClr val="tx1"/>
                          </a:solidFill>
                        </a:rPr>
                        <a:t>＜コロナ＞</a:t>
                      </a:r>
                      <a:endParaRPr lang="en-US" altLang="ja-JP" sz="1200" dirty="0">
                        <a:solidFill>
                          <a:schemeClr val="tx1"/>
                        </a:solidFill>
                      </a:endParaRPr>
                    </a:p>
                    <a:p>
                      <a:r>
                        <a:rPr lang="ja-JP" altLang="en-US" sz="1200" dirty="0">
                          <a:solidFill>
                            <a:schemeClr val="tx1"/>
                          </a:solidFill>
                        </a:rPr>
                        <a:t>インバウンドへの影響　アジア（特に中国国内）販売強化、</a:t>
                      </a:r>
                      <a:r>
                        <a:rPr lang="en-US" altLang="ja-JP" sz="1200" dirty="0">
                          <a:solidFill>
                            <a:schemeClr val="tx1"/>
                          </a:solidFill>
                        </a:rPr>
                        <a:t>e</a:t>
                      </a:r>
                      <a:r>
                        <a:rPr lang="ja-JP" altLang="en-US" sz="1200" dirty="0">
                          <a:solidFill>
                            <a:schemeClr val="tx1"/>
                          </a:solidFill>
                        </a:rPr>
                        <a:t>コマース</a:t>
                      </a:r>
                      <a:endParaRPr lang="en-US" sz="1200" dirty="0">
                        <a:solidFill>
                          <a:schemeClr val="tx1"/>
                        </a:solidFill>
                      </a:endParaRPr>
                    </a:p>
                    <a:p>
                      <a:endParaRPr lang="en-US" sz="1200" dirty="0">
                        <a:solidFill>
                          <a:schemeClr val="tx1"/>
                        </a:solidFill>
                      </a:endParaRPr>
                    </a:p>
                    <a:p>
                      <a:r>
                        <a:rPr lang="en-US" altLang="ja-JP" sz="1200" dirty="0">
                          <a:solidFill>
                            <a:schemeClr val="tx1"/>
                          </a:solidFill>
                        </a:rPr>
                        <a:t>【</a:t>
                      </a:r>
                      <a:r>
                        <a:rPr lang="ja-JP" altLang="en-US" sz="1200" dirty="0">
                          <a:solidFill>
                            <a:schemeClr val="tx1"/>
                          </a:solidFill>
                        </a:rPr>
                        <a:t>打ち手</a:t>
                      </a:r>
                      <a:r>
                        <a:rPr lang="en-US" altLang="ja-JP" sz="1200" dirty="0">
                          <a:solidFill>
                            <a:schemeClr val="tx1"/>
                          </a:solidFill>
                        </a:rPr>
                        <a:t>】</a:t>
                      </a:r>
                    </a:p>
                    <a:p>
                      <a:r>
                        <a:rPr lang="ja-JP" altLang="en-US" sz="1200" dirty="0">
                          <a:solidFill>
                            <a:schemeClr val="tx1"/>
                          </a:solidFill>
                        </a:rPr>
                        <a:t>足元の成長ストーリー強化</a:t>
                      </a:r>
                      <a:endParaRPr lang="en-US" altLang="ja-JP" sz="1200" dirty="0">
                        <a:solidFill>
                          <a:schemeClr val="tx1"/>
                        </a:solidFill>
                      </a:endParaRPr>
                    </a:p>
                    <a:p>
                      <a:r>
                        <a:rPr lang="ja-JP" altLang="en-US" sz="1200" dirty="0">
                          <a:solidFill>
                            <a:schemeClr val="tx1"/>
                          </a:solidFill>
                        </a:rPr>
                        <a:t>化粧品＝高級品路線</a:t>
                      </a:r>
                      <a:endParaRPr lang="en-US" altLang="ja-JP" sz="1200" dirty="0">
                        <a:solidFill>
                          <a:schemeClr val="tx1"/>
                        </a:solidFill>
                      </a:endParaRPr>
                    </a:p>
                    <a:p>
                      <a:r>
                        <a:rPr lang="ja-JP" altLang="en-US" sz="1200" dirty="0">
                          <a:solidFill>
                            <a:schemeClr val="tx1"/>
                          </a:solidFill>
                        </a:rPr>
                        <a:t>　　　　毀損したブランドの立て直し（中国）</a:t>
                      </a:r>
                      <a:endParaRPr lang="en-US" altLang="ja-JP" sz="1200" dirty="0">
                        <a:solidFill>
                          <a:schemeClr val="tx1"/>
                        </a:solidFill>
                      </a:endParaRPr>
                    </a:p>
                    <a:p>
                      <a:r>
                        <a:rPr lang="ja-JP" altLang="en-US" sz="1200" dirty="0">
                          <a:solidFill>
                            <a:schemeClr val="tx1"/>
                          </a:solidFill>
                        </a:rPr>
                        <a:t>　　　　高級品への取組み（日本）</a:t>
                      </a:r>
                      <a:endParaRPr lang="en-US" altLang="ja-JP" sz="1200" dirty="0">
                        <a:solidFill>
                          <a:schemeClr val="tx1"/>
                        </a:solidFill>
                      </a:endParaRPr>
                    </a:p>
                    <a:p>
                      <a:r>
                        <a:rPr lang="ja-JP" altLang="en-US" sz="1200" dirty="0">
                          <a:solidFill>
                            <a:schemeClr val="tx1"/>
                          </a:solidFill>
                        </a:rPr>
                        <a:t>長期の成長ストーリー＝再生医療への継続投資</a:t>
                      </a:r>
                      <a:endParaRPr lang="en-US" altLang="ja-JP" sz="12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9814130"/>
                  </a:ext>
                </a:extLst>
              </a:tr>
            </a:tbl>
          </a:graphicData>
        </a:graphic>
      </p:graphicFrame>
      <p:pic>
        <p:nvPicPr>
          <p:cNvPr id="6" name="図 5">
            <a:extLst>
              <a:ext uri="{FF2B5EF4-FFF2-40B4-BE49-F238E27FC236}">
                <a16:creationId xmlns:a16="http://schemas.microsoft.com/office/drawing/2014/main" id="{F8D26626-9FD0-4EF4-9DBE-45C5E06714CC}"/>
              </a:ext>
            </a:extLst>
          </p:cNvPr>
          <p:cNvPicPr>
            <a:picLocks noChangeAspect="1"/>
          </p:cNvPicPr>
          <p:nvPr/>
        </p:nvPicPr>
        <p:blipFill rotWithShape="1">
          <a:blip r:embed="rId2"/>
          <a:srcRect l="23175" t="26811" r="23174" b="31448"/>
          <a:stretch/>
        </p:blipFill>
        <p:spPr>
          <a:xfrm>
            <a:off x="3870102" y="649921"/>
            <a:ext cx="864096" cy="353493"/>
          </a:xfrm>
          <a:prstGeom prst="rect">
            <a:avLst/>
          </a:prstGeom>
        </p:spPr>
      </p:pic>
      <p:pic>
        <p:nvPicPr>
          <p:cNvPr id="7" name="図 6">
            <a:extLst>
              <a:ext uri="{FF2B5EF4-FFF2-40B4-BE49-F238E27FC236}">
                <a16:creationId xmlns:a16="http://schemas.microsoft.com/office/drawing/2014/main" id="{A189FE63-D090-495E-9078-7344EDEB42EB}"/>
              </a:ext>
            </a:extLst>
          </p:cNvPr>
          <p:cNvPicPr>
            <a:picLocks noChangeAspect="1"/>
          </p:cNvPicPr>
          <p:nvPr/>
        </p:nvPicPr>
        <p:blipFill rotWithShape="1">
          <a:blip r:embed="rId3"/>
          <a:srcRect l="13182" t="22342" r="13182" b="22342"/>
          <a:stretch/>
        </p:blipFill>
        <p:spPr>
          <a:xfrm>
            <a:off x="9054678" y="646649"/>
            <a:ext cx="864096" cy="345638"/>
          </a:xfrm>
          <a:prstGeom prst="rect">
            <a:avLst/>
          </a:prstGeom>
        </p:spPr>
      </p:pic>
    </p:spTree>
    <p:extLst>
      <p:ext uri="{BB962C8B-B14F-4D97-AF65-F5344CB8AC3E}">
        <p14:creationId xmlns:p14="http://schemas.microsoft.com/office/powerpoint/2010/main" val="766544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F6D703-7357-497E-A279-5D7B6CE0BFED}"/>
              </a:ext>
            </a:extLst>
          </p:cNvPr>
          <p:cNvSpPr>
            <a:spLocks noGrp="1"/>
          </p:cNvSpPr>
          <p:nvPr>
            <p:ph type="title"/>
          </p:nvPr>
        </p:nvSpPr>
        <p:spPr/>
        <p:txBody>
          <a:bodyPr/>
          <a:lstStyle/>
          <a:p>
            <a:r>
              <a:rPr kumimoji="1" lang="ja-JP" altLang="en-US" dirty="0"/>
              <a:t>投資家視点</a:t>
            </a:r>
          </a:p>
        </p:txBody>
      </p:sp>
      <p:graphicFrame>
        <p:nvGraphicFramePr>
          <p:cNvPr id="3" name="表 3">
            <a:extLst>
              <a:ext uri="{FF2B5EF4-FFF2-40B4-BE49-F238E27FC236}">
                <a16:creationId xmlns:a16="http://schemas.microsoft.com/office/drawing/2014/main" id="{0BAFBA76-B76B-4E63-B917-82A5C17CCC52}"/>
              </a:ext>
            </a:extLst>
          </p:cNvPr>
          <p:cNvGraphicFramePr>
            <a:graphicFrameLocks noGrp="1"/>
          </p:cNvGraphicFramePr>
          <p:nvPr>
            <p:extLst>
              <p:ext uri="{D42A27DB-BD31-4B8C-83A1-F6EECF244321}">
                <p14:modId xmlns:p14="http://schemas.microsoft.com/office/powerpoint/2010/main" val="3012022166"/>
              </p:ext>
            </p:extLst>
          </p:nvPr>
        </p:nvGraphicFramePr>
        <p:xfrm>
          <a:off x="431799" y="1341562"/>
          <a:ext cx="11575207" cy="5059755"/>
        </p:xfrm>
        <a:graphic>
          <a:graphicData uri="http://schemas.openxmlformats.org/drawingml/2006/table">
            <a:tbl>
              <a:tblPr firstRow="1" bandRow="1">
                <a:tableStyleId>{616DA210-FB5B-4158-B5E0-FEB733F419BA}</a:tableStyleId>
              </a:tblPr>
              <a:tblGrid>
                <a:gridCol w="1494087">
                  <a:extLst>
                    <a:ext uri="{9D8B030D-6E8A-4147-A177-3AD203B41FA5}">
                      <a16:colId xmlns:a16="http://schemas.microsoft.com/office/drawing/2014/main" val="4158237538"/>
                    </a:ext>
                  </a:extLst>
                </a:gridCol>
                <a:gridCol w="4986633">
                  <a:extLst>
                    <a:ext uri="{9D8B030D-6E8A-4147-A177-3AD203B41FA5}">
                      <a16:colId xmlns:a16="http://schemas.microsoft.com/office/drawing/2014/main" val="2536286396"/>
                    </a:ext>
                  </a:extLst>
                </a:gridCol>
                <a:gridCol w="5094487">
                  <a:extLst>
                    <a:ext uri="{9D8B030D-6E8A-4147-A177-3AD203B41FA5}">
                      <a16:colId xmlns:a16="http://schemas.microsoft.com/office/drawing/2014/main" val="2834064637"/>
                    </a:ext>
                  </a:extLst>
                </a:gridCol>
              </a:tblGrid>
              <a:tr h="576063">
                <a:tc>
                  <a:txBody>
                    <a:bodyPr/>
                    <a:lstStyle/>
                    <a:p>
                      <a:endParaRPr kumimoji="1" lang="ja-JP" altLang="en-US" sz="2000" dirty="0"/>
                    </a:p>
                  </a:txBody>
                  <a:tcPr>
                    <a:solidFill>
                      <a:schemeClr val="accent2">
                        <a:lumMod val="20000"/>
                        <a:lumOff val="80000"/>
                      </a:schemeClr>
                    </a:solidFill>
                  </a:tcPr>
                </a:tc>
                <a:tc>
                  <a:txBody>
                    <a:bodyPr/>
                    <a:lstStyle/>
                    <a:p>
                      <a:endParaRPr kumimoji="1" lang="ja-JP" altLang="en-US" sz="2000" dirty="0"/>
                    </a:p>
                  </a:txBody>
                  <a:tcPr>
                    <a:solidFill>
                      <a:schemeClr val="accent2">
                        <a:lumMod val="20000"/>
                        <a:lumOff val="80000"/>
                      </a:schemeClr>
                    </a:solidFill>
                  </a:tcPr>
                </a:tc>
                <a:tc>
                  <a:txBody>
                    <a:bodyPr/>
                    <a:lstStyle/>
                    <a:p>
                      <a:endParaRPr kumimoji="1" lang="ja-JP" altLang="en-US" sz="2000" dirty="0"/>
                    </a:p>
                  </a:txBody>
                  <a:tcPr>
                    <a:solidFill>
                      <a:schemeClr val="accent2">
                        <a:lumMod val="20000"/>
                        <a:lumOff val="80000"/>
                      </a:schemeClr>
                    </a:solidFill>
                  </a:tcPr>
                </a:tc>
                <a:extLst>
                  <a:ext uri="{0D108BD9-81ED-4DB2-BD59-A6C34878D82A}">
                    <a16:rowId xmlns:a16="http://schemas.microsoft.com/office/drawing/2014/main" val="2569336023"/>
                  </a:ext>
                </a:extLst>
              </a:tr>
              <a:tr h="406827">
                <a:tc>
                  <a:txBody>
                    <a:bodyPr/>
                    <a:lstStyle/>
                    <a:p>
                      <a:r>
                        <a:rPr kumimoji="1" lang="ja-JP" altLang="en-US" sz="1600" b="1" dirty="0">
                          <a:solidFill>
                            <a:schemeClr val="tx1"/>
                          </a:solidFill>
                          <a:latin typeface="+mn-ea"/>
                          <a:ea typeface="+mn-ea"/>
                        </a:rPr>
                        <a:t>魅力</a:t>
                      </a:r>
                    </a:p>
                  </a:txBody>
                  <a:tcPr>
                    <a:solidFill>
                      <a:schemeClr val="accent5">
                        <a:lumMod val="20000"/>
                        <a:lumOff val="80000"/>
                      </a:schemeClr>
                    </a:solidFill>
                  </a:tcPr>
                </a:tc>
                <a:tc>
                  <a:txBody>
                    <a:bodyPr/>
                    <a:lstStyle/>
                    <a:p>
                      <a:pPr marL="85725" indent="-85725" algn="l">
                        <a:buFont typeface="Arial" panose="020B0604020202020204" pitchFamily="34" charset="0"/>
                        <a:buChar char="•"/>
                      </a:pPr>
                      <a:r>
                        <a:rPr kumimoji="1" lang="ja-JP" altLang="en-US" sz="1600" b="1" dirty="0">
                          <a:solidFill>
                            <a:schemeClr val="tx1"/>
                          </a:solidFill>
                          <a:latin typeface="+mn-ea"/>
                          <a:ea typeface="+mn-ea"/>
                        </a:rPr>
                        <a:t>信頼できる経営陣による安定した財務基盤と中期計画（</a:t>
                      </a:r>
                      <a:r>
                        <a:rPr kumimoji="1" lang="en-US" altLang="ja-JP" sz="1600" b="1" dirty="0">
                          <a:solidFill>
                            <a:schemeClr val="tx1"/>
                          </a:solidFill>
                          <a:latin typeface="+mn-ea"/>
                          <a:ea typeface="+mn-ea"/>
                        </a:rPr>
                        <a:t>Ⅴ1-3</a:t>
                      </a:r>
                      <a:r>
                        <a:rPr kumimoji="1" lang="ja-JP" altLang="en-US" sz="1600" b="1" dirty="0">
                          <a:solidFill>
                            <a:schemeClr val="tx1"/>
                          </a:solidFill>
                          <a:latin typeface="+mn-ea"/>
                          <a:ea typeface="+mn-ea"/>
                        </a:rPr>
                        <a:t>）における確実な実績</a:t>
                      </a:r>
                      <a:endParaRPr kumimoji="1" lang="en-US" altLang="ja-JP" sz="1600" b="1" dirty="0">
                        <a:solidFill>
                          <a:schemeClr val="tx1"/>
                        </a:solidFill>
                        <a:latin typeface="+mn-ea"/>
                        <a:ea typeface="+mn-ea"/>
                      </a:endParaRPr>
                    </a:p>
                    <a:p>
                      <a:pPr marL="85725" indent="-85725" algn="l">
                        <a:buFont typeface="Arial" panose="020B0604020202020204" pitchFamily="34" charset="0"/>
                        <a:buChar char="•"/>
                      </a:pPr>
                      <a:r>
                        <a:rPr kumimoji="1" lang="en-US" altLang="ja-JP" sz="1600" b="1" dirty="0">
                          <a:solidFill>
                            <a:schemeClr val="tx1"/>
                          </a:solidFill>
                          <a:latin typeface="+mn-ea"/>
                          <a:ea typeface="+mn-ea"/>
                        </a:rPr>
                        <a:t>IR/</a:t>
                      </a:r>
                      <a:r>
                        <a:rPr kumimoji="1" lang="ja-JP" altLang="en-US" sz="1600" b="1" dirty="0">
                          <a:solidFill>
                            <a:schemeClr val="tx1"/>
                          </a:solidFill>
                          <a:latin typeface="+mn-ea"/>
                          <a:ea typeface="+mn-ea"/>
                        </a:rPr>
                        <a:t>サステナビリティレポート等の丁寧な情報発信</a:t>
                      </a:r>
                      <a:endParaRPr kumimoji="1" lang="en-US" altLang="ja-JP" sz="1600" b="1" dirty="0">
                        <a:solidFill>
                          <a:schemeClr val="tx1"/>
                        </a:solidFill>
                        <a:latin typeface="+mn-ea"/>
                        <a:ea typeface="+mn-ea"/>
                      </a:endParaRPr>
                    </a:p>
                  </a:txBody>
                  <a:tcPr>
                    <a:solidFill>
                      <a:schemeClr val="bg1"/>
                    </a:solidFill>
                  </a:tcPr>
                </a:tc>
                <a:tc>
                  <a:txBody>
                    <a:bodyPr/>
                    <a:lstStyle/>
                    <a:p>
                      <a:pPr marL="85725" indent="-85725" algn="l">
                        <a:buFont typeface="Arial" panose="020B0604020202020204" pitchFamily="34" charset="0"/>
                        <a:buChar char="•"/>
                      </a:pPr>
                      <a:r>
                        <a:rPr kumimoji="1" lang="ja-JP" altLang="en-US" sz="1600" b="1" dirty="0">
                          <a:solidFill>
                            <a:schemeClr val="tx1"/>
                          </a:solidFill>
                          <a:latin typeface="+mn-ea"/>
                          <a:ea typeface="+mn-ea"/>
                        </a:rPr>
                        <a:t>安定した財務基盤（高収益、自己資本比率の高さ、等）</a:t>
                      </a:r>
                      <a:endParaRPr kumimoji="1" lang="en-US" altLang="ja-JP" sz="1600" b="1" dirty="0">
                        <a:solidFill>
                          <a:schemeClr val="tx1"/>
                        </a:solidFill>
                        <a:latin typeface="+mn-ea"/>
                        <a:ea typeface="+mn-ea"/>
                      </a:endParaRPr>
                    </a:p>
                    <a:p>
                      <a:pPr marL="85725" indent="-85725" algn="l">
                        <a:buFont typeface="Arial" panose="020B0604020202020204" pitchFamily="34" charset="0"/>
                        <a:buChar char="•"/>
                      </a:pPr>
                      <a:r>
                        <a:rPr kumimoji="1" lang="ja-JP" altLang="en-US" sz="1600" b="1" dirty="0">
                          <a:solidFill>
                            <a:schemeClr val="tx1"/>
                          </a:solidFill>
                          <a:latin typeface="+mn-ea"/>
                          <a:ea typeface="+mn-ea"/>
                        </a:rPr>
                        <a:t>オーナー経営による堅実な成長</a:t>
                      </a:r>
                      <a:endParaRPr kumimoji="1" lang="en-US" altLang="ja-JP" sz="1600" b="1" dirty="0">
                        <a:solidFill>
                          <a:schemeClr val="tx1"/>
                        </a:solidFill>
                        <a:latin typeface="+mn-ea"/>
                        <a:ea typeface="+mn-ea"/>
                      </a:endParaRPr>
                    </a:p>
                  </a:txBody>
                  <a:tcPr>
                    <a:solidFill>
                      <a:schemeClr val="bg1"/>
                    </a:solidFill>
                  </a:tcPr>
                </a:tc>
                <a:extLst>
                  <a:ext uri="{0D108BD9-81ED-4DB2-BD59-A6C34878D82A}">
                    <a16:rowId xmlns:a16="http://schemas.microsoft.com/office/drawing/2014/main" val="42789015"/>
                  </a:ext>
                </a:extLst>
              </a:tr>
              <a:tr h="1404506">
                <a:tc>
                  <a:txBody>
                    <a:bodyPr/>
                    <a:lstStyle/>
                    <a:p>
                      <a:r>
                        <a:rPr kumimoji="1" lang="ja-JP" altLang="en-US" sz="1600" b="1" dirty="0">
                          <a:solidFill>
                            <a:schemeClr val="tx1"/>
                          </a:solidFill>
                          <a:latin typeface="+mn-ea"/>
                          <a:ea typeface="+mn-ea"/>
                        </a:rPr>
                        <a:t>企業への期待</a:t>
                      </a:r>
                    </a:p>
                  </a:txBody>
                  <a:tcP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85725" indent="-85725" algn="l">
                        <a:buFont typeface="Arial" panose="020B0604020202020204" pitchFamily="34" charset="0"/>
                        <a:buChar char="•"/>
                      </a:pPr>
                      <a:r>
                        <a:rPr kumimoji="1" lang="ja-JP" altLang="en-US" sz="1600" b="1" dirty="0">
                          <a:solidFill>
                            <a:schemeClr val="tx1"/>
                          </a:solidFill>
                          <a:latin typeface="+mn-ea"/>
                          <a:ea typeface="+mn-ea"/>
                        </a:rPr>
                        <a:t>トップライン成長。キーは海外展開と実現するチャネル拡充を中心とした</a:t>
                      </a:r>
                      <a:r>
                        <a:rPr kumimoji="1" lang="en-US" altLang="ja-JP" sz="1600" b="1" dirty="0">
                          <a:solidFill>
                            <a:schemeClr val="tx1"/>
                          </a:solidFill>
                          <a:latin typeface="+mn-ea"/>
                          <a:ea typeface="+mn-ea"/>
                        </a:rPr>
                        <a:t>M&amp;A</a:t>
                      </a:r>
                      <a:r>
                        <a:rPr kumimoji="1" lang="ja-JP" altLang="en-US" sz="1600" b="1" dirty="0">
                          <a:solidFill>
                            <a:schemeClr val="tx1"/>
                          </a:solidFill>
                          <a:latin typeface="+mn-ea"/>
                          <a:ea typeface="+mn-ea"/>
                        </a:rPr>
                        <a:t>の実施</a:t>
                      </a:r>
                      <a:endParaRPr kumimoji="1" lang="en-US" altLang="ja-JP" sz="1600" b="1" dirty="0">
                        <a:solidFill>
                          <a:schemeClr val="tx1"/>
                        </a:solidFill>
                        <a:latin typeface="+mn-ea"/>
                        <a:ea typeface="+mn-ea"/>
                      </a:endParaRPr>
                    </a:p>
                    <a:p>
                      <a:pPr marL="85725" indent="-85725" algn="l">
                        <a:buFont typeface="Arial" panose="020B0604020202020204" pitchFamily="34" charset="0"/>
                        <a:buChar char="•"/>
                      </a:pPr>
                      <a:r>
                        <a:rPr kumimoji="1" lang="en-US" altLang="ja-JP" sz="1600" b="1" dirty="0">
                          <a:solidFill>
                            <a:schemeClr val="tx1"/>
                          </a:solidFill>
                          <a:latin typeface="+mn-ea"/>
                          <a:ea typeface="+mn-ea"/>
                        </a:rPr>
                        <a:t>V-3</a:t>
                      </a:r>
                      <a:r>
                        <a:rPr kumimoji="1" lang="ja-JP" altLang="en-US" sz="1600" b="1" dirty="0">
                          <a:solidFill>
                            <a:schemeClr val="tx1"/>
                          </a:solidFill>
                          <a:latin typeface="+mn-ea"/>
                          <a:ea typeface="+mn-ea"/>
                        </a:rPr>
                        <a:t>での</a:t>
                      </a:r>
                      <a:r>
                        <a:rPr kumimoji="1" lang="en-US" altLang="ja-JP" sz="1600" b="1" dirty="0">
                          <a:solidFill>
                            <a:schemeClr val="tx1"/>
                          </a:solidFill>
                          <a:latin typeface="+mn-ea"/>
                          <a:ea typeface="+mn-ea"/>
                        </a:rPr>
                        <a:t>3</a:t>
                      </a:r>
                      <a:r>
                        <a:rPr kumimoji="1" lang="ja-JP" altLang="en-US" sz="1600" b="1" dirty="0">
                          <a:solidFill>
                            <a:schemeClr val="tx1"/>
                          </a:solidFill>
                          <a:latin typeface="+mn-ea"/>
                          <a:ea typeface="+mn-ea"/>
                        </a:rPr>
                        <a:t>年間での</a:t>
                      </a:r>
                      <a:r>
                        <a:rPr kumimoji="1" lang="en-US" altLang="ja-JP" sz="1600" b="1" dirty="0">
                          <a:solidFill>
                            <a:schemeClr val="tx1"/>
                          </a:solidFill>
                          <a:latin typeface="+mn-ea"/>
                          <a:ea typeface="+mn-ea"/>
                        </a:rPr>
                        <a:t>1,000</a:t>
                      </a:r>
                      <a:r>
                        <a:rPr kumimoji="1" lang="ja-JP" altLang="en-US" sz="1600" b="1" dirty="0">
                          <a:solidFill>
                            <a:schemeClr val="tx1"/>
                          </a:solidFill>
                          <a:latin typeface="+mn-ea"/>
                          <a:ea typeface="+mn-ea"/>
                        </a:rPr>
                        <a:t>億円投資の結果説明。使いきれないのであれば配当へ。</a:t>
                      </a:r>
                      <a:endParaRPr kumimoji="1" lang="en-US" altLang="ja-JP" sz="1600" b="1" dirty="0">
                        <a:solidFill>
                          <a:schemeClr val="tx1"/>
                        </a:solidFill>
                        <a:latin typeface="+mn-ea"/>
                        <a:ea typeface="+mn-ea"/>
                      </a:endParaRPr>
                    </a:p>
                    <a:p>
                      <a:pPr marL="85725" indent="-85725" algn="l">
                        <a:buFont typeface="Arial" panose="020B0604020202020204" pitchFamily="34" charset="0"/>
                        <a:buChar char="•"/>
                      </a:pPr>
                      <a:r>
                        <a:rPr kumimoji="1" lang="ja-JP" altLang="en-US" sz="1600" b="1" dirty="0">
                          <a:solidFill>
                            <a:schemeClr val="tx1"/>
                          </a:solidFill>
                          <a:latin typeface="+mn-ea"/>
                          <a:ea typeface="+mn-ea"/>
                        </a:rPr>
                        <a:t>安定した財務基盤をベースに更なる成長に向け、借り入れを増やし、チャレンジングな成長投資に期待</a:t>
                      </a:r>
                      <a:endParaRPr kumimoji="1" lang="en-US" altLang="ja-JP" sz="1600" b="1" dirty="0">
                        <a:solidFill>
                          <a:schemeClr val="tx1"/>
                        </a:solidFill>
                        <a:latin typeface="+mn-ea"/>
                        <a:ea typeface="+mn-ea"/>
                      </a:endParaRPr>
                    </a:p>
                    <a:p>
                      <a:pPr marL="85725" indent="-85725" algn="l">
                        <a:buFont typeface="Arial" panose="020B0604020202020204" pitchFamily="34" charset="0"/>
                        <a:buChar char="•"/>
                      </a:pPr>
                      <a:r>
                        <a:rPr kumimoji="1" lang="ja-JP" altLang="en-US" sz="1600" b="1" dirty="0">
                          <a:solidFill>
                            <a:schemeClr val="tx1"/>
                          </a:solidFill>
                          <a:latin typeface="+mn-ea"/>
                          <a:ea typeface="+mn-ea"/>
                        </a:rPr>
                        <a:t>新しいビジネス価値の開発強化（新規分野への探索）</a:t>
                      </a:r>
                      <a:endParaRPr kumimoji="1" lang="en-US" altLang="ja-JP" sz="1600" b="1" dirty="0">
                        <a:solidFill>
                          <a:schemeClr val="tx1"/>
                        </a:solidFill>
                        <a:latin typeface="+mn-ea"/>
                        <a:ea typeface="+mn-ea"/>
                      </a:endParaRPr>
                    </a:p>
                    <a:p>
                      <a:pPr marL="85725" indent="-85725" algn="l">
                        <a:buFont typeface="Arial" panose="020B0604020202020204" pitchFamily="34" charset="0"/>
                        <a:buChar char="•"/>
                      </a:pPr>
                      <a:r>
                        <a:rPr kumimoji="1" lang="ja-JP" altLang="en-US" sz="1600" b="1" dirty="0">
                          <a:solidFill>
                            <a:schemeClr val="tx1"/>
                          </a:solidFill>
                          <a:latin typeface="+mn-ea"/>
                          <a:ea typeface="+mn-ea"/>
                        </a:rPr>
                        <a:t>次期中期計画（</a:t>
                      </a:r>
                      <a:r>
                        <a:rPr kumimoji="1" lang="en-US" altLang="ja-JP" sz="1600" b="1" dirty="0">
                          <a:solidFill>
                            <a:schemeClr val="tx1"/>
                          </a:solidFill>
                          <a:latin typeface="+mn-ea"/>
                          <a:ea typeface="+mn-ea"/>
                        </a:rPr>
                        <a:t>Ⅴ-4</a:t>
                      </a:r>
                      <a:r>
                        <a:rPr kumimoji="1" lang="ja-JP" altLang="en-US" sz="1600" b="1" dirty="0">
                          <a:solidFill>
                            <a:schemeClr val="tx1"/>
                          </a:solidFill>
                          <a:latin typeface="+mn-ea"/>
                          <a:ea typeface="+mn-ea"/>
                        </a:rPr>
                        <a:t>）の発表</a:t>
                      </a:r>
                      <a:endParaRPr kumimoji="1" lang="en-US" altLang="ja-JP" sz="1600" b="1" dirty="0">
                        <a:solidFill>
                          <a:schemeClr val="tx1"/>
                        </a:solidFill>
                        <a:latin typeface="+mn-ea"/>
                        <a:ea typeface="+mn-ea"/>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marL="85725" marR="0" lvl="0" indent="-85725" algn="l" defTabSz="108932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b="1" dirty="0">
                          <a:solidFill>
                            <a:schemeClr val="tx1"/>
                          </a:solidFill>
                          <a:latin typeface="Arial" panose="020B0604020202020204" pitchFamily="34" charset="0"/>
                          <a:ea typeface="Meiryo UI" panose="020B0604030504040204" pitchFamily="50" charset="-128"/>
                          <a:cs typeface="Arial" panose="020B0604020202020204" pitchFamily="34" charset="0"/>
                        </a:rPr>
                        <a:t>IR</a:t>
                      </a:r>
                      <a:r>
                        <a:rPr lang="ja-JP" altLang="en-US" sz="1600" b="1" dirty="0">
                          <a:solidFill>
                            <a:schemeClr val="tx1"/>
                          </a:solidFill>
                          <a:latin typeface="Arial" panose="020B0604020202020204" pitchFamily="34" charset="0"/>
                          <a:ea typeface="Meiryo UI" panose="020B0604030504040204" pitchFamily="50" charset="-128"/>
                          <a:cs typeface="Arial" panose="020B0604020202020204" pitchFamily="34" charset="0"/>
                        </a:rPr>
                        <a:t>強化</a:t>
                      </a:r>
                      <a:endParaRPr lang="en-US" altLang="ja-JP" sz="16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1089325"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600" b="1"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lang="en-US" altLang="ja-JP" sz="1600" b="1"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lang="ja-JP" altLang="en-US" sz="1600" b="1" dirty="0">
                          <a:solidFill>
                            <a:schemeClr val="tx1"/>
                          </a:solidFill>
                          <a:latin typeface="Arial" panose="020B0604020202020204" pitchFamily="34" charset="0"/>
                          <a:ea typeface="Meiryo UI" panose="020B0604030504040204" pitchFamily="50" charset="-128"/>
                          <a:cs typeface="Arial" panose="020B0604020202020204" pitchFamily="34" charset="0"/>
                        </a:rPr>
                        <a:t> 新経営体制による中長期計画の発表</a:t>
                      </a:r>
                      <a:endParaRPr lang="en-US" altLang="ja-JP" sz="16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1089325"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600" b="1"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lang="en-US" altLang="ja-JP" sz="1600" b="1"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lang="ja-JP" altLang="en-US" sz="1600" b="1" dirty="0">
                          <a:solidFill>
                            <a:schemeClr val="tx1"/>
                          </a:solidFill>
                          <a:latin typeface="Arial" panose="020B0604020202020204" pitchFamily="34" charset="0"/>
                          <a:ea typeface="Meiryo UI" panose="020B0604030504040204" pitchFamily="50" charset="-128"/>
                          <a:cs typeface="Arial" panose="020B0604020202020204" pitchFamily="34" charset="0"/>
                        </a:rPr>
                        <a:t> 具体的な成長投資プラン（何に使うか）　</a:t>
                      </a:r>
                      <a:endParaRPr lang="en-US" altLang="ja-JP" sz="16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0" marR="0" lvl="0" indent="0" algn="l" defTabSz="1089325"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600" b="1"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lang="en-US" altLang="ja-JP" sz="1600" b="1"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lang="ja-JP" altLang="en-US" sz="1600" b="1" dirty="0">
                          <a:solidFill>
                            <a:schemeClr val="tx1"/>
                          </a:solidFill>
                          <a:latin typeface="Arial" panose="020B0604020202020204" pitchFamily="34" charset="0"/>
                          <a:ea typeface="Meiryo UI" panose="020B0604030504040204" pitchFamily="50" charset="-128"/>
                          <a:cs typeface="Arial" panose="020B0604020202020204" pitchFamily="34" charset="0"/>
                        </a:rPr>
                        <a:t> 再生医療の具体的なプランとコミットメント</a:t>
                      </a:r>
                      <a:br>
                        <a:rPr lang="en-US" altLang="ja-JP" sz="1600" b="1" dirty="0">
                          <a:solidFill>
                            <a:schemeClr val="tx1"/>
                          </a:solidFill>
                          <a:latin typeface="Arial" panose="020B0604020202020204" pitchFamily="34" charset="0"/>
                          <a:ea typeface="Meiryo UI" panose="020B0604030504040204" pitchFamily="50" charset="-128"/>
                          <a:cs typeface="Arial" panose="020B0604020202020204" pitchFamily="34" charset="0"/>
                        </a:rPr>
                      </a:br>
                      <a:r>
                        <a:rPr lang="ja-JP" altLang="en-US" sz="1600" b="1"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lang="en-US" altLang="ja-JP" sz="1600" b="1"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lang="ja-JP" altLang="en-US" sz="1600" b="1"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lang="en-US" altLang="ja-JP" sz="1600" b="1" dirty="0">
                          <a:solidFill>
                            <a:schemeClr val="tx1"/>
                          </a:solidFill>
                          <a:latin typeface="Arial" panose="020B0604020202020204" pitchFamily="34" charset="0"/>
                          <a:ea typeface="Meiryo UI" panose="020B0604030504040204" pitchFamily="50" charset="-128"/>
                          <a:cs typeface="Arial" panose="020B0604020202020204" pitchFamily="34" charset="0"/>
                        </a:rPr>
                        <a:t>ESD/SDGs</a:t>
                      </a:r>
                      <a:r>
                        <a:rPr lang="ja-JP" altLang="en-US" sz="1600" b="1" dirty="0">
                          <a:solidFill>
                            <a:schemeClr val="tx1"/>
                          </a:solidFill>
                          <a:latin typeface="Arial" panose="020B0604020202020204" pitchFamily="34" charset="0"/>
                          <a:ea typeface="Meiryo UI" panose="020B0604030504040204" pitchFamily="50" charset="-128"/>
                          <a:cs typeface="Arial" panose="020B0604020202020204" pitchFamily="34" charset="0"/>
                        </a:rPr>
                        <a:t>への取り組み</a:t>
                      </a:r>
                      <a:endParaRPr lang="en-US" altLang="ja-JP" sz="16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85725" marR="0" lvl="0" indent="-85725" algn="l" defTabSz="108932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600" b="1" dirty="0">
                          <a:solidFill>
                            <a:schemeClr val="tx1"/>
                          </a:solidFill>
                          <a:latin typeface="Arial" panose="020B0604020202020204" pitchFamily="34" charset="0"/>
                          <a:ea typeface="Meiryo UI" panose="020B0604030504040204" pitchFamily="50" charset="-128"/>
                          <a:cs typeface="Arial" panose="020B0604020202020204" pitchFamily="34" charset="0"/>
                        </a:rPr>
                        <a:t>インバウンド減影響に対するリカバリ策</a:t>
                      </a:r>
                      <a:endParaRPr lang="en-US" altLang="ja-JP" sz="16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p>
                      <a:pPr marL="85725" marR="0" lvl="0" indent="-85725" algn="l" defTabSz="108932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600" b="1" dirty="0">
                          <a:solidFill>
                            <a:schemeClr val="tx1"/>
                          </a:solidFill>
                          <a:latin typeface="Arial" panose="020B0604020202020204" pitchFamily="34" charset="0"/>
                          <a:ea typeface="Meiryo UI" panose="020B0604030504040204" pitchFamily="50" charset="-128"/>
                          <a:cs typeface="Arial" panose="020B0604020202020204" pitchFamily="34" charset="0"/>
                        </a:rPr>
                        <a:t>目薬市場</a:t>
                      </a:r>
                      <a:r>
                        <a:rPr lang="en-US" altLang="ja-JP" sz="1600" b="1" dirty="0">
                          <a:solidFill>
                            <a:schemeClr val="tx1"/>
                          </a:solidFill>
                          <a:latin typeface="Arial" panose="020B0604020202020204" pitchFamily="34" charset="0"/>
                          <a:ea typeface="Meiryo UI" panose="020B0604030504040204" pitchFamily="50" charset="-128"/>
                          <a:cs typeface="Arial" panose="020B0604020202020204" pitchFamily="34" charset="0"/>
                        </a:rPr>
                        <a:t>TAM</a:t>
                      </a:r>
                      <a:r>
                        <a:rPr lang="ja-JP" altLang="en-US" sz="1600" b="1" dirty="0">
                          <a:solidFill>
                            <a:schemeClr val="tx1"/>
                          </a:solidFill>
                          <a:latin typeface="Arial" panose="020B0604020202020204" pitchFamily="34" charset="0"/>
                          <a:ea typeface="Meiryo UI" panose="020B0604030504040204" pitchFamily="50" charset="-128"/>
                          <a:cs typeface="Arial" panose="020B0604020202020204" pitchFamily="34" charset="0"/>
                        </a:rPr>
                        <a:t>を拡大する検討（目薬をさす文化の醸成？、国内飽和なら海外市場開拓の検討）</a:t>
                      </a:r>
                      <a:endParaRPr lang="en-US" altLang="ja-JP" sz="1600" b="1" dirty="0">
                        <a:solidFill>
                          <a:schemeClr val="tx1"/>
                        </a:solidFill>
                        <a:latin typeface="Arial" panose="020B0604020202020204" pitchFamily="34" charset="0"/>
                        <a:ea typeface="Meiryo UI" panose="020B0604030504040204" pitchFamily="50" charset="-128"/>
                        <a:cs typeface="Arial" panose="020B0604020202020204" pitchFamily="34" charset="0"/>
                      </a:endParaRP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9814130"/>
                  </a:ext>
                </a:extLst>
              </a:tr>
              <a:tr h="1618572">
                <a:tc>
                  <a:txBody>
                    <a:bodyPr/>
                    <a:lstStyle/>
                    <a:p>
                      <a:r>
                        <a:rPr kumimoji="1" lang="ja-JP" altLang="en-US" sz="1100" dirty="0">
                          <a:latin typeface="+mn-ea"/>
                          <a:ea typeface="+mn-ea"/>
                        </a:rPr>
                        <a:t>補足メモ</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85725" marR="0" lvl="0" indent="-85725" algn="l" defTabSz="108932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dirty="0">
                          <a:latin typeface="Arial" panose="020B0604020202020204" pitchFamily="34" charset="0"/>
                          <a:ea typeface="Meiryo UI" panose="020B0604030504040204" pitchFamily="50" charset="-128"/>
                          <a:cs typeface="Arial" panose="020B0604020202020204" pitchFamily="34" charset="0"/>
                        </a:rPr>
                        <a:t>トップラインを伸ばす。国内市場は飽和。キーは海外展開。特にアジア系は衛生への意識が低く、成長が期待できる市場。タイ</a:t>
                      </a:r>
                      <a:r>
                        <a:rPr lang="en-US" altLang="ja-JP" sz="900" dirty="0">
                          <a:latin typeface="Arial" panose="020B0604020202020204" pitchFamily="34" charset="0"/>
                          <a:ea typeface="Meiryo UI" panose="020B0604030504040204" pitchFamily="50" charset="-128"/>
                          <a:cs typeface="Arial" panose="020B0604020202020204" pitchFamily="34" charset="0"/>
                        </a:rPr>
                        <a:t>/</a:t>
                      </a:r>
                      <a:r>
                        <a:rPr lang="ja-JP" altLang="en-US" sz="900" dirty="0">
                          <a:latin typeface="Arial" panose="020B0604020202020204" pitchFamily="34" charset="0"/>
                          <a:ea typeface="Meiryo UI" panose="020B0604030504040204" pitchFamily="50" charset="-128"/>
                          <a:cs typeface="Arial" panose="020B0604020202020204" pitchFamily="34" charset="0"/>
                        </a:rPr>
                        <a:t>韓国ではポジションを確立するも、大きな市場ではまだ。中国など規模</a:t>
                      </a:r>
                      <a:r>
                        <a:rPr lang="en-US" altLang="ja-JP" sz="900" dirty="0">
                          <a:latin typeface="Arial" panose="020B0604020202020204" pitchFamily="34" charset="0"/>
                          <a:ea typeface="Meiryo UI" panose="020B0604030504040204" pitchFamily="50" charset="-128"/>
                          <a:cs typeface="Arial" panose="020B0604020202020204" pitchFamily="34" charset="0"/>
                        </a:rPr>
                        <a:t>/</a:t>
                      </a:r>
                      <a:r>
                        <a:rPr lang="ja-JP" altLang="en-US" sz="900" dirty="0">
                          <a:latin typeface="Arial" panose="020B0604020202020204" pitchFamily="34" charset="0"/>
                          <a:ea typeface="Meiryo UI" panose="020B0604030504040204" pitchFamily="50" charset="-128"/>
                          <a:cs typeface="Arial" panose="020B0604020202020204" pitchFamily="34" charset="0"/>
                        </a:rPr>
                        <a:t>成長性が期待できる市場攻略のためには</a:t>
                      </a:r>
                      <a:r>
                        <a:rPr lang="en-US" altLang="ja-JP" sz="900" dirty="0">
                          <a:latin typeface="Arial" panose="020B0604020202020204" pitchFamily="34" charset="0"/>
                          <a:ea typeface="Meiryo UI" panose="020B0604030504040204" pitchFamily="50" charset="-128"/>
                          <a:cs typeface="Arial" panose="020B0604020202020204" pitchFamily="34" charset="0"/>
                        </a:rPr>
                        <a:t>M&amp;A</a:t>
                      </a:r>
                      <a:r>
                        <a:rPr lang="ja-JP" altLang="en-US" sz="900" dirty="0">
                          <a:latin typeface="Arial" panose="020B0604020202020204" pitchFamily="34" charset="0"/>
                          <a:ea typeface="Meiryo UI" panose="020B0604030504040204" pitchFamily="50" charset="-128"/>
                          <a:cs typeface="Arial" panose="020B0604020202020204" pitchFamily="34" charset="0"/>
                        </a:rPr>
                        <a:t>によるチャネル拡充が必要。製品ポートフォリオはレッドオーシャンだが、日本の高品質が認知されれば売り上げ拡大が期待できる。</a:t>
                      </a:r>
                      <a:endParaRPr lang="en-US" altLang="ja-JP" sz="900" dirty="0">
                        <a:latin typeface="Arial" panose="020B0604020202020204" pitchFamily="34" charset="0"/>
                        <a:ea typeface="Meiryo UI" panose="020B0604030504040204" pitchFamily="50" charset="-128"/>
                        <a:cs typeface="Arial" panose="020B0604020202020204" pitchFamily="34" charset="0"/>
                      </a:endParaRPr>
                    </a:p>
                    <a:p>
                      <a:pPr marL="85725" indent="-85725" algn="l">
                        <a:buFont typeface="Arial" panose="020B0604020202020204" pitchFamily="34" charset="0"/>
                        <a:buChar char="•"/>
                      </a:pPr>
                      <a:r>
                        <a:rPr lang="ja-JP" altLang="en-US" sz="900" dirty="0">
                          <a:latin typeface="Arial" panose="020B0604020202020204" pitchFamily="34" charset="0"/>
                          <a:ea typeface="Meiryo UI" panose="020B0604030504040204" pitchFamily="50" charset="-128"/>
                          <a:cs typeface="Arial" panose="020B0604020202020204" pitchFamily="34" charset="0"/>
                        </a:rPr>
                        <a:t>歯みがきコア事業注力。高齢化社会での付加価値が高まる。国内はこの方向性で良い。より高付加価値製品で</a:t>
                      </a:r>
                      <a:r>
                        <a:rPr lang="en-US" altLang="ja-JP" sz="900" dirty="0">
                          <a:latin typeface="Arial" panose="020B0604020202020204" pitchFamily="34" charset="0"/>
                          <a:ea typeface="Meiryo UI" panose="020B0604030504040204" pitchFamily="50" charset="-128"/>
                          <a:cs typeface="Arial" panose="020B0604020202020204" pitchFamily="34" charset="0"/>
                        </a:rPr>
                        <a:t>GP</a:t>
                      </a:r>
                      <a:r>
                        <a:rPr lang="ja-JP" altLang="en-US" sz="900" dirty="0">
                          <a:latin typeface="Arial" panose="020B0604020202020204" pitchFamily="34" charset="0"/>
                          <a:ea typeface="Meiryo UI" panose="020B0604030504040204" pitchFamily="50" charset="-128"/>
                          <a:cs typeface="Arial" panose="020B0604020202020204" pitchFamily="34" charset="0"/>
                        </a:rPr>
                        <a:t>を上げる方向へ。</a:t>
                      </a:r>
                      <a:endParaRPr lang="en-US" altLang="ja-JP" sz="900" dirty="0">
                        <a:latin typeface="Arial" panose="020B0604020202020204" pitchFamily="34" charset="0"/>
                        <a:ea typeface="Meiryo UI" panose="020B0604030504040204" pitchFamily="50" charset="-128"/>
                        <a:cs typeface="Arial" panose="020B0604020202020204" pitchFamily="34" charset="0"/>
                      </a:endParaRPr>
                    </a:p>
                    <a:p>
                      <a:pPr marL="85725" marR="0" lvl="0" indent="-85725" algn="l" defTabSz="108932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900" b="0" dirty="0">
                          <a:latin typeface="Arial" panose="020B0604020202020204" pitchFamily="34" charset="0"/>
                          <a:ea typeface="Meiryo UI" panose="020B0604030504040204" pitchFamily="50" charset="-128"/>
                          <a:cs typeface="Arial" panose="020B0604020202020204" pitchFamily="34" charset="0"/>
                        </a:rPr>
                        <a:t>P&amp;G</a:t>
                      </a:r>
                      <a:r>
                        <a:rPr lang="ja-JP" altLang="en-US" sz="900" b="0" dirty="0">
                          <a:latin typeface="Arial" panose="020B0604020202020204" pitchFamily="34" charset="0"/>
                          <a:ea typeface="Meiryo UI" panose="020B0604030504040204" pitchFamily="50" charset="-128"/>
                          <a:cs typeface="Arial" panose="020B0604020202020204" pitchFamily="34" charset="0"/>
                        </a:rPr>
                        <a:t>、資生堂に比べて負債比率が低い。事業成長のため、よりチャレンジ（借り入れを増やし、成長投資）をして欲しい。</a:t>
                      </a:r>
                      <a:endParaRPr lang="en-US" altLang="ja-JP" sz="900" b="0" dirty="0">
                        <a:latin typeface="Arial" panose="020B0604020202020204" pitchFamily="34" charset="0"/>
                        <a:ea typeface="Meiryo UI" panose="020B0604030504040204" pitchFamily="50" charset="-128"/>
                        <a:cs typeface="Arial" panose="020B0604020202020204" pitchFamily="34" charset="0"/>
                      </a:endParaRPr>
                    </a:p>
                    <a:p>
                      <a:pPr marL="85725" indent="-85725" algn="l">
                        <a:buFont typeface="Arial" panose="020B0604020202020204" pitchFamily="34" charset="0"/>
                        <a:buChar char="•"/>
                      </a:pPr>
                      <a:r>
                        <a:rPr lang="ja-JP" altLang="en-US" sz="900" b="0" dirty="0">
                          <a:latin typeface="Arial" panose="020B0604020202020204" pitchFamily="34" charset="0"/>
                          <a:ea typeface="Meiryo UI" panose="020B0604030504040204" pitchFamily="50" charset="-128"/>
                          <a:cs typeface="Arial" panose="020B0604020202020204" pitchFamily="34" charset="0"/>
                        </a:rPr>
                        <a:t>製造原価の更なる低減</a:t>
                      </a:r>
                      <a:r>
                        <a:rPr lang="en-US" altLang="ja-JP" sz="900" b="0" dirty="0">
                          <a:latin typeface="Arial" panose="020B0604020202020204" pitchFamily="34" charset="0"/>
                          <a:ea typeface="Meiryo UI" panose="020B0604030504040204" pitchFamily="50" charset="-128"/>
                          <a:cs typeface="Arial" panose="020B0604020202020204" pitchFamily="34" charset="0"/>
                        </a:rPr>
                        <a:t>/</a:t>
                      </a:r>
                      <a:r>
                        <a:rPr lang="ja-JP" altLang="en-US" sz="900" b="0" dirty="0">
                          <a:latin typeface="Arial" panose="020B0604020202020204" pitchFamily="34" charset="0"/>
                          <a:ea typeface="Meiryo UI" panose="020B0604030504040204" pitchFamily="50" charset="-128"/>
                          <a:cs typeface="Arial" panose="020B0604020202020204" pitchFamily="34" charset="0"/>
                        </a:rPr>
                        <a:t>効率化</a:t>
                      </a:r>
                      <a:endParaRPr kumimoji="1" lang="en-US" altLang="ja-JP" sz="900" b="0" dirty="0">
                        <a:latin typeface="Arial" panose="020B0604020202020204" pitchFamily="34" charset="0"/>
                        <a:ea typeface="Meiryo UI" panose="020B0604030504040204" pitchFamily="50" charset="-128"/>
                        <a:cs typeface="Arial" panose="020B0604020202020204" pitchFamily="34" charset="0"/>
                      </a:endParaRPr>
                    </a:p>
                    <a:p>
                      <a:pPr marL="85725" indent="-85725" algn="l">
                        <a:buFont typeface="Arial" panose="020B0604020202020204" pitchFamily="34" charset="0"/>
                        <a:buChar char="•"/>
                      </a:pPr>
                      <a:r>
                        <a:rPr kumimoji="1" lang="ja-JP" altLang="en-US" sz="900" b="0" dirty="0">
                          <a:latin typeface="+mn-ea"/>
                          <a:ea typeface="+mn-ea"/>
                        </a:rPr>
                        <a:t>配当性向が低い。現預金比率が高く成長投資に回せないなら、配当して欲しい。キャッシュを効率的に使って欲しい。</a:t>
                      </a:r>
                      <a:endParaRPr kumimoji="1" lang="en-US" altLang="ja-JP" sz="900" b="0" dirty="0">
                        <a:latin typeface="+mn-ea"/>
                        <a:ea typeface="+mn-ea"/>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85725" indent="-85725">
                        <a:buFont typeface="Arial" panose="020B0604020202020204" pitchFamily="34" charset="0"/>
                        <a:buChar char="•"/>
                      </a:pPr>
                      <a:r>
                        <a:rPr lang="ja-JP" altLang="en-US" sz="900" dirty="0">
                          <a:latin typeface="+mn-ea"/>
                          <a:ea typeface="+mn-ea"/>
                          <a:cs typeface="Arial" panose="020B0604020202020204" pitchFamily="34" charset="0"/>
                        </a:rPr>
                        <a:t>今後の成長戦略が現時点で見えずらい。それをクリアにして欲しい。再生医療注力、それ以外はやめる雰囲気はあるが、会社は明確にしていない。期待感は上がるとみる。</a:t>
                      </a:r>
                      <a:r>
                        <a:rPr lang="ja-JP" altLang="en-US" sz="900" b="0" dirty="0">
                          <a:latin typeface="+mn-ea"/>
                          <a:ea typeface="+mn-ea"/>
                          <a:cs typeface="Arial" panose="020B0604020202020204" pitchFamily="34" charset="0"/>
                        </a:rPr>
                        <a:t>新経営体制になり、</a:t>
                      </a:r>
                      <a:r>
                        <a:rPr lang="en-US" altLang="ja-JP" sz="900" b="0" dirty="0">
                          <a:latin typeface="+mn-ea"/>
                          <a:ea typeface="+mn-ea"/>
                          <a:cs typeface="Arial" panose="020B0604020202020204" pitchFamily="34" charset="0"/>
                        </a:rPr>
                        <a:t>2020/3</a:t>
                      </a:r>
                      <a:r>
                        <a:rPr lang="ja-JP" altLang="en-US" sz="900" b="0" dirty="0">
                          <a:latin typeface="+mn-ea"/>
                          <a:ea typeface="+mn-ea"/>
                          <a:cs typeface="Arial" panose="020B0604020202020204" pitchFamily="34" charset="0"/>
                        </a:rPr>
                        <a:t>期は不採算事業の売却で財務効果が見え始めた。今後の継続を期待。</a:t>
                      </a:r>
                      <a:endParaRPr lang="en-US" altLang="ja-JP" sz="900" b="0" dirty="0">
                        <a:latin typeface="+mn-ea"/>
                        <a:ea typeface="+mn-ea"/>
                        <a:cs typeface="Arial" panose="020B0604020202020204" pitchFamily="34" charset="0"/>
                      </a:endParaRPr>
                    </a:p>
                    <a:p>
                      <a:pPr marL="85725" indent="-85725">
                        <a:buFont typeface="Arial" panose="020B0604020202020204" pitchFamily="34" charset="0"/>
                        <a:buChar char="•"/>
                      </a:pPr>
                      <a:r>
                        <a:rPr kumimoji="1" lang="ja-JP" altLang="en-US" sz="900" dirty="0">
                          <a:latin typeface="+mn-ea"/>
                          <a:ea typeface="+mn-ea"/>
                          <a:cs typeface="Arial" panose="020B0604020202020204" pitchFamily="34" charset="0"/>
                        </a:rPr>
                        <a:t>戦略に対する発信力が弱い。もっと説明をして欲しい。それが示せないなら、配当を出すか、事業をやめることを考えないといけない。</a:t>
                      </a:r>
                      <a:r>
                        <a:rPr kumimoji="1" lang="ja-JP" altLang="en-US" sz="900" dirty="0">
                          <a:latin typeface="+mn-ea"/>
                          <a:ea typeface="+mn-ea"/>
                        </a:rPr>
                        <a:t>その具体性と説明が足りていない。コミットして欲しいが、現在の情報ではまだ安心できない。再生医療。定量的に言いずらいが、</a:t>
                      </a:r>
                      <a:r>
                        <a:rPr kumimoji="1" lang="en-US" altLang="ja-JP" sz="900" dirty="0">
                          <a:latin typeface="+mn-ea"/>
                          <a:ea typeface="+mn-ea"/>
                        </a:rPr>
                        <a:t>IR</a:t>
                      </a:r>
                      <a:r>
                        <a:rPr kumimoji="1" lang="ja-JP" altLang="en-US" sz="900" dirty="0">
                          <a:latin typeface="+mn-ea"/>
                          <a:ea typeface="+mn-ea"/>
                        </a:rPr>
                        <a:t>のメッセージの仕方</a:t>
                      </a:r>
                      <a:endParaRPr kumimoji="1" lang="en-US" altLang="ja-JP" sz="900" dirty="0">
                        <a:latin typeface="+mn-ea"/>
                        <a:ea typeface="+mn-ea"/>
                      </a:endParaRPr>
                    </a:p>
                    <a:p>
                      <a:pPr marL="85725" marR="0" lvl="0" indent="-85725" algn="l" defTabSz="108932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dirty="0">
                          <a:latin typeface="Arial" panose="020B0604020202020204" pitchFamily="34" charset="0"/>
                          <a:ea typeface="Meiryo UI" panose="020B0604030504040204" pitchFamily="50" charset="-128"/>
                          <a:cs typeface="Arial" panose="020B0604020202020204" pitchFamily="34" charset="0"/>
                        </a:rPr>
                        <a:t>分かりにくいが、決算資料からはコアビジネスの強化。再生医療の成長を言っているのでそれがどう展開されているのか。投資家としてはまだ底が見えていない</a:t>
                      </a:r>
                      <a:endParaRPr lang="en-US" altLang="ja-JP" sz="900" dirty="0">
                        <a:latin typeface="Arial" panose="020B0604020202020204" pitchFamily="34" charset="0"/>
                        <a:ea typeface="Meiryo UI" panose="020B0604030504040204" pitchFamily="50" charset="-128"/>
                        <a:cs typeface="Arial" panose="020B0604020202020204" pitchFamily="34" charset="0"/>
                      </a:endParaRPr>
                    </a:p>
                    <a:p>
                      <a:pPr marL="0" indent="0">
                        <a:buFont typeface="Arial" panose="020B0604020202020204" pitchFamily="34" charset="0"/>
                        <a:buNone/>
                      </a:pPr>
                      <a:endParaRPr kumimoji="1" lang="en-US" altLang="ja-JP" sz="900" dirty="0">
                        <a:latin typeface="+mn-ea"/>
                        <a:ea typeface="+mn-ea"/>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8567489"/>
                  </a:ext>
                </a:extLst>
              </a:tr>
            </a:tbl>
          </a:graphicData>
        </a:graphic>
      </p:graphicFrame>
      <p:sp>
        <p:nvSpPr>
          <p:cNvPr id="7" name="テキスト ボックス 6">
            <a:extLst>
              <a:ext uri="{FF2B5EF4-FFF2-40B4-BE49-F238E27FC236}">
                <a16:creationId xmlns:a16="http://schemas.microsoft.com/office/drawing/2014/main" id="{6AFB0AF1-B25A-4731-A781-262342691B67}"/>
              </a:ext>
            </a:extLst>
          </p:cNvPr>
          <p:cNvSpPr txBox="1"/>
          <p:nvPr/>
        </p:nvSpPr>
        <p:spPr>
          <a:xfrm>
            <a:off x="53678" y="621482"/>
            <a:ext cx="12151022" cy="707886"/>
          </a:xfrm>
          <a:prstGeom prst="rect">
            <a:avLst/>
          </a:prstGeom>
          <a:noFill/>
        </p:spPr>
        <p:txBody>
          <a:bodyPr wrap="square" rtlCol="0">
            <a:spAutoFit/>
          </a:bodyPr>
          <a:lstStyle/>
          <a:p>
            <a:r>
              <a:rPr lang="ja-JP" altLang="en-US" sz="2000" b="1" dirty="0">
                <a:latin typeface="+mn-ea"/>
              </a:rPr>
              <a:t>　　　問：投資家の立場に立った場合、どちらが魅力があるか。なぜか。</a:t>
            </a:r>
            <a:endParaRPr lang="en-US" altLang="ja-JP" sz="2000" b="1" dirty="0">
              <a:latin typeface="+mn-ea"/>
            </a:endParaRPr>
          </a:p>
          <a:p>
            <a:r>
              <a:rPr lang="ja-JP" altLang="en-US" sz="2000" b="1" dirty="0">
                <a:latin typeface="+mn-ea"/>
              </a:rPr>
              <a:t>　　　　　　そうした観点で見た場合、魅力のない企業に対して、何を問いかけ、何を促そうとするか。</a:t>
            </a:r>
          </a:p>
        </p:txBody>
      </p:sp>
      <p:pic>
        <p:nvPicPr>
          <p:cNvPr id="8" name="図 7">
            <a:extLst>
              <a:ext uri="{FF2B5EF4-FFF2-40B4-BE49-F238E27FC236}">
                <a16:creationId xmlns:a16="http://schemas.microsoft.com/office/drawing/2014/main" id="{5D20E430-06EB-453E-AB2A-C7DF6D1FCEA8}"/>
              </a:ext>
            </a:extLst>
          </p:cNvPr>
          <p:cNvPicPr>
            <a:picLocks noChangeAspect="1"/>
          </p:cNvPicPr>
          <p:nvPr/>
        </p:nvPicPr>
        <p:blipFill rotWithShape="1">
          <a:blip r:embed="rId2"/>
          <a:srcRect l="23175" t="26811" r="23174" b="31448"/>
          <a:stretch/>
        </p:blipFill>
        <p:spPr>
          <a:xfrm>
            <a:off x="3870102" y="1383287"/>
            <a:ext cx="1224136" cy="500782"/>
          </a:xfrm>
          <a:prstGeom prst="rect">
            <a:avLst/>
          </a:prstGeom>
        </p:spPr>
      </p:pic>
      <p:pic>
        <p:nvPicPr>
          <p:cNvPr id="9" name="図 8">
            <a:extLst>
              <a:ext uri="{FF2B5EF4-FFF2-40B4-BE49-F238E27FC236}">
                <a16:creationId xmlns:a16="http://schemas.microsoft.com/office/drawing/2014/main" id="{C93C572B-DBC9-473D-A870-4EB45804C963}"/>
              </a:ext>
            </a:extLst>
          </p:cNvPr>
          <p:cNvPicPr>
            <a:picLocks noChangeAspect="1"/>
          </p:cNvPicPr>
          <p:nvPr/>
        </p:nvPicPr>
        <p:blipFill rotWithShape="1">
          <a:blip r:embed="rId3"/>
          <a:srcRect l="13182" t="22342" r="13182" b="22342"/>
          <a:stretch/>
        </p:blipFill>
        <p:spPr>
          <a:xfrm>
            <a:off x="9054678" y="1383287"/>
            <a:ext cx="1224136" cy="489654"/>
          </a:xfrm>
          <a:prstGeom prst="rect">
            <a:avLst/>
          </a:prstGeom>
        </p:spPr>
      </p:pic>
    </p:spTree>
    <p:extLst>
      <p:ext uri="{BB962C8B-B14F-4D97-AF65-F5344CB8AC3E}">
        <p14:creationId xmlns:p14="http://schemas.microsoft.com/office/powerpoint/2010/main" val="3728933205"/>
      </p:ext>
    </p:extLst>
  </p:cSld>
  <p:clrMapOvr>
    <a:masterClrMapping/>
  </p:clrMapOvr>
</p:sld>
</file>

<file path=ppt/theme/theme1.xml><?xml version="1.0" encoding="utf-8"?>
<a:theme xmlns:a="http://schemas.openxmlformats.org/drawingml/2006/main" name="White Master">
  <a:themeElements>
    <a:clrScheme name="SSSグループ標準テンプレート">
      <a:dk1>
        <a:sysClr val="windowText" lastClr="000000"/>
      </a:dk1>
      <a:lt1>
        <a:sysClr val="window" lastClr="FFFFFF"/>
      </a:lt1>
      <a:dk2>
        <a:srgbClr val="7C388C"/>
      </a:dk2>
      <a:lt2>
        <a:srgbClr val="D42F7E"/>
      </a:lt2>
      <a:accent1>
        <a:srgbClr val="1952A6"/>
      </a:accent1>
      <a:accent2>
        <a:srgbClr val="54A9CC"/>
      </a:accent2>
      <a:accent3>
        <a:srgbClr val="318C3A"/>
      </a:accent3>
      <a:accent4>
        <a:srgbClr val="F2CE00"/>
      </a:accent4>
      <a:accent5>
        <a:srgbClr val="E6820B"/>
      </a:accent5>
      <a:accent6>
        <a:srgbClr val="CF1111"/>
      </a:accent6>
      <a:hlink>
        <a:srgbClr val="5887F5"/>
      </a:hlink>
      <a:folHlink>
        <a:srgbClr val="683ABD"/>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952A6"/>
        </a:solidFill>
        <a:ln>
          <a:noFill/>
        </a:ln>
        <a:effectLst/>
      </a:spPr>
      <a:bodyPr rtlCol="0" anchor="ctr"/>
      <a:lstStyle>
        <a:defPPr algn="ctr">
          <a:defRPr kumimoji="1" dirty="0" smtClean="0">
            <a:latin typeface="Arial" panose="020B0604020202020204" pitchFamily="34" charset="0"/>
            <a:ea typeface="Meiryo UI" panose="020B0604030504040204" pitchFamily="50" charset="-128"/>
            <a:cs typeface="Arial" panose="020B0604020202020204" pitchFamily="34" charset="0"/>
          </a:defRPr>
        </a:defPPr>
      </a:lstStyle>
      <a:style>
        <a:lnRef idx="1">
          <a:schemeClr val="accent1"/>
        </a:lnRef>
        <a:fillRef idx="3">
          <a:schemeClr val="accent1"/>
        </a:fillRef>
        <a:effectRef idx="2">
          <a:schemeClr val="accent1"/>
        </a:effectRef>
        <a:fontRef idx="minor">
          <a:schemeClr val="lt1"/>
        </a:fontRef>
      </a:style>
    </a:spDef>
    <a:txDef>
      <a:spPr>
        <a:noFill/>
      </a:spPr>
      <a:bodyPr wrap="none" rtlCol="0">
        <a:spAutoFit/>
      </a:bodyPr>
      <a:lstStyle>
        <a:defPPr algn="l">
          <a:defRPr dirty="0" err="1" smtClean="0">
            <a:latin typeface="Arial" panose="020B0604020202020204" pitchFamily="34" charset="0"/>
            <a:ea typeface="Meiryo UI" panose="020B0604030504040204" pitchFamily="50" charset="-128"/>
            <a:cs typeface="Arial" panose="020B0604020202020204" pitchFamily="34" charset="0"/>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8481</TotalTime>
  <Words>2118</Words>
  <Application>Microsoft Macintosh PowerPoint</Application>
  <PresentationFormat>ユーザー設定</PresentationFormat>
  <Paragraphs>158</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Meiryo UI</vt:lpstr>
      <vt:lpstr>SST Japanese Pro</vt:lpstr>
      <vt:lpstr>SSTJpPro</vt:lpstr>
      <vt:lpstr>Arial</vt:lpstr>
      <vt:lpstr>Calibri</vt:lpstr>
      <vt:lpstr>Wingdings</vt:lpstr>
      <vt:lpstr>White Master</vt:lpstr>
      <vt:lpstr>PowerPoint プレゼンテーション</vt:lpstr>
      <vt:lpstr>経営戦略比較（Vision/戦略/非財務/COVID-19）</vt:lpstr>
      <vt:lpstr>PowerPoint プレゼンテーション</vt:lpstr>
      <vt:lpstr>経営者視点</vt:lpstr>
      <vt:lpstr>投資家視点</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SONY</dc:creator>
  <cp:lastModifiedBy>加賀谷哲之</cp:lastModifiedBy>
  <cp:revision>613</cp:revision>
  <cp:lastPrinted>2013-12-10T02:42:04Z</cp:lastPrinted>
  <dcterms:created xsi:type="dcterms:W3CDTF">2013-05-24T02:48:34Z</dcterms:created>
  <dcterms:modified xsi:type="dcterms:W3CDTF">2020-09-19T04:40:12Z</dcterms:modified>
</cp:coreProperties>
</file>