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5" r:id="rId4"/>
    <p:sldId id="264" r:id="rId5"/>
    <p:sldId id="263" r:id="rId6"/>
    <p:sldId id="266" r:id="rId7"/>
    <p:sldId id="259" r:id="rId8"/>
    <p:sldId id="260" r:id="rId9"/>
    <p:sldId id="261" r:id="rId10"/>
    <p:sldId id="267" r:id="rId11"/>
    <p:sldId id="268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BA18B7C6-64D4-4984-BE1E-3815F368F557}">
          <p14:sldIdLst>
            <p14:sldId id="256"/>
            <p14:sldId id="258"/>
            <p14:sldId id="265"/>
            <p14:sldId id="264"/>
            <p14:sldId id="263"/>
            <p14:sldId id="266"/>
            <p14:sldId id="259"/>
            <p14:sldId id="260"/>
            <p14:sldId id="261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Visitor.FOLIAGE11\Desktop\&#37197;&#24067;&#12487;&#12540;&#12479;&#65298;&#26085;&#30446;\The%20Procter%20Gamble%20Company%20NYSE%20PG%20Financials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Segments!$Y$17</c:f>
              <c:strCache>
                <c:ptCount val="1"/>
                <c:pt idx="0">
                  <c:v>Beauty</c:v>
                </c:pt>
              </c:strCache>
            </c:strRef>
          </c:tx>
          <c:marker>
            <c:symbol val="none"/>
          </c:marker>
          <c:cat>
            <c:strRef>
              <c:f>Segments!$Z$16:$AJ$16</c:f>
              <c:strCache>
                <c:ptCount val="11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  <c:pt idx="6">
                  <c:v>fy2013</c:v>
                </c:pt>
                <c:pt idx="7">
                  <c:v>fy2014</c:v>
                </c:pt>
                <c:pt idx="8">
                  <c:v>fy2015</c:v>
                </c:pt>
                <c:pt idx="9">
                  <c:v>fy2016</c:v>
                </c:pt>
                <c:pt idx="10">
                  <c:v>fy2017</c:v>
                </c:pt>
              </c:strCache>
            </c:strRef>
          </c:cat>
          <c:val>
            <c:numRef>
              <c:f>Segments!$Z$17:$AJ$17</c:f>
              <c:numCache>
                <c:formatCode>General</c:formatCode>
                <c:ptCount val="11"/>
                <c:pt idx="0">
                  <c:v>17889</c:v>
                </c:pt>
                <c:pt idx="1">
                  <c:v>19666</c:v>
                </c:pt>
                <c:pt idx="2">
                  <c:v>18924</c:v>
                </c:pt>
                <c:pt idx="3">
                  <c:v>19258</c:v>
                </c:pt>
                <c:pt idx="4">
                  <c:v>19937</c:v>
                </c:pt>
                <c:pt idx="5">
                  <c:v>20318</c:v>
                </c:pt>
                <c:pt idx="6">
                  <c:v>19956</c:v>
                </c:pt>
                <c:pt idx="7">
                  <c:v>13401</c:v>
                </c:pt>
                <c:pt idx="8">
                  <c:v>12608</c:v>
                </c:pt>
                <c:pt idx="9">
                  <c:v>11477</c:v>
                </c:pt>
                <c:pt idx="10">
                  <c:v>11429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Segments!$Y$18</c:f>
              <c:strCache>
                <c:ptCount val="1"/>
                <c:pt idx="0">
                  <c:v>Grooming</c:v>
                </c:pt>
              </c:strCache>
            </c:strRef>
          </c:tx>
          <c:marker>
            <c:symbol val="none"/>
          </c:marker>
          <c:cat>
            <c:strRef>
              <c:f>Segments!$Z$16:$AJ$16</c:f>
              <c:strCache>
                <c:ptCount val="11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  <c:pt idx="6">
                  <c:v>fy2013</c:v>
                </c:pt>
                <c:pt idx="7">
                  <c:v>fy2014</c:v>
                </c:pt>
                <c:pt idx="8">
                  <c:v>fy2015</c:v>
                </c:pt>
                <c:pt idx="9">
                  <c:v>fy2016</c:v>
                </c:pt>
                <c:pt idx="10">
                  <c:v>fy2017</c:v>
                </c:pt>
              </c:strCache>
            </c:strRef>
          </c:cat>
          <c:val>
            <c:numRef>
              <c:f>Segments!$Z$18:$AJ$18</c:f>
              <c:numCache>
                <c:formatCode>General</c:formatCode>
                <c:ptCount val="11"/>
                <c:pt idx="0">
                  <c:v>7437</c:v>
                </c:pt>
                <c:pt idx="1">
                  <c:v>8103</c:v>
                </c:pt>
                <c:pt idx="2">
                  <c:v>7408</c:v>
                </c:pt>
                <c:pt idx="3">
                  <c:v>7864</c:v>
                </c:pt>
                <c:pt idx="4">
                  <c:v>8245</c:v>
                </c:pt>
                <c:pt idx="5">
                  <c:v>8339</c:v>
                </c:pt>
                <c:pt idx="6">
                  <c:v>8038</c:v>
                </c:pt>
                <c:pt idx="7">
                  <c:v>8009</c:v>
                </c:pt>
                <c:pt idx="8">
                  <c:v>7441</c:v>
                </c:pt>
                <c:pt idx="9">
                  <c:v>6815</c:v>
                </c:pt>
                <c:pt idx="10">
                  <c:v>6642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Segments!$Y$19</c:f>
              <c:strCache>
                <c:ptCount val="1"/>
                <c:pt idx="0">
                  <c:v>Health Care</c:v>
                </c:pt>
              </c:strCache>
            </c:strRef>
          </c:tx>
          <c:marker>
            <c:symbol val="none"/>
          </c:marker>
          <c:cat>
            <c:strRef>
              <c:f>Segments!$Z$16:$AJ$16</c:f>
              <c:strCache>
                <c:ptCount val="11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  <c:pt idx="6">
                  <c:v>fy2013</c:v>
                </c:pt>
                <c:pt idx="7">
                  <c:v>fy2014</c:v>
                </c:pt>
                <c:pt idx="8">
                  <c:v>fy2015</c:v>
                </c:pt>
                <c:pt idx="9">
                  <c:v>fy2016</c:v>
                </c:pt>
                <c:pt idx="10">
                  <c:v>fy2017</c:v>
                </c:pt>
              </c:strCache>
            </c:strRef>
          </c:cat>
          <c:val>
            <c:numRef>
              <c:f>Segments!$Z$19:$AJ$19</c:f>
              <c:numCache>
                <c:formatCode>General</c:formatCode>
                <c:ptCount val="11"/>
                <c:pt idx="0">
                  <c:v>13381</c:v>
                </c:pt>
                <c:pt idx="1">
                  <c:v>12087</c:v>
                </c:pt>
                <c:pt idx="2">
                  <c:v>11288</c:v>
                </c:pt>
                <c:pt idx="3">
                  <c:v>11493</c:v>
                </c:pt>
                <c:pt idx="4">
                  <c:v>12033</c:v>
                </c:pt>
                <c:pt idx="5">
                  <c:v>7235</c:v>
                </c:pt>
                <c:pt idx="6">
                  <c:v>7684</c:v>
                </c:pt>
                <c:pt idx="7">
                  <c:v>7798</c:v>
                </c:pt>
                <c:pt idx="8">
                  <c:v>7713</c:v>
                </c:pt>
                <c:pt idx="9">
                  <c:v>7350</c:v>
                </c:pt>
                <c:pt idx="10">
                  <c:v>7513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Segments!$Y$20</c:f>
              <c:strCache>
                <c:ptCount val="1"/>
                <c:pt idx="0">
                  <c:v>Fabric &amp; Home Care</c:v>
                </c:pt>
              </c:strCache>
            </c:strRef>
          </c:tx>
          <c:marker>
            <c:symbol val="none"/>
          </c:marker>
          <c:cat>
            <c:strRef>
              <c:f>Segments!$Z$16:$AJ$16</c:f>
              <c:strCache>
                <c:ptCount val="11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  <c:pt idx="6">
                  <c:v>fy2013</c:v>
                </c:pt>
                <c:pt idx="7">
                  <c:v>fy2014</c:v>
                </c:pt>
                <c:pt idx="8">
                  <c:v>fy2015</c:v>
                </c:pt>
                <c:pt idx="9">
                  <c:v>fy2016</c:v>
                </c:pt>
                <c:pt idx="10">
                  <c:v>fy2017</c:v>
                </c:pt>
              </c:strCache>
            </c:strRef>
          </c:cat>
          <c:val>
            <c:numRef>
              <c:f>Segments!$Z$20:$AJ$20</c:f>
              <c:numCache>
                <c:formatCode>General</c:formatCode>
                <c:ptCount val="11"/>
                <c:pt idx="0">
                  <c:v>21355</c:v>
                </c:pt>
                <c:pt idx="1">
                  <c:v>23714</c:v>
                </c:pt>
                <c:pt idx="2">
                  <c:v>23186</c:v>
                </c:pt>
                <c:pt idx="3">
                  <c:v>25570</c:v>
                </c:pt>
                <c:pt idx="4">
                  <c:v>26536</c:v>
                </c:pt>
                <c:pt idx="5">
                  <c:v>25580</c:v>
                </c:pt>
                <c:pt idx="6">
                  <c:v>23395</c:v>
                </c:pt>
                <c:pt idx="7">
                  <c:v>23506</c:v>
                </c:pt>
                <c:pt idx="8">
                  <c:v>22274</c:v>
                </c:pt>
                <c:pt idx="9">
                  <c:v>20730</c:v>
                </c:pt>
                <c:pt idx="10">
                  <c:v>20717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Segments!$Y$21</c:f>
              <c:strCache>
                <c:ptCount val="1"/>
                <c:pt idx="0">
                  <c:v>Baby, Feminine &amp; Family Care</c:v>
                </c:pt>
              </c:strCache>
            </c:strRef>
          </c:tx>
          <c:marker>
            <c:symbol val="none"/>
          </c:marker>
          <c:cat>
            <c:strRef>
              <c:f>Segments!$Z$16:$AJ$16</c:f>
              <c:strCache>
                <c:ptCount val="11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  <c:pt idx="6">
                  <c:v>fy2013</c:v>
                </c:pt>
                <c:pt idx="7">
                  <c:v>fy2014</c:v>
                </c:pt>
                <c:pt idx="8">
                  <c:v>fy2015</c:v>
                </c:pt>
                <c:pt idx="9">
                  <c:v>fy2016</c:v>
                </c:pt>
                <c:pt idx="10">
                  <c:v>fy2017</c:v>
                </c:pt>
              </c:strCache>
            </c:strRef>
          </c:cat>
          <c:val>
            <c:numRef>
              <c:f>Segments!$Z$21:$AJ$21</c:f>
              <c:numCache>
                <c:formatCode>General</c:formatCode>
                <c:ptCount val="11"/>
                <c:pt idx="0">
                  <c:v>12726</c:v>
                </c:pt>
                <c:pt idx="1">
                  <c:v>13898</c:v>
                </c:pt>
                <c:pt idx="2">
                  <c:v>14103</c:v>
                </c:pt>
                <c:pt idx="3">
                  <c:v>14736</c:v>
                </c:pt>
                <c:pt idx="4">
                  <c:v>15606</c:v>
                </c:pt>
                <c:pt idx="5">
                  <c:v>19714</c:v>
                </c:pt>
                <c:pt idx="6">
                  <c:v>20479</c:v>
                </c:pt>
                <c:pt idx="7">
                  <c:v>20950</c:v>
                </c:pt>
                <c:pt idx="8">
                  <c:v>20247</c:v>
                </c:pt>
                <c:pt idx="9">
                  <c:v>18505</c:v>
                </c:pt>
                <c:pt idx="10">
                  <c:v>18252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Segments!$Y$22</c:f>
              <c:strCache>
                <c:ptCount val="1"/>
                <c:pt idx="0">
                  <c:v>Corporate</c:v>
                </c:pt>
              </c:strCache>
            </c:strRef>
          </c:tx>
          <c:marker>
            <c:symbol val="none"/>
          </c:marker>
          <c:cat>
            <c:strRef>
              <c:f>Segments!$Z$16:$AJ$16</c:f>
              <c:strCache>
                <c:ptCount val="11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  <c:pt idx="6">
                  <c:v>fy2013</c:v>
                </c:pt>
                <c:pt idx="7">
                  <c:v>fy2014</c:v>
                </c:pt>
                <c:pt idx="8">
                  <c:v>fy2015</c:v>
                </c:pt>
                <c:pt idx="9">
                  <c:v>fy2016</c:v>
                </c:pt>
                <c:pt idx="10">
                  <c:v>fy2017</c:v>
                </c:pt>
              </c:strCache>
            </c:strRef>
          </c:cat>
          <c:val>
            <c:numRef>
              <c:f>Segments!$Z$22:$AJ$22</c:f>
              <c:numCache>
                <c:formatCode>General</c:formatCode>
                <c:ptCount val="11"/>
                <c:pt idx="0">
                  <c:v>-941</c:v>
                </c:pt>
                <c:pt idx="1">
                  <c:v>-1415</c:v>
                </c:pt>
                <c:pt idx="2">
                  <c:v>-1329</c:v>
                </c:pt>
                <c:pt idx="3">
                  <c:v>-1354</c:v>
                </c:pt>
                <c:pt idx="4">
                  <c:v>-1253</c:v>
                </c:pt>
                <c:pt idx="5">
                  <c:v>820</c:v>
                </c:pt>
                <c:pt idx="6">
                  <c:v>564</c:v>
                </c:pt>
                <c:pt idx="7">
                  <c:v>737</c:v>
                </c:pt>
                <c:pt idx="8">
                  <c:v>466</c:v>
                </c:pt>
                <c:pt idx="9">
                  <c:v>422</c:v>
                </c:pt>
                <c:pt idx="10">
                  <c:v>505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Segments!$Y$23</c:f>
              <c:strCache>
                <c:ptCount val="1"/>
                <c:pt idx="0">
                  <c:v>Snacks and Pet Care</c:v>
                </c:pt>
              </c:strCache>
            </c:strRef>
          </c:tx>
          <c:marker>
            <c:symbol val="none"/>
          </c:marker>
          <c:cat>
            <c:strRef>
              <c:f>Segments!$Z$16:$AJ$16</c:f>
              <c:strCache>
                <c:ptCount val="11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  <c:pt idx="6">
                  <c:v>fy2013</c:v>
                </c:pt>
                <c:pt idx="7">
                  <c:v>fy2014</c:v>
                </c:pt>
                <c:pt idx="8">
                  <c:v>fy2015</c:v>
                </c:pt>
                <c:pt idx="9">
                  <c:v>fy2016</c:v>
                </c:pt>
                <c:pt idx="10">
                  <c:v>fy2017</c:v>
                </c:pt>
              </c:strCache>
            </c:strRef>
          </c:cat>
          <c:val>
            <c:numRef>
              <c:f>Segments!$Z$23:$AJ$23</c:f>
              <c:numCache>
                <c:formatCode>General</c:formatCode>
                <c:ptCount val="11"/>
                <c:pt idx="0">
                  <c:v>2985</c:v>
                </c:pt>
                <c:pt idx="1">
                  <c:v>3204</c:v>
                </c:pt>
                <c:pt idx="2">
                  <c:v>3114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374144"/>
        <c:axId val="202937088"/>
      </c:lineChart>
      <c:catAx>
        <c:axId val="202374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202937088"/>
        <c:crosses val="autoZero"/>
        <c:auto val="1"/>
        <c:lblAlgn val="ctr"/>
        <c:lblOffset val="100"/>
        <c:noMultiLvlLbl val="0"/>
      </c:catAx>
      <c:valAx>
        <c:axId val="202937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2023741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7775809273840766"/>
          <c:w val="1"/>
          <c:h val="0.11113079615048119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Segments!$Y$42</c:f>
              <c:strCache>
                <c:ptCount val="1"/>
                <c:pt idx="0">
                  <c:v>Beauty</c:v>
                </c:pt>
              </c:strCache>
            </c:strRef>
          </c:tx>
          <c:marker>
            <c:symbol val="none"/>
          </c:marker>
          <c:cat>
            <c:strRef>
              <c:f>Segments!$Z$41:$AJ$41</c:f>
              <c:strCache>
                <c:ptCount val="11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  <c:pt idx="6">
                  <c:v>fy2013</c:v>
                </c:pt>
                <c:pt idx="7">
                  <c:v>fy2014</c:v>
                </c:pt>
                <c:pt idx="8">
                  <c:v>fy2015</c:v>
                </c:pt>
                <c:pt idx="9">
                  <c:v>fy2016</c:v>
                </c:pt>
                <c:pt idx="10">
                  <c:v>fy2017</c:v>
                </c:pt>
              </c:strCache>
            </c:strRef>
          </c:cat>
          <c:val>
            <c:numRef>
              <c:f>Segments!$Z$42:$AJ$42</c:f>
              <c:numCache>
                <c:formatCode>General</c:formatCode>
                <c:ptCount val="11"/>
                <c:pt idx="0">
                  <c:v>3440</c:v>
                </c:pt>
                <c:pt idx="1">
                  <c:v>3673</c:v>
                </c:pt>
                <c:pt idx="2">
                  <c:v>3558</c:v>
                </c:pt>
                <c:pt idx="3">
                  <c:v>3444</c:v>
                </c:pt>
                <c:pt idx="4">
                  <c:v>3415</c:v>
                </c:pt>
                <c:pt idx="5">
                  <c:v>3196</c:v>
                </c:pt>
                <c:pt idx="6">
                  <c:v>3215</c:v>
                </c:pt>
                <c:pt idx="7">
                  <c:v>3020</c:v>
                </c:pt>
                <c:pt idx="8">
                  <c:v>2895</c:v>
                </c:pt>
                <c:pt idx="9">
                  <c:v>2636</c:v>
                </c:pt>
                <c:pt idx="10">
                  <c:v>2546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Segments!$Y$43</c:f>
              <c:strCache>
                <c:ptCount val="1"/>
                <c:pt idx="0">
                  <c:v>Grooming</c:v>
                </c:pt>
              </c:strCache>
            </c:strRef>
          </c:tx>
          <c:marker>
            <c:symbol val="none"/>
          </c:marker>
          <c:cat>
            <c:strRef>
              <c:f>Segments!$Z$41:$AJ$41</c:f>
              <c:strCache>
                <c:ptCount val="11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  <c:pt idx="6">
                  <c:v>fy2013</c:v>
                </c:pt>
                <c:pt idx="7">
                  <c:v>fy2014</c:v>
                </c:pt>
                <c:pt idx="8">
                  <c:v>fy2015</c:v>
                </c:pt>
                <c:pt idx="9">
                  <c:v>fy2016</c:v>
                </c:pt>
                <c:pt idx="10">
                  <c:v>fy2017</c:v>
                </c:pt>
              </c:strCache>
            </c:strRef>
          </c:cat>
          <c:val>
            <c:numRef>
              <c:f>Segments!$Z$43:$AJ$43</c:f>
              <c:numCache>
                <c:formatCode>General</c:formatCode>
                <c:ptCount val="11"/>
                <c:pt idx="0">
                  <c:v>1895</c:v>
                </c:pt>
                <c:pt idx="1">
                  <c:v>2154</c:v>
                </c:pt>
                <c:pt idx="2">
                  <c:v>1900</c:v>
                </c:pt>
                <c:pt idx="3">
                  <c:v>2211</c:v>
                </c:pt>
                <c:pt idx="4">
                  <c:v>2375</c:v>
                </c:pt>
                <c:pt idx="5">
                  <c:v>2395</c:v>
                </c:pt>
                <c:pt idx="6">
                  <c:v>2458</c:v>
                </c:pt>
                <c:pt idx="7">
                  <c:v>2589</c:v>
                </c:pt>
                <c:pt idx="8">
                  <c:v>2374</c:v>
                </c:pt>
                <c:pt idx="9">
                  <c:v>2009</c:v>
                </c:pt>
                <c:pt idx="10">
                  <c:v>1985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Segments!$Y$44</c:f>
              <c:strCache>
                <c:ptCount val="1"/>
                <c:pt idx="0">
                  <c:v>Health Care</c:v>
                </c:pt>
              </c:strCache>
            </c:strRef>
          </c:tx>
          <c:marker>
            <c:symbol val="none"/>
          </c:marker>
          <c:cat>
            <c:strRef>
              <c:f>Segments!$Z$41:$AJ$41</c:f>
              <c:strCache>
                <c:ptCount val="11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  <c:pt idx="6">
                  <c:v>fy2013</c:v>
                </c:pt>
                <c:pt idx="7">
                  <c:v>fy2014</c:v>
                </c:pt>
                <c:pt idx="8">
                  <c:v>fy2015</c:v>
                </c:pt>
                <c:pt idx="9">
                  <c:v>fy2016</c:v>
                </c:pt>
                <c:pt idx="10">
                  <c:v>fy2017</c:v>
                </c:pt>
              </c:strCache>
            </c:strRef>
          </c:cat>
          <c:val>
            <c:numRef>
              <c:f>Segments!$Z$44:$AJ$44</c:f>
              <c:numCache>
                <c:formatCode>General</c:formatCode>
                <c:ptCount val="11"/>
                <c:pt idx="0">
                  <c:v>3365</c:v>
                </c:pt>
                <c:pt idx="1">
                  <c:v>3030</c:v>
                </c:pt>
                <c:pt idx="2">
                  <c:v>2786</c:v>
                </c:pt>
                <c:pt idx="3">
                  <c:v>2809</c:v>
                </c:pt>
                <c:pt idx="4">
                  <c:v>2720</c:v>
                </c:pt>
                <c:pt idx="5">
                  <c:v>1520</c:v>
                </c:pt>
                <c:pt idx="6">
                  <c:v>1582</c:v>
                </c:pt>
                <c:pt idx="7">
                  <c:v>1597</c:v>
                </c:pt>
                <c:pt idx="8">
                  <c:v>1700</c:v>
                </c:pt>
                <c:pt idx="9">
                  <c:v>1812</c:v>
                </c:pt>
                <c:pt idx="10">
                  <c:v>1898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Segments!$Y$45</c:f>
              <c:strCache>
                <c:ptCount val="1"/>
                <c:pt idx="0">
                  <c:v>Fabric &amp; Home Care</c:v>
                </c:pt>
              </c:strCache>
            </c:strRef>
          </c:tx>
          <c:marker>
            <c:symbol val="none"/>
          </c:marker>
          <c:cat>
            <c:strRef>
              <c:f>Segments!$Z$41:$AJ$41</c:f>
              <c:strCache>
                <c:ptCount val="11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  <c:pt idx="6">
                  <c:v>fy2013</c:v>
                </c:pt>
                <c:pt idx="7">
                  <c:v>fy2014</c:v>
                </c:pt>
                <c:pt idx="8">
                  <c:v>fy2015</c:v>
                </c:pt>
                <c:pt idx="9">
                  <c:v>fy2016</c:v>
                </c:pt>
                <c:pt idx="10">
                  <c:v>fy2017</c:v>
                </c:pt>
              </c:strCache>
            </c:strRef>
          </c:cat>
          <c:val>
            <c:numRef>
              <c:f>Segments!$Z$45:$AJ$45</c:f>
              <c:numCache>
                <c:formatCode>General</c:formatCode>
                <c:ptCount val="11"/>
                <c:pt idx="0">
                  <c:v>4636</c:v>
                </c:pt>
                <c:pt idx="1">
                  <c:v>5060</c:v>
                </c:pt>
                <c:pt idx="2">
                  <c:v>4663</c:v>
                </c:pt>
                <c:pt idx="3">
                  <c:v>5405</c:v>
                </c:pt>
                <c:pt idx="4">
                  <c:v>4867</c:v>
                </c:pt>
                <c:pt idx="5">
                  <c:v>4485</c:v>
                </c:pt>
                <c:pt idx="6">
                  <c:v>4379</c:v>
                </c:pt>
                <c:pt idx="7">
                  <c:v>4264</c:v>
                </c:pt>
                <c:pt idx="8">
                  <c:v>4059</c:v>
                </c:pt>
                <c:pt idx="9">
                  <c:v>4249</c:v>
                </c:pt>
                <c:pt idx="10">
                  <c:v>4249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Segments!$Y$46</c:f>
              <c:strCache>
                <c:ptCount val="1"/>
                <c:pt idx="0">
                  <c:v>Baby, Feminine &amp; Family Care</c:v>
                </c:pt>
              </c:strCache>
            </c:strRef>
          </c:tx>
          <c:marker>
            <c:symbol val="none"/>
          </c:marker>
          <c:cat>
            <c:strRef>
              <c:f>Segments!$Z$41:$AJ$41</c:f>
              <c:strCache>
                <c:ptCount val="11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  <c:pt idx="6">
                  <c:v>fy2013</c:v>
                </c:pt>
                <c:pt idx="7">
                  <c:v>fy2014</c:v>
                </c:pt>
                <c:pt idx="8">
                  <c:v>fy2015</c:v>
                </c:pt>
                <c:pt idx="9">
                  <c:v>fy2016</c:v>
                </c:pt>
                <c:pt idx="10">
                  <c:v>fy2017</c:v>
                </c:pt>
              </c:strCache>
            </c:strRef>
          </c:cat>
          <c:val>
            <c:numRef>
              <c:f>Segments!$Z$46:$AJ$46</c:f>
              <c:numCache>
                <c:formatCode>General</c:formatCode>
                <c:ptCount val="11"/>
                <c:pt idx="0">
                  <c:v>2291</c:v>
                </c:pt>
                <c:pt idx="1">
                  <c:v>2700</c:v>
                </c:pt>
                <c:pt idx="2">
                  <c:v>2827</c:v>
                </c:pt>
                <c:pt idx="3">
                  <c:v>3270</c:v>
                </c:pt>
                <c:pt idx="4">
                  <c:v>3181</c:v>
                </c:pt>
                <c:pt idx="5">
                  <c:v>4271</c:v>
                </c:pt>
                <c:pt idx="6">
                  <c:v>4507</c:v>
                </c:pt>
                <c:pt idx="7">
                  <c:v>4310</c:v>
                </c:pt>
                <c:pt idx="8">
                  <c:v>4317</c:v>
                </c:pt>
                <c:pt idx="9">
                  <c:v>4042</c:v>
                </c:pt>
                <c:pt idx="10">
                  <c:v>3868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Segments!$Y$47</c:f>
              <c:strCache>
                <c:ptCount val="1"/>
                <c:pt idx="0">
                  <c:v>Corporate</c:v>
                </c:pt>
              </c:strCache>
            </c:strRef>
          </c:tx>
          <c:marker>
            <c:symbol val="none"/>
          </c:marker>
          <c:cat>
            <c:strRef>
              <c:f>Segments!$Z$41:$AJ$41</c:f>
              <c:strCache>
                <c:ptCount val="11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  <c:pt idx="6">
                  <c:v>fy2013</c:v>
                </c:pt>
                <c:pt idx="7">
                  <c:v>fy2014</c:v>
                </c:pt>
                <c:pt idx="8">
                  <c:v>fy2015</c:v>
                </c:pt>
                <c:pt idx="9">
                  <c:v>fy2016</c:v>
                </c:pt>
                <c:pt idx="10">
                  <c:v>fy2017</c:v>
                </c:pt>
              </c:strCache>
            </c:strRef>
          </c:cat>
          <c:val>
            <c:numRef>
              <c:f>Segments!$Z$47:$AJ$47</c:f>
              <c:numCache>
                <c:formatCode>General</c:formatCode>
                <c:ptCount val="11"/>
                <c:pt idx="0">
                  <c:v>-1744</c:v>
                </c:pt>
                <c:pt idx="1">
                  <c:v>-2141</c:v>
                </c:pt>
                <c:pt idx="2">
                  <c:v>-1709</c:v>
                </c:pt>
                <c:pt idx="3">
                  <c:v>-2271</c:v>
                </c:pt>
                <c:pt idx="4">
                  <c:v>-1561</c:v>
                </c:pt>
                <c:pt idx="5">
                  <c:v>-3339</c:v>
                </c:pt>
                <c:pt idx="6">
                  <c:v>-1962</c:v>
                </c:pt>
                <c:pt idx="7">
                  <c:v>-2271</c:v>
                </c:pt>
                <c:pt idx="8">
                  <c:v>-4333</c:v>
                </c:pt>
                <c:pt idx="9">
                  <c:v>-1379</c:v>
                </c:pt>
                <c:pt idx="10">
                  <c:v>-1289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Segments!$Y$48</c:f>
              <c:strCache>
                <c:ptCount val="1"/>
                <c:pt idx="0">
                  <c:v>Snacks and Pet Care</c:v>
                </c:pt>
              </c:strCache>
            </c:strRef>
          </c:tx>
          <c:marker>
            <c:symbol val="none"/>
          </c:marker>
          <c:cat>
            <c:strRef>
              <c:f>Segments!$Z$41:$AJ$41</c:f>
              <c:strCache>
                <c:ptCount val="11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  <c:pt idx="6">
                  <c:v>fy2013</c:v>
                </c:pt>
                <c:pt idx="7">
                  <c:v>fy2014</c:v>
                </c:pt>
                <c:pt idx="8">
                  <c:v>fy2015</c:v>
                </c:pt>
                <c:pt idx="9">
                  <c:v>fy2016</c:v>
                </c:pt>
                <c:pt idx="10">
                  <c:v>fy2017</c:v>
                </c:pt>
              </c:strCache>
            </c:strRef>
          </c:cat>
          <c:val>
            <c:numRef>
              <c:f>Segments!$Z$48:$AJ$48</c:f>
              <c:numCache>
                <c:formatCode>General</c:formatCode>
                <c:ptCount val="11"/>
                <c:pt idx="0">
                  <c:v>381</c:v>
                </c:pt>
                <c:pt idx="1">
                  <c:v>409</c:v>
                </c:pt>
                <c:pt idx="2">
                  <c:v>388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672192"/>
        <c:axId val="204112640"/>
      </c:lineChart>
      <c:catAx>
        <c:axId val="203672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204112640"/>
        <c:crosses val="autoZero"/>
        <c:auto val="1"/>
        <c:lblAlgn val="ctr"/>
        <c:lblOffset val="100"/>
        <c:noMultiLvlLbl val="0"/>
      </c:catAx>
      <c:valAx>
        <c:axId val="204112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2036721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Segments!$Y$60</c:f>
              <c:strCache>
                <c:ptCount val="1"/>
                <c:pt idx="0">
                  <c:v>Beauty</c:v>
                </c:pt>
              </c:strCache>
            </c:strRef>
          </c:tx>
          <c:marker>
            <c:symbol val="none"/>
          </c:marker>
          <c:cat>
            <c:strRef>
              <c:f>Segments!$Z$59:$AJ$59</c:f>
              <c:strCache>
                <c:ptCount val="11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  <c:pt idx="6">
                  <c:v>fy2013</c:v>
                </c:pt>
                <c:pt idx="7">
                  <c:v>fy2014</c:v>
                </c:pt>
                <c:pt idx="8">
                  <c:v>fy2015</c:v>
                </c:pt>
                <c:pt idx="9">
                  <c:v>fy2016</c:v>
                </c:pt>
                <c:pt idx="10">
                  <c:v>fy2017</c:v>
                </c:pt>
              </c:strCache>
            </c:strRef>
          </c:cat>
          <c:val>
            <c:numRef>
              <c:f>Segments!$Z$60:$AJ$60</c:f>
              <c:numCache>
                <c:formatCode>_(* #,##0.0_);_(* \(#,##0.0\);_(* "-"_);_(@_)</c:formatCode>
                <c:ptCount val="11"/>
                <c:pt idx="0">
                  <c:v>30.879712746858168</c:v>
                </c:pt>
                <c:pt idx="1">
                  <c:v>28.785266457680255</c:v>
                </c:pt>
                <c:pt idx="2">
                  <c:v>29.68215566864103</c:v>
                </c:pt>
                <c:pt idx="3">
                  <c:v>40.441521841240018</c:v>
                </c:pt>
                <c:pt idx="4">
                  <c:v>35.78164291701593</c:v>
                </c:pt>
                <c:pt idx="5">
                  <c:v>38.243388775876511</c:v>
                </c:pt>
                <c:pt idx="6">
                  <c:v>38.292043830395428</c:v>
                </c:pt>
                <c:pt idx="7">
                  <c:v>66.17002629272568</c:v>
                </c:pt>
                <c:pt idx="8">
                  <c:v>72.302697302697311</c:v>
                </c:pt>
                <c:pt idx="9">
                  <c:v>67.798353909465021</c:v>
                </c:pt>
                <c:pt idx="10">
                  <c:v>60.8508604206501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Segments!$Y$61</c:f>
              <c:strCache>
                <c:ptCount val="1"/>
                <c:pt idx="0">
                  <c:v>Grooming</c:v>
                </c:pt>
              </c:strCache>
            </c:strRef>
          </c:tx>
          <c:marker>
            <c:symbol val="none"/>
          </c:marker>
          <c:cat>
            <c:strRef>
              <c:f>Segments!$Z$59:$AJ$59</c:f>
              <c:strCache>
                <c:ptCount val="11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  <c:pt idx="6">
                  <c:v>fy2013</c:v>
                </c:pt>
                <c:pt idx="7">
                  <c:v>fy2014</c:v>
                </c:pt>
                <c:pt idx="8">
                  <c:v>fy2015</c:v>
                </c:pt>
                <c:pt idx="9">
                  <c:v>fy2016</c:v>
                </c:pt>
                <c:pt idx="10">
                  <c:v>fy2017</c:v>
                </c:pt>
              </c:strCache>
            </c:strRef>
          </c:cat>
          <c:val>
            <c:numRef>
              <c:f>Segments!$Z$61:$AJ$61</c:f>
              <c:numCache>
                <c:formatCode>_(* #,##0.0_);_(* \(#,##0.0\);_(* "-"_);_(@_)</c:formatCode>
                <c:ptCount val="11"/>
                <c:pt idx="0">
                  <c:v>6.8246479634098041</c:v>
                </c:pt>
                <c:pt idx="1">
                  <c:v>9.2438417303235774</c:v>
                </c:pt>
                <c:pt idx="2">
                  <c:v>8.5566313893267285</c:v>
                </c:pt>
                <c:pt idx="3">
                  <c:v>8.9995115597525235</c:v>
                </c:pt>
                <c:pt idx="4">
                  <c:v>9.5511944019946924</c:v>
                </c:pt>
                <c:pt idx="5">
                  <c:v>9.7683334692878692</c:v>
                </c:pt>
                <c:pt idx="6">
                  <c:v>10.254056985524175</c:v>
                </c:pt>
                <c:pt idx="7">
                  <c:v>10.893255354062354</c:v>
                </c:pt>
                <c:pt idx="8">
                  <c:v>10.281507145950627</c:v>
                </c:pt>
                <c:pt idx="9">
                  <c:v>8.8040667864498872</c:v>
                </c:pt>
                <c:pt idx="10">
                  <c:v>8.7218243332308099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Segments!$Y$62</c:f>
              <c:strCache>
                <c:ptCount val="1"/>
                <c:pt idx="0">
                  <c:v>Health Care</c:v>
                </c:pt>
              </c:strCache>
            </c:strRef>
          </c:tx>
          <c:marker>
            <c:symbol val="none"/>
          </c:marker>
          <c:cat>
            <c:strRef>
              <c:f>Segments!$Z$59:$AJ$59</c:f>
              <c:strCache>
                <c:ptCount val="11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  <c:pt idx="6">
                  <c:v>fy2013</c:v>
                </c:pt>
                <c:pt idx="7">
                  <c:v>fy2014</c:v>
                </c:pt>
                <c:pt idx="8">
                  <c:v>fy2015</c:v>
                </c:pt>
                <c:pt idx="9">
                  <c:v>fy2016</c:v>
                </c:pt>
                <c:pt idx="10">
                  <c:v>fy2017</c:v>
                </c:pt>
              </c:strCache>
            </c:strRef>
          </c:cat>
          <c:val>
            <c:numRef>
              <c:f>Segments!$Z$62:$AJ$62</c:f>
              <c:numCache>
                <c:formatCode>_(* #,##0.0_);_(* \(#,##0.0\);_(* "-"_);_(@_)</c:formatCode>
                <c:ptCount val="11"/>
                <c:pt idx="0">
                  <c:v>35.376366694701424</c:v>
                </c:pt>
                <c:pt idx="1">
                  <c:v>37.46290801186943</c:v>
                </c:pt>
                <c:pt idx="2">
                  <c:v>38.662225922842076</c:v>
                </c:pt>
                <c:pt idx="3">
                  <c:v>39.330719686362364</c:v>
                </c:pt>
                <c:pt idx="4">
                  <c:v>34.889687018984091</c:v>
                </c:pt>
                <c:pt idx="5">
                  <c:v>26.06310013717421</c:v>
                </c:pt>
                <c:pt idx="6">
                  <c:v>26.664419349401651</c:v>
                </c:pt>
                <c:pt idx="7">
                  <c:v>27.164483755740772</c:v>
                </c:pt>
                <c:pt idx="8">
                  <c:v>32.617037605525709</c:v>
                </c:pt>
                <c:pt idx="9">
                  <c:v>35.259778166958547</c:v>
                </c:pt>
                <c:pt idx="10">
                  <c:v>36.542164035425486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Segments!$Y$63</c:f>
              <c:strCache>
                <c:ptCount val="1"/>
                <c:pt idx="0">
                  <c:v>Fabric &amp; Home Care</c:v>
                </c:pt>
              </c:strCache>
            </c:strRef>
          </c:tx>
          <c:marker>
            <c:symbol val="none"/>
          </c:marker>
          <c:cat>
            <c:strRef>
              <c:f>Segments!$Z$59:$AJ$59</c:f>
              <c:strCache>
                <c:ptCount val="11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  <c:pt idx="6">
                  <c:v>fy2013</c:v>
                </c:pt>
                <c:pt idx="7">
                  <c:v>fy2014</c:v>
                </c:pt>
                <c:pt idx="8">
                  <c:v>fy2015</c:v>
                </c:pt>
                <c:pt idx="9">
                  <c:v>fy2016</c:v>
                </c:pt>
                <c:pt idx="10">
                  <c:v>fy2017</c:v>
                </c:pt>
              </c:strCache>
            </c:strRef>
          </c:cat>
          <c:val>
            <c:numRef>
              <c:f>Segments!$Z$63:$AJ$63</c:f>
              <c:numCache>
                <c:formatCode>_(* #,##0.0_);_(* \(#,##0.0\);_(* "-"_);_(@_)</c:formatCode>
                <c:ptCount val="11"/>
                <c:pt idx="0">
                  <c:v>38.272929910014035</c:v>
                </c:pt>
                <c:pt idx="1">
                  <c:v>44.436638271713356</c:v>
                </c:pt>
                <c:pt idx="2">
                  <c:v>44.754774930415586</c:v>
                </c:pt>
                <c:pt idx="3">
                  <c:v>51.916242435885117</c:v>
                </c:pt>
                <c:pt idx="4">
                  <c:v>40.356550580431175</c:v>
                </c:pt>
                <c:pt idx="5">
                  <c:v>42.124542124542124</c:v>
                </c:pt>
                <c:pt idx="6">
                  <c:v>57.182031862104985</c:v>
                </c:pt>
                <c:pt idx="7">
                  <c:v>53.716301335348959</c:v>
                </c:pt>
                <c:pt idx="8">
                  <c:v>56.729559748427668</c:v>
                </c:pt>
                <c:pt idx="9">
                  <c:v>61.410608469432006</c:v>
                </c:pt>
                <c:pt idx="10">
                  <c:v>61.704908510020331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Segments!$Y$64</c:f>
              <c:strCache>
                <c:ptCount val="1"/>
                <c:pt idx="0">
                  <c:v>Baby, Feminine &amp; Family Care</c:v>
                </c:pt>
              </c:strCache>
            </c:strRef>
          </c:tx>
          <c:marker>
            <c:symbol val="none"/>
          </c:marker>
          <c:cat>
            <c:strRef>
              <c:f>Segments!$Z$59:$AJ$59</c:f>
              <c:strCache>
                <c:ptCount val="11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  <c:pt idx="6">
                  <c:v>fy2013</c:v>
                </c:pt>
                <c:pt idx="7">
                  <c:v>fy2014</c:v>
                </c:pt>
                <c:pt idx="8">
                  <c:v>fy2015</c:v>
                </c:pt>
                <c:pt idx="9">
                  <c:v>fy2016</c:v>
                </c:pt>
                <c:pt idx="10">
                  <c:v>fy2017</c:v>
                </c:pt>
              </c:strCache>
            </c:strRef>
          </c:cat>
          <c:val>
            <c:numRef>
              <c:f>Segments!$Z$64:$AJ$64</c:f>
              <c:numCache>
                <c:formatCode>_(* #,##0.0_);_(* \(#,##0.0\);_(* "-"_);_(@_)</c:formatCode>
                <c:ptCount val="11"/>
                <c:pt idx="0">
                  <c:v>29.633941275384814</c:v>
                </c:pt>
                <c:pt idx="1">
                  <c:v>39.583638762644775</c:v>
                </c:pt>
                <c:pt idx="2">
                  <c:v>45.166959578207383</c:v>
                </c:pt>
                <c:pt idx="3">
                  <c:v>51.045894473930687</c:v>
                </c:pt>
                <c:pt idx="4">
                  <c:v>44.278953229398667</c:v>
                </c:pt>
                <c:pt idx="5">
                  <c:v>46.408779745735082</c:v>
                </c:pt>
                <c:pt idx="6">
                  <c:v>41.250228812008054</c:v>
                </c:pt>
                <c:pt idx="7">
                  <c:v>39.375114196966926</c:v>
                </c:pt>
                <c:pt idx="8">
                  <c:v>42.704520724107233</c:v>
                </c:pt>
                <c:pt idx="9">
                  <c:v>40.981445807563624</c:v>
                </c:pt>
                <c:pt idx="10">
                  <c:v>38.991935483870968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Segments!$Y$65</c:f>
              <c:strCache>
                <c:ptCount val="1"/>
                <c:pt idx="0">
                  <c:v>Corporate</c:v>
                </c:pt>
              </c:strCache>
            </c:strRef>
          </c:tx>
          <c:marker>
            <c:symbol val="none"/>
          </c:marker>
          <c:cat>
            <c:strRef>
              <c:f>Segments!$Z$59:$AJ$59</c:f>
              <c:strCache>
                <c:ptCount val="11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  <c:pt idx="6">
                  <c:v>fy2013</c:v>
                </c:pt>
                <c:pt idx="7">
                  <c:v>fy2014</c:v>
                </c:pt>
                <c:pt idx="8">
                  <c:v>fy2015</c:v>
                </c:pt>
                <c:pt idx="9">
                  <c:v>fy2016</c:v>
                </c:pt>
                <c:pt idx="10">
                  <c:v>fy2017</c:v>
                </c:pt>
              </c:strCache>
            </c:strRef>
          </c:cat>
          <c:val>
            <c:numRef>
              <c:f>Segments!$Z$65:$AJ$65</c:f>
              <c:numCache>
                <c:formatCode>_(* #,##0.0_);_(* \(#,##0.0\);_(* "-"_);_(@_)</c:formatCode>
                <c:ptCount val="11"/>
                <c:pt idx="0">
                  <c:v>-2.5578973614350038</c:v>
                </c:pt>
                <c:pt idx="1">
                  <c:v>-2.6652226413215319</c:v>
                </c:pt>
                <c:pt idx="2">
                  <c:v>-2.2595658037390591</c:v>
                </c:pt>
                <c:pt idx="3">
                  <c:v>-3.1927905636238383</c:v>
                </c:pt>
                <c:pt idx="4">
                  <c:v>-2.0298033912410278</c:v>
                </c:pt>
                <c:pt idx="5">
                  <c:v>-4.5313284568512762</c:v>
                </c:pt>
                <c:pt idx="6">
                  <c:v>-2.3816749414292477</c:v>
                </c:pt>
                <c:pt idx="7">
                  <c:v>-2.4908963278199447</c:v>
                </c:pt>
                <c:pt idx="8">
                  <c:v>-5.4213324992180167</c:v>
                </c:pt>
                <c:pt idx="9">
                  <c:v>-1.756508890813675</c:v>
                </c:pt>
                <c:pt idx="10">
                  <c:v>-1.8037306018499084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Segments!$Y$66</c:f>
              <c:strCache>
                <c:ptCount val="1"/>
                <c:pt idx="0">
                  <c:v>Snacks and Pet Care</c:v>
                </c:pt>
              </c:strCache>
            </c:strRef>
          </c:tx>
          <c:marker>
            <c:symbol val="none"/>
          </c:marker>
          <c:cat>
            <c:strRef>
              <c:f>Segments!$Z$59:$AJ$59</c:f>
              <c:strCache>
                <c:ptCount val="11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  <c:pt idx="6">
                  <c:v>fy2013</c:v>
                </c:pt>
                <c:pt idx="7">
                  <c:v>fy2014</c:v>
                </c:pt>
                <c:pt idx="8">
                  <c:v>fy2015</c:v>
                </c:pt>
                <c:pt idx="9">
                  <c:v>fy2016</c:v>
                </c:pt>
                <c:pt idx="10">
                  <c:v>fy2017</c:v>
                </c:pt>
              </c:strCache>
            </c:strRef>
          </c:cat>
          <c:val>
            <c:numRef>
              <c:f>Segments!$Z$66:$AJ$66</c:f>
              <c:numCache>
                <c:formatCode>_(* #,##0.0_);_(* \(#,##0.0\);_(* "-"_);_(@_)</c:formatCode>
                <c:ptCount val="11"/>
                <c:pt idx="0">
                  <c:v>24.267515923566879</c:v>
                </c:pt>
                <c:pt idx="1">
                  <c:v>31.389102072141213</c:v>
                </c:pt>
                <c:pt idx="2">
                  <c:v>34.550311665182548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932608"/>
        <c:axId val="206586240"/>
      </c:lineChart>
      <c:catAx>
        <c:axId val="204932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206586240"/>
        <c:crosses val="autoZero"/>
        <c:auto val="1"/>
        <c:lblAlgn val="ctr"/>
        <c:lblOffset val="100"/>
        <c:noMultiLvlLbl val="0"/>
      </c:catAx>
      <c:valAx>
        <c:axId val="206586240"/>
        <c:scaling>
          <c:orientation val="minMax"/>
        </c:scaling>
        <c:delete val="0"/>
        <c:axPos val="l"/>
        <c:majorGridlines/>
        <c:numFmt formatCode="_(* #,##0.0_);_(* \(#,##0.0\);_(* &quot;-&quot;_);_(@_)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2049326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7414698162736346E-5"/>
          <c:y val="0.87775809273840766"/>
          <c:w val="0.99988506124234466"/>
          <c:h val="0.11113079615048119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0.06486</cdr:x>
      <cdr:y>0</cdr:y>
    </cdr:from>
    <cdr:to>
      <cdr:x>0.98033</cdr:x>
      <cdr:y>0.1155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591772" y="0"/>
          <a:ext cx="8352928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3200" dirty="0" smtClean="0"/>
            <a:t>P&amp;G</a:t>
          </a:r>
          <a:r>
            <a:rPr lang="ja-JP" altLang="en-US" sz="3200" dirty="0" smtClean="0"/>
            <a:t>　</a:t>
          </a:r>
          <a:r>
            <a:rPr lang="en-US" altLang="ja-JP" sz="3200" dirty="0" smtClean="0"/>
            <a:t>sales</a:t>
          </a:r>
          <a:endParaRPr lang="ja-JP" altLang="en-US" sz="3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0.06222</cdr:x>
      <cdr:y>0.00895</cdr:y>
    </cdr:from>
    <cdr:to>
      <cdr:x>0.86321</cdr:x>
      <cdr:y>0.12406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570564" y="61569"/>
          <a:ext cx="7344816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3200" dirty="0" smtClean="0"/>
            <a:t>P&amp;G</a:t>
          </a:r>
          <a:r>
            <a:rPr lang="ja-JP" altLang="en-US" sz="3200" dirty="0" smtClean="0"/>
            <a:t>　</a:t>
          </a:r>
          <a:r>
            <a:rPr lang="en-US" altLang="ja-JP" sz="3200" dirty="0" smtClean="0"/>
            <a:t>Profit before tax</a:t>
          </a:r>
          <a:endParaRPr lang="ja-JP" altLang="en-US" sz="32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0.06795</cdr:x>
      <cdr:y>0.01639</cdr:y>
    </cdr:from>
    <cdr:to>
      <cdr:x>0.87119</cdr:x>
      <cdr:y>0.13188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621364" y="112369"/>
          <a:ext cx="7344816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3200" dirty="0" smtClean="0"/>
            <a:t>P&amp;G</a:t>
          </a:r>
          <a:r>
            <a:rPr lang="ja-JP" altLang="en-US" sz="3200" dirty="0" smtClean="0"/>
            <a:t>　</a:t>
          </a:r>
          <a:r>
            <a:rPr lang="en-US" altLang="ja-JP" sz="3200" dirty="0" smtClean="0"/>
            <a:t>ROA(before tax)</a:t>
          </a:r>
          <a:endParaRPr lang="ja-JP" altLang="en-US" sz="3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66ECB-FC41-4E45-A5FE-516B9C70ED47}" type="datetimeFigureOut">
              <a:rPr kumimoji="1" lang="ja-JP" altLang="en-US" smtClean="0"/>
              <a:t>2017/9/16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11EB6-04E1-4D68-9BC4-51511DF805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078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3659A9-8166-4FA1-B0D7-C2DD878452F6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4367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34AE-703B-4852-A541-FEED666C7155}" type="datetimeFigureOut">
              <a:rPr kumimoji="1" lang="ja-JP" altLang="en-US" smtClean="0"/>
              <a:t>2017/9/16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4E15-320F-41E2-BBE6-E94276E9E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61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34AE-703B-4852-A541-FEED666C7155}" type="datetimeFigureOut">
              <a:rPr kumimoji="1" lang="ja-JP" altLang="en-US" smtClean="0"/>
              <a:t>2017/9/16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4E15-320F-41E2-BBE6-E94276E9E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01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34AE-703B-4852-A541-FEED666C7155}" type="datetimeFigureOut">
              <a:rPr kumimoji="1" lang="ja-JP" altLang="en-US" smtClean="0"/>
              <a:t>2017/9/16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4E15-320F-41E2-BBE6-E94276E9E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7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34AE-703B-4852-A541-FEED666C7155}" type="datetimeFigureOut">
              <a:rPr kumimoji="1" lang="ja-JP" altLang="en-US" smtClean="0"/>
              <a:t>2017/9/16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4E15-320F-41E2-BBE6-E94276E9E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03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34AE-703B-4852-A541-FEED666C7155}" type="datetimeFigureOut">
              <a:rPr kumimoji="1" lang="ja-JP" altLang="en-US" smtClean="0"/>
              <a:t>2017/9/16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4E15-320F-41E2-BBE6-E94276E9E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39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34AE-703B-4852-A541-FEED666C7155}" type="datetimeFigureOut">
              <a:rPr kumimoji="1" lang="ja-JP" altLang="en-US" smtClean="0"/>
              <a:t>2017/9/16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4E15-320F-41E2-BBE6-E94276E9E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31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34AE-703B-4852-A541-FEED666C7155}" type="datetimeFigureOut">
              <a:rPr kumimoji="1" lang="ja-JP" altLang="en-US" smtClean="0"/>
              <a:t>2017/9/16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4E15-320F-41E2-BBE6-E94276E9E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89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34AE-703B-4852-A541-FEED666C7155}" type="datetimeFigureOut">
              <a:rPr kumimoji="1" lang="ja-JP" altLang="en-US" smtClean="0"/>
              <a:t>2017/9/16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4E15-320F-41E2-BBE6-E94276E9E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09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34AE-703B-4852-A541-FEED666C7155}" type="datetimeFigureOut">
              <a:rPr kumimoji="1" lang="ja-JP" altLang="en-US" smtClean="0"/>
              <a:t>2017/9/16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4E15-320F-41E2-BBE6-E94276E9E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86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34AE-703B-4852-A541-FEED666C7155}" type="datetimeFigureOut">
              <a:rPr kumimoji="1" lang="ja-JP" altLang="en-US" smtClean="0"/>
              <a:t>2017/9/16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4E15-320F-41E2-BBE6-E94276E9E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5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34AE-703B-4852-A541-FEED666C7155}" type="datetimeFigureOut">
              <a:rPr kumimoji="1" lang="ja-JP" altLang="en-US" smtClean="0"/>
              <a:t>2017/9/16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4E15-320F-41E2-BBE6-E94276E9E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32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E34AE-703B-4852-A541-FEED666C7155}" type="datetimeFigureOut">
              <a:rPr kumimoji="1" lang="ja-JP" altLang="en-US" smtClean="0"/>
              <a:t>2017/9/16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E4E15-320F-41E2-BBE6-E94276E9E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80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Chart1.xls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280" y="0"/>
            <a:ext cx="9123719" cy="68580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2017 HFLP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B</a:t>
            </a:r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en-US" altLang="ja-JP" dirty="0" err="1" smtClean="0">
                <a:solidFill>
                  <a:schemeClr val="tx1"/>
                </a:solidFill>
              </a:rPr>
              <a:t>teamC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P&amp;G </a:t>
            </a:r>
            <a:r>
              <a:rPr lang="ja-JP" altLang="en-US" smtClean="0">
                <a:solidFill>
                  <a:schemeClr val="tx1"/>
                </a:solidFill>
              </a:rPr>
              <a:t>リバイバルプラン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・これまでの振り返り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</a:rPr>
              <a:t>・近年の課題、問題点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事業構造、財務</a:t>
            </a:r>
            <a:r>
              <a:rPr lang="ja-JP" altLang="en-US" dirty="0">
                <a:solidFill>
                  <a:schemeClr val="tx1"/>
                </a:solidFill>
              </a:rPr>
              <a:t>指標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　　</a:t>
            </a:r>
            <a:r>
              <a:rPr lang="en-US" altLang="ja-JP" dirty="0" smtClean="0">
                <a:solidFill>
                  <a:schemeClr val="tx1"/>
                </a:solidFill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</a:rPr>
              <a:t>花王との比較も含め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endParaRPr kumimoji="1" lang="en-US" altLang="ja-JP" dirty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・では、これからどうする？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ポートフォリオの再編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　財源としての自己株式の活用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コアコンピタンスはどこに？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7170" name="Picture 2" descr="P&amp;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557" cy="139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3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743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 smtClean="0"/>
              <a:t>課題、問題点</a:t>
            </a:r>
            <a:endParaRPr kumimoji="1" lang="en-US" altLang="ja-JP" sz="2400" b="1" u="sng" dirty="0" smtClean="0"/>
          </a:p>
          <a:p>
            <a:endParaRPr lang="en-US" altLang="ja-JP" sz="2400" b="1" u="sng" dirty="0"/>
          </a:p>
          <a:p>
            <a:r>
              <a:rPr kumimoji="1" lang="ja-JP" altLang="en-US" sz="2400" b="1" dirty="0" smtClean="0"/>
              <a:t>　○</a:t>
            </a:r>
            <a:r>
              <a:rPr kumimoji="1" lang="en-US" altLang="ja-JP" sz="2400" b="1" dirty="0" smtClean="0"/>
              <a:t>2010</a:t>
            </a:r>
            <a:r>
              <a:rPr kumimoji="1" lang="ja-JP" altLang="en-US" sz="2400" b="1" dirty="0" smtClean="0"/>
              <a:t>年以降事業成長が出来ていない</a:t>
            </a:r>
            <a:endParaRPr kumimoji="1" lang="en-US" altLang="ja-JP" sz="2400" b="1" dirty="0" smtClean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</a:t>
            </a:r>
            <a:endParaRPr lang="en-US" altLang="ja-JP" sz="2400" b="1" dirty="0" smtClean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・</a:t>
            </a:r>
            <a:r>
              <a:rPr kumimoji="1" lang="ja-JP" altLang="en-US" sz="2400" b="1" dirty="0" smtClean="0"/>
              <a:t>新しいブランド、アイテムが創出できていない</a:t>
            </a:r>
            <a:endParaRPr kumimoji="1" lang="en-US" altLang="ja-JP" sz="2400" b="1" dirty="0" smtClean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・</a:t>
            </a:r>
            <a:r>
              <a:rPr kumimoji="1" lang="ja-JP" altLang="en-US" sz="2400" b="1" dirty="0" smtClean="0"/>
              <a:t>ジレット（グルーミング</a:t>
            </a:r>
            <a:r>
              <a:rPr lang="ja-JP" altLang="en-US" sz="2400" b="1" dirty="0" smtClean="0"/>
              <a:t>）の売上が縮小傾向</a:t>
            </a:r>
            <a:endParaRPr lang="en-US" altLang="ja-JP" sz="2400" b="1" dirty="0" smtClean="0"/>
          </a:p>
          <a:p>
            <a:r>
              <a:rPr lang="en-US" altLang="ja-JP" sz="2400" b="1" dirty="0" smtClean="0"/>
              <a:t>      </a:t>
            </a:r>
            <a:r>
              <a:rPr lang="ja-JP" altLang="en-US" sz="2400" b="1" dirty="0" smtClean="0"/>
              <a:t>・</a:t>
            </a:r>
            <a:r>
              <a:rPr lang="en-US" altLang="ja-JP" sz="2400" b="1" dirty="0" err="1" smtClean="0"/>
              <a:t>BtoC</a:t>
            </a:r>
            <a:r>
              <a:rPr lang="ja-JP" altLang="en-US" sz="2400" b="1" dirty="0" err="1" smtClean="0"/>
              <a:t>、</a:t>
            </a:r>
            <a:r>
              <a:rPr lang="en-US" altLang="ja-JP" sz="2400" b="1" dirty="0" smtClean="0"/>
              <a:t>EC</a:t>
            </a:r>
            <a:r>
              <a:rPr lang="ja-JP" altLang="en-US" sz="2400" b="1" dirty="0" err="1" smtClean="0"/>
              <a:t>への</a:t>
            </a:r>
            <a:r>
              <a:rPr lang="ja-JP" altLang="en-US" sz="2400" b="1" dirty="0" smtClean="0"/>
              <a:t>対応遅れ</a:t>
            </a:r>
            <a:endParaRPr lang="en-US" altLang="ja-JP" sz="2400" b="1" dirty="0" smtClean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　ウォルマート型ホールセールの行き詰まり</a:t>
            </a:r>
            <a:endParaRPr lang="en-US" altLang="ja-JP" sz="2400" b="1" dirty="0" smtClean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・スモール＆ローカル市場への対応遅れ</a:t>
            </a:r>
            <a:endParaRPr lang="en-US" altLang="ja-JP" sz="2400" b="1" dirty="0" smtClean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・研究開発投資の不足？効率？</a:t>
            </a:r>
            <a:endParaRPr lang="en-US" altLang="ja-JP" sz="2400" b="1" dirty="0" smtClean="0"/>
          </a:p>
          <a:p>
            <a:endParaRPr lang="en-US" altLang="ja-JP" sz="2400" b="1" dirty="0"/>
          </a:p>
          <a:p>
            <a:r>
              <a:rPr lang="ja-JP" altLang="en-US" sz="2400" b="1" dirty="0" smtClean="0"/>
              <a:t>　○資産効率（</a:t>
            </a:r>
            <a:r>
              <a:rPr lang="en-US" altLang="ja-JP" sz="2400" b="1" dirty="0" smtClean="0"/>
              <a:t>ROE</a:t>
            </a:r>
            <a:r>
              <a:rPr lang="ja-JP" altLang="en-US" sz="2400" b="1" dirty="0" smtClean="0"/>
              <a:t>）が悪化</a:t>
            </a:r>
            <a:endParaRPr lang="en-US" altLang="ja-JP" sz="2400" b="1" dirty="0" smtClean="0"/>
          </a:p>
          <a:p>
            <a:endParaRPr lang="en-US" altLang="ja-JP" sz="2400" b="1" dirty="0"/>
          </a:p>
          <a:p>
            <a:r>
              <a:rPr lang="ja-JP" altLang="en-US" sz="2400" b="1" dirty="0" smtClean="0"/>
              <a:t>　　・投資に見合ったリターンが獲得できていない（ジレット？）</a:t>
            </a:r>
            <a:endParaRPr lang="en-US" altLang="ja-JP" sz="2400" b="1" dirty="0" smtClean="0"/>
          </a:p>
          <a:p>
            <a:r>
              <a:rPr lang="ja-JP" altLang="en-US" sz="2400" b="1" dirty="0" smtClean="0"/>
              <a:t>　　・自己資本に依存した資金調達</a:t>
            </a:r>
            <a:endParaRPr lang="en-US" altLang="ja-JP" sz="2400" b="1" dirty="0" smtClean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→活発な自己株式取得</a:t>
            </a:r>
            <a:endParaRPr lang="en-US" altLang="ja-JP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6800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0" y="743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u="sng" dirty="0" smtClean="0"/>
              <a:t>今後の対応策</a:t>
            </a:r>
            <a:endParaRPr lang="en-US" altLang="ja-JP" sz="2400" b="1" u="sng" dirty="0" smtClean="0"/>
          </a:p>
          <a:p>
            <a:endParaRPr lang="en-US" altLang="ja-JP" sz="2400" b="1" u="sng" dirty="0"/>
          </a:p>
          <a:p>
            <a:r>
              <a:rPr kumimoji="1" lang="ja-JP" altLang="en-US" sz="2400" b="1" dirty="0" smtClean="0"/>
              <a:t>　○事業ポートフォリオの再構築</a:t>
            </a:r>
            <a:endParaRPr kumimoji="1" lang="en-US" altLang="ja-JP" sz="2400" b="1" dirty="0" smtClean="0"/>
          </a:p>
          <a:p>
            <a:r>
              <a:rPr lang="ja-JP" altLang="en-US" sz="2400" b="1" dirty="0" smtClean="0"/>
              <a:t>　　・グルーミングセグメント（ジレット等）の売却</a:t>
            </a:r>
            <a:endParaRPr lang="en-US" altLang="ja-JP" sz="2400" b="1" dirty="0" smtClean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・セグメント、エリア、販路の重点化、強化</a:t>
            </a:r>
            <a:endParaRPr lang="en-US" altLang="ja-JP" sz="2400" b="1" dirty="0" smtClean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　スモール</a:t>
            </a:r>
            <a:r>
              <a:rPr lang="en-US" altLang="ja-JP" sz="2400" b="1" dirty="0" smtClean="0"/>
              <a:t>&amp;</a:t>
            </a:r>
            <a:r>
              <a:rPr lang="ja-JP" altLang="en-US" sz="2400" b="1" dirty="0" smtClean="0"/>
              <a:t>ローカル市場、</a:t>
            </a:r>
            <a:r>
              <a:rPr lang="en-US" altLang="ja-JP" sz="2400" b="1" dirty="0" err="1" smtClean="0"/>
              <a:t>BtoC</a:t>
            </a:r>
            <a:r>
              <a:rPr lang="ja-JP" altLang="en-US" sz="2400" b="1" dirty="0" err="1" smtClean="0"/>
              <a:t>、</a:t>
            </a:r>
            <a:r>
              <a:rPr lang="en-US" altLang="ja-JP" sz="2400" b="1" dirty="0" smtClean="0"/>
              <a:t>EC</a:t>
            </a:r>
            <a:endParaRPr lang="en-US" altLang="ja-JP" sz="2400" b="1" dirty="0"/>
          </a:p>
          <a:p>
            <a:endParaRPr lang="en-US" altLang="ja-JP" sz="2400" b="1" dirty="0"/>
          </a:p>
          <a:p>
            <a:r>
              <a:rPr lang="ja-JP" altLang="en-US" sz="2400" b="1" dirty="0" smtClean="0"/>
              <a:t>　○再成長に向けた投資</a:t>
            </a:r>
            <a:endParaRPr lang="en-US" altLang="ja-JP" sz="2400" b="1" dirty="0" smtClean="0"/>
          </a:p>
          <a:p>
            <a:r>
              <a:rPr lang="ja-JP" altLang="en-US" sz="2400" b="1" dirty="0" smtClean="0"/>
              <a:t>　　・自己株式（</a:t>
            </a:r>
            <a:r>
              <a:rPr lang="en-US" altLang="ja-JP" sz="2400" b="1" dirty="0" smtClean="0"/>
              <a:t>820</a:t>
            </a:r>
            <a:r>
              <a:rPr lang="ja-JP" altLang="en-US" sz="2400" b="1" dirty="0" smtClean="0"/>
              <a:t>億ドル）の活用？</a:t>
            </a:r>
            <a:endParaRPr lang="en-US" altLang="ja-JP" sz="2400" b="1" dirty="0" smtClean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    </a:t>
            </a:r>
            <a:r>
              <a:rPr lang="en-US" altLang="ja-JP" sz="2400" b="1" dirty="0" smtClean="0"/>
              <a:t>EC</a:t>
            </a:r>
            <a:r>
              <a:rPr lang="ja-JP" altLang="en-US" sz="2400" b="1" dirty="0" smtClean="0"/>
              <a:t>プレイヤーとの協業・買収</a:t>
            </a:r>
            <a:endParaRPr lang="en-US" altLang="ja-JP" sz="2400" b="1" dirty="0"/>
          </a:p>
          <a:p>
            <a:r>
              <a:rPr lang="ja-JP" altLang="en-US" sz="2400" b="1" dirty="0" smtClean="0"/>
              <a:t>　　　　花王（約</a:t>
            </a:r>
            <a:r>
              <a:rPr lang="en-US" altLang="ja-JP" sz="2400" b="1" dirty="0" smtClean="0"/>
              <a:t>3</a:t>
            </a:r>
            <a:r>
              <a:rPr lang="ja-JP" altLang="en-US" sz="2400" b="1" dirty="0" smtClean="0"/>
              <a:t>兆円）の買収（笑）</a:t>
            </a:r>
            <a:endParaRPr lang="en-US" altLang="ja-JP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3453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6DF9A6-840E-4AF1-9FB6-5DD5E8D43443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58371" name="Line 3"/>
          <p:cNvSpPr>
            <a:spLocks noChangeShapeType="1"/>
          </p:cNvSpPr>
          <p:nvPr/>
        </p:nvSpPr>
        <p:spPr bwMode="auto">
          <a:xfrm flipV="1">
            <a:off x="533400" y="620713"/>
            <a:ext cx="8153400" cy="0"/>
          </a:xfrm>
          <a:prstGeom prst="line">
            <a:avLst/>
          </a:prstGeom>
          <a:noFill/>
          <a:ln w="508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84138"/>
            <a:ext cx="815340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3200" kern="0" dirty="0" smtClean="0">
                <a:solidFill>
                  <a:srgbClr val="000000"/>
                </a:solidFill>
                <a:ea typeface="HGP創英角ｺﾞｼｯｸUB" pitchFamily="50" charset="-128"/>
              </a:rPr>
              <a:t>P&amp;G</a:t>
            </a:r>
            <a:r>
              <a:rPr lang="ja-JP" altLang="en-US" sz="3200" kern="0" dirty="0" smtClean="0">
                <a:solidFill>
                  <a:srgbClr val="000000"/>
                </a:solidFill>
                <a:ea typeface="HGP創英角ｺﾞｼｯｸUB" pitchFamily="50" charset="-128"/>
              </a:rPr>
              <a:t>　過去の業績の推移</a:t>
            </a:r>
          </a:p>
        </p:txBody>
      </p:sp>
      <p:graphicFrame>
        <p:nvGraphicFramePr>
          <p:cNvPr id="58373" name="グラフ 4"/>
          <p:cNvGraphicFramePr>
            <a:graphicFrameLocks/>
          </p:cNvGraphicFramePr>
          <p:nvPr/>
        </p:nvGraphicFramePr>
        <p:xfrm>
          <a:off x="193675" y="876300"/>
          <a:ext cx="8885238" cy="537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グラフ" r:id="rId4" imgW="8877379" imgH="5372190" progId="Excel.Chart.8">
                  <p:embed/>
                </p:oleObj>
              </mc:Choice>
              <mc:Fallback>
                <p:oleObj name="グラフ" r:id="rId4" imgW="8877379" imgH="537219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876300"/>
                        <a:ext cx="8885238" cy="537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4" name="テキスト ボックス 4"/>
          <p:cNvSpPr txBox="1">
            <a:spLocks noChangeArrowheads="1"/>
          </p:cNvSpPr>
          <p:nvPr/>
        </p:nvSpPr>
        <p:spPr bwMode="auto">
          <a:xfrm>
            <a:off x="1449388" y="1592263"/>
            <a:ext cx="2917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000000"/>
                </a:solidFill>
                <a:ea typeface="HGP創英角ｺﾞｼｯｸUB" pitchFamily="50" charset="-128"/>
              </a:rPr>
              <a:t>単位：億ドル</a:t>
            </a:r>
          </a:p>
        </p:txBody>
      </p:sp>
      <p:cxnSp>
        <p:nvCxnSpPr>
          <p:cNvPr id="7" name="直線矢印コネクタ 6"/>
          <p:cNvCxnSpPr/>
          <p:nvPr/>
        </p:nvCxnSpPr>
        <p:spPr bwMode="auto">
          <a:xfrm>
            <a:off x="3967163" y="1095375"/>
            <a:ext cx="2678112" cy="22225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58376" name="テキスト ボックス 7"/>
          <p:cNvSpPr txBox="1">
            <a:spLocks noChangeArrowheads="1"/>
          </p:cNvSpPr>
          <p:nvPr/>
        </p:nvSpPr>
        <p:spPr bwMode="auto">
          <a:xfrm>
            <a:off x="4119563" y="793750"/>
            <a:ext cx="25257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200"/>
              <a:t>A.G.Lafley</a:t>
            </a:r>
            <a:endParaRPr lang="ja-JP" altLang="en-US" sz="1200"/>
          </a:p>
        </p:txBody>
      </p:sp>
      <p:cxnSp>
        <p:nvCxnSpPr>
          <p:cNvPr id="13" name="直線矢印コネクタ 12"/>
          <p:cNvCxnSpPr/>
          <p:nvPr/>
        </p:nvCxnSpPr>
        <p:spPr bwMode="auto">
          <a:xfrm flipV="1">
            <a:off x="720725" y="1066800"/>
            <a:ext cx="592138" cy="4763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378" name="テキスト ボックス 14"/>
          <p:cNvSpPr txBox="1">
            <a:spLocks noChangeArrowheads="1"/>
          </p:cNvSpPr>
          <p:nvPr/>
        </p:nvSpPr>
        <p:spPr bwMode="auto">
          <a:xfrm>
            <a:off x="533400" y="804863"/>
            <a:ext cx="9159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200"/>
              <a:t>J.G.Smale</a:t>
            </a:r>
            <a:endParaRPr lang="ja-JP" altLang="en-US" sz="1200"/>
          </a:p>
        </p:txBody>
      </p:sp>
      <p:cxnSp>
        <p:nvCxnSpPr>
          <p:cNvPr id="16" name="直線矢印コネクタ 15"/>
          <p:cNvCxnSpPr/>
          <p:nvPr/>
        </p:nvCxnSpPr>
        <p:spPr bwMode="auto">
          <a:xfrm>
            <a:off x="1287463" y="1077913"/>
            <a:ext cx="1620837" cy="17462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58380" name="テキスト ボックス 18"/>
          <p:cNvSpPr txBox="1">
            <a:spLocks noChangeArrowheads="1"/>
          </p:cNvSpPr>
          <p:nvPr/>
        </p:nvSpPr>
        <p:spPr bwMode="auto">
          <a:xfrm>
            <a:off x="1468438" y="801688"/>
            <a:ext cx="1312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200"/>
              <a:t>E.L.Artzt</a:t>
            </a:r>
            <a:endParaRPr lang="ja-JP" altLang="en-US" sz="1200"/>
          </a:p>
        </p:txBody>
      </p:sp>
      <p:cxnSp>
        <p:nvCxnSpPr>
          <p:cNvPr id="20" name="直線矢印コネクタ 19"/>
          <p:cNvCxnSpPr/>
          <p:nvPr/>
        </p:nvCxnSpPr>
        <p:spPr bwMode="auto">
          <a:xfrm>
            <a:off x="2781300" y="1101725"/>
            <a:ext cx="1185863" cy="4763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58382" name="テキスト ボックス 21"/>
          <p:cNvSpPr txBox="1">
            <a:spLocks noChangeArrowheads="1"/>
          </p:cNvSpPr>
          <p:nvPr/>
        </p:nvSpPr>
        <p:spPr bwMode="auto">
          <a:xfrm>
            <a:off x="2781300" y="777875"/>
            <a:ext cx="13128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200"/>
              <a:t>J.E.Pepper</a:t>
            </a:r>
            <a:endParaRPr lang="ja-JP" altLang="en-US" sz="1200"/>
          </a:p>
        </p:txBody>
      </p:sp>
      <p:cxnSp>
        <p:nvCxnSpPr>
          <p:cNvPr id="23" name="直線矢印コネクタ 22"/>
          <p:cNvCxnSpPr/>
          <p:nvPr/>
        </p:nvCxnSpPr>
        <p:spPr bwMode="auto">
          <a:xfrm>
            <a:off x="7377113" y="1117600"/>
            <a:ext cx="592137" cy="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58384" name="テキスト ボックス 23"/>
          <p:cNvSpPr txBox="1">
            <a:spLocks noChangeArrowheads="1"/>
          </p:cNvSpPr>
          <p:nvPr/>
        </p:nvSpPr>
        <p:spPr bwMode="auto">
          <a:xfrm>
            <a:off x="6567488" y="652463"/>
            <a:ext cx="887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200"/>
              <a:t>R.A.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200"/>
              <a:t>McDonald</a:t>
            </a:r>
            <a:endParaRPr lang="ja-JP" altLang="en-US" sz="1200"/>
          </a:p>
        </p:txBody>
      </p:sp>
      <p:cxnSp>
        <p:nvCxnSpPr>
          <p:cNvPr id="58385" name="直線矢印コネクタ 26"/>
          <p:cNvCxnSpPr>
            <a:cxnSpLocks noChangeShapeType="1"/>
          </p:cNvCxnSpPr>
          <p:nvPr/>
        </p:nvCxnSpPr>
        <p:spPr bwMode="auto">
          <a:xfrm>
            <a:off x="5205413" y="1962150"/>
            <a:ext cx="177800" cy="3095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86" name="テキスト ボックス 29"/>
          <p:cNvSpPr txBox="1">
            <a:spLocks noChangeArrowheads="1"/>
          </p:cNvSpPr>
          <p:nvPr/>
        </p:nvSpPr>
        <p:spPr bwMode="auto">
          <a:xfrm>
            <a:off x="4760913" y="1662113"/>
            <a:ext cx="8890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900"/>
              <a:t>ジレット買収</a:t>
            </a:r>
          </a:p>
        </p:txBody>
      </p:sp>
      <p:cxnSp>
        <p:nvCxnSpPr>
          <p:cNvPr id="58387" name="直線矢印コネクタ 30"/>
          <p:cNvCxnSpPr>
            <a:cxnSpLocks noChangeShapeType="1"/>
          </p:cNvCxnSpPr>
          <p:nvPr/>
        </p:nvCxnSpPr>
        <p:spPr bwMode="auto">
          <a:xfrm>
            <a:off x="7840663" y="1776413"/>
            <a:ext cx="0" cy="2905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88" name="テキスト ボックス 32"/>
          <p:cNvSpPr txBox="1">
            <a:spLocks noChangeArrowheads="1"/>
          </p:cNvSpPr>
          <p:nvPr/>
        </p:nvSpPr>
        <p:spPr bwMode="auto">
          <a:xfrm>
            <a:off x="7756525" y="1408113"/>
            <a:ext cx="717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900"/>
              <a:t>100brand</a:t>
            </a:r>
            <a:r>
              <a:rPr lang="ja-JP" altLang="en-US" sz="900"/>
              <a:t>売却</a:t>
            </a:r>
          </a:p>
        </p:txBody>
      </p:sp>
      <p:cxnSp>
        <p:nvCxnSpPr>
          <p:cNvPr id="58389" name="直線矢印コネクタ 28"/>
          <p:cNvCxnSpPr>
            <a:cxnSpLocks noChangeShapeType="1"/>
          </p:cNvCxnSpPr>
          <p:nvPr/>
        </p:nvCxnSpPr>
        <p:spPr bwMode="auto">
          <a:xfrm flipV="1">
            <a:off x="4481513" y="2382838"/>
            <a:ext cx="723900" cy="952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90" name="テキスト ボックス 35"/>
          <p:cNvSpPr txBox="1">
            <a:spLocks noChangeArrowheads="1"/>
          </p:cNvSpPr>
          <p:nvPr/>
        </p:nvSpPr>
        <p:spPr bwMode="auto">
          <a:xfrm>
            <a:off x="4037013" y="2497138"/>
            <a:ext cx="889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900"/>
              <a:t>新興国への展開を加速</a:t>
            </a:r>
          </a:p>
        </p:txBody>
      </p:sp>
      <p:cxnSp>
        <p:nvCxnSpPr>
          <p:cNvPr id="58391" name="直線矢印コネクタ 36"/>
          <p:cNvCxnSpPr>
            <a:cxnSpLocks noChangeShapeType="1"/>
          </p:cNvCxnSpPr>
          <p:nvPr/>
        </p:nvCxnSpPr>
        <p:spPr bwMode="auto">
          <a:xfrm>
            <a:off x="7548563" y="1662113"/>
            <a:ext cx="0" cy="2905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92" name="テキスト ボックス 37"/>
          <p:cNvSpPr txBox="1">
            <a:spLocks noChangeArrowheads="1"/>
          </p:cNvSpPr>
          <p:nvPr/>
        </p:nvSpPr>
        <p:spPr bwMode="auto">
          <a:xfrm>
            <a:off x="7131050" y="1243013"/>
            <a:ext cx="811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900"/>
              <a:t>Pershing</a:t>
            </a:r>
            <a:r>
              <a:rPr lang="ja-JP" altLang="en-US" sz="900"/>
              <a:t>が株式取得</a:t>
            </a:r>
          </a:p>
        </p:txBody>
      </p:sp>
      <p:sp>
        <p:nvSpPr>
          <p:cNvPr id="58393" name="テキスト ボックス 38"/>
          <p:cNvSpPr txBox="1">
            <a:spLocks noChangeArrowheads="1"/>
          </p:cNvSpPr>
          <p:nvPr/>
        </p:nvSpPr>
        <p:spPr bwMode="auto">
          <a:xfrm>
            <a:off x="8474075" y="685800"/>
            <a:ext cx="889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/>
              <a:t>単位：億ドル</a:t>
            </a:r>
          </a:p>
        </p:txBody>
      </p:sp>
      <p:sp>
        <p:nvSpPr>
          <p:cNvPr id="58394" name="テキスト ボックス 39"/>
          <p:cNvSpPr txBox="1">
            <a:spLocks noChangeArrowheads="1"/>
          </p:cNvSpPr>
          <p:nvPr/>
        </p:nvSpPr>
        <p:spPr bwMode="auto">
          <a:xfrm>
            <a:off x="0" y="655638"/>
            <a:ext cx="889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/>
              <a:t>単位：億ドル</a:t>
            </a:r>
          </a:p>
        </p:txBody>
      </p:sp>
      <p:sp>
        <p:nvSpPr>
          <p:cNvPr id="58395" name="テキスト ボックス 42"/>
          <p:cNvSpPr txBox="1">
            <a:spLocks noChangeArrowheads="1"/>
          </p:cNvSpPr>
          <p:nvPr/>
        </p:nvSpPr>
        <p:spPr bwMode="auto">
          <a:xfrm>
            <a:off x="7332663" y="644525"/>
            <a:ext cx="636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200"/>
              <a:t>A.G.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200"/>
              <a:t>Lafley</a:t>
            </a:r>
            <a:endParaRPr lang="ja-JP" altLang="en-US" sz="1200"/>
          </a:p>
        </p:txBody>
      </p:sp>
      <p:cxnSp>
        <p:nvCxnSpPr>
          <p:cNvPr id="44" name="直線矢印コネクタ 43"/>
          <p:cNvCxnSpPr/>
          <p:nvPr/>
        </p:nvCxnSpPr>
        <p:spPr bwMode="auto">
          <a:xfrm>
            <a:off x="7969250" y="1117600"/>
            <a:ext cx="549275" cy="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58397" name="テキスト ボックス 45"/>
          <p:cNvSpPr txBox="1">
            <a:spLocks noChangeArrowheads="1"/>
          </p:cNvSpPr>
          <p:nvPr/>
        </p:nvSpPr>
        <p:spPr bwMode="auto">
          <a:xfrm>
            <a:off x="7937500" y="642938"/>
            <a:ext cx="636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200"/>
              <a:t>D.S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200"/>
              <a:t>Taylor</a:t>
            </a:r>
            <a:endParaRPr lang="ja-JP" altLang="en-US" sz="1200"/>
          </a:p>
        </p:txBody>
      </p:sp>
      <p:cxnSp>
        <p:nvCxnSpPr>
          <p:cNvPr id="47" name="直線矢印コネクタ 46"/>
          <p:cNvCxnSpPr/>
          <p:nvPr/>
        </p:nvCxnSpPr>
        <p:spPr bwMode="auto">
          <a:xfrm>
            <a:off x="6645275" y="1117600"/>
            <a:ext cx="731838" cy="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3" name="右矢印 2"/>
          <p:cNvSpPr/>
          <p:nvPr/>
        </p:nvSpPr>
        <p:spPr>
          <a:xfrm>
            <a:off x="5946857" y="1680369"/>
            <a:ext cx="1368152" cy="482600"/>
          </a:xfrm>
          <a:prstGeom prst="rightArrow">
            <a:avLst/>
          </a:prstGeom>
          <a:solidFill>
            <a:schemeClr val="accent1">
              <a:alpha val="2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成長停滞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2" name="右矢印 31"/>
          <p:cNvSpPr/>
          <p:nvPr/>
        </p:nvSpPr>
        <p:spPr>
          <a:xfrm rot="2012796">
            <a:off x="7223861" y="2258109"/>
            <a:ext cx="1568483" cy="482600"/>
          </a:xfrm>
          <a:prstGeom prst="rightArrow">
            <a:avLst/>
          </a:prstGeom>
          <a:solidFill>
            <a:schemeClr val="accent1">
              <a:alpha val="2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シェアダウン</a:t>
            </a:r>
            <a:endParaRPr kumimoji="1" lang="en-US" altLang="ja-JP" b="1" dirty="0" smtClean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4981" y="6309320"/>
            <a:ext cx="7574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利益は事業売却で確保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554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番号プレースホルダ 5"/>
          <p:cNvSpPr txBox="1">
            <a:spLocks noGrp="1"/>
          </p:cNvSpPr>
          <p:nvPr/>
        </p:nvSpPr>
        <p:spPr bwMode="auto">
          <a:xfrm>
            <a:off x="7010400" y="6597650"/>
            <a:ext cx="2133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A2DE036-DDB1-417C-8C91-C5292E385E1A}" type="slidenum">
              <a:rPr lang="en-US" altLang="ja-JP" sz="14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ja-JP" sz="140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84138"/>
            <a:ext cx="7626350" cy="5254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 smtClean="0">
                <a:solidFill>
                  <a:schemeClr val="tx1"/>
                </a:solidFill>
                <a:ea typeface="HGP創英角ｺﾞｼｯｸUB" pitchFamily="50" charset="-128"/>
              </a:rPr>
              <a:t>収益性分析　</a:t>
            </a:r>
            <a:r>
              <a:rPr lang="ja-JP" altLang="en-US" sz="3200" dirty="0" smtClean="0">
                <a:solidFill>
                  <a:schemeClr val="tx1"/>
                </a:solidFill>
                <a:ea typeface="HGP創英角ｺﾞｼｯｸUB" pitchFamily="50" charset="-128"/>
              </a:rPr>
              <a:t>ＲＯＳ</a:t>
            </a:r>
            <a:r>
              <a:rPr lang="ja-JP" altLang="en-US" sz="3200" dirty="0" smtClean="0">
                <a:solidFill>
                  <a:schemeClr val="tx1"/>
                </a:solidFill>
                <a:ea typeface="HGP創英角ｺﾞｼｯｸUB" pitchFamily="50" charset="-128"/>
              </a:rPr>
              <a:t>　（</a:t>
            </a:r>
            <a:r>
              <a:rPr lang="ja-JP" altLang="en-US" sz="3200" dirty="0" smtClean="0">
                <a:solidFill>
                  <a:schemeClr val="tx1"/>
                </a:solidFill>
                <a:ea typeface="HGP創英角ｺﾞｼｯｸUB" pitchFamily="50" charset="-128"/>
              </a:rPr>
              <a:t>花王、</a:t>
            </a:r>
            <a:r>
              <a:rPr lang="en-US" altLang="ja-JP" sz="3200" dirty="0" smtClean="0">
                <a:solidFill>
                  <a:schemeClr val="tx1"/>
                </a:solidFill>
                <a:ea typeface="HGP創英角ｺﾞｼｯｸUB" pitchFamily="50" charset="-128"/>
              </a:rPr>
              <a:t>P&amp;G</a:t>
            </a:r>
            <a:r>
              <a:rPr lang="ja-JP" altLang="en-US" sz="3200" dirty="0" smtClean="0">
                <a:solidFill>
                  <a:schemeClr val="tx1"/>
                </a:solidFill>
                <a:ea typeface="HGP創英角ｺﾞｼｯｸUB" pitchFamily="50" charset="-128"/>
              </a:rPr>
              <a:t>）</a:t>
            </a:r>
            <a:endParaRPr lang="ja-JP" altLang="en-US" sz="3200" dirty="0" smtClean="0">
              <a:solidFill>
                <a:schemeClr val="tx1"/>
              </a:solidFill>
              <a:ea typeface="HGP創英角ｺﾞｼｯｸUB" pitchFamily="50" charset="-128"/>
            </a:endParaRPr>
          </a:p>
        </p:txBody>
      </p:sp>
      <p:sp>
        <p:nvSpPr>
          <p:cNvPr id="21508" name="Line 3"/>
          <p:cNvSpPr>
            <a:spLocks noChangeShapeType="1"/>
          </p:cNvSpPr>
          <p:nvPr/>
        </p:nvSpPr>
        <p:spPr bwMode="auto">
          <a:xfrm flipV="1">
            <a:off x="533400" y="685800"/>
            <a:ext cx="8153400" cy="0"/>
          </a:xfrm>
          <a:prstGeom prst="line">
            <a:avLst/>
          </a:prstGeom>
          <a:noFill/>
          <a:ln w="508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graphicFrame>
        <p:nvGraphicFramePr>
          <p:cNvPr id="243717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088049"/>
              </p:ext>
            </p:extLst>
          </p:nvPr>
        </p:nvGraphicFramePr>
        <p:xfrm>
          <a:off x="107950" y="1052513"/>
          <a:ext cx="8847139" cy="4902200"/>
        </p:xfrm>
        <a:graphic>
          <a:graphicData uri="http://schemas.openxmlformats.org/drawingml/2006/table">
            <a:tbl>
              <a:tblPr/>
              <a:tblGrid>
                <a:gridCol w="2271748"/>
                <a:gridCol w="2667597"/>
                <a:gridCol w="1953897"/>
                <a:gridCol w="1953897"/>
              </a:tblGrid>
              <a:tr h="825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ROS</a:t>
                      </a:r>
                    </a:p>
                  </a:txBody>
                  <a:tcPr marL="90003" marR="90003" marT="46807" marB="4680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定義</a:t>
                      </a:r>
                    </a:p>
                  </a:txBody>
                  <a:tcPr marL="90003" marR="90003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2016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年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12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月期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花王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36001" marR="36001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2017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年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6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月期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P&amp;G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36001" marR="36001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総利益</a:t>
                      </a:r>
                    </a:p>
                  </a:txBody>
                  <a:tcPr marL="90003" marR="90003" marT="46807" marB="4680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3" marR="90003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56.3%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50.7%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営業利益</a:t>
                      </a:r>
                    </a:p>
                  </a:txBody>
                  <a:tcPr marL="90003" marR="90003" marT="46807" marB="4680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3" marR="90003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12.7%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22.0%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経常利益</a:t>
                      </a:r>
                    </a:p>
                  </a:txBody>
                  <a:tcPr marL="90003" marR="90003" marT="46807" marB="4680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3" marR="90003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12.6%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2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税引前当期純利益</a:t>
                      </a:r>
                    </a:p>
                  </a:txBody>
                  <a:tcPr marL="90003" marR="90003" marT="46807" marB="4680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3" marR="90003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12.6%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20.5%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当期純利益</a:t>
                      </a:r>
                    </a:p>
                  </a:txBody>
                  <a:tcPr marL="90003" marR="90003" marT="46807" marB="4680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3" marR="90003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8.7%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16.1%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46" name="Object 41"/>
          <p:cNvGraphicFramePr>
            <a:graphicFrameLocks noChangeAspect="1"/>
          </p:cNvGraphicFramePr>
          <p:nvPr/>
        </p:nvGraphicFramePr>
        <p:xfrm>
          <a:off x="2536825" y="1930400"/>
          <a:ext cx="207327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数式" r:id="rId3" imgW="1155700" imgH="419100" progId="Equation.3">
                  <p:embed/>
                </p:oleObj>
              </mc:Choice>
              <mc:Fallback>
                <p:oleObj name="数式" r:id="rId3" imgW="11557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825" y="1930400"/>
                        <a:ext cx="2073275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7" name="Object 42"/>
          <p:cNvGraphicFramePr>
            <a:graphicFrameLocks noChangeAspect="1"/>
          </p:cNvGraphicFramePr>
          <p:nvPr/>
        </p:nvGraphicFramePr>
        <p:xfrm>
          <a:off x="2809875" y="2724150"/>
          <a:ext cx="180022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数式" r:id="rId5" imgW="1002865" imgH="418918" progId="Equation.3">
                  <p:embed/>
                </p:oleObj>
              </mc:Choice>
              <mc:Fallback>
                <p:oleObj name="数式" r:id="rId5" imgW="1002865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5" y="2724150"/>
                        <a:ext cx="1800225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8" name="Object 43"/>
          <p:cNvGraphicFramePr>
            <a:graphicFrameLocks noChangeAspect="1"/>
          </p:cNvGraphicFramePr>
          <p:nvPr/>
        </p:nvGraphicFramePr>
        <p:xfrm>
          <a:off x="2809875" y="3575050"/>
          <a:ext cx="180022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数式" r:id="rId7" imgW="1002865" imgH="418918" progId="Equation.3">
                  <p:embed/>
                </p:oleObj>
              </mc:Choice>
              <mc:Fallback>
                <p:oleObj name="数式" r:id="rId7" imgW="1002865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5" y="3575050"/>
                        <a:ext cx="1800225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9" name="Object 44"/>
          <p:cNvGraphicFramePr>
            <a:graphicFrameLocks noChangeAspect="1"/>
          </p:cNvGraphicFramePr>
          <p:nvPr/>
        </p:nvGraphicFramePr>
        <p:xfrm>
          <a:off x="2860675" y="4529138"/>
          <a:ext cx="17494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数式" r:id="rId9" imgW="1625600" imgH="419100" progId="Equation.3">
                  <p:embed/>
                </p:oleObj>
              </mc:Choice>
              <mc:Fallback>
                <p:oleObj name="数式" r:id="rId9" imgW="1625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675" y="4529138"/>
                        <a:ext cx="1749425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50" name="Object 45"/>
          <p:cNvGraphicFramePr>
            <a:graphicFrameLocks noChangeAspect="1"/>
          </p:cNvGraphicFramePr>
          <p:nvPr/>
        </p:nvGraphicFramePr>
        <p:xfrm>
          <a:off x="2724150" y="5187950"/>
          <a:ext cx="2052638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数式" r:id="rId11" imgW="1143000" imgH="419100" progId="Equation.3">
                  <p:embed/>
                </p:oleObj>
              </mc:Choice>
              <mc:Fallback>
                <p:oleObj name="数式" r:id="rId11" imgW="1143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5187950"/>
                        <a:ext cx="2052638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円/楕円 11"/>
          <p:cNvSpPr>
            <a:spLocks noChangeArrowheads="1"/>
          </p:cNvSpPr>
          <p:nvPr/>
        </p:nvSpPr>
        <p:spPr bwMode="auto">
          <a:xfrm>
            <a:off x="7308304" y="2852936"/>
            <a:ext cx="1244600" cy="3937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1800">
              <a:ea typeface="HGS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98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番号プレースホルダ 5"/>
          <p:cNvSpPr txBox="1">
            <a:spLocks noGrp="1"/>
          </p:cNvSpPr>
          <p:nvPr/>
        </p:nvSpPr>
        <p:spPr bwMode="auto">
          <a:xfrm>
            <a:off x="7010400" y="6597650"/>
            <a:ext cx="2133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A081B47-FAC3-4B53-8B92-663C9019FD08}" type="slidenum">
              <a:rPr lang="en-US" altLang="ja-JP" sz="14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ja-JP" sz="14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84138"/>
            <a:ext cx="7626350" cy="5254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 smtClean="0">
                <a:solidFill>
                  <a:schemeClr val="tx1"/>
                </a:solidFill>
                <a:ea typeface="HGP創英角ｺﾞｼｯｸUB" pitchFamily="50" charset="-128"/>
              </a:rPr>
              <a:t>効率性分析　</a:t>
            </a:r>
            <a:r>
              <a:rPr lang="ja-JP" altLang="en-US" sz="3200" dirty="0" smtClean="0">
                <a:solidFill>
                  <a:schemeClr val="tx1"/>
                </a:solidFill>
                <a:ea typeface="HGP創英角ｺﾞｼｯｸUB" pitchFamily="50" charset="-128"/>
              </a:rPr>
              <a:t>回転率</a:t>
            </a:r>
            <a:r>
              <a:rPr lang="ja-JP" altLang="en-US" sz="3200" dirty="0" smtClean="0">
                <a:solidFill>
                  <a:schemeClr val="tx1"/>
                </a:solidFill>
                <a:ea typeface="HGP創英角ｺﾞｼｯｸUB" pitchFamily="50" charset="-128"/>
              </a:rPr>
              <a:t>　（</a:t>
            </a:r>
            <a:r>
              <a:rPr lang="ja-JP" altLang="en-US" sz="3200" dirty="0" smtClean="0">
                <a:solidFill>
                  <a:schemeClr val="tx1"/>
                </a:solidFill>
                <a:ea typeface="HGP創英角ｺﾞｼｯｸUB" pitchFamily="50" charset="-128"/>
              </a:rPr>
              <a:t>花王、</a:t>
            </a:r>
            <a:r>
              <a:rPr lang="en-US" altLang="ja-JP" sz="3200" dirty="0" smtClean="0">
                <a:solidFill>
                  <a:schemeClr val="tx1"/>
                </a:solidFill>
                <a:ea typeface="HGP創英角ｺﾞｼｯｸUB" pitchFamily="50" charset="-128"/>
              </a:rPr>
              <a:t>P&amp;G</a:t>
            </a:r>
            <a:r>
              <a:rPr lang="ja-JP" altLang="en-US" sz="3200" dirty="0" smtClean="0">
                <a:solidFill>
                  <a:schemeClr val="tx1"/>
                </a:solidFill>
                <a:ea typeface="HGP創英角ｺﾞｼｯｸUB" pitchFamily="50" charset="-128"/>
              </a:rPr>
              <a:t>）</a:t>
            </a:r>
            <a:endParaRPr lang="ja-JP" altLang="en-US" sz="3200" dirty="0" smtClean="0">
              <a:solidFill>
                <a:schemeClr val="tx1"/>
              </a:solidFill>
              <a:ea typeface="HGP創英角ｺﾞｼｯｸUB" pitchFamily="50" charset="-128"/>
            </a:endParaRPr>
          </a:p>
        </p:txBody>
      </p:sp>
      <p:sp>
        <p:nvSpPr>
          <p:cNvPr id="18436" name="Line 3"/>
          <p:cNvSpPr>
            <a:spLocks noChangeShapeType="1"/>
          </p:cNvSpPr>
          <p:nvPr/>
        </p:nvSpPr>
        <p:spPr bwMode="auto">
          <a:xfrm flipV="1">
            <a:off x="533400" y="685800"/>
            <a:ext cx="8153400" cy="0"/>
          </a:xfrm>
          <a:prstGeom prst="line">
            <a:avLst/>
          </a:prstGeom>
          <a:noFill/>
          <a:ln w="508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graphicFrame>
        <p:nvGraphicFramePr>
          <p:cNvPr id="218117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01606"/>
              </p:ext>
            </p:extLst>
          </p:nvPr>
        </p:nvGraphicFramePr>
        <p:xfrm>
          <a:off x="179388" y="868363"/>
          <a:ext cx="8775701" cy="4867700"/>
        </p:xfrm>
        <a:graphic>
          <a:graphicData uri="http://schemas.openxmlformats.org/drawingml/2006/table">
            <a:tbl>
              <a:tblPr/>
              <a:tblGrid>
                <a:gridCol w="2262517"/>
                <a:gridCol w="2505070"/>
                <a:gridCol w="2004057"/>
                <a:gridCol w="2004057"/>
              </a:tblGrid>
              <a:tr h="742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3" marR="90003" marT="46779" marB="4677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定義</a:t>
                      </a:r>
                    </a:p>
                  </a:txBody>
                  <a:tcPr marL="90003" marR="90003" marT="46779" marB="4677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2016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年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12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月期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花王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36001" marR="36001" marT="35981" marB="3598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2017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年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6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月期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P&amp;G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36001" marR="36001" marT="35988" marB="359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4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総資本回転率</a:t>
                      </a:r>
                    </a:p>
                  </a:txBody>
                  <a:tcPr marL="90003" marR="90003" marT="46779" marB="4677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3" marR="90003" marT="46779" marB="4677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ea typeface="MS UI Gothic" panose="020B0600070205080204" pitchFamily="50" charset="-128"/>
                          <a:cs typeface="Times New Roman" panose="02020603050405020304" pitchFamily="18" charset="0"/>
                        </a:rPr>
                        <a:t>1.100</a:t>
                      </a:r>
                    </a:p>
                  </a:txBody>
                  <a:tcPr marL="7620" marR="7620" marT="761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ea typeface="MS UI Gothic" panose="020B0600070205080204" pitchFamily="50" charset="-128"/>
                          <a:cs typeface="Times New Roman" panose="02020603050405020304" pitchFamily="18" charset="0"/>
                        </a:rPr>
                        <a:t>0.526</a:t>
                      </a:r>
                    </a:p>
                  </a:txBody>
                  <a:tcPr marL="7620" marR="7620" marT="761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49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有形固定資産回転率</a:t>
                      </a:r>
                    </a:p>
                  </a:txBody>
                  <a:tcPr marL="90003" marR="90003" marT="46779" marB="4677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3" marR="90003" marT="46779" marB="4677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ea typeface="MS UI Gothic" panose="020B0600070205080204" pitchFamily="50" charset="-128"/>
                          <a:cs typeface="Times New Roman" panose="02020603050405020304" pitchFamily="18" charset="0"/>
                        </a:rPr>
                        <a:t>4.113</a:t>
                      </a:r>
                    </a:p>
                  </a:txBody>
                  <a:tcPr marL="7620" marR="7620" marT="761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ea typeface="MS UI Gothic" panose="020B0600070205080204" pitchFamily="50" charset="-128"/>
                          <a:cs typeface="Times New Roman" panose="02020603050405020304" pitchFamily="18" charset="0"/>
                        </a:rPr>
                        <a:t>3.313</a:t>
                      </a:r>
                    </a:p>
                  </a:txBody>
                  <a:tcPr marL="7620" marR="7620" marT="761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49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棚卸資産回転率</a:t>
                      </a:r>
                    </a:p>
                  </a:txBody>
                  <a:tcPr marL="90003" marR="90003" marT="46779" marB="4677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3" marR="90003" marT="46779" marB="4677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ea typeface="MS UI Gothic" panose="020B0600070205080204" pitchFamily="50" charset="-128"/>
                          <a:cs typeface="Times New Roman" panose="02020603050405020304" pitchFamily="18" charset="0"/>
                        </a:rPr>
                        <a:t>9.212</a:t>
                      </a:r>
                    </a:p>
                  </a:txBody>
                  <a:tcPr marL="7620" marR="7620" marT="761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ea typeface="MS UI Gothic" panose="020B0600070205080204" pitchFamily="50" charset="-128"/>
                          <a:cs typeface="Times New Roman" panose="02020603050405020304" pitchFamily="18" charset="0"/>
                        </a:rPr>
                        <a:t>6.840</a:t>
                      </a:r>
                    </a:p>
                  </a:txBody>
                  <a:tcPr marL="7620" marR="7620" marT="761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49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売上債権回転率</a:t>
                      </a:r>
                    </a:p>
                  </a:txBody>
                  <a:tcPr marL="90003" marR="90003" marT="46779" marB="4677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3" marR="90003" marT="46779" marB="4677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ea typeface="MS UI Gothic" panose="020B0600070205080204" pitchFamily="50" charset="-128"/>
                          <a:cs typeface="Times New Roman" panose="02020603050405020304" pitchFamily="18" charset="0"/>
                        </a:rPr>
                        <a:t>6.955</a:t>
                      </a:r>
                    </a:p>
                  </a:txBody>
                  <a:tcPr marL="7620" marR="7620" marT="761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ea typeface="MS UI Gothic" panose="020B0600070205080204" pitchFamily="50" charset="-128"/>
                          <a:cs typeface="Times New Roman" panose="02020603050405020304" pitchFamily="18" charset="0"/>
                        </a:rPr>
                        <a:t>14.511</a:t>
                      </a:r>
                    </a:p>
                  </a:txBody>
                  <a:tcPr marL="7620" marR="7620" marT="761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49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手元流動性比率</a:t>
                      </a:r>
                    </a:p>
                  </a:txBody>
                  <a:tcPr marL="90003" marR="90003" marT="46779" marB="4677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3" marR="90003" marT="46779" marB="4677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ea typeface="MS UI Gothic" panose="020B0600070205080204" pitchFamily="50" charset="-128"/>
                          <a:cs typeface="Times New Roman" panose="02020603050405020304" pitchFamily="18" charset="0"/>
                        </a:rPr>
                        <a:t>2.523</a:t>
                      </a:r>
                    </a:p>
                  </a:txBody>
                  <a:tcPr marL="7620" marR="7620" marT="761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ea typeface="MS UI Gothic" panose="020B0600070205080204" pitchFamily="50" charset="-128"/>
                          <a:cs typeface="Times New Roman" panose="02020603050405020304" pitchFamily="18" charset="0"/>
                        </a:rPr>
                        <a:t>2.627</a:t>
                      </a:r>
                    </a:p>
                  </a:txBody>
                  <a:tcPr marL="7620" marR="7620" marT="761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74" name="Object 41"/>
          <p:cNvGraphicFramePr>
            <a:graphicFrameLocks noChangeAspect="1"/>
          </p:cNvGraphicFramePr>
          <p:nvPr/>
        </p:nvGraphicFramePr>
        <p:xfrm>
          <a:off x="3206750" y="1627188"/>
          <a:ext cx="1033463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数式" r:id="rId3" imgW="533169" imgH="418918" progId="Equation.3">
                  <p:embed/>
                </p:oleObj>
              </mc:Choice>
              <mc:Fallback>
                <p:oleObj name="数式" r:id="rId3" imgW="533169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0" y="1627188"/>
                        <a:ext cx="1033463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75" name="Object 42"/>
          <p:cNvGraphicFramePr>
            <a:graphicFrameLocks noChangeAspect="1"/>
          </p:cNvGraphicFramePr>
          <p:nvPr/>
        </p:nvGraphicFramePr>
        <p:xfrm>
          <a:off x="2854325" y="2447925"/>
          <a:ext cx="175577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数式" r:id="rId5" imgW="977900" imgH="419100" progId="Equation.3">
                  <p:embed/>
                </p:oleObj>
              </mc:Choice>
              <mc:Fallback>
                <p:oleObj name="数式" r:id="rId5" imgW="977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325" y="2447925"/>
                        <a:ext cx="1755775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76" name="Object 43"/>
          <p:cNvGraphicFramePr>
            <a:graphicFrameLocks noChangeAspect="1"/>
          </p:cNvGraphicFramePr>
          <p:nvPr/>
        </p:nvGraphicFramePr>
        <p:xfrm>
          <a:off x="3127375" y="3265488"/>
          <a:ext cx="1208088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数式" r:id="rId7" imgW="672808" imgH="418918" progId="Equation.3">
                  <p:embed/>
                </p:oleObj>
              </mc:Choice>
              <mc:Fallback>
                <p:oleObj name="数式" r:id="rId7" imgW="672808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75" y="3265488"/>
                        <a:ext cx="1208088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77" name="Object 44"/>
          <p:cNvGraphicFramePr>
            <a:graphicFrameLocks noChangeAspect="1"/>
          </p:cNvGraphicFramePr>
          <p:nvPr/>
        </p:nvGraphicFramePr>
        <p:xfrm>
          <a:off x="2781300" y="5016500"/>
          <a:ext cx="18288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数式" r:id="rId9" imgW="1422400" imgH="419100" progId="Equation.3">
                  <p:embed/>
                </p:oleObj>
              </mc:Choice>
              <mc:Fallback>
                <p:oleObj name="数式" r:id="rId9" imgW="1422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5016500"/>
                        <a:ext cx="18288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78" name="Object 45"/>
          <p:cNvGraphicFramePr>
            <a:graphicFrameLocks noChangeAspect="1"/>
          </p:cNvGraphicFramePr>
          <p:nvPr/>
        </p:nvGraphicFramePr>
        <p:xfrm>
          <a:off x="3117850" y="4102100"/>
          <a:ext cx="1208088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数式" r:id="rId11" imgW="672808" imgH="418918" progId="Equation.3">
                  <p:embed/>
                </p:oleObj>
              </mc:Choice>
              <mc:Fallback>
                <p:oleObj name="数式" r:id="rId11" imgW="672808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7850" y="4102100"/>
                        <a:ext cx="1208088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80" name="円/楕円 11"/>
          <p:cNvSpPr>
            <a:spLocks noChangeArrowheads="1"/>
          </p:cNvSpPr>
          <p:nvPr/>
        </p:nvSpPr>
        <p:spPr bwMode="auto">
          <a:xfrm>
            <a:off x="7315200" y="1844675"/>
            <a:ext cx="1244600" cy="3937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1800">
              <a:ea typeface="HGS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13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番号プレースホルダ 5"/>
          <p:cNvSpPr txBox="1">
            <a:spLocks noGrp="1"/>
          </p:cNvSpPr>
          <p:nvPr/>
        </p:nvSpPr>
        <p:spPr bwMode="auto">
          <a:xfrm>
            <a:off x="7010400" y="6597650"/>
            <a:ext cx="2133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D2E106C-AE34-4299-A6A8-810C3A3DC9D4}" type="slidenum">
              <a:rPr lang="en-US" altLang="ja-JP" sz="14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ja-JP" sz="1400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4138"/>
            <a:ext cx="9410700" cy="525462"/>
          </a:xfrm>
        </p:spPr>
        <p:txBody>
          <a:bodyPr/>
          <a:lstStyle/>
          <a:p>
            <a:pPr eaLnBrk="1" hangingPunct="1"/>
            <a:r>
              <a:rPr lang="ja-JP" altLang="en-US" sz="2800" dirty="0" smtClean="0">
                <a:solidFill>
                  <a:schemeClr val="tx1"/>
                </a:solidFill>
                <a:ea typeface="HGP創英角ｺﾞｼｯｸUB" pitchFamily="50" charset="-128"/>
              </a:rPr>
              <a:t>収益性分析　</a:t>
            </a:r>
            <a:r>
              <a:rPr lang="ja-JP" altLang="en-US" sz="2800" dirty="0" smtClean="0">
                <a:solidFill>
                  <a:schemeClr val="tx1"/>
                </a:solidFill>
                <a:ea typeface="HGP創英角ｺﾞｼｯｸUB" pitchFamily="50" charset="-128"/>
              </a:rPr>
              <a:t>ＲＯＥ</a:t>
            </a:r>
            <a:r>
              <a:rPr lang="ja-JP" altLang="en-US" sz="2800" dirty="0" smtClean="0">
                <a:solidFill>
                  <a:schemeClr val="tx1"/>
                </a:solidFill>
                <a:ea typeface="HGP創英角ｺﾞｼｯｸUB" pitchFamily="50" charset="-128"/>
              </a:rPr>
              <a:t>、ＲＯＡ、ＲＯＩ　（</a:t>
            </a:r>
            <a:r>
              <a:rPr lang="ja-JP" altLang="en-US" sz="2800" dirty="0" smtClean="0">
                <a:solidFill>
                  <a:schemeClr val="tx1"/>
                </a:solidFill>
                <a:ea typeface="HGP創英角ｺﾞｼｯｸUB" pitchFamily="50" charset="-128"/>
              </a:rPr>
              <a:t>花王、</a:t>
            </a:r>
            <a:r>
              <a:rPr lang="en-US" altLang="ja-JP" sz="2800" dirty="0" smtClean="0">
                <a:solidFill>
                  <a:schemeClr val="tx1"/>
                </a:solidFill>
                <a:ea typeface="HGP創英角ｺﾞｼｯｸUB" pitchFamily="50" charset="-128"/>
              </a:rPr>
              <a:t>P&amp;G</a:t>
            </a:r>
            <a:r>
              <a:rPr lang="ja-JP" altLang="en-US" sz="2800" dirty="0" smtClean="0">
                <a:solidFill>
                  <a:schemeClr val="tx1"/>
                </a:solidFill>
                <a:ea typeface="HGP創英角ｺﾞｼｯｸUB" pitchFamily="50" charset="-128"/>
              </a:rPr>
              <a:t>）</a:t>
            </a:r>
            <a:endParaRPr lang="ja-JP" altLang="en-US" sz="2800" dirty="0" smtClean="0">
              <a:solidFill>
                <a:schemeClr val="tx1"/>
              </a:solidFill>
              <a:ea typeface="HGP創英角ｺﾞｼｯｸUB" pitchFamily="50" charset="-128"/>
            </a:endParaRPr>
          </a:p>
        </p:txBody>
      </p:sp>
      <p:sp>
        <p:nvSpPr>
          <p:cNvPr id="22532" name="Line 3"/>
          <p:cNvSpPr>
            <a:spLocks noChangeShapeType="1"/>
          </p:cNvSpPr>
          <p:nvPr/>
        </p:nvSpPr>
        <p:spPr bwMode="auto">
          <a:xfrm flipV="1">
            <a:off x="533400" y="685800"/>
            <a:ext cx="8153400" cy="0"/>
          </a:xfrm>
          <a:prstGeom prst="line">
            <a:avLst/>
          </a:prstGeom>
          <a:noFill/>
          <a:ln w="508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graphicFrame>
        <p:nvGraphicFramePr>
          <p:cNvPr id="250928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641552"/>
              </p:ext>
            </p:extLst>
          </p:nvPr>
        </p:nvGraphicFramePr>
        <p:xfrm>
          <a:off x="179388" y="982663"/>
          <a:ext cx="8759825" cy="4249819"/>
        </p:xfrm>
        <a:graphic>
          <a:graphicData uri="http://schemas.openxmlformats.org/drawingml/2006/table">
            <a:tbl>
              <a:tblPr/>
              <a:tblGrid>
                <a:gridCol w="2548002"/>
                <a:gridCol w="2695769"/>
                <a:gridCol w="1758027"/>
                <a:gridCol w="1758027"/>
              </a:tblGrid>
              <a:tr h="742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2" marR="90002" marT="46784" marB="4678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定義</a:t>
                      </a:r>
                    </a:p>
                  </a:txBody>
                  <a:tcPr marL="90002" marR="90002" marT="46784" marB="4678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2016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年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12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月期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花王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36001" marR="36001" marT="35995" marB="359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2017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年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6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月期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P&amp;G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36001" marR="36001" marT="35995" marB="359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ROA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（事業利益）</a:t>
                      </a:r>
                    </a:p>
                  </a:txBody>
                  <a:tcPr marL="90002" marR="90002" marT="46784" marB="4678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2" marR="90002" marT="46784" marB="4678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14.2%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11.7%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ROA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（当期純利益）</a:t>
                      </a:r>
                    </a:p>
                  </a:txBody>
                  <a:tcPr marL="90002" marR="90002" marT="46784" marB="4678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2" marR="90002" marT="46784" marB="4678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9.6%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8.5%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ROI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（事業利益）</a:t>
                      </a:r>
                    </a:p>
                  </a:txBody>
                  <a:tcPr marL="90002" marR="90002" marT="46784" marB="4678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2" marR="90002" marT="46784" marB="4678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17.0%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16.5%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ROE</a:t>
                      </a:r>
                    </a:p>
                  </a:txBody>
                  <a:tcPr marL="90002" marR="90002" marT="46784" marB="4678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2" marR="90002" marT="46784" marB="4678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18.6%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17.9%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65" name="Object 36"/>
          <p:cNvGraphicFramePr>
            <a:graphicFrameLocks noChangeAspect="1"/>
          </p:cNvGraphicFramePr>
          <p:nvPr/>
        </p:nvGraphicFramePr>
        <p:xfrm>
          <a:off x="3122613" y="1755775"/>
          <a:ext cx="180022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数式" r:id="rId3" imgW="1002865" imgH="418918" progId="Equation.3">
                  <p:embed/>
                </p:oleObj>
              </mc:Choice>
              <mc:Fallback>
                <p:oleObj name="数式" r:id="rId3" imgW="1002865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613" y="1755775"/>
                        <a:ext cx="1800225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6" name="Object 37"/>
          <p:cNvGraphicFramePr>
            <a:graphicFrameLocks noChangeAspect="1"/>
          </p:cNvGraphicFramePr>
          <p:nvPr/>
        </p:nvGraphicFramePr>
        <p:xfrm>
          <a:off x="3040063" y="2616200"/>
          <a:ext cx="205105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数式" r:id="rId5" imgW="1143000" imgH="419100" progId="Equation.3">
                  <p:embed/>
                </p:oleObj>
              </mc:Choice>
              <mc:Fallback>
                <p:oleObj name="数式" r:id="rId5" imgW="1143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3" y="2616200"/>
                        <a:ext cx="2051050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7" name="Object 38"/>
          <p:cNvGraphicFramePr>
            <a:graphicFrameLocks noChangeAspect="1"/>
          </p:cNvGraphicFramePr>
          <p:nvPr/>
        </p:nvGraphicFramePr>
        <p:xfrm>
          <a:off x="3197225" y="3529013"/>
          <a:ext cx="1824038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数式" r:id="rId7" imgW="1016000" imgH="419100" progId="Equation.3">
                  <p:embed/>
                </p:oleObj>
              </mc:Choice>
              <mc:Fallback>
                <p:oleObj name="数式" r:id="rId7" imgW="1016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3529013"/>
                        <a:ext cx="1824038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8" name="Object 39"/>
          <p:cNvGraphicFramePr>
            <a:graphicFrameLocks noChangeAspect="1"/>
          </p:cNvGraphicFramePr>
          <p:nvPr/>
        </p:nvGraphicFramePr>
        <p:xfrm>
          <a:off x="3127375" y="4446588"/>
          <a:ext cx="1843088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数式" r:id="rId9" imgW="1143000" imgH="419100" progId="Equation.3">
                  <p:embed/>
                </p:oleObj>
              </mc:Choice>
              <mc:Fallback>
                <p:oleObj name="数式" r:id="rId9" imgW="1143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75" y="4446588"/>
                        <a:ext cx="1843088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9" name="Text Box 5"/>
          <p:cNvSpPr txBox="1">
            <a:spLocks noChangeArrowheads="1"/>
          </p:cNvSpPr>
          <p:nvPr/>
        </p:nvSpPr>
        <p:spPr bwMode="auto">
          <a:xfrm>
            <a:off x="401638" y="5440363"/>
            <a:ext cx="837247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solidFill>
                  <a:srgbClr val="000000"/>
                </a:solidFill>
                <a:ea typeface="HGS創英角ｺﾞｼｯｸUB" pitchFamily="50" charset="-128"/>
              </a:rPr>
              <a:t>※</a:t>
            </a:r>
            <a:r>
              <a:rPr lang="ja-JP" altLang="en-US" sz="1200">
                <a:solidFill>
                  <a:srgbClr val="000000"/>
                </a:solidFill>
                <a:ea typeface="HGS創英角ｺﾞｼｯｸUB" pitchFamily="50" charset="-128"/>
              </a:rPr>
              <a:t>事業利益＝営業利益＋受取利息・受取配当金＋持分法投資損益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000000"/>
                </a:solidFill>
                <a:ea typeface="HGS創英角ｺﾞｼｯｸUB" pitchFamily="50" charset="-128"/>
              </a:rPr>
              <a:t>　投下資本＝有利子負債＋純資産（財務アプローチ）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000000"/>
                </a:solidFill>
                <a:ea typeface="HGS創英角ｺﾞｼｯｸUB" pitchFamily="50" charset="-128"/>
              </a:rPr>
              <a:t>　　　　　＝純運転資本（売上債権＋棚卸資産－仕入債務）　</a:t>
            </a:r>
            <a:r>
              <a:rPr lang="en-US" altLang="ja-JP" sz="1200">
                <a:solidFill>
                  <a:srgbClr val="000000"/>
                </a:solidFill>
                <a:ea typeface="HGS創英角ｺﾞｼｯｸUB" pitchFamily="50" charset="-128"/>
              </a:rPr>
              <a:t>+</a:t>
            </a:r>
            <a:r>
              <a:rPr lang="ja-JP" altLang="en-US" sz="1200">
                <a:solidFill>
                  <a:srgbClr val="000000"/>
                </a:solidFill>
                <a:ea typeface="HGS創英角ｺﾞｼｯｸUB" pitchFamily="50" charset="-128"/>
              </a:rPr>
              <a:t>　固定資産　＋　繰延資産（事業アプローチ）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000000"/>
                </a:solidFill>
                <a:ea typeface="HGS創英角ｺﾞｼｯｸUB" pitchFamily="50" charset="-128"/>
              </a:rPr>
              <a:t>　ストックデータは期首・期末平均値、フローデータは期間値を活用。</a:t>
            </a:r>
          </a:p>
        </p:txBody>
      </p:sp>
      <p:sp>
        <p:nvSpPr>
          <p:cNvPr id="11" name="円/楕円 11"/>
          <p:cNvSpPr>
            <a:spLocks noChangeArrowheads="1"/>
          </p:cNvSpPr>
          <p:nvPr/>
        </p:nvSpPr>
        <p:spPr bwMode="auto">
          <a:xfrm>
            <a:off x="7308304" y="1987062"/>
            <a:ext cx="1244600" cy="3937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1800">
              <a:ea typeface="HGS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175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33208"/>
              </p:ext>
            </p:extLst>
          </p:nvPr>
        </p:nvGraphicFramePr>
        <p:xfrm>
          <a:off x="251520" y="260648"/>
          <a:ext cx="5635352" cy="3423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グラフ" r:id="rId3" imgW="8563064" imgH="5210258" progId="MSGraph.Chart.8">
                  <p:embed followColorScheme="full"/>
                </p:oleObj>
              </mc:Choice>
              <mc:Fallback>
                <p:oleObj name="グラフ" r:id="rId3" imgW="8563064" imgH="5210258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60648"/>
                        <a:ext cx="5635352" cy="34239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946714"/>
              </p:ext>
            </p:extLst>
          </p:nvPr>
        </p:nvGraphicFramePr>
        <p:xfrm>
          <a:off x="3929339" y="3662070"/>
          <a:ext cx="5214661" cy="3168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グラフ" r:id="rId5" imgW="8563064" imgH="5210258" progId="MSGraph.Chart.8">
                  <p:embed followColorScheme="full"/>
                </p:oleObj>
              </mc:Choice>
              <mc:Fallback>
                <p:oleObj name="グラフ" r:id="rId5" imgW="8563064" imgH="5210258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339" y="3662070"/>
                        <a:ext cx="5214661" cy="31683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611560" y="37263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花王</a:t>
            </a:r>
            <a:endParaRPr kumimoji="1" lang="ja-JP" altLang="en-US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88424" y="33569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P&amp;G</a:t>
            </a:r>
            <a:endParaRPr kumimoji="1" lang="ja-JP" altLang="en-US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40252" y="3172326"/>
            <a:ext cx="13681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ジレット買収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 flipH="1">
            <a:off x="7272300" y="3541658"/>
            <a:ext cx="252028" cy="1471518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1"/>
          <p:cNvSpPr txBox="1"/>
          <p:nvPr/>
        </p:nvSpPr>
        <p:spPr>
          <a:xfrm>
            <a:off x="0" y="0"/>
            <a:ext cx="9144000" cy="79208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　　　　　　　　　　　　　　　　　　　利益率の推移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5988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647673"/>
              </p:ext>
            </p:extLst>
          </p:nvPr>
        </p:nvGraphicFramePr>
        <p:xfrm>
          <a:off x="19788" y="0"/>
          <a:ext cx="912421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83568" y="5486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(billion)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23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120550"/>
              </p:ext>
            </p:extLst>
          </p:nvPr>
        </p:nvGraphicFramePr>
        <p:xfrm>
          <a:off x="0" y="-22840"/>
          <a:ext cx="9169754" cy="6880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80447" y="73334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(billion)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63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589251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82116" y="91801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％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6" name="爆発 1 5"/>
          <p:cNvSpPr/>
          <p:nvPr/>
        </p:nvSpPr>
        <p:spPr>
          <a:xfrm>
            <a:off x="7308304" y="4221088"/>
            <a:ext cx="1728192" cy="792088"/>
          </a:xfrm>
          <a:prstGeom prst="irregularSeal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56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223</Words>
  <Application>Microsoft Office PowerPoint</Application>
  <PresentationFormat>画面に合わせる (4:3)</PresentationFormat>
  <Paragraphs>144</Paragraphs>
  <Slides>11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3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Office ​​テーマ</vt:lpstr>
      <vt:lpstr>Microsoft Excel Chart</vt:lpstr>
      <vt:lpstr>数式</vt:lpstr>
      <vt:lpstr>Microsoft Graph Chart</vt:lpstr>
      <vt:lpstr>PowerPoint プレゼンテーション</vt:lpstr>
      <vt:lpstr>PowerPoint プレゼンテーション</vt:lpstr>
      <vt:lpstr>収益性分析　ＲＯＳ　（花王、P&amp;G）</vt:lpstr>
      <vt:lpstr>効率性分析　回転率　（花王、P&amp;G）</vt:lpstr>
      <vt:lpstr>収益性分析　ＲＯＥ、ＲＯＡ、ＲＯＩ　（花王、P&amp;G）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FOLIAGE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Visitor</dc:creator>
  <cp:lastModifiedBy>Visitor</cp:lastModifiedBy>
  <cp:revision>15</cp:revision>
  <dcterms:created xsi:type="dcterms:W3CDTF">2017-09-16T02:30:49Z</dcterms:created>
  <dcterms:modified xsi:type="dcterms:W3CDTF">2017-09-16T04:54:03Z</dcterms:modified>
</cp:coreProperties>
</file>