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60" r:id="rId5"/>
    <p:sldId id="261" r:id="rId6"/>
    <p:sldId id="259" r:id="rId7"/>
  </p:sldIdLst>
  <p:sldSz cx="9144000" cy="6858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B51F-EE10-429F-B38A-38B9724DD0B1}" type="datetimeFigureOut">
              <a:rPr kumimoji="1" lang="ja-JP" altLang="en-US" smtClean="0"/>
              <a:t>2019/2/17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9B46-65BC-41A3-BD24-0F44F3CF5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582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B51F-EE10-429F-B38A-38B9724DD0B1}" type="datetimeFigureOut">
              <a:rPr kumimoji="1" lang="ja-JP" altLang="en-US" smtClean="0"/>
              <a:t>2019/2/17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9B46-65BC-41A3-BD24-0F44F3CF5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28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B51F-EE10-429F-B38A-38B9724DD0B1}" type="datetimeFigureOut">
              <a:rPr kumimoji="1" lang="ja-JP" altLang="en-US" smtClean="0"/>
              <a:t>2019/2/17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9B46-65BC-41A3-BD24-0F44F3CF5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394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0920-E32C-4322-AF20-E290DBCCAF91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2019/2/17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3F571-4EF8-404C-A38A-B30AE549870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712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0920-E32C-4322-AF20-E290DBCCAF91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2019/2/17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3F571-4EF8-404C-A38A-B30AE549870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44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0920-E32C-4322-AF20-E290DBCCAF91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2019/2/17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3F571-4EF8-404C-A38A-B30AE549870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058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0920-E32C-4322-AF20-E290DBCCAF91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2019/2/17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3F571-4EF8-404C-A38A-B30AE549870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545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0920-E32C-4322-AF20-E290DBCCAF91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2019/2/17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3F571-4EF8-404C-A38A-B30AE549870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1123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0920-E32C-4322-AF20-E290DBCCAF91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2019/2/17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3F571-4EF8-404C-A38A-B30AE549870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772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0920-E32C-4322-AF20-E290DBCCAF91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2019/2/17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3F571-4EF8-404C-A38A-B30AE549870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526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0920-E32C-4322-AF20-E290DBCCAF91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2019/2/17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3F571-4EF8-404C-A38A-B30AE549870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10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B51F-EE10-429F-B38A-38B9724DD0B1}" type="datetimeFigureOut">
              <a:rPr kumimoji="1" lang="ja-JP" altLang="en-US" smtClean="0"/>
              <a:t>2019/2/17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9B46-65BC-41A3-BD24-0F44F3CF5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4817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0920-E32C-4322-AF20-E290DBCCAF91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2019/2/17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3F571-4EF8-404C-A38A-B30AE549870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9402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0920-E32C-4322-AF20-E290DBCCAF91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2019/2/17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3F571-4EF8-404C-A38A-B30AE549870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2569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0920-E32C-4322-AF20-E290DBCCAF91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2019/2/17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3F571-4EF8-404C-A38A-B30AE549870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82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B51F-EE10-429F-B38A-38B9724DD0B1}" type="datetimeFigureOut">
              <a:rPr kumimoji="1" lang="ja-JP" altLang="en-US" smtClean="0"/>
              <a:t>2019/2/17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9B46-65BC-41A3-BD24-0F44F3CF5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581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B51F-EE10-429F-B38A-38B9724DD0B1}" type="datetimeFigureOut">
              <a:rPr kumimoji="1" lang="ja-JP" altLang="en-US" smtClean="0"/>
              <a:t>2019/2/17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9B46-65BC-41A3-BD24-0F44F3CF5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11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B51F-EE10-429F-B38A-38B9724DD0B1}" type="datetimeFigureOut">
              <a:rPr kumimoji="1" lang="ja-JP" altLang="en-US" smtClean="0"/>
              <a:t>2019/2/17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9B46-65BC-41A3-BD24-0F44F3CF5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57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B51F-EE10-429F-B38A-38B9724DD0B1}" type="datetimeFigureOut">
              <a:rPr kumimoji="1" lang="ja-JP" altLang="en-US" smtClean="0"/>
              <a:t>2019/2/17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9B46-65BC-41A3-BD24-0F44F3CF5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778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B51F-EE10-429F-B38A-38B9724DD0B1}" type="datetimeFigureOut">
              <a:rPr kumimoji="1" lang="ja-JP" altLang="en-US" smtClean="0"/>
              <a:t>2019/2/17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9B46-65BC-41A3-BD24-0F44F3CF5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66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B51F-EE10-429F-B38A-38B9724DD0B1}" type="datetimeFigureOut">
              <a:rPr kumimoji="1" lang="ja-JP" altLang="en-US" smtClean="0"/>
              <a:t>2019/2/17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9B46-65BC-41A3-BD24-0F44F3CF5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57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B51F-EE10-429F-B38A-38B9724DD0B1}" type="datetimeFigureOut">
              <a:rPr kumimoji="1" lang="ja-JP" altLang="en-US" smtClean="0"/>
              <a:t>2019/2/17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9B46-65BC-41A3-BD24-0F44F3CF5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239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5B51F-EE10-429F-B38A-38B9724DD0B1}" type="datetimeFigureOut">
              <a:rPr kumimoji="1" lang="ja-JP" altLang="en-US" smtClean="0"/>
              <a:t>2019/2/17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39B46-65BC-41A3-BD24-0F44F3CF5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414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10920-E32C-4322-AF20-E290DBCCAF9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2019/2/17</a:t>
            </a:fld>
            <a:endParaRPr lang="ja-JP" alt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3F571-4EF8-404C-A38A-B30AE549870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06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okiorisk.co.jp/service/sustainability/images/img-sustainability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127"/>
            <a:ext cx="9144000" cy="693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599087" y="266385"/>
            <a:ext cx="79458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700" dirty="0"/>
              <a:t>一橋大学財務リーダーシップ・プログラム</a:t>
            </a:r>
            <a:endParaRPr lang="en-US" altLang="ja-JP" sz="2700" dirty="0"/>
          </a:p>
          <a:p>
            <a:pPr algn="ctr"/>
            <a:r>
              <a:rPr lang="en-US" altLang="ja-JP" sz="2700" dirty="0" err="1"/>
              <a:t>Hitotsubashi</a:t>
            </a:r>
            <a:r>
              <a:rPr lang="en-US" altLang="ja-JP" sz="2700" dirty="0"/>
              <a:t> Financial Leadership Program </a:t>
            </a:r>
            <a:r>
              <a:rPr lang="ja-JP" altLang="en-US" sz="2700" dirty="0"/>
              <a:t>（</a:t>
            </a:r>
            <a:r>
              <a:rPr lang="en-US" altLang="ja-JP" sz="2700" dirty="0"/>
              <a:t>HFLP</a:t>
            </a:r>
            <a:r>
              <a:rPr lang="ja-JP" altLang="en-US" sz="2700" dirty="0"/>
              <a:t>） </a:t>
            </a:r>
            <a:endParaRPr lang="en-US" altLang="ja-JP" sz="2700" dirty="0" smtClean="0"/>
          </a:p>
          <a:p>
            <a:pPr algn="ctr"/>
            <a:r>
              <a:rPr lang="en-US" altLang="ja-JP" sz="2700" dirty="0" smtClean="0"/>
              <a:t>A</a:t>
            </a:r>
            <a:r>
              <a:rPr lang="ja-JP" altLang="en-US" sz="2700" dirty="0" smtClean="0"/>
              <a:t>コース</a:t>
            </a:r>
            <a:endParaRPr lang="en-US" altLang="ja-JP" sz="2700" dirty="0"/>
          </a:p>
          <a:p>
            <a:pPr algn="ctr"/>
            <a:r>
              <a:rPr lang="ja-JP" altLang="en-US" sz="2700" dirty="0" smtClean="0"/>
              <a:t>第</a:t>
            </a:r>
            <a:r>
              <a:rPr lang="en-US" altLang="ja-JP" sz="2700" dirty="0" smtClean="0"/>
              <a:t>7</a:t>
            </a:r>
            <a:r>
              <a:rPr lang="ja-JP" altLang="en-US" sz="2700" dirty="0" smtClean="0"/>
              <a:t>セッション　</a:t>
            </a:r>
            <a:r>
              <a:rPr lang="en-US" altLang="ja-JP" sz="2700" dirty="0" smtClean="0"/>
              <a:t>F</a:t>
            </a:r>
            <a:r>
              <a:rPr lang="ja-JP" altLang="en-US" sz="2700" dirty="0" smtClean="0"/>
              <a:t>グループ</a:t>
            </a:r>
            <a:endParaRPr lang="en-US" altLang="ja-JP" sz="2700" dirty="0"/>
          </a:p>
        </p:txBody>
      </p:sp>
    </p:spTree>
    <p:extLst>
      <p:ext uri="{BB962C8B-B14F-4D97-AF65-F5344CB8AC3E}">
        <p14:creationId xmlns:p14="http://schemas.microsoft.com/office/powerpoint/2010/main" val="344055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7558" y="239491"/>
            <a:ext cx="79458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700" dirty="0" err="1" smtClean="0">
                <a:solidFill>
                  <a:prstClr val="black"/>
                </a:solidFill>
              </a:rPr>
              <a:t>Hitotsubashi</a:t>
            </a:r>
            <a:r>
              <a:rPr lang="en-US" altLang="ja-JP" sz="2700" dirty="0" smtClean="0">
                <a:solidFill>
                  <a:prstClr val="black"/>
                </a:solidFill>
              </a:rPr>
              <a:t> </a:t>
            </a:r>
            <a:r>
              <a:rPr lang="en-US" altLang="ja-JP" sz="2700" dirty="0">
                <a:solidFill>
                  <a:prstClr val="black"/>
                </a:solidFill>
              </a:rPr>
              <a:t>Financial Leadership Program </a:t>
            </a:r>
            <a:r>
              <a:rPr lang="ja-JP" altLang="en-US" sz="2700" dirty="0">
                <a:solidFill>
                  <a:prstClr val="black"/>
                </a:solidFill>
              </a:rPr>
              <a:t>（</a:t>
            </a:r>
            <a:r>
              <a:rPr lang="en-US" altLang="ja-JP" sz="2700" dirty="0">
                <a:solidFill>
                  <a:prstClr val="black"/>
                </a:solidFill>
              </a:rPr>
              <a:t>HFLP</a:t>
            </a:r>
            <a:r>
              <a:rPr lang="ja-JP" altLang="en-US" sz="2700" dirty="0">
                <a:solidFill>
                  <a:prstClr val="black"/>
                </a:solidFill>
              </a:rPr>
              <a:t>） </a:t>
            </a:r>
            <a:endParaRPr lang="en-US" altLang="ja-JP" sz="2700" dirty="0" smtClean="0">
              <a:solidFill>
                <a:prstClr val="black"/>
              </a:solidFill>
            </a:endParaRPr>
          </a:p>
          <a:p>
            <a:pPr algn="ctr"/>
            <a:r>
              <a:rPr lang="en-US" altLang="ja-JP" sz="2700" dirty="0" smtClean="0">
                <a:solidFill>
                  <a:prstClr val="black"/>
                </a:solidFill>
              </a:rPr>
              <a:t>A</a:t>
            </a:r>
            <a:r>
              <a:rPr lang="ja-JP" altLang="en-US" sz="2700" dirty="0" smtClean="0">
                <a:solidFill>
                  <a:prstClr val="black"/>
                </a:solidFill>
              </a:rPr>
              <a:t>コース第</a:t>
            </a:r>
            <a:r>
              <a:rPr lang="en-US" altLang="ja-JP" sz="2700" dirty="0" smtClean="0">
                <a:solidFill>
                  <a:prstClr val="black"/>
                </a:solidFill>
              </a:rPr>
              <a:t>7</a:t>
            </a:r>
            <a:r>
              <a:rPr lang="ja-JP" altLang="en-US" sz="2700" dirty="0" smtClean="0">
                <a:solidFill>
                  <a:prstClr val="black"/>
                </a:solidFill>
              </a:rPr>
              <a:t>セッション　</a:t>
            </a:r>
            <a:r>
              <a:rPr lang="en-US" altLang="ja-JP" sz="2700" dirty="0" smtClean="0">
                <a:solidFill>
                  <a:prstClr val="black"/>
                </a:solidFill>
              </a:rPr>
              <a:t>F</a:t>
            </a:r>
            <a:r>
              <a:rPr lang="ja-JP" altLang="en-US" sz="2700" dirty="0" smtClean="0">
                <a:solidFill>
                  <a:prstClr val="black"/>
                </a:solidFill>
              </a:rPr>
              <a:t>グループ</a:t>
            </a:r>
            <a:endParaRPr lang="en-US" altLang="ja-JP" sz="2700" dirty="0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31074" y="1216027"/>
            <a:ext cx="8556172" cy="6394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100" dirty="0" smtClean="0">
                <a:solidFill>
                  <a:prstClr val="black"/>
                </a:solidFill>
              </a:rPr>
              <a:t>・</a:t>
            </a:r>
            <a:r>
              <a:rPr lang="en-US" altLang="ja-JP" sz="2100" dirty="0" smtClean="0">
                <a:solidFill>
                  <a:prstClr val="black"/>
                </a:solidFill>
              </a:rPr>
              <a:t>ESG</a:t>
            </a:r>
            <a:r>
              <a:rPr lang="ja-JP" altLang="en-US" sz="2100" dirty="0" smtClean="0">
                <a:solidFill>
                  <a:prstClr val="black"/>
                </a:solidFill>
              </a:rPr>
              <a:t>投資に取り組むと株価が上がるのではなく、取り組んでいないと</a:t>
            </a:r>
            <a:r>
              <a:rPr lang="en-US" altLang="ja-JP" sz="2100" dirty="0" smtClean="0">
                <a:solidFill>
                  <a:prstClr val="black"/>
                </a:solidFill>
              </a:rPr>
              <a:t>ESG</a:t>
            </a:r>
            <a:r>
              <a:rPr lang="ja-JP" altLang="en-US" sz="2100" dirty="0" smtClean="0">
                <a:solidFill>
                  <a:prstClr val="black"/>
                </a:solidFill>
              </a:rPr>
              <a:t>に　　</a:t>
            </a:r>
            <a:endParaRPr lang="en-US" altLang="ja-JP" sz="21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100" dirty="0">
                <a:solidFill>
                  <a:prstClr val="black"/>
                </a:solidFill>
              </a:rPr>
              <a:t>　</a:t>
            </a:r>
            <a:r>
              <a:rPr lang="ja-JP" altLang="en-US" sz="2100" dirty="0" smtClean="0">
                <a:solidFill>
                  <a:prstClr val="black"/>
                </a:solidFill>
              </a:rPr>
              <a:t>違反している会社として扱われ、株価に反映される</a:t>
            </a:r>
            <a:endParaRPr lang="en-US" altLang="ja-JP" sz="21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100" dirty="0">
                <a:solidFill>
                  <a:prstClr val="black"/>
                </a:solidFill>
              </a:rPr>
              <a:t>・</a:t>
            </a:r>
            <a:r>
              <a:rPr lang="en-US" altLang="ja-JP" sz="2100" dirty="0" smtClean="0">
                <a:solidFill>
                  <a:prstClr val="black"/>
                </a:solidFill>
              </a:rPr>
              <a:t>EPS</a:t>
            </a:r>
            <a:r>
              <a:rPr lang="ja-JP" altLang="en-US" sz="2100" dirty="0" smtClean="0">
                <a:solidFill>
                  <a:prstClr val="black"/>
                </a:solidFill>
              </a:rPr>
              <a:t>と連動しない、利益成長以外の評価が株価に反映。</a:t>
            </a:r>
            <a:endParaRPr lang="en-US" altLang="ja-JP" sz="21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100" dirty="0">
                <a:solidFill>
                  <a:prstClr val="black"/>
                </a:solidFill>
              </a:rPr>
              <a:t>・価値創造</a:t>
            </a:r>
            <a:r>
              <a:rPr lang="ja-JP" altLang="en-US" sz="2100" dirty="0" smtClean="0">
                <a:solidFill>
                  <a:prstClr val="black"/>
                </a:solidFill>
              </a:rPr>
              <a:t>ガイダンス → ビジネスモデルと戦略を繋ぐのが</a:t>
            </a:r>
            <a:r>
              <a:rPr lang="en-US" altLang="ja-JP" sz="2100" dirty="0" smtClean="0">
                <a:solidFill>
                  <a:prstClr val="black"/>
                </a:solidFill>
              </a:rPr>
              <a:t>ESG</a:t>
            </a:r>
            <a:r>
              <a:rPr lang="ja-JP" altLang="en-US" sz="2100" dirty="0" smtClean="0">
                <a:solidFill>
                  <a:prstClr val="black"/>
                </a:solidFill>
              </a:rPr>
              <a:t>であり、持続</a:t>
            </a:r>
            <a:r>
              <a:rPr lang="en-US" altLang="ja-JP" sz="2100" dirty="0" smtClean="0">
                <a:solidFill>
                  <a:prstClr val="black"/>
                </a:solidFill>
              </a:rPr>
              <a:t/>
            </a:r>
            <a:br>
              <a:rPr lang="en-US" altLang="ja-JP" sz="2100" dirty="0" smtClean="0">
                <a:solidFill>
                  <a:prstClr val="black"/>
                </a:solidFill>
              </a:rPr>
            </a:br>
            <a:r>
              <a:rPr lang="ja-JP" altLang="en-US" sz="2100" dirty="0" smtClean="0">
                <a:solidFill>
                  <a:prstClr val="black"/>
                </a:solidFill>
              </a:rPr>
              <a:t>　可能性・成長性の</a:t>
            </a:r>
            <a:r>
              <a:rPr lang="en-US" altLang="ja-JP" sz="2100" dirty="0" smtClean="0">
                <a:solidFill>
                  <a:prstClr val="black"/>
                </a:solidFill>
              </a:rPr>
              <a:t>KEY</a:t>
            </a:r>
            <a:r>
              <a:rPr lang="ja-JP" altLang="en-US" sz="2100" dirty="0" err="1" smtClean="0">
                <a:solidFill>
                  <a:prstClr val="black"/>
                </a:solidFill>
              </a:rPr>
              <a:t>。</a:t>
            </a:r>
            <a:endParaRPr lang="en-US" altLang="ja-JP" sz="21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100" dirty="0" smtClean="0">
                <a:solidFill>
                  <a:prstClr val="black"/>
                </a:solidFill>
              </a:rPr>
              <a:t>・</a:t>
            </a:r>
            <a:r>
              <a:rPr lang="en-US" altLang="ja-JP" sz="2100" dirty="0" smtClean="0">
                <a:solidFill>
                  <a:prstClr val="black"/>
                </a:solidFill>
              </a:rPr>
              <a:t>ESG</a:t>
            </a:r>
            <a:r>
              <a:rPr lang="ja-JP" altLang="en-US" sz="2100" dirty="0" smtClean="0">
                <a:solidFill>
                  <a:prstClr val="black"/>
                </a:solidFill>
              </a:rPr>
              <a:t>の位置付け、</a:t>
            </a:r>
            <a:r>
              <a:rPr lang="en-US" altLang="ja-JP" sz="2100" dirty="0" smtClean="0">
                <a:solidFill>
                  <a:prstClr val="black"/>
                </a:solidFill>
              </a:rPr>
              <a:t>ES</a:t>
            </a:r>
            <a:r>
              <a:rPr lang="ja-JP" altLang="en-US" sz="2100" dirty="0" smtClean="0">
                <a:solidFill>
                  <a:prstClr val="black"/>
                </a:solidFill>
              </a:rPr>
              <a:t>：事業の持続可能性に関連、</a:t>
            </a:r>
            <a:r>
              <a:rPr lang="en-US" altLang="ja-JP" sz="2100" dirty="0" smtClean="0">
                <a:solidFill>
                  <a:prstClr val="black"/>
                </a:solidFill>
              </a:rPr>
              <a:t>G</a:t>
            </a:r>
            <a:r>
              <a:rPr lang="ja-JP" altLang="en-US" sz="2100" dirty="0" smtClean="0">
                <a:solidFill>
                  <a:prstClr val="black"/>
                </a:solidFill>
              </a:rPr>
              <a:t>：企業価値を高める</a:t>
            </a:r>
            <a:endParaRPr lang="en-US" altLang="ja-JP" sz="21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100" dirty="0">
                <a:solidFill>
                  <a:prstClr val="black"/>
                </a:solidFill>
              </a:rPr>
              <a:t>　</a:t>
            </a:r>
            <a:r>
              <a:rPr lang="ja-JP" altLang="en-US" sz="2100" dirty="0" smtClean="0">
                <a:solidFill>
                  <a:prstClr val="black"/>
                </a:solidFill>
              </a:rPr>
              <a:t>前提となる規律</a:t>
            </a:r>
            <a:endParaRPr lang="en-US" altLang="ja-JP" sz="21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100" dirty="0" smtClean="0">
                <a:solidFill>
                  <a:prstClr val="black"/>
                </a:solidFill>
              </a:rPr>
              <a:t>・</a:t>
            </a:r>
            <a:r>
              <a:rPr lang="en-US" altLang="ja-JP" sz="2100" dirty="0" smtClean="0">
                <a:solidFill>
                  <a:prstClr val="black"/>
                </a:solidFill>
              </a:rPr>
              <a:t>SDG</a:t>
            </a:r>
            <a:r>
              <a:rPr lang="ja-JP" altLang="en-US" sz="2100" dirty="0" err="1" smtClean="0">
                <a:solidFill>
                  <a:prstClr val="black"/>
                </a:solidFill>
              </a:rPr>
              <a:t>ｓ</a:t>
            </a:r>
            <a:r>
              <a:rPr lang="ja-JP" altLang="en-US" sz="2100" dirty="0" smtClean="0">
                <a:solidFill>
                  <a:prstClr val="black"/>
                </a:solidFill>
              </a:rPr>
              <a:t>対応：将来世代をステークホルダーとして捉える、砂に戻る素材、</a:t>
            </a:r>
            <a:r>
              <a:rPr lang="en-US" altLang="ja-JP" sz="2100" dirty="0" smtClean="0">
                <a:solidFill>
                  <a:prstClr val="black"/>
                </a:solidFill>
              </a:rPr>
              <a:t/>
            </a:r>
            <a:br>
              <a:rPr lang="en-US" altLang="ja-JP" sz="2100" dirty="0" smtClean="0">
                <a:solidFill>
                  <a:prstClr val="black"/>
                </a:solidFill>
              </a:rPr>
            </a:br>
            <a:r>
              <a:rPr lang="ja-JP" altLang="en-US" sz="2100" dirty="0" smtClean="0">
                <a:solidFill>
                  <a:prstClr val="black"/>
                </a:solidFill>
              </a:rPr>
              <a:t>　紫外線対策、</a:t>
            </a:r>
            <a:r>
              <a:rPr lang="en-US" altLang="ja-JP" sz="2100" dirty="0" smtClean="0">
                <a:solidFill>
                  <a:prstClr val="black"/>
                </a:solidFill>
              </a:rPr>
              <a:t>CO2</a:t>
            </a:r>
            <a:r>
              <a:rPr lang="ja-JP" altLang="en-US" sz="2100" dirty="0" smtClean="0">
                <a:solidFill>
                  <a:prstClr val="black"/>
                </a:solidFill>
              </a:rPr>
              <a:t>削減、ダイバーシティ（女性支援）、ジェンダーフリー、</a:t>
            </a:r>
            <a:endParaRPr lang="en-US" altLang="ja-JP" sz="21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100" dirty="0">
                <a:solidFill>
                  <a:prstClr val="black"/>
                </a:solidFill>
              </a:rPr>
              <a:t>　</a:t>
            </a:r>
            <a:r>
              <a:rPr lang="ja-JP" altLang="en-US" sz="2100" dirty="0" smtClean="0">
                <a:solidFill>
                  <a:prstClr val="black"/>
                </a:solidFill>
              </a:rPr>
              <a:t>労働条件（アジア・アフリカ）</a:t>
            </a:r>
            <a:endParaRPr lang="en-US" altLang="ja-JP" sz="21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endParaRPr lang="en-US" altLang="ja-JP" sz="21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endParaRPr lang="en-US" altLang="ja-JP" sz="21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endParaRPr lang="en-US" altLang="ja-JP" sz="21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28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2693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718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7558" y="239491"/>
            <a:ext cx="79458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700" dirty="0" err="1" smtClean="0">
                <a:solidFill>
                  <a:prstClr val="black"/>
                </a:solidFill>
              </a:rPr>
              <a:t>Hitotsubashi</a:t>
            </a:r>
            <a:r>
              <a:rPr lang="en-US" altLang="ja-JP" sz="2700" dirty="0" smtClean="0">
                <a:solidFill>
                  <a:prstClr val="black"/>
                </a:solidFill>
              </a:rPr>
              <a:t> </a:t>
            </a:r>
            <a:r>
              <a:rPr lang="en-US" altLang="ja-JP" sz="2700" dirty="0">
                <a:solidFill>
                  <a:prstClr val="black"/>
                </a:solidFill>
              </a:rPr>
              <a:t>Financial Leadership Program </a:t>
            </a:r>
            <a:r>
              <a:rPr lang="ja-JP" altLang="en-US" sz="2700" dirty="0">
                <a:solidFill>
                  <a:prstClr val="black"/>
                </a:solidFill>
              </a:rPr>
              <a:t>（</a:t>
            </a:r>
            <a:r>
              <a:rPr lang="en-US" altLang="ja-JP" sz="2700" dirty="0">
                <a:solidFill>
                  <a:prstClr val="black"/>
                </a:solidFill>
              </a:rPr>
              <a:t>HFLP</a:t>
            </a:r>
            <a:r>
              <a:rPr lang="ja-JP" altLang="en-US" sz="2700" dirty="0">
                <a:solidFill>
                  <a:prstClr val="black"/>
                </a:solidFill>
              </a:rPr>
              <a:t>） </a:t>
            </a:r>
            <a:endParaRPr lang="en-US" altLang="ja-JP" sz="2700" dirty="0" smtClean="0">
              <a:solidFill>
                <a:prstClr val="black"/>
              </a:solidFill>
            </a:endParaRPr>
          </a:p>
          <a:p>
            <a:pPr algn="ctr"/>
            <a:r>
              <a:rPr lang="en-US" altLang="ja-JP" sz="2700" dirty="0" smtClean="0">
                <a:solidFill>
                  <a:prstClr val="black"/>
                </a:solidFill>
              </a:rPr>
              <a:t>A</a:t>
            </a:r>
            <a:r>
              <a:rPr lang="ja-JP" altLang="en-US" sz="2700" dirty="0" smtClean="0">
                <a:solidFill>
                  <a:prstClr val="black"/>
                </a:solidFill>
              </a:rPr>
              <a:t>コース第</a:t>
            </a:r>
            <a:r>
              <a:rPr lang="en-US" altLang="ja-JP" sz="2700" dirty="0" smtClean="0">
                <a:solidFill>
                  <a:prstClr val="black"/>
                </a:solidFill>
              </a:rPr>
              <a:t>7</a:t>
            </a:r>
            <a:r>
              <a:rPr lang="ja-JP" altLang="en-US" sz="2700" dirty="0" smtClean="0">
                <a:solidFill>
                  <a:prstClr val="black"/>
                </a:solidFill>
              </a:rPr>
              <a:t>セッション　</a:t>
            </a:r>
            <a:r>
              <a:rPr lang="en-US" altLang="ja-JP" sz="2700" dirty="0" smtClean="0">
                <a:solidFill>
                  <a:prstClr val="black"/>
                </a:solidFill>
              </a:rPr>
              <a:t>F</a:t>
            </a:r>
            <a:r>
              <a:rPr lang="ja-JP" altLang="en-US" sz="2700" dirty="0" smtClean="0">
                <a:solidFill>
                  <a:prstClr val="black"/>
                </a:solidFill>
              </a:rPr>
              <a:t>グループ</a:t>
            </a:r>
            <a:endParaRPr lang="en-US" altLang="ja-JP" sz="2700" dirty="0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31074" y="1216027"/>
            <a:ext cx="8438606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100" dirty="0" smtClean="0">
                <a:solidFill>
                  <a:prstClr val="black"/>
                </a:solidFill>
              </a:rPr>
              <a:t>・</a:t>
            </a:r>
            <a:r>
              <a:rPr lang="en-US" altLang="ja-JP" sz="2100" dirty="0" smtClean="0">
                <a:solidFill>
                  <a:prstClr val="black"/>
                </a:solidFill>
              </a:rPr>
              <a:t>PURE</a:t>
            </a:r>
            <a:r>
              <a:rPr lang="ja-JP" altLang="en-US" sz="2100" dirty="0" smtClean="0">
                <a:solidFill>
                  <a:prstClr val="black"/>
                </a:solidFill>
              </a:rPr>
              <a:t> </a:t>
            </a:r>
            <a:r>
              <a:rPr lang="en-US" altLang="ja-JP" sz="2100" dirty="0" smtClean="0">
                <a:solidFill>
                  <a:prstClr val="black"/>
                </a:solidFill>
              </a:rPr>
              <a:t>PLAYER</a:t>
            </a:r>
            <a:r>
              <a:rPr lang="ja-JP" altLang="en-US" sz="2100" dirty="0" err="1">
                <a:solidFill>
                  <a:prstClr val="black"/>
                </a:solidFill>
              </a:rPr>
              <a:t>。</a:t>
            </a:r>
            <a:r>
              <a:rPr lang="ja-JP" altLang="en-US" sz="2100" dirty="0" smtClean="0">
                <a:solidFill>
                  <a:prstClr val="black"/>
                </a:solidFill>
              </a:rPr>
              <a:t>多角化（コングリマリット）がいいわけではないが、</a:t>
            </a:r>
            <a:r>
              <a:rPr lang="ja-JP" altLang="en-US" sz="2100" dirty="0" smtClean="0">
                <a:solidFill>
                  <a:prstClr val="black"/>
                </a:solidFill>
              </a:rPr>
              <a:t>小売と</a:t>
            </a:r>
            <a:endParaRPr lang="en-US" altLang="ja-JP" sz="21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100" dirty="0">
                <a:solidFill>
                  <a:prstClr val="black"/>
                </a:solidFill>
              </a:rPr>
              <a:t>　</a:t>
            </a:r>
            <a:r>
              <a:rPr lang="ja-JP" altLang="en-US" sz="2100" dirty="0" smtClean="0">
                <a:solidFill>
                  <a:prstClr val="black"/>
                </a:solidFill>
              </a:rPr>
              <a:t>金融の両立、</a:t>
            </a:r>
            <a:r>
              <a:rPr lang="ja-JP" altLang="en-US" sz="2100" dirty="0" smtClean="0">
                <a:solidFill>
                  <a:prstClr val="black"/>
                </a:solidFill>
              </a:rPr>
              <a:t>一本足打法だと心配。</a:t>
            </a:r>
            <a:endParaRPr lang="en-US" altLang="ja-JP" sz="21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100" dirty="0" smtClean="0">
                <a:solidFill>
                  <a:prstClr val="black"/>
                </a:solidFill>
              </a:rPr>
              <a:t>・対話の必要性。そこで結論を出すのではなく、１か月後でいいから</a:t>
            </a:r>
            <a:r>
              <a:rPr lang="ja-JP" altLang="en-US" sz="2100" dirty="0" smtClean="0">
                <a:solidFill>
                  <a:prstClr val="black"/>
                </a:solidFill>
              </a:rPr>
              <a:t>熟成</a:t>
            </a:r>
            <a:endParaRPr lang="en-US" altLang="ja-JP" sz="21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100" dirty="0">
                <a:solidFill>
                  <a:prstClr val="black"/>
                </a:solidFill>
              </a:rPr>
              <a:t>　</a:t>
            </a:r>
            <a:r>
              <a:rPr lang="ja-JP" altLang="en-US" sz="2100" dirty="0" smtClean="0">
                <a:solidFill>
                  <a:prstClr val="black"/>
                </a:solidFill>
              </a:rPr>
              <a:t>して</a:t>
            </a:r>
            <a:r>
              <a:rPr lang="ja-JP" altLang="en-US" sz="2100" dirty="0" smtClean="0">
                <a:solidFill>
                  <a:prstClr val="black"/>
                </a:solidFill>
              </a:rPr>
              <a:t>いくことが大事。お客さまへの洞察力（インサイト）が求められ、そこ</a:t>
            </a:r>
            <a:r>
              <a:rPr lang="ja-JP" altLang="en-US" sz="2100" dirty="0" smtClean="0">
                <a:solidFill>
                  <a:prstClr val="black"/>
                </a:solidFill>
              </a:rPr>
              <a:t>で</a:t>
            </a:r>
            <a:endParaRPr lang="en-US" altLang="ja-JP" sz="21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100" dirty="0">
                <a:solidFill>
                  <a:prstClr val="black"/>
                </a:solidFill>
              </a:rPr>
              <a:t>　</a:t>
            </a:r>
            <a:r>
              <a:rPr lang="ja-JP" altLang="en-US" sz="2100" dirty="0" smtClean="0">
                <a:solidFill>
                  <a:prstClr val="black"/>
                </a:solidFill>
              </a:rPr>
              <a:t>初めて</a:t>
            </a:r>
            <a:r>
              <a:rPr lang="ja-JP" altLang="en-US" sz="2100" dirty="0" smtClean="0">
                <a:solidFill>
                  <a:prstClr val="black"/>
                </a:solidFill>
              </a:rPr>
              <a:t>お客さまの本音を引き出せる</a:t>
            </a:r>
            <a:r>
              <a:rPr lang="ja-JP" altLang="en-US" sz="2100" dirty="0" smtClean="0">
                <a:solidFill>
                  <a:prstClr val="black"/>
                </a:solidFill>
              </a:rPr>
              <a:t>。</a:t>
            </a:r>
            <a:endParaRPr lang="en-US" altLang="ja-JP" sz="21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100" dirty="0" smtClean="0">
                <a:solidFill>
                  <a:prstClr val="black"/>
                </a:solidFill>
              </a:rPr>
              <a:t>・イノベーションを生み出す人間力の創造。</a:t>
            </a:r>
            <a:endParaRPr lang="en-US" altLang="ja-JP" sz="21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100" dirty="0">
                <a:solidFill>
                  <a:prstClr val="black"/>
                </a:solidFill>
              </a:rPr>
              <a:t>　</a:t>
            </a:r>
            <a:r>
              <a:rPr lang="en-US" altLang="ja-JP" sz="2100" dirty="0" smtClean="0">
                <a:solidFill>
                  <a:prstClr val="black"/>
                </a:solidFill>
              </a:rPr>
              <a:t>10</a:t>
            </a:r>
            <a:r>
              <a:rPr lang="ja-JP" altLang="en-US" sz="2100" dirty="0" smtClean="0">
                <a:solidFill>
                  <a:prstClr val="black"/>
                </a:solidFill>
              </a:rPr>
              <a:t>年単位で中長期的にビジネスモデルを組み立てられるか。</a:t>
            </a:r>
            <a:endParaRPr lang="en-US" altLang="ja-JP" sz="21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100" dirty="0" smtClean="0">
                <a:solidFill>
                  <a:prstClr val="black"/>
                </a:solidFill>
              </a:rPr>
              <a:t>・企業文化はオペレーションに入るのではなく、顧客接点であるフロント</a:t>
            </a:r>
            <a:r>
              <a:rPr lang="ja-JP" altLang="en-US" sz="2100" dirty="0" smtClean="0">
                <a:solidFill>
                  <a:prstClr val="black"/>
                </a:solidFill>
              </a:rPr>
              <a:t>が</a:t>
            </a:r>
            <a:endParaRPr lang="en-US" altLang="ja-JP" sz="21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100" dirty="0">
                <a:solidFill>
                  <a:prstClr val="black"/>
                </a:solidFill>
              </a:rPr>
              <a:t>　</a:t>
            </a:r>
            <a:r>
              <a:rPr lang="ja-JP" altLang="en-US" sz="2100" dirty="0" smtClean="0">
                <a:solidFill>
                  <a:prstClr val="black"/>
                </a:solidFill>
              </a:rPr>
              <a:t>主役。オーケストラ</a:t>
            </a:r>
            <a:r>
              <a:rPr lang="ja-JP" altLang="en-US" sz="2100" dirty="0" smtClean="0">
                <a:solidFill>
                  <a:prstClr val="black"/>
                </a:solidFill>
              </a:rPr>
              <a:t>に指揮者は要らない。</a:t>
            </a:r>
            <a:endParaRPr lang="en-US" altLang="ja-JP" sz="21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endParaRPr lang="en-US" altLang="ja-JP" sz="21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endParaRPr lang="en-US" altLang="ja-JP" sz="21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36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414</TotalTime>
  <Words>76</Words>
  <Application>Microsoft Office PowerPoint</Application>
  <PresentationFormat>画面に合わせる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7" baseType="lpstr">
      <vt:lpstr>Office テーマ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shokenPC_orange</dc:creator>
  <cp:lastModifiedBy>FOLIAGE</cp:lastModifiedBy>
  <cp:revision>22</cp:revision>
  <cp:lastPrinted>2015-07-03T07:13:26Z</cp:lastPrinted>
  <dcterms:created xsi:type="dcterms:W3CDTF">2015-07-03T07:10:58Z</dcterms:created>
  <dcterms:modified xsi:type="dcterms:W3CDTF">2019-02-17T01:52:54Z</dcterms:modified>
</cp:coreProperties>
</file>