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1068657-D1C0-4741-ABF7-9A59B5BD57CF}" type="datetimeFigureOut">
              <a:rPr kumimoji="1" lang="ja-JP" altLang="en-US" smtClean="0"/>
              <a:t>2017/11/25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2A40E9-EAF0-4313-8D0A-323318988817}" type="slidenum">
              <a:rPr kumimoji="1" lang="ja-JP" altLang="en-US" smtClean="0"/>
              <a:t>‹#›</a:t>
            </a:fld>
            <a:endParaRPr kumimoji="1" lang="ja-JP" altLang="en-US"/>
          </a:p>
        </p:txBody>
      </p:sp>
    </p:spTree>
    <p:extLst>
      <p:ext uri="{BB962C8B-B14F-4D97-AF65-F5344CB8AC3E}">
        <p14:creationId xmlns:p14="http://schemas.microsoft.com/office/powerpoint/2010/main" val="263355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1068657-D1C0-4741-ABF7-9A59B5BD57CF}" type="datetimeFigureOut">
              <a:rPr kumimoji="1" lang="ja-JP" altLang="en-US" smtClean="0"/>
              <a:t>2017/11/25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2A40E9-EAF0-4313-8D0A-323318988817}" type="slidenum">
              <a:rPr kumimoji="1" lang="ja-JP" altLang="en-US" smtClean="0"/>
              <a:t>‹#›</a:t>
            </a:fld>
            <a:endParaRPr kumimoji="1" lang="ja-JP" altLang="en-US"/>
          </a:p>
        </p:txBody>
      </p:sp>
    </p:spTree>
    <p:extLst>
      <p:ext uri="{BB962C8B-B14F-4D97-AF65-F5344CB8AC3E}">
        <p14:creationId xmlns:p14="http://schemas.microsoft.com/office/powerpoint/2010/main" val="1523718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1068657-D1C0-4741-ABF7-9A59B5BD57CF}" type="datetimeFigureOut">
              <a:rPr kumimoji="1" lang="ja-JP" altLang="en-US" smtClean="0"/>
              <a:t>2017/11/25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2A40E9-EAF0-4313-8D0A-323318988817}" type="slidenum">
              <a:rPr kumimoji="1" lang="ja-JP" altLang="en-US" smtClean="0"/>
              <a:t>‹#›</a:t>
            </a:fld>
            <a:endParaRPr kumimoji="1" lang="ja-JP" altLang="en-US"/>
          </a:p>
        </p:txBody>
      </p:sp>
    </p:spTree>
    <p:extLst>
      <p:ext uri="{BB962C8B-B14F-4D97-AF65-F5344CB8AC3E}">
        <p14:creationId xmlns:p14="http://schemas.microsoft.com/office/powerpoint/2010/main" val="4218302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1068657-D1C0-4741-ABF7-9A59B5BD57CF}" type="datetimeFigureOut">
              <a:rPr kumimoji="1" lang="ja-JP" altLang="en-US" smtClean="0"/>
              <a:t>2017/11/25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2A40E9-EAF0-4313-8D0A-323318988817}" type="slidenum">
              <a:rPr kumimoji="1" lang="ja-JP" altLang="en-US" smtClean="0"/>
              <a:t>‹#›</a:t>
            </a:fld>
            <a:endParaRPr kumimoji="1" lang="ja-JP" altLang="en-US"/>
          </a:p>
        </p:txBody>
      </p:sp>
    </p:spTree>
    <p:extLst>
      <p:ext uri="{BB962C8B-B14F-4D97-AF65-F5344CB8AC3E}">
        <p14:creationId xmlns:p14="http://schemas.microsoft.com/office/powerpoint/2010/main" val="72680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1068657-D1C0-4741-ABF7-9A59B5BD57CF}" type="datetimeFigureOut">
              <a:rPr kumimoji="1" lang="ja-JP" altLang="en-US" smtClean="0"/>
              <a:t>2017/11/25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2A40E9-EAF0-4313-8D0A-323318988817}" type="slidenum">
              <a:rPr kumimoji="1" lang="ja-JP" altLang="en-US" smtClean="0"/>
              <a:t>‹#›</a:t>
            </a:fld>
            <a:endParaRPr kumimoji="1" lang="ja-JP" altLang="en-US"/>
          </a:p>
        </p:txBody>
      </p:sp>
    </p:spTree>
    <p:extLst>
      <p:ext uri="{BB962C8B-B14F-4D97-AF65-F5344CB8AC3E}">
        <p14:creationId xmlns:p14="http://schemas.microsoft.com/office/powerpoint/2010/main" val="328700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1068657-D1C0-4741-ABF7-9A59B5BD57CF}" type="datetimeFigureOut">
              <a:rPr kumimoji="1" lang="ja-JP" altLang="en-US" smtClean="0"/>
              <a:t>2017/11/25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2A40E9-EAF0-4313-8D0A-323318988817}" type="slidenum">
              <a:rPr kumimoji="1" lang="ja-JP" altLang="en-US" smtClean="0"/>
              <a:t>‹#›</a:t>
            </a:fld>
            <a:endParaRPr kumimoji="1" lang="ja-JP" altLang="en-US"/>
          </a:p>
        </p:txBody>
      </p:sp>
    </p:spTree>
    <p:extLst>
      <p:ext uri="{BB962C8B-B14F-4D97-AF65-F5344CB8AC3E}">
        <p14:creationId xmlns:p14="http://schemas.microsoft.com/office/powerpoint/2010/main" val="2739246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1068657-D1C0-4741-ABF7-9A59B5BD57CF}" type="datetimeFigureOut">
              <a:rPr kumimoji="1" lang="ja-JP" altLang="en-US" smtClean="0"/>
              <a:t>2017/11/25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32A40E9-EAF0-4313-8D0A-323318988817}" type="slidenum">
              <a:rPr kumimoji="1" lang="ja-JP" altLang="en-US" smtClean="0"/>
              <a:t>‹#›</a:t>
            </a:fld>
            <a:endParaRPr kumimoji="1" lang="ja-JP" altLang="en-US"/>
          </a:p>
        </p:txBody>
      </p:sp>
    </p:spTree>
    <p:extLst>
      <p:ext uri="{BB962C8B-B14F-4D97-AF65-F5344CB8AC3E}">
        <p14:creationId xmlns:p14="http://schemas.microsoft.com/office/powerpoint/2010/main" val="53170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1068657-D1C0-4741-ABF7-9A59B5BD57CF}" type="datetimeFigureOut">
              <a:rPr kumimoji="1" lang="ja-JP" altLang="en-US" smtClean="0"/>
              <a:t>2017/11/25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32A40E9-EAF0-4313-8D0A-323318988817}" type="slidenum">
              <a:rPr kumimoji="1" lang="ja-JP" altLang="en-US" smtClean="0"/>
              <a:t>‹#›</a:t>
            </a:fld>
            <a:endParaRPr kumimoji="1" lang="ja-JP" altLang="en-US"/>
          </a:p>
        </p:txBody>
      </p:sp>
    </p:spTree>
    <p:extLst>
      <p:ext uri="{BB962C8B-B14F-4D97-AF65-F5344CB8AC3E}">
        <p14:creationId xmlns:p14="http://schemas.microsoft.com/office/powerpoint/2010/main" val="187076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1068657-D1C0-4741-ABF7-9A59B5BD57CF}" type="datetimeFigureOut">
              <a:rPr kumimoji="1" lang="ja-JP" altLang="en-US" smtClean="0"/>
              <a:t>2017/11/25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32A40E9-EAF0-4313-8D0A-323318988817}" type="slidenum">
              <a:rPr kumimoji="1" lang="ja-JP" altLang="en-US" smtClean="0"/>
              <a:t>‹#›</a:t>
            </a:fld>
            <a:endParaRPr kumimoji="1" lang="ja-JP" altLang="en-US"/>
          </a:p>
        </p:txBody>
      </p:sp>
    </p:spTree>
    <p:extLst>
      <p:ext uri="{BB962C8B-B14F-4D97-AF65-F5344CB8AC3E}">
        <p14:creationId xmlns:p14="http://schemas.microsoft.com/office/powerpoint/2010/main" val="735889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1068657-D1C0-4741-ABF7-9A59B5BD57CF}" type="datetimeFigureOut">
              <a:rPr kumimoji="1" lang="ja-JP" altLang="en-US" smtClean="0"/>
              <a:t>2017/11/25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2A40E9-EAF0-4313-8D0A-323318988817}" type="slidenum">
              <a:rPr kumimoji="1" lang="ja-JP" altLang="en-US" smtClean="0"/>
              <a:t>‹#›</a:t>
            </a:fld>
            <a:endParaRPr kumimoji="1" lang="ja-JP" altLang="en-US"/>
          </a:p>
        </p:txBody>
      </p:sp>
    </p:spTree>
    <p:extLst>
      <p:ext uri="{BB962C8B-B14F-4D97-AF65-F5344CB8AC3E}">
        <p14:creationId xmlns:p14="http://schemas.microsoft.com/office/powerpoint/2010/main" val="1695696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1068657-D1C0-4741-ABF7-9A59B5BD57CF}" type="datetimeFigureOut">
              <a:rPr kumimoji="1" lang="ja-JP" altLang="en-US" smtClean="0"/>
              <a:t>2017/11/25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2A40E9-EAF0-4313-8D0A-323318988817}" type="slidenum">
              <a:rPr kumimoji="1" lang="ja-JP" altLang="en-US" smtClean="0"/>
              <a:t>‹#›</a:t>
            </a:fld>
            <a:endParaRPr kumimoji="1" lang="ja-JP" altLang="en-US"/>
          </a:p>
        </p:txBody>
      </p:sp>
    </p:spTree>
    <p:extLst>
      <p:ext uri="{BB962C8B-B14F-4D97-AF65-F5344CB8AC3E}">
        <p14:creationId xmlns:p14="http://schemas.microsoft.com/office/powerpoint/2010/main" val="39640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068657-D1C0-4741-ABF7-9A59B5BD57CF}" type="datetimeFigureOut">
              <a:rPr kumimoji="1" lang="ja-JP" altLang="en-US" smtClean="0"/>
              <a:t>2017/11/25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A40E9-EAF0-4313-8D0A-323318988817}" type="slidenum">
              <a:rPr kumimoji="1" lang="ja-JP" altLang="en-US" smtClean="0"/>
              <a:t>‹#›</a:t>
            </a:fld>
            <a:endParaRPr kumimoji="1" lang="ja-JP" altLang="en-US"/>
          </a:p>
        </p:txBody>
      </p:sp>
    </p:spTree>
    <p:extLst>
      <p:ext uri="{BB962C8B-B14F-4D97-AF65-F5344CB8AC3E}">
        <p14:creationId xmlns:p14="http://schemas.microsoft.com/office/powerpoint/2010/main" val="3307726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chor="ctr"/>
          <a:lstStyle/>
          <a:p>
            <a:r>
              <a:rPr kumimoji="1" lang="ja-JP" altLang="en-US" b="1" dirty="0" smtClean="0"/>
              <a:t>ＪＴ考察</a:t>
            </a:r>
            <a:endParaRPr kumimoji="1" lang="ja-JP" altLang="en-US" b="1" dirty="0"/>
          </a:p>
        </p:txBody>
      </p:sp>
      <p:sp>
        <p:nvSpPr>
          <p:cNvPr id="3" name="サブタイトル 2"/>
          <p:cNvSpPr>
            <a:spLocks noGrp="1"/>
          </p:cNvSpPr>
          <p:nvPr>
            <p:ph type="subTitle" idx="1"/>
          </p:nvPr>
        </p:nvSpPr>
        <p:spPr>
          <a:xfrm>
            <a:off x="1524000" y="4457444"/>
            <a:ext cx="9144000" cy="1655762"/>
          </a:xfrm>
        </p:spPr>
        <p:txBody>
          <a:bodyPr>
            <a:normAutofit lnSpcReduction="10000"/>
          </a:bodyPr>
          <a:lstStyle/>
          <a:p>
            <a:r>
              <a:rPr kumimoji="1" lang="en-US" altLang="ja-JP" sz="5400" dirty="0" smtClean="0"/>
              <a:t>B</a:t>
            </a:r>
            <a:r>
              <a:rPr kumimoji="1" lang="ja-JP" altLang="en-US" sz="5400" dirty="0" smtClean="0"/>
              <a:t>チーム</a:t>
            </a:r>
            <a:endParaRPr kumimoji="1" lang="en-US" altLang="ja-JP" sz="5400" dirty="0" smtClean="0"/>
          </a:p>
          <a:p>
            <a:r>
              <a:rPr kumimoji="1" lang="en-US" altLang="ja-JP" sz="5400" dirty="0" smtClean="0"/>
              <a:t>2017</a:t>
            </a:r>
            <a:r>
              <a:rPr kumimoji="1" lang="ja-JP" altLang="en-US" sz="5400" dirty="0" smtClean="0"/>
              <a:t>年</a:t>
            </a:r>
            <a:r>
              <a:rPr kumimoji="1" lang="en-US" altLang="ja-JP" sz="5400" dirty="0" smtClean="0"/>
              <a:t>11</a:t>
            </a:r>
            <a:r>
              <a:rPr kumimoji="1" lang="ja-JP" altLang="en-US" sz="5400" dirty="0" smtClean="0"/>
              <a:t>月</a:t>
            </a:r>
            <a:r>
              <a:rPr kumimoji="1" lang="en-US" altLang="ja-JP" sz="5400" dirty="0" smtClean="0"/>
              <a:t>25</a:t>
            </a:r>
            <a:r>
              <a:rPr kumimoji="1" lang="ja-JP" altLang="en-US" sz="5400" dirty="0" smtClean="0"/>
              <a:t>日</a:t>
            </a:r>
            <a:endParaRPr kumimoji="1" lang="en-US" altLang="ja-JP" sz="5400" dirty="0" smtClean="0"/>
          </a:p>
        </p:txBody>
      </p:sp>
    </p:spTree>
    <p:extLst>
      <p:ext uri="{BB962C8B-B14F-4D97-AF65-F5344CB8AC3E}">
        <p14:creationId xmlns:p14="http://schemas.microsoft.com/office/powerpoint/2010/main" val="3432236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u="sng" dirty="0" smtClean="0"/>
              <a:t>1990</a:t>
            </a:r>
            <a:r>
              <a:rPr kumimoji="1" lang="ja-JP" altLang="en-US" u="sng" dirty="0" smtClean="0"/>
              <a:t>年代半ばの同社のファンダメンタルズを基礎とした場合、どのような成長戦略の選択肢がありうるか。その実現に向けた課題は何か</a:t>
            </a:r>
            <a:endParaRPr kumimoji="1" lang="ja-JP" altLang="en-US" u="sng" dirty="0"/>
          </a:p>
        </p:txBody>
      </p:sp>
      <p:sp>
        <p:nvSpPr>
          <p:cNvPr id="3" name="コンテンツ プレースホルダー 2"/>
          <p:cNvSpPr>
            <a:spLocks noGrp="1"/>
          </p:cNvSpPr>
          <p:nvPr>
            <p:ph idx="1"/>
          </p:nvPr>
        </p:nvSpPr>
        <p:spPr>
          <a:xfrm>
            <a:off x="838200" y="1825625"/>
            <a:ext cx="10515600" cy="4855394"/>
          </a:xfrm>
        </p:spPr>
        <p:txBody>
          <a:bodyPr>
            <a:noAutofit/>
          </a:bodyPr>
          <a:lstStyle/>
          <a:p>
            <a:r>
              <a:rPr lang="ja-JP" altLang="en-US" sz="1600" dirty="0" smtClean="0"/>
              <a:t>選択</a:t>
            </a:r>
            <a:r>
              <a:rPr lang="ja-JP" altLang="en-US" sz="1600" dirty="0"/>
              <a:t>肢</a:t>
            </a:r>
            <a:endParaRPr kumimoji="1" lang="en-US" altLang="ja-JP" sz="1600" dirty="0" smtClean="0"/>
          </a:p>
          <a:p>
            <a:pPr lvl="1"/>
            <a:r>
              <a:rPr kumimoji="1" lang="ja-JP" altLang="en-US" sz="1600" b="1" dirty="0" smtClean="0">
                <a:solidFill>
                  <a:srgbClr val="FF0000"/>
                </a:solidFill>
              </a:rPr>
              <a:t>国内タバコ市場を当時広げる発想はなかったか</a:t>
            </a:r>
            <a:endParaRPr kumimoji="1" lang="en-US" altLang="ja-JP" sz="1600" b="1" dirty="0" smtClean="0">
              <a:solidFill>
                <a:srgbClr val="FF0000"/>
              </a:solidFill>
            </a:endParaRPr>
          </a:p>
          <a:p>
            <a:pPr lvl="1"/>
            <a:r>
              <a:rPr lang="ja-JP" altLang="en-US" sz="1600" dirty="0" smtClean="0"/>
              <a:t>通常</a:t>
            </a:r>
            <a:r>
              <a:rPr lang="ja-JP" altLang="en-US" sz="1600" dirty="0"/>
              <a:t>考</a:t>
            </a:r>
            <a:r>
              <a:rPr lang="ja-JP" altLang="en-US" sz="1600" dirty="0" smtClean="0"/>
              <a:t>えると同一商品で外に出るか、国内他分野へ出るか</a:t>
            </a:r>
            <a:endParaRPr lang="en-US" altLang="ja-JP" sz="1600" dirty="0" smtClean="0"/>
          </a:p>
          <a:p>
            <a:r>
              <a:rPr kumimoji="1" lang="ja-JP" altLang="en-US" sz="1600" dirty="0" smtClean="0"/>
              <a:t>課題</a:t>
            </a:r>
            <a:endParaRPr kumimoji="1" lang="en-US" altLang="ja-JP" sz="1600" dirty="0" smtClean="0"/>
          </a:p>
          <a:p>
            <a:pPr lvl="1"/>
            <a:r>
              <a:rPr lang="ja-JP" altLang="en-US" sz="1600" dirty="0" smtClean="0"/>
              <a:t>経験値</a:t>
            </a:r>
            <a:endParaRPr lang="en-US" altLang="ja-JP" sz="1600" dirty="0" smtClean="0"/>
          </a:p>
          <a:p>
            <a:pPr lvl="1"/>
            <a:r>
              <a:rPr kumimoji="1" lang="ja-JP" altLang="en-US" sz="1600" dirty="0" smtClean="0"/>
              <a:t>オペレーション上の制約、国内の高価な葉タバコ買い取り制約、重い在庫。</a:t>
            </a:r>
            <a:endParaRPr kumimoji="1" lang="en-US" altLang="ja-JP" sz="1600" dirty="0" smtClean="0"/>
          </a:p>
          <a:p>
            <a:r>
              <a:rPr lang="ja-JP" altLang="en-US" sz="1600" dirty="0" smtClean="0"/>
              <a:t>鉄道・</a:t>
            </a:r>
            <a:r>
              <a:rPr lang="en-US" altLang="ja-JP" sz="1600" dirty="0" smtClean="0"/>
              <a:t>NTT</a:t>
            </a:r>
            <a:r>
              <a:rPr lang="ja-JP" altLang="en-US" sz="1600" dirty="0" smtClean="0"/>
              <a:t>など民営化した会社の中で</a:t>
            </a:r>
            <a:r>
              <a:rPr lang="en-US" altLang="ja-JP" sz="1600" dirty="0" smtClean="0"/>
              <a:t>JT</a:t>
            </a:r>
            <a:r>
              <a:rPr lang="ja-JP" altLang="en-US" sz="1600" dirty="0" smtClean="0"/>
              <a:t>だけが</a:t>
            </a:r>
            <a:r>
              <a:rPr lang="ja-JP" altLang="en-US" sz="1600" b="1" dirty="0" smtClean="0">
                <a:solidFill>
                  <a:srgbClr val="FF0000"/>
                </a:solidFill>
              </a:rPr>
              <a:t>なぜ海外へ進出し、成長できたか</a:t>
            </a:r>
            <a:endParaRPr kumimoji="1" lang="en-US" altLang="ja-JP" sz="1600" b="1" dirty="0">
              <a:solidFill>
                <a:srgbClr val="FF0000"/>
              </a:solidFill>
            </a:endParaRPr>
          </a:p>
          <a:p>
            <a:pPr lvl="1"/>
            <a:r>
              <a:rPr lang="ja-JP" altLang="en-US" sz="1600" dirty="0" smtClean="0"/>
              <a:t>外から入ってくるという環境（攻められるより攻めて出る）、関税率低下の国際的な圧力</a:t>
            </a:r>
            <a:endParaRPr lang="en-US" altLang="ja-JP" sz="1600" dirty="0" smtClean="0"/>
          </a:p>
          <a:p>
            <a:pPr lvl="1"/>
            <a:r>
              <a:rPr kumimoji="1" lang="ja-JP" altLang="en-US" sz="1600" dirty="0"/>
              <a:t>嗜好品</a:t>
            </a:r>
            <a:r>
              <a:rPr kumimoji="1" lang="ja-JP" altLang="en-US" sz="1600" dirty="0" smtClean="0"/>
              <a:t>とインフラという違い</a:t>
            </a:r>
            <a:endParaRPr kumimoji="1" lang="en-US" altLang="ja-JP" sz="1600" dirty="0" smtClean="0"/>
          </a:p>
          <a:p>
            <a:r>
              <a:rPr kumimoji="1" lang="en-US" altLang="ja-JP" sz="1600" dirty="0" smtClean="0"/>
              <a:t>85</a:t>
            </a:r>
            <a:r>
              <a:rPr kumimoji="1" lang="ja-JP" altLang="en-US" sz="1600" dirty="0" smtClean="0"/>
              <a:t>年代、</a:t>
            </a:r>
            <a:r>
              <a:rPr kumimoji="1" lang="en-US" altLang="ja-JP" sz="1600" dirty="0" smtClean="0"/>
              <a:t>BS</a:t>
            </a:r>
          </a:p>
          <a:p>
            <a:pPr lvl="1"/>
            <a:r>
              <a:rPr kumimoji="1" lang="ja-JP" altLang="en-US" sz="1600" dirty="0" smtClean="0"/>
              <a:t>時代背景として海外</a:t>
            </a:r>
            <a:r>
              <a:rPr kumimoji="1" lang="en-US" altLang="ja-JP" sz="1600" dirty="0" smtClean="0"/>
              <a:t>M</a:t>
            </a:r>
            <a:r>
              <a:rPr kumimoji="1" lang="ja-JP" altLang="en-US" sz="1600" dirty="0" smtClean="0"/>
              <a:t>＆</a:t>
            </a:r>
            <a:r>
              <a:rPr kumimoji="1" lang="en-US" altLang="ja-JP" sz="1600" dirty="0" smtClean="0"/>
              <a:t>A</a:t>
            </a:r>
            <a:r>
              <a:rPr kumimoji="1" lang="ja-JP" altLang="en-US" sz="1600" dirty="0" smtClean="0"/>
              <a:t>はメジャーだったのか。</a:t>
            </a:r>
            <a:endParaRPr lang="en-US" altLang="ja-JP" sz="1600" dirty="0"/>
          </a:p>
          <a:p>
            <a:r>
              <a:rPr kumimoji="1" lang="en-US" altLang="ja-JP" sz="1600" dirty="0" smtClean="0"/>
              <a:t>RJRI</a:t>
            </a:r>
            <a:r>
              <a:rPr kumimoji="1" lang="ja-JP" altLang="en-US" sz="1600" dirty="0" err="1" smtClean="0"/>
              <a:t>ほど</a:t>
            </a:r>
            <a:r>
              <a:rPr kumimoji="1" lang="ja-JP" altLang="en-US" sz="1600" dirty="0" smtClean="0"/>
              <a:t>ではなくとも、</a:t>
            </a:r>
            <a:r>
              <a:rPr kumimoji="1" lang="en-US" altLang="ja-JP" sz="1600" dirty="0" smtClean="0"/>
              <a:t>1</a:t>
            </a:r>
            <a:r>
              <a:rPr kumimoji="1" lang="ja-JP" altLang="en-US" sz="1600" dirty="0" smtClean="0"/>
              <a:t>兆円規模の会社を</a:t>
            </a:r>
            <a:r>
              <a:rPr kumimoji="1" lang="en-US" altLang="ja-JP" sz="1600" dirty="0" smtClean="0"/>
              <a:t>80</a:t>
            </a:r>
            <a:r>
              <a:rPr kumimoji="1" lang="ja-JP" altLang="en-US" sz="1600" dirty="0" smtClean="0"/>
              <a:t>年代に買うという選択肢はなかったか、買わなかったのか、買えなかったのか。買わなかったとしたら、その判断基準は。</a:t>
            </a:r>
            <a:endParaRPr kumimoji="1" lang="en-US" altLang="ja-JP" sz="1600" dirty="0" smtClean="0"/>
          </a:p>
          <a:p>
            <a:r>
              <a:rPr lang="ja-JP" altLang="en-US" sz="1600" dirty="0" smtClean="0"/>
              <a:t>マンチェスタ買収の本当の目的は？人材育成？その後の</a:t>
            </a:r>
            <a:r>
              <a:rPr lang="en-US" altLang="ja-JP" sz="1600" dirty="0" smtClean="0"/>
              <a:t>RJRI</a:t>
            </a:r>
            <a:r>
              <a:rPr lang="ja-JP" altLang="en-US" sz="1600" dirty="0"/>
              <a:t>買収</a:t>
            </a:r>
            <a:r>
              <a:rPr lang="ja-JP" altLang="en-US" sz="1600" dirty="0" smtClean="0"/>
              <a:t>へどう活かされたか。</a:t>
            </a:r>
            <a:endParaRPr kumimoji="1" lang="ja-JP" altLang="en-US" sz="1600" dirty="0"/>
          </a:p>
        </p:txBody>
      </p:sp>
    </p:spTree>
    <p:extLst>
      <p:ext uri="{BB962C8B-B14F-4D97-AF65-F5344CB8AC3E}">
        <p14:creationId xmlns:p14="http://schemas.microsoft.com/office/powerpoint/2010/main" val="434443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u="sng" dirty="0" smtClean="0"/>
              <a:t>いつ、なぜ</a:t>
            </a:r>
            <a:r>
              <a:rPr kumimoji="1" lang="en-US" altLang="ja-JP" u="sng" dirty="0" smtClean="0"/>
              <a:t>M&amp;A</a:t>
            </a:r>
            <a:r>
              <a:rPr kumimoji="1" lang="ja-JP" altLang="en-US" u="sng" dirty="0" smtClean="0"/>
              <a:t>に積極的に取り組むようになったか。</a:t>
            </a:r>
            <a:r>
              <a:rPr kumimoji="1" lang="en-US" altLang="ja-JP" u="sng" dirty="0" smtClean="0"/>
              <a:t>M&amp;A</a:t>
            </a:r>
            <a:r>
              <a:rPr kumimoji="1" lang="ja-JP" altLang="en-US" u="sng" dirty="0" smtClean="0"/>
              <a:t>ターゲットの絞り込み基準</a:t>
            </a:r>
            <a:endParaRPr kumimoji="1" lang="ja-JP" altLang="en-US" u="sng" dirty="0"/>
          </a:p>
        </p:txBody>
      </p:sp>
      <p:sp>
        <p:nvSpPr>
          <p:cNvPr id="3" name="コンテンツ プレースホルダー 2"/>
          <p:cNvSpPr>
            <a:spLocks noGrp="1"/>
          </p:cNvSpPr>
          <p:nvPr>
            <p:ph idx="1"/>
          </p:nvPr>
        </p:nvSpPr>
        <p:spPr>
          <a:xfrm>
            <a:off x="838200" y="1825625"/>
            <a:ext cx="10515600" cy="4899640"/>
          </a:xfrm>
        </p:spPr>
        <p:txBody>
          <a:bodyPr>
            <a:normAutofit/>
          </a:bodyPr>
          <a:lstStyle/>
          <a:p>
            <a:r>
              <a:rPr lang="ja-JP" altLang="en-US" sz="1600" dirty="0" smtClean="0"/>
              <a:t>いつ：　１９８７年為替・関税率引き下げの圧力 </a:t>
            </a:r>
            <a:endParaRPr lang="en-US" altLang="ja-JP" sz="1600" dirty="0" smtClean="0"/>
          </a:p>
          <a:p>
            <a:r>
              <a:rPr kumimoji="1" lang="ja-JP" altLang="en-US" sz="1600" dirty="0" smtClean="0"/>
              <a:t>なぜ：　</a:t>
            </a:r>
            <a:endParaRPr kumimoji="1" lang="en-US" altLang="ja-JP" sz="1600" dirty="0" smtClean="0"/>
          </a:p>
          <a:p>
            <a:r>
              <a:rPr kumimoji="1" lang="ja-JP" altLang="en-US" sz="1600" dirty="0" smtClean="0"/>
              <a:t>人材面：　貧者の戦略（究極の経験者採用）</a:t>
            </a:r>
            <a:endParaRPr kumimoji="1" lang="en-US" altLang="ja-JP" sz="1600" dirty="0" smtClean="0"/>
          </a:p>
          <a:p>
            <a:r>
              <a:rPr kumimoji="1" lang="ja-JP" altLang="en-US" sz="1600" dirty="0" smtClean="0"/>
              <a:t>時間を買う：　</a:t>
            </a:r>
            <a:r>
              <a:rPr lang="ja-JP" altLang="en-US" sz="1600" dirty="0"/>
              <a:t>一</a:t>
            </a:r>
            <a:r>
              <a:rPr lang="ja-JP" altLang="en-US" sz="1600" dirty="0" smtClean="0"/>
              <a:t>からブランド立ち上げる</a:t>
            </a:r>
            <a:r>
              <a:rPr lang="ja-JP" altLang="en-US" sz="1600" dirty="0"/>
              <a:t>のは</a:t>
            </a:r>
            <a:r>
              <a:rPr lang="ja-JP" altLang="en-US" sz="1600" dirty="0" smtClean="0"/>
              <a:t>難しい</a:t>
            </a:r>
            <a:endParaRPr lang="en-US" altLang="ja-JP" sz="1600" dirty="0" smtClean="0"/>
          </a:p>
          <a:p>
            <a:pPr lvl="1"/>
            <a:r>
              <a:rPr kumimoji="1" lang="ja-JP" altLang="en-US" sz="1600" dirty="0" smtClean="0"/>
              <a:t>海外では関税が高く現地での</a:t>
            </a:r>
            <a:r>
              <a:rPr kumimoji="1" lang="en-US" altLang="ja-JP" sz="1600" dirty="0" smtClean="0"/>
              <a:t>Value</a:t>
            </a:r>
            <a:r>
              <a:rPr kumimoji="1" lang="ja-JP" altLang="en-US" sz="1600" dirty="0" smtClean="0"/>
              <a:t> </a:t>
            </a:r>
            <a:r>
              <a:rPr kumimoji="1" lang="en-US" altLang="ja-JP" sz="1600" dirty="0" smtClean="0"/>
              <a:t>Chain</a:t>
            </a:r>
            <a:r>
              <a:rPr kumimoji="1" lang="ja-JP" altLang="en-US" sz="1600" dirty="0" smtClean="0"/>
              <a:t>構築必要、ブランドの構築には現地のたばこ広告規制が影響し難しい。</a:t>
            </a:r>
            <a:endParaRPr kumimoji="1" lang="en-US" altLang="ja-JP" sz="1600" dirty="0" smtClean="0"/>
          </a:p>
          <a:p>
            <a:r>
              <a:rPr lang="en-US" altLang="ja-JP" sz="1600" dirty="0" smtClean="0"/>
              <a:t>2010</a:t>
            </a:r>
            <a:r>
              <a:rPr lang="ja-JP" altLang="en-US" sz="1600" dirty="0" smtClean="0"/>
              <a:t>年代中規模</a:t>
            </a:r>
            <a:r>
              <a:rPr lang="en-US" altLang="ja-JP" sz="1600" dirty="0" smtClean="0"/>
              <a:t>M&amp;A</a:t>
            </a:r>
            <a:r>
              <a:rPr lang="ja-JP" altLang="en-US" sz="1600" dirty="0" smtClean="0"/>
              <a:t>実施しているが、</a:t>
            </a:r>
            <a:r>
              <a:rPr lang="ja-JP" altLang="en-US" sz="1600" b="1" dirty="0" smtClean="0">
                <a:solidFill>
                  <a:srgbClr val="FF0000"/>
                </a:solidFill>
              </a:rPr>
              <a:t>どのように</a:t>
            </a:r>
            <a:r>
              <a:rPr lang="ja-JP" altLang="en-US" sz="1600" b="1" dirty="0">
                <a:solidFill>
                  <a:srgbClr val="FF0000"/>
                </a:solidFill>
              </a:rPr>
              <a:t>ターゲット</a:t>
            </a:r>
            <a:r>
              <a:rPr lang="ja-JP" altLang="en-US" sz="1600" b="1" dirty="0" smtClean="0">
                <a:solidFill>
                  <a:srgbClr val="FF0000"/>
                </a:solidFill>
              </a:rPr>
              <a:t>を</a:t>
            </a:r>
            <a:r>
              <a:rPr lang="ja-JP" altLang="en-US" sz="1600" b="1" dirty="0">
                <a:solidFill>
                  <a:srgbClr val="FF0000"/>
                </a:solidFill>
              </a:rPr>
              <a:t>絞り込</a:t>
            </a:r>
            <a:r>
              <a:rPr lang="ja-JP" altLang="en-US" sz="1600" b="1" dirty="0" smtClean="0">
                <a:solidFill>
                  <a:srgbClr val="FF0000"/>
                </a:solidFill>
              </a:rPr>
              <a:t>んでいるか</a:t>
            </a:r>
            <a:r>
              <a:rPr lang="ja-JP" altLang="en-US" sz="1600" dirty="0" smtClean="0"/>
              <a:t>。</a:t>
            </a:r>
            <a:r>
              <a:rPr lang="en-US" altLang="ja-JP" sz="1600" dirty="0" smtClean="0"/>
              <a:t>RJRI</a:t>
            </a:r>
            <a:r>
              <a:rPr lang="ja-JP" altLang="en-US" sz="1600" dirty="0" smtClean="0"/>
              <a:t>や</a:t>
            </a:r>
            <a:r>
              <a:rPr lang="en-US" altLang="ja-JP" sz="1600" dirty="0" smtClean="0"/>
              <a:t>Gallaher</a:t>
            </a:r>
            <a:r>
              <a:rPr lang="ja-JP" altLang="en-US" sz="1600" dirty="0" err="1" smtClean="0"/>
              <a:t>だけで</a:t>
            </a:r>
            <a:r>
              <a:rPr lang="ja-JP" altLang="en-US" sz="1600" dirty="0" smtClean="0"/>
              <a:t>なく、</a:t>
            </a:r>
            <a:r>
              <a:rPr lang="en-US" altLang="ja-JP" sz="1600" dirty="0" smtClean="0"/>
              <a:t>Arian</a:t>
            </a:r>
            <a:r>
              <a:rPr lang="ja-JP" altLang="en-US" sz="1600" dirty="0" smtClean="0"/>
              <a:t>（イラン</a:t>
            </a:r>
            <a:r>
              <a:rPr lang="en-US" altLang="ja-JP" sz="1600" dirty="0" smtClean="0"/>
              <a:t>5</a:t>
            </a:r>
            <a:r>
              <a:rPr lang="ja-JP" altLang="en-US" sz="1600" dirty="0" smtClean="0"/>
              <a:t>位、</a:t>
            </a:r>
            <a:r>
              <a:rPr lang="en-US" altLang="ja-JP" sz="1600" dirty="0" smtClean="0"/>
              <a:t>2015</a:t>
            </a:r>
            <a:r>
              <a:rPr lang="ja-JP" altLang="en-US" sz="1600" dirty="0" smtClean="0"/>
              <a:t>年）、</a:t>
            </a:r>
            <a:r>
              <a:rPr lang="en-US" altLang="ja-JP" sz="1600" dirty="0" err="1" smtClean="0"/>
              <a:t>Haggar</a:t>
            </a:r>
            <a:r>
              <a:rPr lang="ja-JP" altLang="en-US" sz="1600" dirty="0" smtClean="0"/>
              <a:t> </a:t>
            </a:r>
            <a:r>
              <a:rPr lang="en-US" altLang="ja-JP" sz="1600" dirty="0" smtClean="0"/>
              <a:t>Cigarette</a:t>
            </a:r>
            <a:r>
              <a:rPr lang="ja-JP" altLang="en-US" sz="1600" dirty="0" smtClean="0"/>
              <a:t> （スーダンでシェア</a:t>
            </a:r>
            <a:r>
              <a:rPr lang="en-US" altLang="ja-JP" sz="1600" dirty="0" smtClean="0"/>
              <a:t>80</a:t>
            </a:r>
            <a:r>
              <a:rPr lang="ja-JP" altLang="en-US" sz="1600" dirty="0" smtClean="0"/>
              <a:t>％、</a:t>
            </a:r>
            <a:r>
              <a:rPr lang="en-US" altLang="ja-JP" sz="1600" dirty="0" smtClean="0"/>
              <a:t>2011</a:t>
            </a:r>
            <a:r>
              <a:rPr lang="ja-JP" altLang="en-US" sz="1600" dirty="0" smtClean="0"/>
              <a:t>年）など金額もシェアもばらばらに見える会社を選定する戦略もしくは評価基準は何か。</a:t>
            </a:r>
            <a:r>
              <a:rPr lang="ja-JP" altLang="en-US" sz="1600" dirty="0" smtClean="0"/>
              <a:t> （仮定）：</a:t>
            </a:r>
            <a:r>
              <a:rPr lang="ja-JP" altLang="en-US" sz="1600" dirty="0" smtClean="0"/>
              <a:t>もともとの</a:t>
            </a:r>
            <a:r>
              <a:rPr lang="en-US" altLang="ja-JP" sz="1600" dirty="0" smtClean="0"/>
              <a:t>JT</a:t>
            </a:r>
            <a:r>
              <a:rPr lang="ja-JP" altLang="en-US" sz="1600" dirty="0" smtClean="0"/>
              <a:t>シェア、国の規模、価格、購入後の改善の道筋が見えるか、相手の会社の価値基準は</a:t>
            </a:r>
            <a:r>
              <a:rPr lang="en-US" altLang="ja-JP" sz="1600" dirty="0" smtClean="0"/>
              <a:t>etc.?</a:t>
            </a:r>
            <a:r>
              <a:rPr lang="ja-JP" altLang="en-US" sz="1600" dirty="0" smtClean="0"/>
              <a:t> （ブランドと市場の補完性の高さ、経済合理性を全うできる蓋然性、買収後の円滑な統合実施の蓋然性）</a:t>
            </a:r>
            <a:endParaRPr lang="en-US" altLang="ja-JP" sz="1600" dirty="0" smtClean="0"/>
          </a:p>
          <a:p>
            <a:r>
              <a:rPr lang="en-US" altLang="ja-JP" sz="1600" dirty="0" smtClean="0"/>
              <a:t>MA</a:t>
            </a:r>
            <a:r>
              <a:rPr lang="ja-JP" altLang="en-US" sz="1600" dirty="0"/>
              <a:t> </a:t>
            </a:r>
            <a:r>
              <a:rPr lang="en-US" altLang="ja-JP" sz="1600" dirty="0" smtClean="0"/>
              <a:t>Long</a:t>
            </a:r>
            <a:r>
              <a:rPr lang="ja-JP" altLang="en-US" sz="1600" dirty="0" smtClean="0"/>
              <a:t> </a:t>
            </a:r>
            <a:r>
              <a:rPr lang="en-US" altLang="ja-JP" sz="1600" dirty="0" smtClean="0"/>
              <a:t>List</a:t>
            </a:r>
            <a:r>
              <a:rPr lang="ja-JP" altLang="en-US" sz="1600" dirty="0" smtClean="0"/>
              <a:t>を可能にしている</a:t>
            </a:r>
            <a:r>
              <a:rPr lang="en-US" altLang="ja-JP" sz="1600" b="1" dirty="0" smtClean="0">
                <a:solidFill>
                  <a:srgbClr val="FF0000"/>
                </a:solidFill>
              </a:rPr>
              <a:t>BD</a:t>
            </a:r>
            <a:r>
              <a:rPr lang="ja-JP" altLang="en-US" sz="1600" b="1" dirty="0" smtClean="0">
                <a:solidFill>
                  <a:srgbClr val="FF0000"/>
                </a:solidFill>
              </a:rPr>
              <a:t>の陣容と通常カバーしている国・地域・会社数、モニターする内容と手段</a:t>
            </a:r>
            <a:endParaRPr lang="en-US" altLang="ja-JP" sz="1600" b="1" dirty="0" smtClean="0">
              <a:solidFill>
                <a:srgbClr val="FF0000"/>
              </a:solidFill>
            </a:endParaRPr>
          </a:p>
          <a:p>
            <a:r>
              <a:rPr kumimoji="1" lang="ja-JP" altLang="en-US" sz="1600" dirty="0" smtClean="0"/>
              <a:t>買収プレミアムを上回るシナジー： </a:t>
            </a:r>
            <a:r>
              <a:rPr kumimoji="1" lang="ja-JP" altLang="en-US" sz="1600" b="1" dirty="0" smtClean="0">
                <a:solidFill>
                  <a:srgbClr val="FF0000"/>
                </a:solidFill>
              </a:rPr>
              <a:t>シナジーとは具体的には何か？</a:t>
            </a:r>
            <a:r>
              <a:rPr kumimoji="1" lang="ja-JP" altLang="en-US" sz="1600" dirty="0" smtClean="0"/>
              <a:t>中近東アフリカの会社を買収して業務を効率化するなどのシナジーはあるのか？日本のたばこは高品質で均一、そこを海外へ持ち込んで、売り上げを伸ばす？スイッチングがあまり起きない中でシェアを伸ばすキーファクターは何か。</a:t>
            </a:r>
            <a:endParaRPr kumimoji="1" lang="en-US" altLang="ja-JP" sz="1600" dirty="0" smtClean="0"/>
          </a:p>
          <a:p>
            <a:r>
              <a:rPr lang="ja-JP" altLang="en-US" sz="1600" b="1" dirty="0" smtClean="0">
                <a:solidFill>
                  <a:srgbClr val="FF0000"/>
                </a:solidFill>
              </a:rPr>
              <a:t>先進国（米国・英国</a:t>
            </a:r>
            <a:r>
              <a:rPr lang="ja-JP" altLang="en-US" sz="1600" b="1" dirty="0">
                <a:solidFill>
                  <a:srgbClr val="FF0000"/>
                </a:solidFill>
              </a:rPr>
              <a:t>）</a:t>
            </a:r>
            <a:r>
              <a:rPr lang="ja-JP" altLang="en-US" sz="1600" b="1" dirty="0" smtClean="0">
                <a:solidFill>
                  <a:srgbClr val="FF0000"/>
                </a:solidFill>
              </a:rPr>
              <a:t>への進出の考え方</a:t>
            </a:r>
            <a:r>
              <a:rPr lang="ja-JP" altLang="en-US" sz="1600" b="1" dirty="0" smtClean="0"/>
              <a:t>。</a:t>
            </a:r>
            <a:endParaRPr kumimoji="1" lang="ja-JP" altLang="en-US" sz="1600" b="1" dirty="0"/>
          </a:p>
        </p:txBody>
      </p:sp>
    </p:spTree>
    <p:extLst>
      <p:ext uri="{BB962C8B-B14F-4D97-AF65-F5344CB8AC3E}">
        <p14:creationId xmlns:p14="http://schemas.microsoft.com/office/powerpoint/2010/main" val="2334483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u="sng" dirty="0" smtClean="0"/>
              <a:t>M&amp;A</a:t>
            </a:r>
            <a:r>
              <a:rPr lang="ja-JP" altLang="en-US" u="sng" dirty="0" smtClean="0"/>
              <a:t>に先立って国内の事業構造改革を実践した。それを可能にした理由</a:t>
            </a:r>
            <a:endParaRPr kumimoji="1" lang="ja-JP" altLang="en-US" u="sng" dirty="0"/>
          </a:p>
        </p:txBody>
      </p:sp>
      <p:sp>
        <p:nvSpPr>
          <p:cNvPr id="3" name="コンテンツ プレースホルダー 2"/>
          <p:cNvSpPr>
            <a:spLocks noGrp="1"/>
          </p:cNvSpPr>
          <p:nvPr>
            <p:ph idx="1"/>
          </p:nvPr>
        </p:nvSpPr>
        <p:spPr/>
        <p:txBody>
          <a:bodyPr>
            <a:normAutofit/>
          </a:bodyPr>
          <a:lstStyle/>
          <a:p>
            <a:r>
              <a:rPr lang="en-US" altLang="ja-JP" sz="1800" dirty="0" smtClean="0"/>
              <a:t>Marlboro</a:t>
            </a:r>
            <a:r>
              <a:rPr lang="ja-JP" altLang="en-US" sz="1800" dirty="0" smtClean="0"/>
              <a:t>の契約を打ち切ったことが「有事」であるとの認識の醸成につながった。その認識を</a:t>
            </a:r>
            <a:r>
              <a:rPr lang="ja-JP" altLang="en-US" sz="1800" dirty="0" err="1" smtClean="0"/>
              <a:t>てこに</a:t>
            </a:r>
            <a:r>
              <a:rPr lang="ja-JP" altLang="en-US" sz="1800" dirty="0" smtClean="0"/>
              <a:t>。</a:t>
            </a:r>
            <a:endParaRPr lang="en-US" altLang="ja-JP" sz="1800" dirty="0" smtClean="0"/>
          </a:p>
          <a:p>
            <a:r>
              <a:rPr lang="ja-JP" altLang="en-US" sz="1800" dirty="0" smtClean="0"/>
              <a:t>国内需要を見通すとスリム化は不可避という状況。ではいつ行うのか。</a:t>
            </a:r>
            <a:endParaRPr lang="en-US" altLang="ja-JP" sz="1800" dirty="0" smtClean="0"/>
          </a:p>
          <a:p>
            <a:r>
              <a:rPr lang="ja-JP" altLang="en-US" sz="1800" dirty="0" smtClean="0"/>
              <a:t>経営に</a:t>
            </a:r>
            <a:r>
              <a:rPr lang="ja-JP" altLang="en-US" sz="1800" dirty="0"/>
              <a:t>余裕</a:t>
            </a:r>
            <a:r>
              <a:rPr lang="ja-JP" altLang="en-US" sz="1800" dirty="0" smtClean="0"/>
              <a:t>があるうちにスリム化すべし、苦労に報いるためのパッケージを用意できるうちに行う。</a:t>
            </a:r>
            <a:endParaRPr lang="en-US" altLang="ja-JP" sz="1800" dirty="0" smtClean="0"/>
          </a:p>
          <a:p>
            <a:r>
              <a:rPr kumimoji="1" lang="ja-JP" altLang="en-US" sz="1800" dirty="0" smtClean="0"/>
              <a:t>後進にもそのような姿（会社は従業員の貢献に最後まで報いてくれる）を見せることがプラスになる</a:t>
            </a:r>
            <a:endParaRPr kumimoji="1" lang="en-US" altLang="ja-JP" sz="1800" dirty="0" smtClean="0"/>
          </a:p>
          <a:p>
            <a:r>
              <a:rPr lang="ja-JP" altLang="en-US" sz="1800" dirty="0" smtClean="0"/>
              <a:t>売上ではなく</a:t>
            </a:r>
            <a:r>
              <a:rPr lang="ja-JP" altLang="en-US" sz="1800" dirty="0" smtClean="0"/>
              <a:t>利益は伸ばす。</a:t>
            </a:r>
            <a:endParaRPr lang="en-US" altLang="ja-JP" sz="1800" dirty="0" smtClean="0"/>
          </a:p>
          <a:p>
            <a:pPr marL="0" indent="0">
              <a:buNone/>
            </a:pPr>
            <a:r>
              <a:rPr lang="ja-JP" altLang="en-US" sz="1800" dirty="0"/>
              <a:t>　</a:t>
            </a:r>
            <a:r>
              <a:rPr lang="ja-JP" altLang="en-US" sz="1800" dirty="0" smtClean="0"/>
              <a:t>→</a:t>
            </a:r>
            <a:r>
              <a:rPr lang="ja-JP" altLang="en-US" sz="1800" b="1" dirty="0" smtClean="0">
                <a:solidFill>
                  <a:srgbClr val="FF0000"/>
                </a:solidFill>
              </a:rPr>
              <a:t>アメリカンスピリット買収の目的は日経ビジネス記事によると国内市場とあるが、これまでの戦略の変更に至る契機は何か？</a:t>
            </a:r>
            <a:endParaRPr kumimoji="1" lang="ja-JP" altLang="en-US" sz="1800" b="1" dirty="0">
              <a:solidFill>
                <a:srgbClr val="FF0000"/>
              </a:solidFill>
            </a:endParaRPr>
          </a:p>
        </p:txBody>
      </p:sp>
    </p:spTree>
    <p:extLst>
      <p:ext uri="{BB962C8B-B14F-4D97-AF65-F5344CB8AC3E}">
        <p14:creationId xmlns:p14="http://schemas.microsoft.com/office/powerpoint/2010/main" val="423745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u="sng" dirty="0" smtClean="0"/>
              <a:t>M&amp;A</a:t>
            </a:r>
            <a:r>
              <a:rPr lang="ja-JP" altLang="en-US" u="sng" dirty="0" smtClean="0"/>
              <a:t>を成功させるために何を革新させたのか</a:t>
            </a:r>
            <a:endParaRPr kumimoji="1" lang="ja-JP" altLang="en-US" u="sng" dirty="0"/>
          </a:p>
        </p:txBody>
      </p:sp>
      <p:sp>
        <p:nvSpPr>
          <p:cNvPr id="3" name="コンテンツ プレースホルダー 2"/>
          <p:cNvSpPr>
            <a:spLocks noGrp="1"/>
          </p:cNvSpPr>
          <p:nvPr>
            <p:ph idx="1"/>
          </p:nvPr>
        </p:nvSpPr>
        <p:spPr>
          <a:xfrm>
            <a:off x="838200" y="1690688"/>
            <a:ext cx="10515600" cy="4887093"/>
          </a:xfrm>
        </p:spPr>
        <p:txBody>
          <a:bodyPr>
            <a:normAutofit/>
          </a:bodyPr>
          <a:lstStyle/>
          <a:p>
            <a:pPr marL="0" indent="0">
              <a:buNone/>
            </a:pPr>
            <a:r>
              <a:rPr lang="ja-JP" altLang="en-US" sz="1600" dirty="0" smtClean="0"/>
              <a:t>買収に対する考え方をしっかりと持つ</a:t>
            </a:r>
            <a:endParaRPr lang="en-US" altLang="ja-JP" sz="1600" dirty="0" smtClean="0"/>
          </a:p>
          <a:p>
            <a:r>
              <a:rPr lang="ja-JP" altLang="en-US" sz="1600" dirty="0" smtClean="0"/>
              <a:t>買収の成功の定義：買収目的を達成（目的の定義をし）、統合を成功させる。買収プレミアムを上回るシナジーを上げる。</a:t>
            </a:r>
            <a:endParaRPr lang="en-US" altLang="ja-JP" sz="1600" dirty="0" smtClean="0"/>
          </a:p>
          <a:p>
            <a:r>
              <a:rPr lang="ja-JP" altLang="en-US" sz="1600" dirty="0" smtClean="0"/>
              <a:t>そのために主体的に検討する。外部任せにしない。他人事だと思わない。アドバイザーの利用は適切に。</a:t>
            </a:r>
            <a:endParaRPr lang="en-US" altLang="ja-JP" sz="1600" dirty="0" smtClean="0"/>
          </a:p>
          <a:p>
            <a:r>
              <a:rPr lang="ja-JP" altLang="en-US" sz="1600" dirty="0" smtClean="0"/>
              <a:t>買収後経営の青写真を事前に細かく作成。現実的な価値算定、統合時の課題を事前に発掘</a:t>
            </a:r>
            <a:endParaRPr lang="en-US" altLang="ja-JP" sz="1600" dirty="0" smtClean="0"/>
          </a:p>
          <a:p>
            <a:r>
              <a:rPr lang="ja-JP" altLang="en-US" sz="1600" dirty="0" smtClean="0"/>
              <a:t>統合管理体制の整備。買収契約ではなく、統合完了までを重視。</a:t>
            </a:r>
            <a:r>
              <a:rPr lang="en-US" altLang="ja-JP" sz="1600" dirty="0" smtClean="0"/>
              <a:t>BD</a:t>
            </a:r>
            <a:r>
              <a:rPr lang="ja-JP" altLang="en-US" sz="1600" dirty="0" smtClean="0"/>
              <a:t>チームも買収作業の完了まで残る</a:t>
            </a:r>
            <a:endParaRPr lang="en-US" altLang="ja-JP" sz="1600" dirty="0"/>
          </a:p>
          <a:p>
            <a:r>
              <a:rPr lang="ja-JP" altLang="en-US" sz="1600" dirty="0" smtClean="0"/>
              <a:t>買収は追い込まれた企業が逆転を狙うものではない、統合負荷をも飲み込める勢いが必要</a:t>
            </a:r>
            <a:endParaRPr lang="en-US" altLang="ja-JP" sz="1600" dirty="0" smtClean="0"/>
          </a:p>
          <a:p>
            <a:endParaRPr lang="en-US" altLang="ja-JP" sz="1600" dirty="0" smtClean="0"/>
          </a:p>
          <a:p>
            <a:r>
              <a:rPr lang="ja-JP" altLang="en-US" sz="1600" dirty="0" smtClean="0"/>
              <a:t>統合時に大切なこと</a:t>
            </a:r>
            <a:endParaRPr lang="en-US" altLang="ja-JP" sz="1600" dirty="0" smtClean="0"/>
          </a:p>
          <a:p>
            <a:pPr lvl="1"/>
            <a:r>
              <a:rPr lang="ja-JP" altLang="en-US" sz="1600" dirty="0"/>
              <a:t>買収</a:t>
            </a:r>
            <a:r>
              <a:rPr lang="ja-JP" altLang="en-US" sz="1600" dirty="0" smtClean="0"/>
              <a:t>する会社（</a:t>
            </a:r>
            <a:r>
              <a:rPr lang="en-US" altLang="ja-JP" sz="1600" dirty="0" smtClean="0"/>
              <a:t>JTI</a:t>
            </a:r>
            <a:r>
              <a:rPr lang="ja-JP" altLang="en-US" sz="1600" dirty="0" smtClean="0"/>
              <a:t>）への大幅な権限移譲、時間をかけずに決断できる体制を整える</a:t>
            </a:r>
            <a:endParaRPr lang="en-US" altLang="ja-JP" sz="1600" dirty="0" smtClean="0"/>
          </a:p>
          <a:p>
            <a:pPr lvl="1"/>
            <a:r>
              <a:rPr lang="ja-JP" altLang="en-US" sz="1600" dirty="0"/>
              <a:t>社内</a:t>
            </a:r>
            <a:r>
              <a:rPr lang="ja-JP" altLang="en-US" sz="1600" dirty="0" smtClean="0"/>
              <a:t>コミュニケーション</a:t>
            </a:r>
            <a:endParaRPr lang="en-US" altLang="ja-JP" sz="1600" dirty="0" smtClean="0"/>
          </a:p>
          <a:p>
            <a:r>
              <a:rPr lang="en-US" altLang="ja-JP" sz="1600" b="1" dirty="0" smtClean="0">
                <a:solidFill>
                  <a:srgbClr val="FF0000"/>
                </a:solidFill>
              </a:rPr>
              <a:t>M&amp;A</a:t>
            </a:r>
            <a:r>
              <a:rPr lang="ja-JP" altLang="en-US" sz="1600" b="1" dirty="0" smtClean="0">
                <a:solidFill>
                  <a:srgbClr val="FF0000"/>
                </a:solidFill>
              </a:rPr>
              <a:t>後の</a:t>
            </a:r>
            <a:r>
              <a:rPr lang="en-US" altLang="ja-JP" sz="1600" b="1" dirty="0" smtClean="0">
                <a:solidFill>
                  <a:srgbClr val="FF0000"/>
                </a:solidFill>
              </a:rPr>
              <a:t>KPI</a:t>
            </a:r>
            <a:r>
              <a:rPr lang="ja-JP" altLang="en-US" sz="1600" b="1" dirty="0" smtClean="0">
                <a:solidFill>
                  <a:srgbClr val="FF0000"/>
                </a:solidFill>
              </a:rPr>
              <a:t>管理（業績・人材評価）方法</a:t>
            </a:r>
            <a:endParaRPr lang="en-US" altLang="ja-JP" sz="1600" b="1" dirty="0" smtClean="0">
              <a:solidFill>
                <a:srgbClr val="FF0000"/>
              </a:solidFill>
            </a:endParaRPr>
          </a:p>
          <a:p>
            <a:r>
              <a:rPr lang="ja-JP" altLang="en-US" sz="1600" b="1" dirty="0">
                <a:solidFill>
                  <a:srgbClr val="FF0000"/>
                </a:solidFill>
              </a:rPr>
              <a:t>人</a:t>
            </a:r>
            <a:r>
              <a:rPr lang="ja-JP" altLang="en-US" sz="1600" b="1" dirty="0" smtClean="0">
                <a:solidFill>
                  <a:srgbClr val="FF0000"/>
                </a:solidFill>
              </a:rPr>
              <a:t>の派遣方法の考え方。例．</a:t>
            </a:r>
            <a:r>
              <a:rPr lang="en-US" altLang="ja-JP" sz="1600" b="1" dirty="0" smtClean="0">
                <a:solidFill>
                  <a:srgbClr val="FF0000"/>
                </a:solidFill>
              </a:rPr>
              <a:t>JT</a:t>
            </a:r>
            <a:r>
              <a:rPr lang="ja-JP" altLang="en-US" sz="1600" b="1" dirty="0" smtClean="0">
                <a:solidFill>
                  <a:srgbClr val="FF0000"/>
                </a:solidFill>
              </a:rPr>
              <a:t>⇒</a:t>
            </a:r>
            <a:r>
              <a:rPr lang="en-US" altLang="ja-JP" sz="1600" b="1" dirty="0" smtClean="0">
                <a:solidFill>
                  <a:srgbClr val="FF0000"/>
                </a:solidFill>
              </a:rPr>
              <a:t>JTI</a:t>
            </a:r>
          </a:p>
          <a:p>
            <a:r>
              <a:rPr lang="ja-JP" altLang="en-US" sz="1600" b="1" dirty="0" smtClean="0">
                <a:solidFill>
                  <a:srgbClr val="FF0000"/>
                </a:solidFill>
              </a:rPr>
              <a:t>日本（</a:t>
            </a:r>
            <a:r>
              <a:rPr lang="en-US" altLang="ja-JP" sz="1600" b="1" dirty="0" smtClean="0">
                <a:solidFill>
                  <a:srgbClr val="FF0000"/>
                </a:solidFill>
              </a:rPr>
              <a:t>JT</a:t>
            </a:r>
            <a:r>
              <a:rPr lang="ja-JP" altLang="en-US" sz="1600" b="1" dirty="0" smtClean="0">
                <a:solidFill>
                  <a:srgbClr val="FF0000"/>
                </a:solidFill>
              </a:rPr>
              <a:t>）からのガバナンス方法</a:t>
            </a:r>
            <a:endParaRPr lang="en-US" altLang="ja-JP" sz="1600" b="1" dirty="0">
              <a:solidFill>
                <a:srgbClr val="FF0000"/>
              </a:solidFill>
            </a:endParaRPr>
          </a:p>
          <a:p>
            <a:r>
              <a:rPr lang="ja-JP" altLang="en-US" sz="1600" b="1" dirty="0" smtClean="0">
                <a:solidFill>
                  <a:srgbClr val="FF0000"/>
                </a:solidFill>
              </a:rPr>
              <a:t>ローカルスタッフのコントロール</a:t>
            </a:r>
            <a:endParaRPr lang="en-US" altLang="ja-JP" sz="1600" b="1" dirty="0" smtClean="0">
              <a:solidFill>
                <a:srgbClr val="FF0000"/>
              </a:solidFill>
            </a:endParaRPr>
          </a:p>
        </p:txBody>
      </p:sp>
    </p:spTree>
    <p:extLst>
      <p:ext uri="{BB962C8B-B14F-4D97-AF65-F5344CB8AC3E}">
        <p14:creationId xmlns:p14="http://schemas.microsoft.com/office/powerpoint/2010/main" val="553113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u="sng" dirty="0" smtClean="0"/>
              <a:t>その他</a:t>
            </a:r>
            <a:r>
              <a:rPr lang="en-US" altLang="ja-JP" sz="4000" u="sng" dirty="0" smtClean="0"/>
              <a:t>QA</a:t>
            </a:r>
            <a:endParaRPr kumimoji="1" lang="ja-JP" altLang="en-US" sz="4000" u="sng" dirty="0"/>
          </a:p>
        </p:txBody>
      </p:sp>
      <p:sp>
        <p:nvSpPr>
          <p:cNvPr id="3" name="コンテンツ プレースホルダー 2"/>
          <p:cNvSpPr>
            <a:spLocks noGrp="1"/>
          </p:cNvSpPr>
          <p:nvPr>
            <p:ph idx="1"/>
          </p:nvPr>
        </p:nvSpPr>
        <p:spPr/>
        <p:txBody>
          <a:bodyPr>
            <a:normAutofit/>
          </a:bodyPr>
          <a:lstStyle/>
          <a:p>
            <a:r>
              <a:rPr lang="ja-JP" altLang="en-US" sz="1600" dirty="0" smtClean="0"/>
              <a:t>国内たばこ事業について</a:t>
            </a:r>
            <a:endParaRPr lang="en-US" altLang="ja-JP" sz="1600" dirty="0" smtClean="0"/>
          </a:p>
          <a:p>
            <a:pPr marL="0" indent="0">
              <a:buNone/>
            </a:pPr>
            <a:r>
              <a:rPr lang="ja-JP" altLang="en-US" sz="1600" dirty="0"/>
              <a:t>　</a:t>
            </a:r>
            <a:r>
              <a:rPr lang="ja-JP" altLang="en-US" sz="1600" dirty="0" smtClean="0"/>
              <a:t>海外たばこ</a:t>
            </a:r>
            <a:r>
              <a:rPr lang="en-US" altLang="ja-JP" sz="1600" dirty="0" smtClean="0"/>
              <a:t>M&amp;A</a:t>
            </a:r>
            <a:r>
              <a:rPr lang="ja-JP" altLang="en-US" sz="1600" dirty="0" smtClean="0"/>
              <a:t>が中心となっているが、</a:t>
            </a:r>
            <a:r>
              <a:rPr lang="ja-JP" altLang="en-US" sz="1600" b="1" dirty="0" smtClean="0">
                <a:solidFill>
                  <a:srgbClr val="FF0000"/>
                </a:solidFill>
              </a:rPr>
              <a:t>国内他業種への</a:t>
            </a:r>
            <a:r>
              <a:rPr lang="en-US" altLang="ja-JP" sz="1600" b="1" dirty="0" smtClean="0">
                <a:solidFill>
                  <a:srgbClr val="FF0000"/>
                </a:solidFill>
              </a:rPr>
              <a:t>M&amp;A</a:t>
            </a:r>
            <a:r>
              <a:rPr lang="ja-JP" altLang="en-US" sz="1600" dirty="0" smtClean="0"/>
              <a:t>が限定的な印象。ここに</a:t>
            </a:r>
            <a:r>
              <a:rPr lang="en-US" altLang="ja-JP" sz="1600" dirty="0" smtClean="0"/>
              <a:t>M&amp;A</a:t>
            </a:r>
            <a:r>
              <a:rPr lang="ja-JP" altLang="en-US" sz="1600" dirty="0" smtClean="0"/>
              <a:t>をかけるという考え方はないのか？</a:t>
            </a:r>
            <a:endParaRPr lang="en-US" altLang="ja-JP" sz="1600" dirty="0" smtClean="0"/>
          </a:p>
          <a:p>
            <a:r>
              <a:rPr kumimoji="1" lang="ja-JP" altLang="en-US" sz="1600" dirty="0" smtClean="0"/>
              <a:t>その他事業（医薬・食品）とたばこ事業とのシナジーは？</a:t>
            </a:r>
            <a:r>
              <a:rPr kumimoji="1" lang="ja-JP" altLang="en-US" sz="1600" b="1" dirty="0" smtClean="0">
                <a:solidFill>
                  <a:srgbClr val="FF0000"/>
                </a:solidFill>
              </a:rPr>
              <a:t>低収益の医薬事業</a:t>
            </a:r>
            <a:r>
              <a:rPr kumimoji="1" lang="ja-JP" altLang="en-US" sz="1600" dirty="0" smtClean="0"/>
              <a:t>を残す理由は？</a:t>
            </a:r>
            <a:endParaRPr kumimoji="1" lang="en-US" altLang="ja-JP" sz="1600" dirty="0" smtClean="0"/>
          </a:p>
          <a:p>
            <a:r>
              <a:rPr lang="ja-JP" altLang="en-US" sz="1600" dirty="0" smtClean="0"/>
              <a:t>飲料事業撤退したが、社内で</a:t>
            </a:r>
            <a:r>
              <a:rPr lang="ja-JP" altLang="en-US" sz="1600" b="1" dirty="0" smtClean="0">
                <a:solidFill>
                  <a:srgbClr val="FF0000"/>
                </a:solidFill>
              </a:rPr>
              <a:t>撤退・事業ポートフォリオ入替の基準</a:t>
            </a:r>
            <a:r>
              <a:rPr lang="ja-JP" altLang="en-US" sz="1600" dirty="0" smtClean="0"/>
              <a:t>はあるのか？</a:t>
            </a:r>
            <a:endParaRPr kumimoji="1" lang="en-US" altLang="ja-JP" sz="1600" dirty="0" smtClean="0"/>
          </a:p>
          <a:p>
            <a:r>
              <a:rPr lang="en-US" altLang="ja-JP" sz="1600" dirty="0" smtClean="0"/>
              <a:t>CF</a:t>
            </a:r>
            <a:r>
              <a:rPr lang="ja-JP" altLang="en-US" sz="1600" dirty="0" smtClean="0"/>
              <a:t>の状況を見ると、</a:t>
            </a:r>
            <a:r>
              <a:rPr lang="en-US" altLang="ja-JP" sz="1600" dirty="0" smtClean="0"/>
              <a:t>FCF</a:t>
            </a:r>
            <a:r>
              <a:rPr lang="ja-JP" altLang="en-US" sz="1600" dirty="0" smtClean="0"/>
              <a:t>を数年蓄積した後、定期的に大きな買収を行ったように見えるが、</a:t>
            </a:r>
            <a:r>
              <a:rPr lang="en-US" altLang="ja-JP" sz="1600" b="1" dirty="0" smtClean="0">
                <a:solidFill>
                  <a:srgbClr val="FF0000"/>
                </a:solidFill>
              </a:rPr>
              <a:t>M&amp;A</a:t>
            </a:r>
            <a:r>
              <a:rPr lang="ja-JP" altLang="en-US" sz="1600" b="1" dirty="0" smtClean="0">
                <a:solidFill>
                  <a:srgbClr val="FF0000"/>
                </a:solidFill>
              </a:rPr>
              <a:t>実施時期は資金の蓄積含め計画的なものか？</a:t>
            </a:r>
            <a:r>
              <a:rPr lang="ja-JP" altLang="en-US" sz="1600" dirty="0" smtClean="0"/>
              <a:t>単に時期が一致したものか？</a:t>
            </a:r>
            <a:endParaRPr lang="en-US" altLang="ja-JP" sz="1600" dirty="0" smtClean="0"/>
          </a:p>
          <a:p>
            <a:r>
              <a:rPr lang="ja-JP" altLang="en-US" sz="1600" b="1" dirty="0" smtClean="0">
                <a:solidFill>
                  <a:srgbClr val="FF0000"/>
                </a:solidFill>
              </a:rPr>
              <a:t>人材の選定基準、方法は普段からどのように行っているか</a:t>
            </a:r>
            <a:r>
              <a:rPr lang="ja-JP" altLang="en-US" sz="1600" b="1" dirty="0">
                <a:solidFill>
                  <a:srgbClr val="FF0000"/>
                </a:solidFill>
              </a:rPr>
              <a:t>？</a:t>
            </a:r>
            <a:r>
              <a:rPr lang="ja-JP" altLang="en-US" sz="1600" dirty="0" smtClean="0"/>
              <a:t>若い人材の選別・育成基準。</a:t>
            </a:r>
            <a:r>
              <a:rPr lang="en-US" altLang="ja-JP" sz="1600" dirty="0" smtClean="0"/>
              <a:t>BD</a:t>
            </a:r>
            <a:r>
              <a:rPr lang="ja-JP" altLang="en-US" sz="1600" dirty="0" err="1" smtClean="0"/>
              <a:t>への</a:t>
            </a:r>
            <a:r>
              <a:rPr lang="ja-JP" altLang="en-US" sz="1600" dirty="0" smtClean="0"/>
              <a:t>配属や海外への派遣を通じて選別するなど。それでも人材は枯渇しないのか。経営人材成長育成会議を発足させた背景とそこに上がってくる人材の選定基準などは？</a:t>
            </a:r>
            <a:endParaRPr lang="ja-JP" altLang="en-US" sz="1600" dirty="0"/>
          </a:p>
          <a:p>
            <a:endParaRPr kumimoji="1" lang="ja-JP" altLang="en-US" sz="1800" dirty="0"/>
          </a:p>
        </p:txBody>
      </p:sp>
    </p:spTree>
    <p:extLst>
      <p:ext uri="{BB962C8B-B14F-4D97-AF65-F5344CB8AC3E}">
        <p14:creationId xmlns:p14="http://schemas.microsoft.com/office/powerpoint/2010/main" val="3827888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575</Words>
  <Application>Microsoft Office PowerPoint</Application>
  <PresentationFormat>ワイド画面</PresentationFormat>
  <Paragraphs>56</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ＭＳ Ｐゴシック</vt:lpstr>
      <vt:lpstr>Arial</vt:lpstr>
      <vt:lpstr>Calibri</vt:lpstr>
      <vt:lpstr>Calibri Light</vt:lpstr>
      <vt:lpstr>Office テーマ</vt:lpstr>
      <vt:lpstr>ＪＴ考察</vt:lpstr>
      <vt:lpstr>1990年代半ばの同社のファンダメンタルズを基礎とした場合、どのような成長戦略の選択肢がありうるか。その実現に向けた課題は何か</vt:lpstr>
      <vt:lpstr>いつ、なぜM&amp;Aに積極的に取り組むようになったか。M&amp;Aターゲットの絞り込み基準</vt:lpstr>
      <vt:lpstr>M&amp;Aに先立って国内の事業構造改革を実践した。それを可能にした理由</vt:lpstr>
      <vt:lpstr>M&amp;Aを成功させるために何を革新させたのか</vt:lpstr>
      <vt:lpstr>その他QA</vt:lpstr>
    </vt:vector>
  </TitlesOfParts>
  <Company>Hitotsubashi University EES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MT3203</dc:creator>
  <cp:lastModifiedBy>MT3203</cp:lastModifiedBy>
  <cp:revision>31</cp:revision>
  <dcterms:created xsi:type="dcterms:W3CDTF">2017-11-25T01:45:45Z</dcterms:created>
  <dcterms:modified xsi:type="dcterms:W3CDTF">2017-11-25T05:32:40Z</dcterms:modified>
</cp:coreProperties>
</file>