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582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39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48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58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1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57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77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66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57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23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B51F-EE10-429F-B38A-38B9724DD0B1}" type="datetimeFigureOut">
              <a:rPr kumimoji="1" lang="ja-JP" altLang="en-US" smtClean="0"/>
              <a:t>2019/2/17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39B46-65BC-41A3-BD24-0F44F3CF5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41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131819"/>
            <a:ext cx="8438606" cy="7363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100" u="sng" dirty="0" smtClean="0"/>
              <a:t>それぞれに講演に対して、各社として持ち帰りたいポイントや学び</a:t>
            </a:r>
            <a:endParaRPr lang="en-US" altLang="ja-JP" sz="2100" dirty="0" smtClean="0"/>
          </a:p>
          <a:p>
            <a:pPr>
              <a:lnSpc>
                <a:spcPct val="150000"/>
              </a:lnSpc>
            </a:pPr>
            <a:r>
              <a:rPr lang="ja-JP" altLang="en-US" sz="2100" dirty="0" smtClean="0"/>
              <a:t>１．</a:t>
            </a:r>
            <a:r>
              <a:rPr lang="en-US" altLang="ja-JP" sz="2100" dirty="0" smtClean="0"/>
              <a:t>『</a:t>
            </a:r>
            <a:r>
              <a:rPr lang="ja-JP" altLang="en-US" sz="2100" dirty="0" smtClean="0"/>
              <a:t>経営</a:t>
            </a:r>
            <a:r>
              <a:rPr lang="en-US" altLang="ja-JP" sz="2100" dirty="0" smtClean="0"/>
              <a:t>』</a:t>
            </a:r>
            <a:r>
              <a:rPr lang="ja-JP" altLang="en-US" sz="2100" dirty="0" smtClean="0"/>
              <a:t>：</a:t>
            </a:r>
            <a:r>
              <a:rPr lang="ja-JP" altLang="en-US" sz="2100" dirty="0"/>
              <a:t>企業</a:t>
            </a:r>
            <a:r>
              <a:rPr lang="ja-JP" altLang="en-US" sz="2100" dirty="0" smtClean="0"/>
              <a:t>文化≒</a:t>
            </a:r>
            <a:r>
              <a:rPr lang="en-US" altLang="ja-JP" sz="2100" dirty="0" smtClean="0"/>
              <a:t>OS</a:t>
            </a:r>
            <a:r>
              <a:rPr lang="ja-JP" altLang="en-US" sz="2100" dirty="0"/>
              <a:t>を変えなければビジネスは</a:t>
            </a:r>
            <a:r>
              <a:rPr lang="ja-JP" altLang="en-US" sz="2100" dirty="0" smtClean="0"/>
              <a:t>変わらない・</a:t>
            </a:r>
            <a:endParaRPr lang="en-US" altLang="ja-JP" sz="2100" dirty="0" smtClean="0"/>
          </a:p>
          <a:p>
            <a:pPr>
              <a:lnSpc>
                <a:spcPct val="150000"/>
              </a:lnSpc>
            </a:pPr>
            <a:r>
              <a:rPr lang="ja-JP" altLang="en-US" sz="2100" dirty="0"/>
              <a:t>共</a:t>
            </a:r>
            <a:r>
              <a:rPr lang="ja-JP" altLang="en-US" sz="2100" dirty="0" smtClean="0"/>
              <a:t>創経営の実現にむた企業文化（自主性、楽しさ、支援するマネジメント、本業を通じた社会課題の解決）・長期ビジョン２０５０年</a:t>
            </a:r>
            <a:r>
              <a:rPr lang="ja-JP" altLang="en-US" sz="2100" dirty="0"/>
              <a:t>に</a:t>
            </a:r>
            <a:r>
              <a:rPr lang="ja-JP" altLang="en-US" sz="2100" dirty="0" smtClean="0"/>
              <a:t>むけた（社員一人ひとりが共感による）価値</a:t>
            </a:r>
            <a:r>
              <a:rPr lang="ja-JP" altLang="en-US" sz="2100" dirty="0"/>
              <a:t>の</a:t>
            </a:r>
            <a:r>
              <a:rPr lang="ja-JP" altLang="en-US" sz="2100" dirty="0" smtClean="0"/>
              <a:t>創造・</a:t>
            </a:r>
            <a:r>
              <a:rPr lang="ja-JP" altLang="en-US" sz="2100" dirty="0"/>
              <a:t>非財務戦略（情報の重視）の</a:t>
            </a:r>
            <a:r>
              <a:rPr lang="ja-JP" altLang="en-US" sz="2100" dirty="0" smtClean="0"/>
              <a:t>価値・目指す</a:t>
            </a:r>
            <a:r>
              <a:rPr lang="ja-JP" altLang="en-US" sz="2100" dirty="0"/>
              <a:t>べき</a:t>
            </a:r>
            <a:r>
              <a:rPr lang="en-US" altLang="ja-JP" sz="2100" dirty="0"/>
              <a:t>BS</a:t>
            </a:r>
            <a:r>
              <a:rPr lang="ja-JP" altLang="en-US" sz="2100" dirty="0"/>
              <a:t>を設定</a:t>
            </a:r>
            <a:r>
              <a:rPr lang="ja-JP" altLang="en-US" sz="2100" dirty="0" smtClean="0"/>
              <a:t>した資本政策アプローチによる経営変革・事業戦略のなかに投資</a:t>
            </a:r>
            <a:r>
              <a:rPr lang="en-US" altLang="ja-JP" sz="2100" dirty="0" smtClean="0"/>
              <a:t>PF</a:t>
            </a:r>
            <a:r>
              <a:rPr lang="ja-JP" altLang="en-US" sz="2100" dirty="0" smtClean="0"/>
              <a:t>（多様なビジネス）概念・強いリーダーシップと未来思考の「対話」が必要</a:t>
            </a:r>
            <a:endParaRPr lang="en-US" altLang="ja-JP" sz="2100" dirty="0" smtClean="0"/>
          </a:p>
          <a:p>
            <a:pPr>
              <a:lnSpc>
                <a:spcPct val="150000"/>
              </a:lnSpc>
            </a:pPr>
            <a:r>
              <a:rPr lang="ja-JP" altLang="en-US" sz="2100" dirty="0" smtClean="0"/>
              <a:t>２．</a:t>
            </a:r>
            <a:r>
              <a:rPr lang="en-US" altLang="ja-JP" sz="2100" dirty="0" smtClean="0"/>
              <a:t>『</a:t>
            </a:r>
            <a:r>
              <a:rPr lang="ja-JP" altLang="en-US" sz="2100" dirty="0" smtClean="0"/>
              <a:t>対話</a:t>
            </a:r>
            <a:r>
              <a:rPr lang="en-US" altLang="ja-JP" sz="2100" dirty="0"/>
              <a:t>』</a:t>
            </a:r>
            <a:r>
              <a:rPr lang="ja-JP" altLang="en-US" sz="2100" dirty="0" smtClean="0"/>
              <a:t>：参加型</a:t>
            </a:r>
            <a:r>
              <a:rPr lang="ja-JP" altLang="en-US" sz="2100" dirty="0"/>
              <a:t>（人事主体ではなく）</a:t>
            </a:r>
            <a:r>
              <a:rPr lang="ja-JP" altLang="en-US" sz="2100" dirty="0" smtClean="0"/>
              <a:t>仕組みづくり（共創サス</a:t>
            </a:r>
            <a:r>
              <a:rPr lang="ja-JP" altLang="en-US" sz="2100" dirty="0"/>
              <a:t>テ</a:t>
            </a:r>
            <a:r>
              <a:rPr lang="ja-JP" altLang="en-US" sz="2100" dirty="0" smtClean="0"/>
              <a:t>ナビリティ</a:t>
            </a:r>
            <a:r>
              <a:rPr lang="en-US" altLang="ja-JP" sz="2100" dirty="0" smtClean="0"/>
              <a:t>PJ</a:t>
            </a:r>
            <a:r>
              <a:rPr lang="ja-JP" altLang="en-US" sz="2100" dirty="0" smtClean="0"/>
              <a:t>）・「</a:t>
            </a:r>
            <a:r>
              <a:rPr lang="ja-JP" altLang="en-US" sz="2100" dirty="0"/>
              <a:t>テーマ」を</a:t>
            </a:r>
            <a:r>
              <a:rPr lang="ja-JP" altLang="en-US" sz="2100" dirty="0" smtClean="0"/>
              <a:t>与え、主体的</a:t>
            </a:r>
            <a:r>
              <a:rPr lang="ja-JP" altLang="en-US" sz="2100" dirty="0"/>
              <a:t>な参加型（能動的</a:t>
            </a:r>
            <a:r>
              <a:rPr lang="ja-JP" altLang="en-US" sz="2100" dirty="0" smtClean="0"/>
              <a:t>な共感力</a:t>
            </a:r>
            <a:r>
              <a:rPr lang="ja-JP" altLang="en-US" sz="2100" dirty="0"/>
              <a:t>）・トップによるリーダーシップが</a:t>
            </a:r>
            <a:r>
              <a:rPr lang="ja-JP" altLang="en-US" sz="2100" dirty="0" smtClean="0"/>
              <a:t>ポイント・オーケストラ</a:t>
            </a:r>
            <a:r>
              <a:rPr lang="ja-JP" altLang="en-US" sz="2100" dirty="0"/>
              <a:t>（指揮者がいない、フラットな組織</a:t>
            </a:r>
            <a:r>
              <a:rPr lang="ja-JP" altLang="en-US" sz="2100" dirty="0" smtClean="0"/>
              <a:t>）・ステークホルダーとの対話を通じ</a:t>
            </a:r>
            <a:r>
              <a:rPr lang="ja-JP" altLang="en-US" sz="2100" dirty="0"/>
              <a:t>た</a:t>
            </a:r>
            <a:r>
              <a:rPr lang="ja-JP" altLang="en-US" sz="2100" dirty="0" smtClean="0"/>
              <a:t>企業価値創造（</a:t>
            </a:r>
            <a:r>
              <a:rPr lang="ja-JP" altLang="en-US" sz="2100" dirty="0"/>
              <a:t>将来</a:t>
            </a:r>
            <a:r>
              <a:rPr lang="ja-JP" altLang="en-US" sz="2100" dirty="0" smtClean="0"/>
              <a:t>世代へ</a:t>
            </a:r>
            <a:r>
              <a:rPr lang="en-US" altLang="ja-JP" sz="2100" dirty="0" smtClean="0"/>
              <a:t>ESG</a:t>
            </a:r>
            <a:r>
              <a:rPr lang="ja-JP" altLang="en-US" sz="2100" dirty="0" smtClean="0"/>
              <a:t>）</a:t>
            </a:r>
            <a:endParaRPr lang="en-US" altLang="ja-JP" sz="2100" dirty="0" smtClean="0"/>
          </a:p>
          <a:p>
            <a:pPr>
              <a:lnSpc>
                <a:spcPct val="150000"/>
              </a:lnSpc>
            </a:pPr>
            <a:r>
              <a:rPr lang="ja-JP" altLang="en-US" sz="2100" dirty="0"/>
              <a:t>３</a:t>
            </a:r>
            <a:r>
              <a:rPr lang="ja-JP" altLang="en-US" sz="2100" dirty="0" smtClean="0"/>
              <a:t>．</a:t>
            </a:r>
            <a:r>
              <a:rPr lang="en-US" altLang="ja-JP" sz="2100" dirty="0" smtClean="0"/>
              <a:t>『ESG</a:t>
            </a:r>
            <a:r>
              <a:rPr lang="ja-JP" altLang="en-US" sz="2100" dirty="0" smtClean="0"/>
              <a:t>の取り組み</a:t>
            </a:r>
            <a:r>
              <a:rPr lang="en-US" altLang="ja-JP" sz="2100" dirty="0" smtClean="0"/>
              <a:t>』</a:t>
            </a:r>
            <a:r>
              <a:rPr lang="ja-JP" altLang="en-US" sz="2100" dirty="0"/>
              <a:t>：</a:t>
            </a:r>
            <a:r>
              <a:rPr lang="ja-JP" altLang="en-US" sz="2100" dirty="0" smtClean="0"/>
              <a:t>社員一人ひとりが理解納得し、社会課題を解決する仕組み等が（持続的成長）企業価値につながる</a:t>
            </a:r>
            <a:endParaRPr lang="en-US" altLang="ja-JP" sz="2100" dirty="0"/>
          </a:p>
          <a:p>
            <a:pPr>
              <a:lnSpc>
                <a:spcPct val="150000"/>
              </a:lnSpc>
            </a:pPr>
            <a:endParaRPr lang="en-US" altLang="ja-JP" sz="2100" dirty="0" smtClean="0"/>
          </a:p>
        </p:txBody>
      </p:sp>
    </p:spTree>
    <p:extLst>
      <p:ext uri="{BB962C8B-B14F-4D97-AF65-F5344CB8AC3E}">
        <p14:creationId xmlns:p14="http://schemas.microsoft.com/office/powerpoint/2010/main" val="23122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225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shokenPC_orange</dc:creator>
  <cp:lastModifiedBy>Visitor</cp:lastModifiedBy>
  <cp:revision>32</cp:revision>
  <cp:lastPrinted>2015-07-03T07:13:26Z</cp:lastPrinted>
  <dcterms:created xsi:type="dcterms:W3CDTF">2015-07-03T07:10:58Z</dcterms:created>
  <dcterms:modified xsi:type="dcterms:W3CDTF">2019-02-17T01:47:51Z</dcterms:modified>
</cp:coreProperties>
</file>