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3.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4.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5.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6.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7.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8.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9.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0.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charts/chart3.xml" ContentType="application/vnd.openxmlformats-officedocument.drawingml.chart+xml"/>
  <Override PartName="/ppt/tags/tag1.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43.xml" ContentType="application/vnd.openxmlformats-officedocument.presentationml.notesSlide+xml"/>
  <Override PartName="/ppt/charts/chart22.xml" ContentType="application/vnd.openxmlformats-officedocument.drawingml.chart+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 id="2147483884" r:id="rId2"/>
    <p:sldMasterId id="2147483896" r:id="rId3"/>
    <p:sldMasterId id="2147483959" r:id="rId4"/>
    <p:sldMasterId id="2147483972" r:id="rId5"/>
    <p:sldMasterId id="2147484034" r:id="rId6"/>
    <p:sldMasterId id="2147484049" r:id="rId7"/>
    <p:sldMasterId id="2147484088" r:id="rId8"/>
    <p:sldMasterId id="2147484100" r:id="rId9"/>
    <p:sldMasterId id="2147484114" r:id="rId10"/>
    <p:sldMasterId id="2147484126" r:id="rId11"/>
    <p:sldMasterId id="2147484139" r:id="rId12"/>
    <p:sldMasterId id="2147484167" r:id="rId13"/>
    <p:sldMasterId id="2147484181" r:id="rId14"/>
    <p:sldMasterId id="2147484196" r:id="rId15"/>
    <p:sldMasterId id="2147484210" r:id="rId16"/>
    <p:sldMasterId id="2147484222" r:id="rId17"/>
    <p:sldMasterId id="2147484234" r:id="rId18"/>
    <p:sldMasterId id="2147484246" r:id="rId19"/>
    <p:sldMasterId id="2147484272" r:id="rId20"/>
    <p:sldMasterId id="2147484287" r:id="rId21"/>
  </p:sldMasterIdLst>
  <p:notesMasterIdLst>
    <p:notesMasterId r:id="rId147"/>
  </p:notesMasterIdLst>
  <p:handoutMasterIdLst>
    <p:handoutMasterId r:id="rId148"/>
  </p:handoutMasterIdLst>
  <p:sldIdLst>
    <p:sldId id="260" r:id="rId22"/>
    <p:sldId id="680" r:id="rId23"/>
    <p:sldId id="1035" r:id="rId24"/>
    <p:sldId id="926" r:id="rId25"/>
    <p:sldId id="986" r:id="rId26"/>
    <p:sldId id="987" r:id="rId27"/>
    <p:sldId id="988" r:id="rId28"/>
    <p:sldId id="989" r:id="rId29"/>
    <p:sldId id="990" r:id="rId30"/>
    <p:sldId id="942" r:id="rId31"/>
    <p:sldId id="943" r:id="rId32"/>
    <p:sldId id="944" r:id="rId33"/>
    <p:sldId id="945" r:id="rId34"/>
    <p:sldId id="946" r:id="rId35"/>
    <p:sldId id="947" r:id="rId36"/>
    <p:sldId id="948" r:id="rId37"/>
    <p:sldId id="949" r:id="rId38"/>
    <p:sldId id="951" r:id="rId39"/>
    <p:sldId id="952" r:id="rId40"/>
    <p:sldId id="954" r:id="rId41"/>
    <p:sldId id="958" r:id="rId42"/>
    <p:sldId id="969" r:id="rId43"/>
    <p:sldId id="970" r:id="rId44"/>
    <p:sldId id="971" r:id="rId45"/>
    <p:sldId id="975" r:id="rId46"/>
    <p:sldId id="976" r:id="rId47"/>
    <p:sldId id="977" r:id="rId48"/>
    <p:sldId id="978" r:id="rId49"/>
    <p:sldId id="994" r:id="rId50"/>
    <p:sldId id="980" r:id="rId51"/>
    <p:sldId id="981" r:id="rId52"/>
    <p:sldId id="982" r:id="rId53"/>
    <p:sldId id="1030" r:id="rId54"/>
    <p:sldId id="1031" r:id="rId55"/>
    <p:sldId id="1032" r:id="rId56"/>
    <p:sldId id="1034" r:id="rId57"/>
    <p:sldId id="925" r:id="rId58"/>
    <p:sldId id="997" r:id="rId59"/>
    <p:sldId id="998" r:id="rId60"/>
    <p:sldId id="1001" r:id="rId61"/>
    <p:sldId id="999" r:id="rId62"/>
    <p:sldId id="918" r:id="rId63"/>
    <p:sldId id="919" r:id="rId64"/>
    <p:sldId id="909" r:id="rId65"/>
    <p:sldId id="910" r:id="rId66"/>
    <p:sldId id="936" r:id="rId67"/>
    <p:sldId id="1002" r:id="rId68"/>
    <p:sldId id="773" r:id="rId69"/>
    <p:sldId id="890" r:id="rId70"/>
    <p:sldId id="891" r:id="rId71"/>
    <p:sldId id="774" r:id="rId72"/>
    <p:sldId id="765" r:id="rId73"/>
    <p:sldId id="927" r:id="rId74"/>
    <p:sldId id="837" r:id="rId75"/>
    <p:sldId id="838" r:id="rId76"/>
    <p:sldId id="730" r:id="rId77"/>
    <p:sldId id="767" r:id="rId78"/>
    <p:sldId id="768" r:id="rId79"/>
    <p:sldId id="769" r:id="rId80"/>
    <p:sldId id="732" r:id="rId81"/>
    <p:sldId id="770" r:id="rId82"/>
    <p:sldId id="628" r:id="rId83"/>
    <p:sldId id="775" r:id="rId84"/>
    <p:sldId id="778" r:id="rId85"/>
    <p:sldId id="776" r:id="rId86"/>
    <p:sldId id="928" r:id="rId87"/>
    <p:sldId id="777" r:id="rId88"/>
    <p:sldId id="779" r:id="rId89"/>
    <p:sldId id="780" r:id="rId90"/>
    <p:sldId id="781" r:id="rId91"/>
    <p:sldId id="782" r:id="rId92"/>
    <p:sldId id="934" r:id="rId93"/>
    <p:sldId id="929" r:id="rId94"/>
    <p:sldId id="893" r:id="rId95"/>
    <p:sldId id="930" r:id="rId96"/>
    <p:sldId id="836" r:id="rId97"/>
    <p:sldId id="839" r:id="rId98"/>
    <p:sldId id="835" r:id="rId99"/>
    <p:sldId id="935" r:id="rId100"/>
    <p:sldId id="1036" r:id="rId101"/>
    <p:sldId id="630" r:id="rId102"/>
    <p:sldId id="938" r:id="rId103"/>
    <p:sldId id="1033" r:id="rId104"/>
    <p:sldId id="757" r:id="rId105"/>
    <p:sldId id="807" r:id="rId106"/>
    <p:sldId id="1038" r:id="rId107"/>
    <p:sldId id="645" r:id="rId108"/>
    <p:sldId id="784" r:id="rId109"/>
    <p:sldId id="889" r:id="rId110"/>
    <p:sldId id="931" r:id="rId111"/>
    <p:sldId id="932" r:id="rId112"/>
    <p:sldId id="795" r:id="rId113"/>
    <p:sldId id="816" r:id="rId114"/>
    <p:sldId id="796" r:id="rId115"/>
    <p:sldId id="797" r:id="rId116"/>
    <p:sldId id="798" r:id="rId117"/>
    <p:sldId id="799" r:id="rId118"/>
    <p:sldId id="800" r:id="rId119"/>
    <p:sldId id="801" r:id="rId120"/>
    <p:sldId id="802" r:id="rId121"/>
    <p:sldId id="803" r:id="rId122"/>
    <p:sldId id="804" r:id="rId123"/>
    <p:sldId id="1003" r:id="rId124"/>
    <p:sldId id="1004" r:id="rId125"/>
    <p:sldId id="1005" r:id="rId126"/>
    <p:sldId id="1006" r:id="rId127"/>
    <p:sldId id="1007" r:id="rId128"/>
    <p:sldId id="1008" r:id="rId129"/>
    <p:sldId id="1009" r:id="rId130"/>
    <p:sldId id="1010" r:id="rId131"/>
    <p:sldId id="1011" r:id="rId132"/>
    <p:sldId id="1012" r:id="rId133"/>
    <p:sldId id="1013" r:id="rId134"/>
    <p:sldId id="1016" r:id="rId135"/>
    <p:sldId id="1017" r:id="rId136"/>
    <p:sldId id="1018" r:id="rId137"/>
    <p:sldId id="1019" r:id="rId138"/>
    <p:sldId id="1020" r:id="rId139"/>
    <p:sldId id="1021" r:id="rId140"/>
    <p:sldId id="1022" r:id="rId141"/>
    <p:sldId id="1023" r:id="rId142"/>
    <p:sldId id="1024" r:id="rId143"/>
    <p:sldId id="1025" r:id="rId144"/>
    <p:sldId id="1026" r:id="rId145"/>
    <p:sldId id="1027" r:id="rId146"/>
  </p:sldIdLst>
  <p:sldSz cx="9144000" cy="6858000" type="screen4x3"/>
  <p:notesSz cx="6742113" cy="987266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99"/>
    <a:srgbClr val="000099"/>
    <a:srgbClr val="FFCCCC"/>
    <a:srgbClr val="FF9999"/>
    <a:srgbClr val="FF7C80"/>
    <a:srgbClr val="0066FF"/>
    <a:srgbClr val="660033"/>
    <a:srgbClr val="3333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40" autoAdjust="0"/>
    <p:restoredTop sz="94700" autoAdjust="0"/>
  </p:normalViewPr>
  <p:slideViewPr>
    <p:cSldViewPr snapToGrid="0">
      <p:cViewPr varScale="1">
        <p:scale>
          <a:sx n="112" d="100"/>
          <a:sy n="112" d="100"/>
        </p:scale>
        <p:origin x="-1698" y="-90"/>
      </p:cViewPr>
      <p:guideLst>
        <p:guide orient="horz" pos="1536"/>
        <p:guide orient="horz" pos="231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117" Type="http://schemas.openxmlformats.org/officeDocument/2006/relationships/slide" Target="slides/slide96.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slide" Target="slides/slide91.xml"/><Relationship Id="rId133" Type="http://schemas.openxmlformats.org/officeDocument/2006/relationships/slide" Target="slides/slide112.xml"/><Relationship Id="rId138" Type="http://schemas.openxmlformats.org/officeDocument/2006/relationships/slide" Target="slides/slide117.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123" Type="http://schemas.openxmlformats.org/officeDocument/2006/relationships/slide" Target="slides/slide102.xml"/><Relationship Id="rId128" Type="http://schemas.openxmlformats.org/officeDocument/2006/relationships/slide" Target="slides/slide107.xml"/><Relationship Id="rId144" Type="http://schemas.openxmlformats.org/officeDocument/2006/relationships/slide" Target="slides/slide123.xml"/><Relationship Id="rId149"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69.xml"/><Relationship Id="rId95" Type="http://schemas.openxmlformats.org/officeDocument/2006/relationships/slide" Target="slides/slide74.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113" Type="http://schemas.openxmlformats.org/officeDocument/2006/relationships/slide" Target="slides/slide92.xml"/><Relationship Id="rId118" Type="http://schemas.openxmlformats.org/officeDocument/2006/relationships/slide" Target="slides/slide97.xml"/><Relationship Id="rId134" Type="http://schemas.openxmlformats.org/officeDocument/2006/relationships/slide" Target="slides/slide113.xml"/><Relationship Id="rId139" Type="http://schemas.openxmlformats.org/officeDocument/2006/relationships/slide" Target="slides/slide118.xml"/><Relationship Id="rId80" Type="http://schemas.openxmlformats.org/officeDocument/2006/relationships/slide" Target="slides/slide59.xml"/><Relationship Id="rId85" Type="http://schemas.openxmlformats.org/officeDocument/2006/relationships/slide" Target="slides/slide64.xml"/><Relationship Id="rId150"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103" Type="http://schemas.openxmlformats.org/officeDocument/2006/relationships/slide" Target="slides/slide82.xml"/><Relationship Id="rId108" Type="http://schemas.openxmlformats.org/officeDocument/2006/relationships/slide" Target="slides/slide87.xml"/><Relationship Id="rId116" Type="http://schemas.openxmlformats.org/officeDocument/2006/relationships/slide" Target="slides/slide95.xml"/><Relationship Id="rId124" Type="http://schemas.openxmlformats.org/officeDocument/2006/relationships/slide" Target="slides/slide103.xml"/><Relationship Id="rId129" Type="http://schemas.openxmlformats.org/officeDocument/2006/relationships/slide" Target="slides/slide108.xml"/><Relationship Id="rId137" Type="http://schemas.openxmlformats.org/officeDocument/2006/relationships/slide" Target="slides/slide11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11" Type="http://schemas.openxmlformats.org/officeDocument/2006/relationships/slide" Target="slides/slide90.xml"/><Relationship Id="rId132" Type="http://schemas.openxmlformats.org/officeDocument/2006/relationships/slide" Target="slides/slide111.xml"/><Relationship Id="rId140" Type="http://schemas.openxmlformats.org/officeDocument/2006/relationships/slide" Target="slides/slide119.xml"/><Relationship Id="rId145" Type="http://schemas.openxmlformats.org/officeDocument/2006/relationships/slide" Target="slides/slide1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slide" Target="slides/slide85.xml"/><Relationship Id="rId114" Type="http://schemas.openxmlformats.org/officeDocument/2006/relationships/slide" Target="slides/slide93.xml"/><Relationship Id="rId119" Type="http://schemas.openxmlformats.org/officeDocument/2006/relationships/slide" Target="slides/slide98.xml"/><Relationship Id="rId127" Type="http://schemas.openxmlformats.org/officeDocument/2006/relationships/slide" Target="slides/slide10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122" Type="http://schemas.openxmlformats.org/officeDocument/2006/relationships/slide" Target="slides/slide101.xml"/><Relationship Id="rId130" Type="http://schemas.openxmlformats.org/officeDocument/2006/relationships/slide" Target="slides/slide109.xml"/><Relationship Id="rId135" Type="http://schemas.openxmlformats.org/officeDocument/2006/relationships/slide" Target="slides/slide114.xml"/><Relationship Id="rId143" Type="http://schemas.openxmlformats.org/officeDocument/2006/relationships/slide" Target="slides/slide122.xml"/><Relationship Id="rId148" Type="http://schemas.openxmlformats.org/officeDocument/2006/relationships/handoutMaster" Target="handoutMasters/handoutMaster1.xml"/><Relationship Id="rId15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120" Type="http://schemas.openxmlformats.org/officeDocument/2006/relationships/slide" Target="slides/slide99.xml"/><Relationship Id="rId125" Type="http://schemas.openxmlformats.org/officeDocument/2006/relationships/slide" Target="slides/slide104.xml"/><Relationship Id="rId141" Type="http://schemas.openxmlformats.org/officeDocument/2006/relationships/slide" Target="slides/slide120.xml"/><Relationship Id="rId146" Type="http://schemas.openxmlformats.org/officeDocument/2006/relationships/slide" Target="slides/slide125.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slide" Target="slides/slide89.xml"/><Relationship Id="rId115" Type="http://schemas.openxmlformats.org/officeDocument/2006/relationships/slide" Target="slides/slide94.xml"/><Relationship Id="rId131" Type="http://schemas.openxmlformats.org/officeDocument/2006/relationships/slide" Target="slides/slide110.xml"/><Relationship Id="rId136" Type="http://schemas.openxmlformats.org/officeDocument/2006/relationships/slide" Target="slides/slide115.xml"/><Relationship Id="rId61" Type="http://schemas.openxmlformats.org/officeDocument/2006/relationships/slide" Target="slides/slide40.xml"/><Relationship Id="rId82" Type="http://schemas.openxmlformats.org/officeDocument/2006/relationships/slide" Target="slides/slide61.xml"/><Relationship Id="rId152"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126" Type="http://schemas.openxmlformats.org/officeDocument/2006/relationships/slide" Target="slides/slide105.xml"/><Relationship Id="rId14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93" Type="http://schemas.openxmlformats.org/officeDocument/2006/relationships/slide" Target="slides/slide72.xml"/><Relationship Id="rId98" Type="http://schemas.openxmlformats.org/officeDocument/2006/relationships/slide" Target="slides/slide77.xml"/><Relationship Id="rId121" Type="http://schemas.openxmlformats.org/officeDocument/2006/relationships/slide" Target="slides/slide100.xml"/><Relationship Id="rId142" Type="http://schemas.openxmlformats.org/officeDocument/2006/relationships/slide" Target="slides/slide12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oleObject" Target="file:///C:\Users\Tetsuyuki%20Kagaya\Documents\&#20234;&#34276;&#20808;&#29983;&#38306;&#36899;\&#19968;&#27211;&#12499;&#12472;&#12493;&#12473;&#12524;&#12499;&#12517;&#12540;2017&#20908;\20171003%20&#12510;&#12540;&#12472;&#12531;&#29575;&#12398;&#27770;&#23450;&#22240;&#23376;.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Tetsuyuki%20Kagaya\Documents\&#20234;&#34276;&#20808;&#29983;&#38306;&#36899;\CFO&#25945;&#32946;&#30740;&#31350;&#12475;&#12531;&#12479;&#12540;\2017HFLP%20C\Followup&#12475;&#12483;&#12471;&#12519;&#12531;&#8545;\20180815&#12288;&#26666;&#24335;&#25237;&#36039;&#21454;&#30410;&#29575;3.xls"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USA</c:v>
                </c:pt>
              </c:strCache>
            </c:strRef>
          </c:tx>
          <c:spPr>
            <a:solidFill>
              <a:srgbClr val="3333FF"/>
            </a:solidFill>
            <a:ln>
              <a:solidFill>
                <a:srgbClr val="3333FF"/>
              </a:solidFill>
            </a:ln>
          </c:spPr>
          <c:invertIfNegative val="0"/>
          <c:cat>
            <c:strRef>
              <c:f>Sheet1!$A$2:$A$13</c:f>
              <c:strCache>
                <c:ptCount val="12"/>
                <c:pt idx="0">
                  <c:v>0</c:v>
                </c:pt>
                <c:pt idx="1">
                  <c:v>0-10</c:v>
                </c:pt>
                <c:pt idx="2">
                  <c:v>10-20</c:v>
                </c:pt>
                <c:pt idx="3">
                  <c:v>20-30</c:v>
                </c:pt>
                <c:pt idx="4">
                  <c:v>30-40</c:v>
                </c:pt>
                <c:pt idx="5">
                  <c:v>40-50</c:v>
                </c:pt>
                <c:pt idx="6">
                  <c:v>50-60</c:v>
                </c:pt>
                <c:pt idx="7">
                  <c:v>60-70</c:v>
                </c:pt>
                <c:pt idx="8">
                  <c:v>70-80</c:v>
                </c:pt>
                <c:pt idx="9">
                  <c:v>80-90</c:v>
                </c:pt>
                <c:pt idx="10">
                  <c:v>90-100</c:v>
                </c:pt>
                <c:pt idx="11">
                  <c:v>100-</c:v>
                </c:pt>
              </c:strCache>
            </c:strRef>
          </c:cat>
          <c:val>
            <c:numRef>
              <c:f>Sheet1!$B$2:$B$13</c:f>
              <c:numCache>
                <c:formatCode>0.00%</c:formatCode>
                <c:ptCount val="12"/>
                <c:pt idx="0">
                  <c:v>0.4914</c:v>
                </c:pt>
                <c:pt idx="1">
                  <c:v>4.2999999999999997E-2</c:v>
                </c:pt>
                <c:pt idx="2">
                  <c:v>5.2400000000000002E-2</c:v>
                </c:pt>
                <c:pt idx="3">
                  <c:v>6.7799999999999999E-2</c:v>
                </c:pt>
                <c:pt idx="4">
                  <c:v>6.93E-2</c:v>
                </c:pt>
                <c:pt idx="5">
                  <c:v>5.5800000000000002E-2</c:v>
                </c:pt>
                <c:pt idx="6">
                  <c:v>4.8099999999999997E-2</c:v>
                </c:pt>
                <c:pt idx="7">
                  <c:v>3.1699999999999999E-2</c:v>
                </c:pt>
                <c:pt idx="8">
                  <c:v>2.1499999999999998E-2</c:v>
                </c:pt>
                <c:pt idx="9">
                  <c:v>1.7899999999999999E-2</c:v>
                </c:pt>
                <c:pt idx="10">
                  <c:v>1.2999999999999999E-2</c:v>
                </c:pt>
                <c:pt idx="11">
                  <c:v>8.7999999999999995E-2</c:v>
                </c:pt>
              </c:numCache>
            </c:numRef>
          </c:val>
        </c:ser>
        <c:ser>
          <c:idx val="1"/>
          <c:order val="1"/>
          <c:tx>
            <c:strRef>
              <c:f>Sheet1!$C$1</c:f>
              <c:strCache>
                <c:ptCount val="1"/>
                <c:pt idx="0">
                  <c:v>JAPAN</c:v>
                </c:pt>
              </c:strCache>
            </c:strRef>
          </c:tx>
          <c:spPr>
            <a:solidFill>
              <a:srgbClr val="FF0000"/>
            </a:solidFill>
            <a:ln>
              <a:solidFill>
                <a:srgbClr val="FF0000"/>
              </a:solidFill>
            </a:ln>
          </c:spPr>
          <c:invertIfNegative val="0"/>
          <c:cat>
            <c:strRef>
              <c:f>Sheet1!$A$2:$A$13</c:f>
              <c:strCache>
                <c:ptCount val="12"/>
                <c:pt idx="0">
                  <c:v>0</c:v>
                </c:pt>
                <c:pt idx="1">
                  <c:v>0-10</c:v>
                </c:pt>
                <c:pt idx="2">
                  <c:v>10-20</c:v>
                </c:pt>
                <c:pt idx="3">
                  <c:v>20-30</c:v>
                </c:pt>
                <c:pt idx="4">
                  <c:v>30-40</c:v>
                </c:pt>
                <c:pt idx="5">
                  <c:v>40-50</c:v>
                </c:pt>
                <c:pt idx="6">
                  <c:v>50-60</c:v>
                </c:pt>
                <c:pt idx="7">
                  <c:v>60-70</c:v>
                </c:pt>
                <c:pt idx="8">
                  <c:v>70-80</c:v>
                </c:pt>
                <c:pt idx="9">
                  <c:v>80-90</c:v>
                </c:pt>
                <c:pt idx="10">
                  <c:v>90-100</c:v>
                </c:pt>
                <c:pt idx="11">
                  <c:v>100-</c:v>
                </c:pt>
              </c:strCache>
            </c:strRef>
          </c:cat>
          <c:val>
            <c:numRef>
              <c:f>Sheet1!$C$2:$C$13</c:f>
              <c:numCache>
                <c:formatCode>0.00%</c:formatCode>
                <c:ptCount val="12"/>
                <c:pt idx="0">
                  <c:v>0.11409999999999999</c:v>
                </c:pt>
                <c:pt idx="1">
                  <c:v>7.5600000000000001E-2</c:v>
                </c:pt>
                <c:pt idx="2">
                  <c:v>0.22059999999999999</c:v>
                </c:pt>
                <c:pt idx="3">
                  <c:v>0.24529999999999999</c:v>
                </c:pt>
                <c:pt idx="4">
                  <c:v>0.1384</c:v>
                </c:pt>
                <c:pt idx="5">
                  <c:v>6.5600000000000006E-2</c:v>
                </c:pt>
                <c:pt idx="6">
                  <c:v>3.6600000000000001E-2</c:v>
                </c:pt>
                <c:pt idx="7">
                  <c:v>2.0899999999999998E-2</c:v>
                </c:pt>
                <c:pt idx="8">
                  <c:v>1.1900000000000001E-2</c:v>
                </c:pt>
                <c:pt idx="9">
                  <c:v>1.1299999999999999E-2</c:v>
                </c:pt>
                <c:pt idx="10">
                  <c:v>1.3100000000000001E-2</c:v>
                </c:pt>
                <c:pt idx="11">
                  <c:v>4.6600000000000003E-2</c:v>
                </c:pt>
              </c:numCache>
            </c:numRef>
          </c:val>
        </c:ser>
        <c:ser>
          <c:idx val="2"/>
          <c:order val="2"/>
          <c:tx>
            <c:strRef>
              <c:f>Sheet1!$D$1</c:f>
              <c:strCache>
                <c:ptCount val="1"/>
                <c:pt idx="0">
                  <c:v>EUROPE</c:v>
                </c:pt>
              </c:strCache>
            </c:strRef>
          </c:tx>
          <c:spPr>
            <a:solidFill>
              <a:schemeClr val="accent1">
                <a:lumMod val="75000"/>
              </a:schemeClr>
            </a:solidFill>
            <a:ln>
              <a:solidFill>
                <a:schemeClr val="accent1">
                  <a:lumMod val="50000"/>
                </a:schemeClr>
              </a:solidFill>
            </a:ln>
          </c:spPr>
          <c:invertIfNegative val="0"/>
          <c:cat>
            <c:strRef>
              <c:f>Sheet1!$A$2:$A$13</c:f>
              <c:strCache>
                <c:ptCount val="12"/>
                <c:pt idx="0">
                  <c:v>0</c:v>
                </c:pt>
                <c:pt idx="1">
                  <c:v>0-10</c:v>
                </c:pt>
                <c:pt idx="2">
                  <c:v>10-20</c:v>
                </c:pt>
                <c:pt idx="3">
                  <c:v>20-30</c:v>
                </c:pt>
                <c:pt idx="4">
                  <c:v>30-40</c:v>
                </c:pt>
                <c:pt idx="5">
                  <c:v>40-50</c:v>
                </c:pt>
                <c:pt idx="6">
                  <c:v>50-60</c:v>
                </c:pt>
                <c:pt idx="7">
                  <c:v>60-70</c:v>
                </c:pt>
                <c:pt idx="8">
                  <c:v>70-80</c:v>
                </c:pt>
                <c:pt idx="9">
                  <c:v>80-90</c:v>
                </c:pt>
                <c:pt idx="10">
                  <c:v>90-100</c:v>
                </c:pt>
                <c:pt idx="11">
                  <c:v>100-</c:v>
                </c:pt>
              </c:strCache>
            </c:strRef>
          </c:cat>
          <c:val>
            <c:numRef>
              <c:f>Sheet1!$D$2:$D$13</c:f>
              <c:numCache>
                <c:formatCode>0.00%</c:formatCode>
                <c:ptCount val="12"/>
                <c:pt idx="0">
                  <c:v>0.38229999999999997</c:v>
                </c:pt>
                <c:pt idx="1">
                  <c:v>4.9299999999999997E-2</c:v>
                </c:pt>
                <c:pt idx="2">
                  <c:v>7.9699999999999993E-2</c:v>
                </c:pt>
                <c:pt idx="3">
                  <c:v>9.2899999999999996E-2</c:v>
                </c:pt>
                <c:pt idx="4">
                  <c:v>8.6099999999999996E-2</c:v>
                </c:pt>
                <c:pt idx="5">
                  <c:v>7.5700000000000003E-2</c:v>
                </c:pt>
                <c:pt idx="6">
                  <c:v>5.57E-2</c:v>
                </c:pt>
                <c:pt idx="7">
                  <c:v>4.2200000000000001E-2</c:v>
                </c:pt>
                <c:pt idx="8">
                  <c:v>2.9700000000000001E-2</c:v>
                </c:pt>
                <c:pt idx="9">
                  <c:v>2.5899999999999999E-2</c:v>
                </c:pt>
                <c:pt idx="10">
                  <c:v>1.37E-2</c:v>
                </c:pt>
                <c:pt idx="11">
                  <c:v>6.6699999999999995E-2</c:v>
                </c:pt>
              </c:numCache>
            </c:numRef>
          </c:val>
        </c:ser>
        <c:ser>
          <c:idx val="3"/>
          <c:order val="3"/>
          <c:tx>
            <c:strRef>
              <c:f>Sheet1!$E$1</c:f>
              <c:strCache>
                <c:ptCount val="1"/>
                <c:pt idx="0">
                  <c:v>ASIA</c:v>
                </c:pt>
              </c:strCache>
            </c:strRef>
          </c:tx>
          <c:spPr>
            <a:solidFill>
              <a:srgbClr val="FF9900"/>
            </a:solidFill>
            <a:ln>
              <a:solidFill>
                <a:srgbClr val="FF9900"/>
              </a:solidFill>
            </a:ln>
          </c:spPr>
          <c:invertIfNegative val="0"/>
          <c:cat>
            <c:strRef>
              <c:f>Sheet1!$A$2:$A$13</c:f>
              <c:strCache>
                <c:ptCount val="12"/>
                <c:pt idx="0">
                  <c:v>0</c:v>
                </c:pt>
                <c:pt idx="1">
                  <c:v>0-10</c:v>
                </c:pt>
                <c:pt idx="2">
                  <c:v>10-20</c:v>
                </c:pt>
                <c:pt idx="3">
                  <c:v>20-30</c:v>
                </c:pt>
                <c:pt idx="4">
                  <c:v>30-40</c:v>
                </c:pt>
                <c:pt idx="5">
                  <c:v>40-50</c:v>
                </c:pt>
                <c:pt idx="6">
                  <c:v>50-60</c:v>
                </c:pt>
                <c:pt idx="7">
                  <c:v>60-70</c:v>
                </c:pt>
                <c:pt idx="8">
                  <c:v>70-80</c:v>
                </c:pt>
                <c:pt idx="9">
                  <c:v>80-90</c:v>
                </c:pt>
                <c:pt idx="10">
                  <c:v>90-100</c:v>
                </c:pt>
                <c:pt idx="11">
                  <c:v>100-</c:v>
                </c:pt>
              </c:strCache>
            </c:strRef>
          </c:cat>
          <c:val>
            <c:numRef>
              <c:f>Sheet1!$E$2:$E$13</c:f>
              <c:numCache>
                <c:formatCode>0.00%</c:formatCode>
                <c:ptCount val="12"/>
                <c:pt idx="0">
                  <c:v>0.3523</c:v>
                </c:pt>
                <c:pt idx="1">
                  <c:v>0.105</c:v>
                </c:pt>
                <c:pt idx="2">
                  <c:v>0.13489999999999999</c:v>
                </c:pt>
                <c:pt idx="3">
                  <c:v>0.1076</c:v>
                </c:pt>
                <c:pt idx="4">
                  <c:v>7.6600000000000001E-2</c:v>
                </c:pt>
                <c:pt idx="5">
                  <c:v>4.41E-2</c:v>
                </c:pt>
                <c:pt idx="6">
                  <c:v>4.19E-2</c:v>
                </c:pt>
                <c:pt idx="7">
                  <c:v>2.4400000000000002E-2</c:v>
                </c:pt>
                <c:pt idx="8">
                  <c:v>2.1499999999999998E-2</c:v>
                </c:pt>
                <c:pt idx="9">
                  <c:v>1.4200000000000001E-2</c:v>
                </c:pt>
                <c:pt idx="10">
                  <c:v>1.4200000000000001E-2</c:v>
                </c:pt>
                <c:pt idx="11">
                  <c:v>6.3100000000000003E-2</c:v>
                </c:pt>
              </c:numCache>
            </c:numRef>
          </c:val>
        </c:ser>
        <c:dLbls>
          <c:showLegendKey val="0"/>
          <c:showVal val="0"/>
          <c:showCatName val="0"/>
          <c:showSerName val="0"/>
          <c:showPercent val="0"/>
          <c:showBubbleSize val="0"/>
        </c:dLbls>
        <c:gapWidth val="150"/>
        <c:axId val="627935104"/>
        <c:axId val="627936640"/>
      </c:barChart>
      <c:catAx>
        <c:axId val="627935104"/>
        <c:scaling>
          <c:orientation val="minMax"/>
        </c:scaling>
        <c:delete val="0"/>
        <c:axPos val="b"/>
        <c:majorGridlines/>
        <c:majorTickMark val="out"/>
        <c:minorTickMark val="none"/>
        <c:tickLblPos val="nextTo"/>
        <c:txPr>
          <a:bodyPr/>
          <a:lstStyle/>
          <a:p>
            <a:pPr>
              <a:defRPr sz="1200"/>
            </a:pPr>
            <a:endParaRPr lang="ja-JP"/>
          </a:p>
        </c:txPr>
        <c:crossAx val="627936640"/>
        <c:crosses val="autoZero"/>
        <c:auto val="1"/>
        <c:lblAlgn val="ctr"/>
        <c:lblOffset val="100"/>
        <c:noMultiLvlLbl val="0"/>
      </c:catAx>
      <c:valAx>
        <c:axId val="627936640"/>
        <c:scaling>
          <c:orientation val="minMax"/>
          <c:max val="0.5"/>
        </c:scaling>
        <c:delete val="0"/>
        <c:axPos val="l"/>
        <c:majorGridlines/>
        <c:numFmt formatCode="0%" sourceLinked="0"/>
        <c:majorTickMark val="out"/>
        <c:minorTickMark val="none"/>
        <c:tickLblPos val="nextTo"/>
        <c:txPr>
          <a:bodyPr/>
          <a:lstStyle/>
          <a:p>
            <a:pPr>
              <a:defRPr sz="1400"/>
            </a:pPr>
            <a:endParaRPr lang="ja-JP"/>
          </a:p>
        </c:txPr>
        <c:crossAx val="627935104"/>
        <c:crosses val="autoZero"/>
        <c:crossBetween val="between"/>
      </c:valAx>
    </c:plotArea>
    <c:legend>
      <c:legendPos val="b"/>
      <c:layout>
        <c:manualLayout>
          <c:xMode val="edge"/>
          <c:yMode val="edge"/>
          <c:x val="0.41691483877015367"/>
          <c:y val="0.13010523542998129"/>
          <c:w val="0.45148235376827894"/>
          <c:h val="8.0235516631015857E-2"/>
        </c:manualLayout>
      </c:layout>
      <c:overlay val="1"/>
      <c:spPr>
        <a:solidFill>
          <a:schemeClr val="bg1"/>
        </a:solidFill>
      </c:spPr>
      <c:txPr>
        <a:bodyPr/>
        <a:lstStyle/>
        <a:p>
          <a:pPr>
            <a:defRPr sz="16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価値創造企業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Sheet1!$A$2:$A$5</c:f>
              <c:strCache>
                <c:ptCount val="4"/>
                <c:pt idx="0">
                  <c:v>経営理念</c:v>
                </c:pt>
                <c:pt idx="1">
                  <c:v>長期ビジョン・計画</c:v>
                </c:pt>
                <c:pt idx="2">
                  <c:v>中期計画</c:v>
                </c:pt>
                <c:pt idx="3">
                  <c:v>年度計画</c:v>
                </c:pt>
              </c:strCache>
            </c:strRef>
          </c:cat>
          <c:val>
            <c:numRef>
              <c:f>Sheet1!$B$2:$B$5</c:f>
              <c:numCache>
                <c:formatCode>General</c:formatCode>
                <c:ptCount val="4"/>
                <c:pt idx="0">
                  <c:v>0.93333333333333335</c:v>
                </c:pt>
                <c:pt idx="1">
                  <c:v>0.66666666666666663</c:v>
                </c:pt>
                <c:pt idx="2">
                  <c:v>0.93333333333333335</c:v>
                </c:pt>
                <c:pt idx="3">
                  <c:v>1</c:v>
                </c:pt>
              </c:numCache>
            </c:numRef>
          </c:val>
        </c:ser>
        <c:ser>
          <c:idx val="1"/>
          <c:order val="1"/>
          <c:tx>
            <c:strRef>
              <c:f>Sheet1!$C$1</c:f>
              <c:strCache>
                <c:ptCount val="1"/>
                <c:pt idx="0">
                  <c:v>価値非創造企業</c:v>
                </c:pt>
              </c:strCache>
            </c:strRef>
          </c:tx>
          <c:invertIfNegative val="0"/>
          <c:dLbls>
            <c:dLbl>
              <c:idx val="3"/>
              <c:layout>
                <c:manualLayout>
                  <c:x val="4.1439039397385941E-2"/>
                  <c:y val="0"/>
                </c:manualLayout>
              </c:layout>
              <c:showLegendKey val="0"/>
              <c:showVal val="1"/>
              <c:showCatName val="0"/>
              <c:showSerName val="0"/>
              <c:showPercent val="0"/>
              <c:showBubbleSize val="0"/>
            </c:dLbl>
            <c:numFmt formatCode="0%" sourceLinked="0"/>
            <c:txPr>
              <a:bodyPr/>
              <a:lstStyle/>
              <a:p>
                <a:pPr>
                  <a:defRPr sz="1050"/>
                </a:pPr>
                <a:endParaRPr lang="ja-JP"/>
              </a:p>
            </c:txPr>
            <c:showLegendKey val="0"/>
            <c:showVal val="1"/>
            <c:showCatName val="0"/>
            <c:showSerName val="0"/>
            <c:showPercent val="0"/>
            <c:showBubbleSize val="0"/>
            <c:showLeaderLines val="0"/>
          </c:dLbls>
          <c:cat>
            <c:strRef>
              <c:f>Sheet1!$A$2:$A$5</c:f>
              <c:strCache>
                <c:ptCount val="4"/>
                <c:pt idx="0">
                  <c:v>経営理念</c:v>
                </c:pt>
                <c:pt idx="1">
                  <c:v>長期ビジョン・計画</c:v>
                </c:pt>
                <c:pt idx="2">
                  <c:v>中期計画</c:v>
                </c:pt>
                <c:pt idx="3">
                  <c:v>年度計画</c:v>
                </c:pt>
              </c:strCache>
            </c:strRef>
          </c:cat>
          <c:val>
            <c:numRef>
              <c:f>Sheet1!$C$2:$C$5</c:f>
              <c:numCache>
                <c:formatCode>General</c:formatCode>
                <c:ptCount val="4"/>
                <c:pt idx="0">
                  <c:v>1</c:v>
                </c:pt>
                <c:pt idx="1">
                  <c:v>0.5</c:v>
                </c:pt>
                <c:pt idx="2">
                  <c:v>0.95</c:v>
                </c:pt>
                <c:pt idx="3">
                  <c:v>1</c:v>
                </c:pt>
              </c:numCache>
            </c:numRef>
          </c:val>
        </c:ser>
        <c:dLbls>
          <c:showLegendKey val="0"/>
          <c:showVal val="0"/>
          <c:showCatName val="0"/>
          <c:showSerName val="0"/>
          <c:showPercent val="0"/>
          <c:showBubbleSize val="0"/>
        </c:dLbls>
        <c:gapWidth val="150"/>
        <c:axId val="644600960"/>
        <c:axId val="644602496"/>
      </c:barChart>
      <c:lineChart>
        <c:grouping val="standard"/>
        <c:varyColors val="0"/>
        <c:ser>
          <c:idx val="2"/>
          <c:order val="2"/>
          <c:tx>
            <c:strRef>
              <c:f>Sheet1!$D$1</c:f>
              <c:strCache>
                <c:ptCount val="1"/>
                <c:pt idx="0">
                  <c:v>差異</c:v>
                </c:pt>
              </c:strCache>
            </c:strRef>
          </c:tx>
          <c:marker>
            <c:symbol val="none"/>
          </c:marker>
          <c:cat>
            <c:strRef>
              <c:f>Sheet1!$A$2:$A$5</c:f>
              <c:strCache>
                <c:ptCount val="4"/>
                <c:pt idx="0">
                  <c:v>経営理念</c:v>
                </c:pt>
                <c:pt idx="1">
                  <c:v>長期ビジョン・計画</c:v>
                </c:pt>
                <c:pt idx="2">
                  <c:v>中期計画</c:v>
                </c:pt>
                <c:pt idx="3">
                  <c:v>年度計画</c:v>
                </c:pt>
              </c:strCache>
            </c:strRef>
          </c:cat>
          <c:val>
            <c:numRef>
              <c:f>Sheet1!$D$2:$D$5</c:f>
              <c:numCache>
                <c:formatCode>General</c:formatCode>
                <c:ptCount val="4"/>
                <c:pt idx="0">
                  <c:v>-6.6666666666666652E-2</c:v>
                </c:pt>
                <c:pt idx="1">
                  <c:v>0.16666666666666663</c:v>
                </c:pt>
                <c:pt idx="2">
                  <c:v>-1.6666666666666607E-2</c:v>
                </c:pt>
                <c:pt idx="3">
                  <c:v>0</c:v>
                </c:pt>
              </c:numCache>
            </c:numRef>
          </c:val>
          <c:smooth val="0"/>
        </c:ser>
        <c:dLbls>
          <c:showLegendKey val="0"/>
          <c:showVal val="0"/>
          <c:showCatName val="0"/>
          <c:showSerName val="0"/>
          <c:showPercent val="0"/>
          <c:showBubbleSize val="0"/>
        </c:dLbls>
        <c:marker val="1"/>
        <c:smooth val="0"/>
        <c:axId val="644609920"/>
        <c:axId val="644608384"/>
      </c:lineChart>
      <c:catAx>
        <c:axId val="644600960"/>
        <c:scaling>
          <c:orientation val="minMax"/>
        </c:scaling>
        <c:delete val="0"/>
        <c:axPos val="b"/>
        <c:majorTickMark val="out"/>
        <c:minorTickMark val="none"/>
        <c:tickLblPos val="nextTo"/>
        <c:txPr>
          <a:bodyPr rot="0" vert="eaVert"/>
          <a:lstStyle/>
          <a:p>
            <a:pPr>
              <a:defRPr sz="1400">
                <a:latin typeface="HG丸ｺﾞｼｯｸM-PRO" panose="020F0600000000000000" pitchFamily="50" charset="-128"/>
                <a:ea typeface="HG丸ｺﾞｼｯｸM-PRO" panose="020F0600000000000000" pitchFamily="50" charset="-128"/>
              </a:defRPr>
            </a:pPr>
            <a:endParaRPr lang="ja-JP"/>
          </a:p>
        </c:txPr>
        <c:crossAx val="644602496"/>
        <c:crosses val="autoZero"/>
        <c:auto val="1"/>
        <c:lblAlgn val="ctr"/>
        <c:lblOffset val="100"/>
        <c:noMultiLvlLbl val="0"/>
      </c:catAx>
      <c:valAx>
        <c:axId val="644602496"/>
        <c:scaling>
          <c:orientation val="minMax"/>
          <c:max val="1"/>
        </c:scaling>
        <c:delete val="0"/>
        <c:axPos val="l"/>
        <c:majorGridlines/>
        <c:numFmt formatCode="0%" sourceLinked="0"/>
        <c:majorTickMark val="out"/>
        <c:minorTickMark val="none"/>
        <c:tickLblPos val="nextTo"/>
        <c:txPr>
          <a:bodyPr/>
          <a:lstStyle/>
          <a:p>
            <a:pPr>
              <a:defRPr sz="1400"/>
            </a:pPr>
            <a:endParaRPr lang="ja-JP"/>
          </a:p>
        </c:txPr>
        <c:crossAx val="644600960"/>
        <c:crosses val="autoZero"/>
        <c:crossBetween val="between"/>
      </c:valAx>
      <c:valAx>
        <c:axId val="644608384"/>
        <c:scaling>
          <c:orientation val="minMax"/>
        </c:scaling>
        <c:delete val="0"/>
        <c:axPos val="r"/>
        <c:numFmt formatCode="0%" sourceLinked="0"/>
        <c:majorTickMark val="out"/>
        <c:minorTickMark val="none"/>
        <c:tickLblPos val="nextTo"/>
        <c:txPr>
          <a:bodyPr/>
          <a:lstStyle/>
          <a:p>
            <a:pPr>
              <a:defRPr sz="1400"/>
            </a:pPr>
            <a:endParaRPr lang="ja-JP"/>
          </a:p>
        </c:txPr>
        <c:crossAx val="644609920"/>
        <c:crosses val="max"/>
        <c:crossBetween val="between"/>
      </c:valAx>
      <c:catAx>
        <c:axId val="644609920"/>
        <c:scaling>
          <c:orientation val="minMax"/>
        </c:scaling>
        <c:delete val="1"/>
        <c:axPos val="b"/>
        <c:majorTickMark val="out"/>
        <c:minorTickMark val="none"/>
        <c:tickLblPos val="nextTo"/>
        <c:crossAx val="644608384"/>
        <c:crosses val="autoZero"/>
        <c:auto val="1"/>
        <c:lblAlgn val="ctr"/>
        <c:lblOffset val="100"/>
        <c:noMultiLvlLbl val="0"/>
      </c:catAx>
    </c:plotArea>
    <c:legend>
      <c:legendPos val="b"/>
      <c:layout/>
      <c:overlay val="0"/>
      <c:txPr>
        <a:bodyPr/>
        <a:lstStyle/>
        <a:p>
          <a:pPr>
            <a:defRPr sz="1400">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価値創造企業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Sheet1!$A$2:$A$5</c:f>
              <c:strCache>
                <c:ptCount val="4"/>
                <c:pt idx="0">
                  <c:v>経営理念</c:v>
                </c:pt>
                <c:pt idx="1">
                  <c:v>長期ビジョン・計画</c:v>
                </c:pt>
                <c:pt idx="2">
                  <c:v>中期計画</c:v>
                </c:pt>
                <c:pt idx="3">
                  <c:v>年度計画</c:v>
                </c:pt>
              </c:strCache>
            </c:strRef>
          </c:cat>
          <c:val>
            <c:numRef>
              <c:f>Sheet1!$B$2:$B$5</c:f>
              <c:numCache>
                <c:formatCode>General</c:formatCode>
                <c:ptCount val="4"/>
                <c:pt idx="0">
                  <c:v>1</c:v>
                </c:pt>
                <c:pt idx="1">
                  <c:v>0.6</c:v>
                </c:pt>
                <c:pt idx="2">
                  <c:v>0.8</c:v>
                </c:pt>
                <c:pt idx="3">
                  <c:v>0.8</c:v>
                </c:pt>
              </c:numCache>
            </c:numRef>
          </c:val>
        </c:ser>
        <c:ser>
          <c:idx val="1"/>
          <c:order val="1"/>
          <c:tx>
            <c:strRef>
              <c:f>Sheet1!$C$1</c:f>
              <c:strCache>
                <c:ptCount val="1"/>
                <c:pt idx="0">
                  <c:v>価値非創造企業</c:v>
                </c:pt>
              </c:strCache>
            </c:strRef>
          </c:tx>
          <c:invertIfNegative val="0"/>
          <c:dLbls>
            <c:dLbl>
              <c:idx val="3"/>
              <c:layout>
                <c:manualLayout>
                  <c:x val="4.1439039397385941E-2"/>
                  <c:y val="0"/>
                </c:manualLayout>
              </c:layout>
              <c:showLegendKey val="0"/>
              <c:showVal val="1"/>
              <c:showCatName val="0"/>
              <c:showSerName val="0"/>
              <c:showPercent val="0"/>
              <c:showBubbleSize val="0"/>
            </c:dLbl>
            <c:numFmt formatCode="0%" sourceLinked="0"/>
            <c:txPr>
              <a:bodyPr/>
              <a:lstStyle/>
              <a:p>
                <a:pPr>
                  <a:defRPr sz="1050"/>
                </a:pPr>
                <a:endParaRPr lang="ja-JP"/>
              </a:p>
            </c:txPr>
            <c:showLegendKey val="0"/>
            <c:showVal val="1"/>
            <c:showCatName val="0"/>
            <c:showSerName val="0"/>
            <c:showPercent val="0"/>
            <c:showBubbleSize val="0"/>
            <c:showLeaderLines val="0"/>
          </c:dLbls>
          <c:cat>
            <c:strRef>
              <c:f>Sheet1!$A$2:$A$5</c:f>
              <c:strCache>
                <c:ptCount val="4"/>
                <c:pt idx="0">
                  <c:v>経営理念</c:v>
                </c:pt>
                <c:pt idx="1">
                  <c:v>長期ビジョン・計画</c:v>
                </c:pt>
                <c:pt idx="2">
                  <c:v>中期計画</c:v>
                </c:pt>
                <c:pt idx="3">
                  <c:v>年度計画</c:v>
                </c:pt>
              </c:strCache>
            </c:strRef>
          </c:cat>
          <c:val>
            <c:numRef>
              <c:f>Sheet1!$C$2:$C$5</c:f>
              <c:numCache>
                <c:formatCode>General</c:formatCode>
                <c:ptCount val="4"/>
                <c:pt idx="0">
                  <c:v>0.97499999999999998</c:v>
                </c:pt>
                <c:pt idx="1">
                  <c:v>0.375</c:v>
                </c:pt>
                <c:pt idx="2">
                  <c:v>0.875</c:v>
                </c:pt>
                <c:pt idx="3">
                  <c:v>0.65</c:v>
                </c:pt>
              </c:numCache>
            </c:numRef>
          </c:val>
        </c:ser>
        <c:dLbls>
          <c:showLegendKey val="0"/>
          <c:showVal val="0"/>
          <c:showCatName val="0"/>
          <c:showSerName val="0"/>
          <c:showPercent val="0"/>
          <c:showBubbleSize val="0"/>
        </c:dLbls>
        <c:gapWidth val="150"/>
        <c:axId val="644662400"/>
        <c:axId val="644663936"/>
      </c:barChart>
      <c:lineChart>
        <c:grouping val="standard"/>
        <c:varyColors val="0"/>
        <c:ser>
          <c:idx val="2"/>
          <c:order val="2"/>
          <c:tx>
            <c:strRef>
              <c:f>Sheet1!$D$1</c:f>
              <c:strCache>
                <c:ptCount val="1"/>
                <c:pt idx="0">
                  <c:v>差異</c:v>
                </c:pt>
              </c:strCache>
            </c:strRef>
          </c:tx>
          <c:marker>
            <c:symbol val="none"/>
          </c:marker>
          <c:cat>
            <c:strRef>
              <c:f>Sheet1!$A$2:$A$5</c:f>
              <c:strCache>
                <c:ptCount val="4"/>
                <c:pt idx="0">
                  <c:v>経営理念</c:v>
                </c:pt>
                <c:pt idx="1">
                  <c:v>長期ビジョン・計画</c:v>
                </c:pt>
                <c:pt idx="2">
                  <c:v>中期計画</c:v>
                </c:pt>
                <c:pt idx="3">
                  <c:v>年度計画</c:v>
                </c:pt>
              </c:strCache>
            </c:strRef>
          </c:cat>
          <c:val>
            <c:numRef>
              <c:f>Sheet1!$D$2:$D$5</c:f>
              <c:numCache>
                <c:formatCode>General</c:formatCode>
                <c:ptCount val="4"/>
                <c:pt idx="0">
                  <c:v>2.5000000000000022E-2</c:v>
                </c:pt>
                <c:pt idx="1">
                  <c:v>0.22499999999999998</c:v>
                </c:pt>
                <c:pt idx="2">
                  <c:v>-7.4999999999999956E-2</c:v>
                </c:pt>
                <c:pt idx="3">
                  <c:v>0.15000000000000002</c:v>
                </c:pt>
              </c:numCache>
            </c:numRef>
          </c:val>
          <c:smooth val="0"/>
        </c:ser>
        <c:dLbls>
          <c:showLegendKey val="0"/>
          <c:showVal val="0"/>
          <c:showCatName val="0"/>
          <c:showSerName val="0"/>
          <c:showPercent val="0"/>
          <c:showBubbleSize val="0"/>
        </c:dLbls>
        <c:marker val="1"/>
        <c:smooth val="0"/>
        <c:axId val="644671360"/>
        <c:axId val="644669824"/>
      </c:lineChart>
      <c:catAx>
        <c:axId val="644662400"/>
        <c:scaling>
          <c:orientation val="minMax"/>
        </c:scaling>
        <c:delete val="0"/>
        <c:axPos val="b"/>
        <c:majorTickMark val="out"/>
        <c:minorTickMark val="none"/>
        <c:tickLblPos val="nextTo"/>
        <c:txPr>
          <a:bodyPr rot="0" vert="eaVert"/>
          <a:lstStyle/>
          <a:p>
            <a:pPr>
              <a:defRPr sz="1400">
                <a:latin typeface="HG丸ｺﾞｼｯｸM-PRO" panose="020F0600000000000000" pitchFamily="50" charset="-128"/>
                <a:ea typeface="HG丸ｺﾞｼｯｸM-PRO" panose="020F0600000000000000" pitchFamily="50" charset="-128"/>
              </a:defRPr>
            </a:pPr>
            <a:endParaRPr lang="ja-JP"/>
          </a:p>
        </c:txPr>
        <c:crossAx val="644663936"/>
        <c:crosses val="autoZero"/>
        <c:auto val="1"/>
        <c:lblAlgn val="ctr"/>
        <c:lblOffset val="100"/>
        <c:noMultiLvlLbl val="0"/>
      </c:catAx>
      <c:valAx>
        <c:axId val="644663936"/>
        <c:scaling>
          <c:orientation val="minMax"/>
          <c:max val="1"/>
        </c:scaling>
        <c:delete val="0"/>
        <c:axPos val="l"/>
        <c:majorGridlines/>
        <c:numFmt formatCode="0%" sourceLinked="0"/>
        <c:majorTickMark val="out"/>
        <c:minorTickMark val="none"/>
        <c:tickLblPos val="nextTo"/>
        <c:txPr>
          <a:bodyPr/>
          <a:lstStyle/>
          <a:p>
            <a:pPr>
              <a:defRPr sz="1400"/>
            </a:pPr>
            <a:endParaRPr lang="ja-JP"/>
          </a:p>
        </c:txPr>
        <c:crossAx val="644662400"/>
        <c:crosses val="autoZero"/>
        <c:crossBetween val="between"/>
      </c:valAx>
      <c:valAx>
        <c:axId val="644669824"/>
        <c:scaling>
          <c:orientation val="minMax"/>
        </c:scaling>
        <c:delete val="0"/>
        <c:axPos val="r"/>
        <c:numFmt formatCode="0%" sourceLinked="0"/>
        <c:majorTickMark val="out"/>
        <c:minorTickMark val="none"/>
        <c:tickLblPos val="nextTo"/>
        <c:txPr>
          <a:bodyPr/>
          <a:lstStyle/>
          <a:p>
            <a:pPr>
              <a:defRPr sz="1400"/>
            </a:pPr>
            <a:endParaRPr lang="ja-JP"/>
          </a:p>
        </c:txPr>
        <c:crossAx val="644671360"/>
        <c:crosses val="max"/>
        <c:crossBetween val="between"/>
      </c:valAx>
      <c:catAx>
        <c:axId val="644671360"/>
        <c:scaling>
          <c:orientation val="minMax"/>
        </c:scaling>
        <c:delete val="1"/>
        <c:axPos val="b"/>
        <c:majorTickMark val="out"/>
        <c:minorTickMark val="none"/>
        <c:tickLblPos val="nextTo"/>
        <c:crossAx val="644669824"/>
        <c:crosses val="autoZero"/>
        <c:auto val="1"/>
        <c:lblAlgn val="ctr"/>
        <c:lblOffset val="100"/>
        <c:noMultiLvlLbl val="0"/>
      </c:catAx>
    </c:plotArea>
    <c:legend>
      <c:legendPos val="b"/>
      <c:layout/>
      <c:overlay val="0"/>
      <c:txPr>
        <a:bodyPr/>
        <a:lstStyle/>
        <a:p>
          <a:pPr>
            <a:defRPr sz="1400">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価値創造企業</c:v>
                </c:pt>
              </c:strCache>
            </c:strRef>
          </c:tx>
          <c:invertIfNegative val="0"/>
          <c:dLbls>
            <c:numFmt formatCode="0%" sourceLinked="0"/>
            <c:showLegendKey val="0"/>
            <c:showVal val="1"/>
            <c:showCatName val="0"/>
            <c:showSerName val="0"/>
            <c:showPercent val="0"/>
            <c:showBubbleSize val="0"/>
            <c:showLeaderLines val="0"/>
          </c:dLbls>
          <c:cat>
            <c:strRef>
              <c:f>Sheet1!$A$2:$A$6</c:f>
              <c:strCache>
                <c:ptCount val="5"/>
                <c:pt idx="0">
                  <c:v>将来あるべき姿との整合性</c:v>
                </c:pt>
                <c:pt idx="1">
                  <c:v>事業現場の納得感</c:v>
                </c:pt>
                <c:pt idx="2">
                  <c:v>社内目標と社外目標の一致性</c:v>
                </c:pt>
                <c:pt idx="3">
                  <c:v>計画の途上評価と見直しの実施（ローリング）</c:v>
                </c:pt>
                <c:pt idx="4">
                  <c:v>設定する目標の達成確度</c:v>
                </c:pt>
              </c:strCache>
            </c:strRef>
          </c:cat>
          <c:val>
            <c:numRef>
              <c:f>Sheet1!$B$2:$B$6</c:f>
              <c:numCache>
                <c:formatCode>General</c:formatCode>
                <c:ptCount val="5"/>
                <c:pt idx="0">
                  <c:v>0.93333333333333335</c:v>
                </c:pt>
                <c:pt idx="1">
                  <c:v>0.46666666666666667</c:v>
                </c:pt>
                <c:pt idx="2">
                  <c:v>0.4</c:v>
                </c:pt>
                <c:pt idx="3">
                  <c:v>0.46666666666666667</c:v>
                </c:pt>
                <c:pt idx="4">
                  <c:v>0.46666666666666667</c:v>
                </c:pt>
              </c:numCache>
            </c:numRef>
          </c:val>
        </c:ser>
        <c:ser>
          <c:idx val="1"/>
          <c:order val="1"/>
          <c:tx>
            <c:strRef>
              <c:f>Sheet1!$C$1</c:f>
              <c:strCache>
                <c:ptCount val="1"/>
                <c:pt idx="0">
                  <c:v>価値非創造企業</c:v>
                </c:pt>
              </c:strCache>
            </c:strRef>
          </c:tx>
          <c:invertIfNegative val="0"/>
          <c:dLbls>
            <c:numFmt formatCode="0%" sourceLinked="0"/>
            <c:showLegendKey val="0"/>
            <c:showVal val="1"/>
            <c:showCatName val="0"/>
            <c:showSerName val="0"/>
            <c:showPercent val="0"/>
            <c:showBubbleSize val="0"/>
            <c:showLeaderLines val="0"/>
          </c:dLbls>
          <c:cat>
            <c:strRef>
              <c:f>Sheet1!$A$2:$A$6</c:f>
              <c:strCache>
                <c:ptCount val="5"/>
                <c:pt idx="0">
                  <c:v>将来あるべき姿との整合性</c:v>
                </c:pt>
                <c:pt idx="1">
                  <c:v>事業現場の納得感</c:v>
                </c:pt>
                <c:pt idx="2">
                  <c:v>社内目標と社外目標の一致性</c:v>
                </c:pt>
                <c:pt idx="3">
                  <c:v>計画の途上評価と見直しの実施（ローリング）</c:v>
                </c:pt>
                <c:pt idx="4">
                  <c:v>設定する目標の達成確度</c:v>
                </c:pt>
              </c:strCache>
            </c:strRef>
          </c:cat>
          <c:val>
            <c:numRef>
              <c:f>Sheet1!$C$2:$C$6</c:f>
              <c:numCache>
                <c:formatCode>General</c:formatCode>
                <c:ptCount val="5"/>
                <c:pt idx="0">
                  <c:v>0.77500000000000002</c:v>
                </c:pt>
                <c:pt idx="1">
                  <c:v>0.35</c:v>
                </c:pt>
                <c:pt idx="2">
                  <c:v>0.4</c:v>
                </c:pt>
                <c:pt idx="3">
                  <c:v>0.42499999999999999</c:v>
                </c:pt>
                <c:pt idx="4">
                  <c:v>0.5</c:v>
                </c:pt>
              </c:numCache>
            </c:numRef>
          </c:val>
        </c:ser>
        <c:dLbls>
          <c:showLegendKey val="0"/>
          <c:showVal val="0"/>
          <c:showCatName val="0"/>
          <c:showSerName val="0"/>
          <c:showPercent val="0"/>
          <c:showBubbleSize val="0"/>
        </c:dLbls>
        <c:gapWidth val="150"/>
        <c:axId val="644301952"/>
        <c:axId val="644303488"/>
      </c:barChart>
      <c:lineChart>
        <c:grouping val="standard"/>
        <c:varyColors val="0"/>
        <c:ser>
          <c:idx val="2"/>
          <c:order val="2"/>
          <c:tx>
            <c:strRef>
              <c:f>Sheet1!$D$1</c:f>
              <c:strCache>
                <c:ptCount val="1"/>
                <c:pt idx="0">
                  <c:v>割合</c:v>
                </c:pt>
              </c:strCache>
            </c:strRef>
          </c:tx>
          <c:marker>
            <c:symbol val="none"/>
          </c:marker>
          <c:cat>
            <c:strRef>
              <c:f>Sheet1!$A$2:$A$6</c:f>
              <c:strCache>
                <c:ptCount val="5"/>
                <c:pt idx="0">
                  <c:v>将来あるべき姿との整合性</c:v>
                </c:pt>
                <c:pt idx="1">
                  <c:v>事業現場の納得感</c:v>
                </c:pt>
                <c:pt idx="2">
                  <c:v>社内目標と社外目標の一致性</c:v>
                </c:pt>
                <c:pt idx="3">
                  <c:v>計画の途上評価と見直しの実施（ローリング）</c:v>
                </c:pt>
                <c:pt idx="4">
                  <c:v>設定する目標の達成確度</c:v>
                </c:pt>
              </c:strCache>
            </c:strRef>
          </c:cat>
          <c:val>
            <c:numRef>
              <c:f>Sheet1!$D$2:$D$6</c:f>
              <c:numCache>
                <c:formatCode>0.0%</c:formatCode>
                <c:ptCount val="5"/>
                <c:pt idx="0">
                  <c:v>0.15833333333333333</c:v>
                </c:pt>
                <c:pt idx="1">
                  <c:v>0.1166666666666667</c:v>
                </c:pt>
                <c:pt idx="2">
                  <c:v>0</c:v>
                </c:pt>
                <c:pt idx="3">
                  <c:v>4.1666666666666685E-2</c:v>
                </c:pt>
                <c:pt idx="4">
                  <c:v>-3.3333333333333326E-2</c:v>
                </c:pt>
              </c:numCache>
            </c:numRef>
          </c:val>
          <c:smooth val="0"/>
        </c:ser>
        <c:dLbls>
          <c:showLegendKey val="0"/>
          <c:showVal val="0"/>
          <c:showCatName val="0"/>
          <c:showSerName val="0"/>
          <c:showPercent val="0"/>
          <c:showBubbleSize val="0"/>
        </c:dLbls>
        <c:marker val="1"/>
        <c:smooth val="0"/>
        <c:axId val="644327296"/>
        <c:axId val="644325760"/>
      </c:lineChart>
      <c:catAx>
        <c:axId val="644301952"/>
        <c:scaling>
          <c:orientation val="minMax"/>
        </c:scaling>
        <c:delete val="0"/>
        <c:axPos val="b"/>
        <c:majorTickMark val="out"/>
        <c:minorTickMark val="none"/>
        <c:tickLblPos val="nextTo"/>
        <c:txPr>
          <a:bodyPr rot="0" vert="eaVert"/>
          <a:lstStyle/>
          <a:p>
            <a:pPr>
              <a:defRPr sz="1400">
                <a:latin typeface="HG丸ｺﾞｼｯｸM-PRO" panose="020F0600000000000000" pitchFamily="50" charset="-128"/>
                <a:ea typeface="HG丸ｺﾞｼｯｸM-PRO" panose="020F0600000000000000" pitchFamily="50" charset="-128"/>
              </a:defRPr>
            </a:pPr>
            <a:endParaRPr lang="ja-JP"/>
          </a:p>
        </c:txPr>
        <c:crossAx val="644303488"/>
        <c:crosses val="autoZero"/>
        <c:auto val="1"/>
        <c:lblAlgn val="ctr"/>
        <c:lblOffset val="100"/>
        <c:noMultiLvlLbl val="0"/>
      </c:catAx>
      <c:valAx>
        <c:axId val="644303488"/>
        <c:scaling>
          <c:orientation val="minMax"/>
        </c:scaling>
        <c:delete val="0"/>
        <c:axPos val="l"/>
        <c:majorGridlines/>
        <c:numFmt formatCode="0%" sourceLinked="0"/>
        <c:majorTickMark val="out"/>
        <c:minorTickMark val="none"/>
        <c:tickLblPos val="nextTo"/>
        <c:crossAx val="644301952"/>
        <c:crosses val="autoZero"/>
        <c:crossBetween val="between"/>
      </c:valAx>
      <c:valAx>
        <c:axId val="644325760"/>
        <c:scaling>
          <c:orientation val="minMax"/>
        </c:scaling>
        <c:delete val="0"/>
        <c:axPos val="r"/>
        <c:numFmt formatCode="0%" sourceLinked="0"/>
        <c:majorTickMark val="out"/>
        <c:minorTickMark val="none"/>
        <c:tickLblPos val="nextTo"/>
        <c:crossAx val="644327296"/>
        <c:crosses val="max"/>
        <c:crossBetween val="between"/>
      </c:valAx>
      <c:catAx>
        <c:axId val="644327296"/>
        <c:scaling>
          <c:orientation val="minMax"/>
        </c:scaling>
        <c:delete val="1"/>
        <c:axPos val="b"/>
        <c:majorTickMark val="out"/>
        <c:minorTickMark val="none"/>
        <c:tickLblPos val="nextTo"/>
        <c:crossAx val="644325760"/>
        <c:crosses val="autoZero"/>
        <c:auto val="1"/>
        <c:lblAlgn val="ctr"/>
        <c:lblOffset val="100"/>
        <c:noMultiLvlLbl val="0"/>
      </c:catAx>
    </c:plotArea>
    <c:legend>
      <c:legendPos val="b"/>
      <c:layout/>
      <c:overlay val="0"/>
      <c:txPr>
        <a:bodyPr/>
        <a:lstStyle/>
        <a:p>
          <a:pPr>
            <a:defRPr>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価値創造企業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Sheet1!$A$2:$A$12</c:f>
              <c:strCache>
                <c:ptCount val="11"/>
                <c:pt idx="0">
                  <c:v>長期的な経営ビジョン・スタンス</c:v>
                </c:pt>
                <c:pt idx="1">
                  <c:v>具体的な数値目標の設定</c:v>
                </c:pt>
                <c:pt idx="2">
                  <c:v>事業環境や将来見通し等の分析</c:v>
                </c:pt>
                <c:pt idx="3">
                  <c:v>ビジネスモデル・戦略との整合性</c:v>
                </c:pt>
                <c:pt idx="4">
                  <c:v>計画・目標達成のための組織・グループ体制</c:v>
                </c:pt>
                <c:pt idx="5">
                  <c:v>資金使途（資本的支出・研究開発等）</c:v>
                </c:pt>
                <c:pt idx="6">
                  <c:v>財務方針（自己資本比率、DEレシオ等）</c:v>
                </c:pt>
                <c:pt idx="7">
                  <c:v>株主還元方針【配当政策、自社株買い等】</c:v>
                </c:pt>
                <c:pt idx="8">
                  <c:v>資本生産性(ROE、ROIC等)に関わる目標の設定</c:v>
                </c:pt>
                <c:pt idx="9">
                  <c:v>計画・目標達成のための人材育成</c:v>
                </c:pt>
                <c:pt idx="10">
                  <c:v>環境・社会問題に関わる取り組みとの整合性</c:v>
                </c:pt>
              </c:strCache>
            </c:strRef>
          </c:cat>
          <c:val>
            <c:numRef>
              <c:f>Sheet1!$B$2:$B$12</c:f>
              <c:numCache>
                <c:formatCode>General</c:formatCode>
                <c:ptCount val="11"/>
                <c:pt idx="0">
                  <c:v>0.8666666666666667</c:v>
                </c:pt>
                <c:pt idx="1">
                  <c:v>0.4</c:v>
                </c:pt>
                <c:pt idx="2">
                  <c:v>0.53333333333333333</c:v>
                </c:pt>
                <c:pt idx="3">
                  <c:v>0.6</c:v>
                </c:pt>
                <c:pt idx="4">
                  <c:v>0.4</c:v>
                </c:pt>
                <c:pt idx="5">
                  <c:v>0.6</c:v>
                </c:pt>
                <c:pt idx="6">
                  <c:v>0.33333333333333331</c:v>
                </c:pt>
                <c:pt idx="7">
                  <c:v>0.53333333333333333</c:v>
                </c:pt>
                <c:pt idx="8">
                  <c:v>0.46666666666666667</c:v>
                </c:pt>
                <c:pt idx="9">
                  <c:v>0.33333333333333331</c:v>
                </c:pt>
                <c:pt idx="10">
                  <c:v>0.4</c:v>
                </c:pt>
              </c:numCache>
            </c:numRef>
          </c:val>
        </c:ser>
        <c:ser>
          <c:idx val="1"/>
          <c:order val="1"/>
          <c:tx>
            <c:strRef>
              <c:f>Sheet1!$C$1</c:f>
              <c:strCache>
                <c:ptCount val="1"/>
                <c:pt idx="0">
                  <c:v>価値非創造企業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Sheet1!$A$2:$A$12</c:f>
              <c:strCache>
                <c:ptCount val="11"/>
                <c:pt idx="0">
                  <c:v>長期的な経営ビジョン・スタンス</c:v>
                </c:pt>
                <c:pt idx="1">
                  <c:v>具体的な数値目標の設定</c:v>
                </c:pt>
                <c:pt idx="2">
                  <c:v>事業環境や将来見通し等の分析</c:v>
                </c:pt>
                <c:pt idx="3">
                  <c:v>ビジネスモデル・戦略との整合性</c:v>
                </c:pt>
                <c:pt idx="4">
                  <c:v>計画・目標達成のための組織・グループ体制</c:v>
                </c:pt>
                <c:pt idx="5">
                  <c:v>資金使途（資本的支出・研究開発等）</c:v>
                </c:pt>
                <c:pt idx="6">
                  <c:v>財務方針（自己資本比率、DEレシオ等）</c:v>
                </c:pt>
                <c:pt idx="7">
                  <c:v>株主還元方針【配当政策、自社株買い等】</c:v>
                </c:pt>
                <c:pt idx="8">
                  <c:v>資本生産性(ROE、ROIC等)に関わる目標の設定</c:v>
                </c:pt>
                <c:pt idx="9">
                  <c:v>計画・目標達成のための人材育成</c:v>
                </c:pt>
                <c:pt idx="10">
                  <c:v>環境・社会問題に関わる取り組みとの整合性</c:v>
                </c:pt>
              </c:strCache>
            </c:strRef>
          </c:cat>
          <c:val>
            <c:numRef>
              <c:f>Sheet1!$C$2:$C$12</c:f>
              <c:numCache>
                <c:formatCode>General</c:formatCode>
                <c:ptCount val="11"/>
                <c:pt idx="0">
                  <c:v>0.6</c:v>
                </c:pt>
                <c:pt idx="1">
                  <c:v>0.65</c:v>
                </c:pt>
                <c:pt idx="2">
                  <c:v>0.47499999999999998</c:v>
                </c:pt>
                <c:pt idx="3">
                  <c:v>0.57499999999999996</c:v>
                </c:pt>
                <c:pt idx="4">
                  <c:v>0.27500000000000002</c:v>
                </c:pt>
                <c:pt idx="5">
                  <c:v>0.4</c:v>
                </c:pt>
                <c:pt idx="6">
                  <c:v>0.47499999999999998</c:v>
                </c:pt>
                <c:pt idx="7">
                  <c:v>0.375</c:v>
                </c:pt>
                <c:pt idx="8">
                  <c:v>0.45</c:v>
                </c:pt>
                <c:pt idx="9">
                  <c:v>0.375</c:v>
                </c:pt>
                <c:pt idx="10">
                  <c:v>0.25</c:v>
                </c:pt>
              </c:numCache>
            </c:numRef>
          </c:val>
        </c:ser>
        <c:dLbls>
          <c:showLegendKey val="0"/>
          <c:showVal val="0"/>
          <c:showCatName val="0"/>
          <c:showSerName val="0"/>
          <c:showPercent val="0"/>
          <c:showBubbleSize val="0"/>
        </c:dLbls>
        <c:gapWidth val="150"/>
        <c:axId val="644382080"/>
        <c:axId val="644392064"/>
      </c:barChart>
      <c:lineChart>
        <c:grouping val="standard"/>
        <c:varyColors val="0"/>
        <c:ser>
          <c:idx val="2"/>
          <c:order val="2"/>
          <c:tx>
            <c:strRef>
              <c:f>Sheet1!$D$1</c:f>
              <c:strCache>
                <c:ptCount val="1"/>
                <c:pt idx="0">
                  <c:v>差異</c:v>
                </c:pt>
              </c:strCache>
            </c:strRef>
          </c:tx>
          <c:marker>
            <c:symbol val="none"/>
          </c:marker>
          <c:cat>
            <c:strRef>
              <c:f>Sheet1!$A$2:$A$12</c:f>
              <c:strCache>
                <c:ptCount val="11"/>
                <c:pt idx="0">
                  <c:v>長期的な経営ビジョン・スタンス</c:v>
                </c:pt>
                <c:pt idx="1">
                  <c:v>具体的な数値目標の設定</c:v>
                </c:pt>
                <c:pt idx="2">
                  <c:v>事業環境や将来見通し等の分析</c:v>
                </c:pt>
                <c:pt idx="3">
                  <c:v>ビジネスモデル・戦略との整合性</c:v>
                </c:pt>
                <c:pt idx="4">
                  <c:v>計画・目標達成のための組織・グループ体制</c:v>
                </c:pt>
                <c:pt idx="5">
                  <c:v>資金使途（資本的支出・研究開発等）</c:v>
                </c:pt>
                <c:pt idx="6">
                  <c:v>財務方針（自己資本比率、DEレシオ等）</c:v>
                </c:pt>
                <c:pt idx="7">
                  <c:v>株主還元方針【配当政策、自社株買い等】</c:v>
                </c:pt>
                <c:pt idx="8">
                  <c:v>資本生産性(ROE、ROIC等)に関わる目標の設定</c:v>
                </c:pt>
                <c:pt idx="9">
                  <c:v>計画・目標達成のための人材育成</c:v>
                </c:pt>
                <c:pt idx="10">
                  <c:v>環境・社会問題に関わる取り組みとの整合性</c:v>
                </c:pt>
              </c:strCache>
            </c:strRef>
          </c:cat>
          <c:val>
            <c:numRef>
              <c:f>Sheet1!$D$2:$D$12</c:f>
              <c:numCache>
                <c:formatCode>0.0%</c:formatCode>
                <c:ptCount val="11"/>
                <c:pt idx="0">
                  <c:v>0.26666666666666672</c:v>
                </c:pt>
                <c:pt idx="1">
                  <c:v>-0.25</c:v>
                </c:pt>
                <c:pt idx="2">
                  <c:v>5.8333333333333348E-2</c:v>
                </c:pt>
                <c:pt idx="3">
                  <c:v>2.5000000000000022E-2</c:v>
                </c:pt>
                <c:pt idx="4">
                  <c:v>0.125</c:v>
                </c:pt>
                <c:pt idx="5">
                  <c:v>0.19999999999999996</c:v>
                </c:pt>
                <c:pt idx="6">
                  <c:v>-0.14166666666666666</c:v>
                </c:pt>
                <c:pt idx="7">
                  <c:v>0.15833333333333333</c:v>
                </c:pt>
                <c:pt idx="8">
                  <c:v>1.6666666666666663E-2</c:v>
                </c:pt>
                <c:pt idx="9">
                  <c:v>-4.1666666666666685E-2</c:v>
                </c:pt>
                <c:pt idx="10">
                  <c:v>0.15000000000000002</c:v>
                </c:pt>
              </c:numCache>
            </c:numRef>
          </c:val>
          <c:smooth val="0"/>
        </c:ser>
        <c:dLbls>
          <c:showLegendKey val="0"/>
          <c:showVal val="0"/>
          <c:showCatName val="0"/>
          <c:showSerName val="0"/>
          <c:showPercent val="0"/>
          <c:showBubbleSize val="0"/>
        </c:dLbls>
        <c:marker val="1"/>
        <c:smooth val="0"/>
        <c:axId val="644395392"/>
        <c:axId val="644393600"/>
      </c:lineChart>
      <c:catAx>
        <c:axId val="644382080"/>
        <c:scaling>
          <c:orientation val="minMax"/>
        </c:scaling>
        <c:delete val="0"/>
        <c:axPos val="b"/>
        <c:majorTickMark val="out"/>
        <c:minorTickMark val="none"/>
        <c:tickLblPos val="nextTo"/>
        <c:txPr>
          <a:bodyPr rot="0" vert="eaVert"/>
          <a:lstStyle/>
          <a:p>
            <a:pPr>
              <a:defRPr sz="1400">
                <a:latin typeface="HG丸ｺﾞｼｯｸM-PRO" panose="020F0600000000000000" pitchFamily="50" charset="-128"/>
                <a:ea typeface="HG丸ｺﾞｼｯｸM-PRO" panose="020F0600000000000000" pitchFamily="50" charset="-128"/>
              </a:defRPr>
            </a:pPr>
            <a:endParaRPr lang="ja-JP"/>
          </a:p>
        </c:txPr>
        <c:crossAx val="644392064"/>
        <c:crosses val="autoZero"/>
        <c:auto val="1"/>
        <c:lblAlgn val="ctr"/>
        <c:lblOffset val="100"/>
        <c:noMultiLvlLbl val="0"/>
      </c:catAx>
      <c:valAx>
        <c:axId val="644392064"/>
        <c:scaling>
          <c:orientation val="minMax"/>
        </c:scaling>
        <c:delete val="0"/>
        <c:axPos val="l"/>
        <c:majorGridlines/>
        <c:numFmt formatCode="0%" sourceLinked="0"/>
        <c:majorTickMark val="out"/>
        <c:minorTickMark val="none"/>
        <c:tickLblPos val="nextTo"/>
        <c:txPr>
          <a:bodyPr/>
          <a:lstStyle/>
          <a:p>
            <a:pPr>
              <a:defRPr sz="1400"/>
            </a:pPr>
            <a:endParaRPr lang="ja-JP"/>
          </a:p>
        </c:txPr>
        <c:crossAx val="644382080"/>
        <c:crosses val="autoZero"/>
        <c:crossBetween val="between"/>
      </c:valAx>
      <c:valAx>
        <c:axId val="644393600"/>
        <c:scaling>
          <c:orientation val="minMax"/>
        </c:scaling>
        <c:delete val="0"/>
        <c:axPos val="r"/>
        <c:numFmt formatCode="0%" sourceLinked="0"/>
        <c:majorTickMark val="out"/>
        <c:minorTickMark val="none"/>
        <c:tickLblPos val="nextTo"/>
        <c:txPr>
          <a:bodyPr/>
          <a:lstStyle/>
          <a:p>
            <a:pPr>
              <a:defRPr sz="1400"/>
            </a:pPr>
            <a:endParaRPr lang="ja-JP"/>
          </a:p>
        </c:txPr>
        <c:crossAx val="644395392"/>
        <c:crosses val="max"/>
        <c:crossBetween val="between"/>
      </c:valAx>
      <c:catAx>
        <c:axId val="644395392"/>
        <c:scaling>
          <c:orientation val="minMax"/>
        </c:scaling>
        <c:delete val="1"/>
        <c:axPos val="b"/>
        <c:majorTickMark val="out"/>
        <c:minorTickMark val="none"/>
        <c:tickLblPos val="nextTo"/>
        <c:crossAx val="644393600"/>
        <c:crosses val="autoZero"/>
        <c:auto val="1"/>
        <c:lblAlgn val="ctr"/>
        <c:lblOffset val="100"/>
        <c:noMultiLvlLbl val="0"/>
      </c:catAx>
    </c:plotArea>
    <c:legend>
      <c:legendPos val="b"/>
      <c:layout/>
      <c:overlay val="0"/>
      <c:txPr>
        <a:bodyPr/>
        <a:lstStyle/>
        <a:p>
          <a:pPr>
            <a:defRPr>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価値創造企業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Sheet1!$A$2:$A$19</c:f>
              <c:strCache>
                <c:ptCount val="18"/>
                <c:pt idx="0">
                  <c:v>売上高・売上高成長率</c:v>
                </c:pt>
                <c:pt idx="1">
                  <c:v>会計利益・利益成長率</c:v>
                </c:pt>
                <c:pt idx="2">
                  <c:v>ROE</c:v>
                </c:pt>
                <c:pt idx="3">
                  <c:v>ROIC</c:v>
                </c:pt>
                <c:pt idx="4">
                  <c:v>ROA</c:v>
                </c:pt>
                <c:pt idx="5">
                  <c:v>売上高利益率</c:v>
                </c:pt>
                <c:pt idx="6">
                  <c:v>EVA（経済付加価値）</c:v>
                </c:pt>
                <c:pt idx="7">
                  <c:v>フリー・キャッシュ・フロー</c:v>
                </c:pt>
                <c:pt idx="8">
                  <c:v>EBITDA・プロフォーマ利益</c:v>
                </c:pt>
                <c:pt idx="9">
                  <c:v>配当性向</c:v>
                </c:pt>
                <c:pt idx="10">
                  <c:v>総還元性向</c:v>
                </c:pt>
                <c:pt idx="11">
                  <c:v>配当総額・1株あたり配当</c:v>
                </c:pt>
                <c:pt idx="12">
                  <c:v>DOE(自己資本配当率)</c:v>
                </c:pt>
                <c:pt idx="13">
                  <c:v>自己資本比率</c:v>
                </c:pt>
                <c:pt idx="14">
                  <c:v>DEレシオ</c:v>
                </c:pt>
                <c:pt idx="15">
                  <c:v>資本コスト</c:v>
                </c:pt>
                <c:pt idx="16">
                  <c:v>ｷｬｯｼｭ化速度（CCC）</c:v>
                </c:pt>
                <c:pt idx="17">
                  <c:v>その他</c:v>
                </c:pt>
              </c:strCache>
            </c:strRef>
          </c:cat>
          <c:val>
            <c:numRef>
              <c:f>Sheet1!$B$2:$B$19</c:f>
              <c:numCache>
                <c:formatCode>General</c:formatCode>
                <c:ptCount val="18"/>
                <c:pt idx="0">
                  <c:v>0.8</c:v>
                </c:pt>
                <c:pt idx="1">
                  <c:v>0.93333333333333335</c:v>
                </c:pt>
                <c:pt idx="2">
                  <c:v>0.8666666666666667</c:v>
                </c:pt>
                <c:pt idx="3">
                  <c:v>0.33333333333333331</c:v>
                </c:pt>
                <c:pt idx="4">
                  <c:v>0.33333333333333331</c:v>
                </c:pt>
                <c:pt idx="5">
                  <c:v>0.8</c:v>
                </c:pt>
                <c:pt idx="6">
                  <c:v>0.2</c:v>
                </c:pt>
                <c:pt idx="7">
                  <c:v>0.73333333333333328</c:v>
                </c:pt>
                <c:pt idx="8">
                  <c:v>0.26666666666666666</c:v>
                </c:pt>
                <c:pt idx="9">
                  <c:v>0.66666666666666663</c:v>
                </c:pt>
                <c:pt idx="10">
                  <c:v>0.2</c:v>
                </c:pt>
                <c:pt idx="11">
                  <c:v>0.46666666666666667</c:v>
                </c:pt>
                <c:pt idx="12">
                  <c:v>6.6666666666666666E-2</c:v>
                </c:pt>
                <c:pt idx="13">
                  <c:v>0.4</c:v>
                </c:pt>
                <c:pt idx="14">
                  <c:v>0.33333333333333331</c:v>
                </c:pt>
                <c:pt idx="15">
                  <c:v>0.46666666666666667</c:v>
                </c:pt>
                <c:pt idx="16">
                  <c:v>0.2</c:v>
                </c:pt>
                <c:pt idx="17">
                  <c:v>6.6666666666666666E-2</c:v>
                </c:pt>
              </c:numCache>
            </c:numRef>
          </c:val>
        </c:ser>
        <c:ser>
          <c:idx val="1"/>
          <c:order val="1"/>
          <c:tx>
            <c:strRef>
              <c:f>Sheet1!$C$1</c:f>
              <c:strCache>
                <c:ptCount val="1"/>
                <c:pt idx="0">
                  <c:v>価値非創造企業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Sheet1!$A$2:$A$19</c:f>
              <c:strCache>
                <c:ptCount val="18"/>
                <c:pt idx="0">
                  <c:v>売上高・売上高成長率</c:v>
                </c:pt>
                <c:pt idx="1">
                  <c:v>会計利益・利益成長率</c:v>
                </c:pt>
                <c:pt idx="2">
                  <c:v>ROE</c:v>
                </c:pt>
                <c:pt idx="3">
                  <c:v>ROIC</c:v>
                </c:pt>
                <c:pt idx="4">
                  <c:v>ROA</c:v>
                </c:pt>
                <c:pt idx="5">
                  <c:v>売上高利益率</c:v>
                </c:pt>
                <c:pt idx="6">
                  <c:v>EVA（経済付加価値）</c:v>
                </c:pt>
                <c:pt idx="7">
                  <c:v>フリー・キャッシュ・フロー</c:v>
                </c:pt>
                <c:pt idx="8">
                  <c:v>EBITDA・プロフォーマ利益</c:v>
                </c:pt>
                <c:pt idx="9">
                  <c:v>配当性向</c:v>
                </c:pt>
                <c:pt idx="10">
                  <c:v>総還元性向</c:v>
                </c:pt>
                <c:pt idx="11">
                  <c:v>配当総額・1株あたり配当</c:v>
                </c:pt>
                <c:pt idx="12">
                  <c:v>DOE(自己資本配当率)</c:v>
                </c:pt>
                <c:pt idx="13">
                  <c:v>自己資本比率</c:v>
                </c:pt>
                <c:pt idx="14">
                  <c:v>DEレシオ</c:v>
                </c:pt>
                <c:pt idx="15">
                  <c:v>資本コスト</c:v>
                </c:pt>
                <c:pt idx="16">
                  <c:v>ｷｬｯｼｭ化速度（CCC）</c:v>
                </c:pt>
                <c:pt idx="17">
                  <c:v>その他</c:v>
                </c:pt>
              </c:strCache>
            </c:strRef>
          </c:cat>
          <c:val>
            <c:numRef>
              <c:f>Sheet1!$C$2:$C$19</c:f>
              <c:numCache>
                <c:formatCode>General</c:formatCode>
                <c:ptCount val="18"/>
                <c:pt idx="0">
                  <c:v>0.67500000000000004</c:v>
                </c:pt>
                <c:pt idx="1">
                  <c:v>0.625</c:v>
                </c:pt>
                <c:pt idx="2">
                  <c:v>0.65</c:v>
                </c:pt>
                <c:pt idx="3">
                  <c:v>0.2</c:v>
                </c:pt>
                <c:pt idx="4">
                  <c:v>0.375</c:v>
                </c:pt>
                <c:pt idx="5">
                  <c:v>0.7</c:v>
                </c:pt>
                <c:pt idx="6">
                  <c:v>7.4999999999999997E-2</c:v>
                </c:pt>
                <c:pt idx="7">
                  <c:v>0.55000000000000004</c:v>
                </c:pt>
                <c:pt idx="8">
                  <c:v>0.22500000000000001</c:v>
                </c:pt>
                <c:pt idx="9">
                  <c:v>0.67500000000000004</c:v>
                </c:pt>
                <c:pt idx="10">
                  <c:v>0.15</c:v>
                </c:pt>
                <c:pt idx="11">
                  <c:v>0.32500000000000001</c:v>
                </c:pt>
                <c:pt idx="12">
                  <c:v>0.05</c:v>
                </c:pt>
                <c:pt idx="13">
                  <c:v>0.6</c:v>
                </c:pt>
                <c:pt idx="14">
                  <c:v>0.4</c:v>
                </c:pt>
                <c:pt idx="15">
                  <c:v>0.15</c:v>
                </c:pt>
                <c:pt idx="16">
                  <c:v>0.2</c:v>
                </c:pt>
                <c:pt idx="17">
                  <c:v>7.4999999999999997E-2</c:v>
                </c:pt>
              </c:numCache>
            </c:numRef>
          </c:val>
        </c:ser>
        <c:dLbls>
          <c:showLegendKey val="0"/>
          <c:showVal val="0"/>
          <c:showCatName val="0"/>
          <c:showSerName val="0"/>
          <c:showPercent val="0"/>
          <c:showBubbleSize val="0"/>
        </c:dLbls>
        <c:gapWidth val="150"/>
        <c:axId val="644474752"/>
        <c:axId val="644476288"/>
      </c:barChart>
      <c:lineChart>
        <c:grouping val="standard"/>
        <c:varyColors val="0"/>
        <c:ser>
          <c:idx val="2"/>
          <c:order val="2"/>
          <c:tx>
            <c:strRef>
              <c:f>Sheet1!$D$1</c:f>
              <c:strCache>
                <c:ptCount val="1"/>
                <c:pt idx="0">
                  <c:v>差異</c:v>
                </c:pt>
              </c:strCache>
            </c:strRef>
          </c:tx>
          <c:marker>
            <c:symbol val="none"/>
          </c:marker>
          <c:cat>
            <c:strRef>
              <c:f>Sheet1!$A$2:$A$19</c:f>
              <c:strCache>
                <c:ptCount val="18"/>
                <c:pt idx="0">
                  <c:v>売上高・売上高成長率</c:v>
                </c:pt>
                <c:pt idx="1">
                  <c:v>会計利益・利益成長率</c:v>
                </c:pt>
                <c:pt idx="2">
                  <c:v>ROE</c:v>
                </c:pt>
                <c:pt idx="3">
                  <c:v>ROIC</c:v>
                </c:pt>
                <c:pt idx="4">
                  <c:v>ROA</c:v>
                </c:pt>
                <c:pt idx="5">
                  <c:v>売上高利益率</c:v>
                </c:pt>
                <c:pt idx="6">
                  <c:v>EVA（経済付加価値）</c:v>
                </c:pt>
                <c:pt idx="7">
                  <c:v>フリー・キャッシュ・フロー</c:v>
                </c:pt>
                <c:pt idx="8">
                  <c:v>EBITDA・プロフォーマ利益</c:v>
                </c:pt>
                <c:pt idx="9">
                  <c:v>配当性向</c:v>
                </c:pt>
                <c:pt idx="10">
                  <c:v>総還元性向</c:v>
                </c:pt>
                <c:pt idx="11">
                  <c:v>配当総額・1株あたり配当</c:v>
                </c:pt>
                <c:pt idx="12">
                  <c:v>DOE(自己資本配当率)</c:v>
                </c:pt>
                <c:pt idx="13">
                  <c:v>自己資本比率</c:v>
                </c:pt>
                <c:pt idx="14">
                  <c:v>DEレシオ</c:v>
                </c:pt>
                <c:pt idx="15">
                  <c:v>資本コスト</c:v>
                </c:pt>
                <c:pt idx="16">
                  <c:v>ｷｬｯｼｭ化速度（CCC）</c:v>
                </c:pt>
                <c:pt idx="17">
                  <c:v>その他</c:v>
                </c:pt>
              </c:strCache>
            </c:strRef>
          </c:cat>
          <c:val>
            <c:numRef>
              <c:f>Sheet1!$D$2:$D$19</c:f>
              <c:numCache>
                <c:formatCode>0.0%</c:formatCode>
                <c:ptCount val="18"/>
                <c:pt idx="0">
                  <c:v>0.125</c:v>
                </c:pt>
                <c:pt idx="1">
                  <c:v>0.30833333333333335</c:v>
                </c:pt>
                <c:pt idx="2">
                  <c:v>0.21666666666666667</c:v>
                </c:pt>
                <c:pt idx="3">
                  <c:v>0.1333333333333333</c:v>
                </c:pt>
                <c:pt idx="4">
                  <c:v>-4.1666666666666685E-2</c:v>
                </c:pt>
                <c:pt idx="5">
                  <c:v>0.10000000000000009</c:v>
                </c:pt>
                <c:pt idx="6">
                  <c:v>0.125</c:v>
                </c:pt>
                <c:pt idx="7">
                  <c:v>0.18333333333333324</c:v>
                </c:pt>
                <c:pt idx="8">
                  <c:v>4.1666666666666657E-2</c:v>
                </c:pt>
                <c:pt idx="9">
                  <c:v>-8.3333333333334147E-3</c:v>
                </c:pt>
                <c:pt idx="10">
                  <c:v>5.0000000000000017E-2</c:v>
                </c:pt>
                <c:pt idx="11">
                  <c:v>0.14166666666666666</c:v>
                </c:pt>
                <c:pt idx="12">
                  <c:v>1.6666666666666663E-2</c:v>
                </c:pt>
                <c:pt idx="13">
                  <c:v>-0.19999999999999996</c:v>
                </c:pt>
                <c:pt idx="14">
                  <c:v>-6.6666666666666707E-2</c:v>
                </c:pt>
                <c:pt idx="15">
                  <c:v>0.31666666666666665</c:v>
                </c:pt>
                <c:pt idx="16">
                  <c:v>0</c:v>
                </c:pt>
                <c:pt idx="17">
                  <c:v>-8.3333333333333315E-3</c:v>
                </c:pt>
              </c:numCache>
            </c:numRef>
          </c:val>
          <c:smooth val="0"/>
        </c:ser>
        <c:dLbls>
          <c:showLegendKey val="0"/>
          <c:showVal val="0"/>
          <c:showCatName val="0"/>
          <c:showSerName val="0"/>
          <c:showPercent val="0"/>
          <c:showBubbleSize val="0"/>
        </c:dLbls>
        <c:marker val="1"/>
        <c:smooth val="0"/>
        <c:axId val="645012096"/>
        <c:axId val="645010560"/>
      </c:lineChart>
      <c:catAx>
        <c:axId val="644474752"/>
        <c:scaling>
          <c:orientation val="minMax"/>
        </c:scaling>
        <c:delete val="0"/>
        <c:axPos val="b"/>
        <c:majorTickMark val="out"/>
        <c:minorTickMark val="none"/>
        <c:tickLblPos val="nextTo"/>
        <c:txPr>
          <a:bodyPr rot="0" vert="eaVert"/>
          <a:lstStyle/>
          <a:p>
            <a:pPr>
              <a:defRPr sz="1200">
                <a:latin typeface="HG丸ｺﾞｼｯｸM-PRO" panose="020F0600000000000000" pitchFamily="50" charset="-128"/>
                <a:ea typeface="HG丸ｺﾞｼｯｸM-PRO" panose="020F0600000000000000" pitchFamily="50" charset="-128"/>
              </a:defRPr>
            </a:pPr>
            <a:endParaRPr lang="ja-JP"/>
          </a:p>
        </c:txPr>
        <c:crossAx val="644476288"/>
        <c:crosses val="autoZero"/>
        <c:auto val="1"/>
        <c:lblAlgn val="ctr"/>
        <c:lblOffset val="100"/>
        <c:noMultiLvlLbl val="0"/>
      </c:catAx>
      <c:valAx>
        <c:axId val="644476288"/>
        <c:scaling>
          <c:orientation val="minMax"/>
        </c:scaling>
        <c:delete val="0"/>
        <c:axPos val="l"/>
        <c:majorGridlines/>
        <c:numFmt formatCode="0%" sourceLinked="0"/>
        <c:majorTickMark val="out"/>
        <c:minorTickMark val="none"/>
        <c:tickLblPos val="nextTo"/>
        <c:txPr>
          <a:bodyPr/>
          <a:lstStyle/>
          <a:p>
            <a:pPr>
              <a:defRPr sz="1400"/>
            </a:pPr>
            <a:endParaRPr lang="ja-JP"/>
          </a:p>
        </c:txPr>
        <c:crossAx val="644474752"/>
        <c:crosses val="autoZero"/>
        <c:crossBetween val="between"/>
      </c:valAx>
      <c:valAx>
        <c:axId val="645010560"/>
        <c:scaling>
          <c:orientation val="minMax"/>
        </c:scaling>
        <c:delete val="0"/>
        <c:axPos val="r"/>
        <c:numFmt formatCode="0%" sourceLinked="0"/>
        <c:majorTickMark val="out"/>
        <c:minorTickMark val="none"/>
        <c:tickLblPos val="nextTo"/>
        <c:txPr>
          <a:bodyPr/>
          <a:lstStyle/>
          <a:p>
            <a:pPr>
              <a:defRPr sz="1400"/>
            </a:pPr>
            <a:endParaRPr lang="ja-JP"/>
          </a:p>
        </c:txPr>
        <c:crossAx val="645012096"/>
        <c:crosses val="max"/>
        <c:crossBetween val="between"/>
      </c:valAx>
      <c:catAx>
        <c:axId val="645012096"/>
        <c:scaling>
          <c:orientation val="minMax"/>
        </c:scaling>
        <c:delete val="1"/>
        <c:axPos val="b"/>
        <c:majorTickMark val="out"/>
        <c:minorTickMark val="none"/>
        <c:tickLblPos val="nextTo"/>
        <c:crossAx val="645010560"/>
        <c:crosses val="autoZero"/>
        <c:auto val="1"/>
        <c:lblAlgn val="ctr"/>
        <c:lblOffset val="100"/>
        <c:noMultiLvlLbl val="0"/>
      </c:catAx>
    </c:plotArea>
    <c:legend>
      <c:legendPos val="b"/>
      <c:layout/>
      <c:overlay val="0"/>
      <c:txPr>
        <a:bodyPr/>
        <a:lstStyle/>
        <a:p>
          <a:pPr>
            <a:defRPr>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価値創造企業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Sheet1!$A$2:$A$4</c:f>
              <c:strCache>
                <c:ptCount val="3"/>
                <c:pt idx="0">
                  <c:v>公表</c:v>
                </c:pt>
                <c:pt idx="1">
                  <c:v>定点観測</c:v>
                </c:pt>
                <c:pt idx="2">
                  <c:v>報酬</c:v>
                </c:pt>
              </c:strCache>
            </c:strRef>
          </c:cat>
          <c:val>
            <c:numRef>
              <c:f>Sheet1!$B$2:$B$4</c:f>
              <c:numCache>
                <c:formatCode>General</c:formatCode>
                <c:ptCount val="3"/>
                <c:pt idx="0">
                  <c:v>0.66666666666666663</c:v>
                </c:pt>
                <c:pt idx="1">
                  <c:v>0.8666666666666667</c:v>
                </c:pt>
                <c:pt idx="2">
                  <c:v>0.4</c:v>
                </c:pt>
              </c:numCache>
            </c:numRef>
          </c:val>
        </c:ser>
        <c:ser>
          <c:idx val="1"/>
          <c:order val="1"/>
          <c:tx>
            <c:strRef>
              <c:f>Sheet1!$C$1</c:f>
              <c:strCache>
                <c:ptCount val="1"/>
                <c:pt idx="0">
                  <c:v>価値非創造企業</c:v>
                </c:pt>
              </c:strCache>
            </c:strRef>
          </c:tx>
          <c:invertIfNegative val="0"/>
          <c:dLbls>
            <c:dLbl>
              <c:idx val="3"/>
              <c:layout>
                <c:manualLayout>
                  <c:x val="4.1439039397385941E-2"/>
                  <c:y val="0"/>
                </c:manualLayout>
              </c:layout>
              <c:showLegendKey val="0"/>
              <c:showVal val="1"/>
              <c:showCatName val="0"/>
              <c:showSerName val="0"/>
              <c:showPercent val="0"/>
              <c:showBubbleSize val="0"/>
            </c:dLbl>
            <c:numFmt formatCode="0%" sourceLinked="0"/>
            <c:txPr>
              <a:bodyPr/>
              <a:lstStyle/>
              <a:p>
                <a:pPr>
                  <a:defRPr sz="1050"/>
                </a:pPr>
                <a:endParaRPr lang="ja-JP"/>
              </a:p>
            </c:txPr>
            <c:showLegendKey val="0"/>
            <c:showVal val="1"/>
            <c:showCatName val="0"/>
            <c:showSerName val="0"/>
            <c:showPercent val="0"/>
            <c:showBubbleSize val="0"/>
            <c:showLeaderLines val="0"/>
          </c:dLbls>
          <c:cat>
            <c:strRef>
              <c:f>Sheet1!$A$2:$A$4</c:f>
              <c:strCache>
                <c:ptCount val="3"/>
                <c:pt idx="0">
                  <c:v>公表</c:v>
                </c:pt>
                <c:pt idx="1">
                  <c:v>定点観測</c:v>
                </c:pt>
                <c:pt idx="2">
                  <c:v>報酬</c:v>
                </c:pt>
              </c:strCache>
            </c:strRef>
          </c:cat>
          <c:val>
            <c:numRef>
              <c:f>Sheet1!$C$2:$C$4</c:f>
              <c:numCache>
                <c:formatCode>General</c:formatCode>
                <c:ptCount val="3"/>
                <c:pt idx="0">
                  <c:v>0.65</c:v>
                </c:pt>
                <c:pt idx="1">
                  <c:v>0.7</c:v>
                </c:pt>
                <c:pt idx="2">
                  <c:v>0.22500000000000001</c:v>
                </c:pt>
              </c:numCache>
            </c:numRef>
          </c:val>
        </c:ser>
        <c:dLbls>
          <c:showLegendKey val="0"/>
          <c:showVal val="0"/>
          <c:showCatName val="0"/>
          <c:showSerName val="0"/>
          <c:showPercent val="0"/>
          <c:showBubbleSize val="0"/>
        </c:dLbls>
        <c:gapWidth val="150"/>
        <c:axId val="645087616"/>
        <c:axId val="645089152"/>
      </c:barChart>
      <c:lineChart>
        <c:grouping val="standard"/>
        <c:varyColors val="0"/>
        <c:ser>
          <c:idx val="2"/>
          <c:order val="2"/>
          <c:tx>
            <c:strRef>
              <c:f>Sheet1!$D$1</c:f>
              <c:strCache>
                <c:ptCount val="1"/>
                <c:pt idx="0">
                  <c:v>差異</c:v>
                </c:pt>
              </c:strCache>
            </c:strRef>
          </c:tx>
          <c:marker>
            <c:symbol val="none"/>
          </c:marker>
          <c:cat>
            <c:strRef>
              <c:f>Sheet1!$A$2:$A$4</c:f>
              <c:strCache>
                <c:ptCount val="3"/>
                <c:pt idx="0">
                  <c:v>公表</c:v>
                </c:pt>
                <c:pt idx="1">
                  <c:v>定点観測</c:v>
                </c:pt>
                <c:pt idx="2">
                  <c:v>報酬</c:v>
                </c:pt>
              </c:strCache>
            </c:strRef>
          </c:cat>
          <c:val>
            <c:numRef>
              <c:f>Sheet1!$D$2:$D$4</c:f>
              <c:numCache>
                <c:formatCode>General</c:formatCode>
                <c:ptCount val="3"/>
                <c:pt idx="0">
                  <c:v>1.6666666666666607E-2</c:v>
                </c:pt>
                <c:pt idx="1">
                  <c:v>0.16666666666666674</c:v>
                </c:pt>
                <c:pt idx="2">
                  <c:v>0.17500000000000002</c:v>
                </c:pt>
              </c:numCache>
            </c:numRef>
          </c:val>
          <c:smooth val="0"/>
        </c:ser>
        <c:dLbls>
          <c:showLegendKey val="0"/>
          <c:showVal val="0"/>
          <c:showCatName val="0"/>
          <c:showSerName val="0"/>
          <c:showPercent val="0"/>
          <c:showBubbleSize val="0"/>
        </c:dLbls>
        <c:marker val="1"/>
        <c:smooth val="0"/>
        <c:axId val="645092480"/>
        <c:axId val="645090688"/>
      </c:lineChart>
      <c:catAx>
        <c:axId val="645087616"/>
        <c:scaling>
          <c:orientation val="minMax"/>
        </c:scaling>
        <c:delete val="0"/>
        <c:axPos val="b"/>
        <c:majorTickMark val="out"/>
        <c:minorTickMark val="none"/>
        <c:tickLblPos val="nextTo"/>
        <c:txPr>
          <a:bodyPr rot="0" vert="eaVert"/>
          <a:lstStyle/>
          <a:p>
            <a:pPr>
              <a:defRPr sz="1400">
                <a:latin typeface="HG丸ｺﾞｼｯｸM-PRO" panose="020F0600000000000000" pitchFamily="50" charset="-128"/>
                <a:ea typeface="HG丸ｺﾞｼｯｸM-PRO" panose="020F0600000000000000" pitchFamily="50" charset="-128"/>
              </a:defRPr>
            </a:pPr>
            <a:endParaRPr lang="ja-JP"/>
          </a:p>
        </c:txPr>
        <c:crossAx val="645089152"/>
        <c:crosses val="autoZero"/>
        <c:auto val="1"/>
        <c:lblAlgn val="ctr"/>
        <c:lblOffset val="100"/>
        <c:noMultiLvlLbl val="0"/>
      </c:catAx>
      <c:valAx>
        <c:axId val="645089152"/>
        <c:scaling>
          <c:orientation val="minMax"/>
          <c:max val="1"/>
        </c:scaling>
        <c:delete val="0"/>
        <c:axPos val="l"/>
        <c:majorGridlines/>
        <c:numFmt formatCode="0%" sourceLinked="0"/>
        <c:majorTickMark val="out"/>
        <c:minorTickMark val="none"/>
        <c:tickLblPos val="nextTo"/>
        <c:txPr>
          <a:bodyPr/>
          <a:lstStyle/>
          <a:p>
            <a:pPr>
              <a:defRPr sz="1400"/>
            </a:pPr>
            <a:endParaRPr lang="ja-JP"/>
          </a:p>
        </c:txPr>
        <c:crossAx val="645087616"/>
        <c:crosses val="autoZero"/>
        <c:crossBetween val="between"/>
      </c:valAx>
      <c:valAx>
        <c:axId val="645090688"/>
        <c:scaling>
          <c:orientation val="minMax"/>
        </c:scaling>
        <c:delete val="0"/>
        <c:axPos val="r"/>
        <c:numFmt formatCode="0%" sourceLinked="0"/>
        <c:majorTickMark val="out"/>
        <c:minorTickMark val="none"/>
        <c:tickLblPos val="nextTo"/>
        <c:txPr>
          <a:bodyPr/>
          <a:lstStyle/>
          <a:p>
            <a:pPr>
              <a:defRPr sz="1400"/>
            </a:pPr>
            <a:endParaRPr lang="ja-JP"/>
          </a:p>
        </c:txPr>
        <c:crossAx val="645092480"/>
        <c:crosses val="max"/>
        <c:crossBetween val="between"/>
      </c:valAx>
      <c:catAx>
        <c:axId val="645092480"/>
        <c:scaling>
          <c:orientation val="minMax"/>
        </c:scaling>
        <c:delete val="1"/>
        <c:axPos val="b"/>
        <c:majorTickMark val="out"/>
        <c:minorTickMark val="none"/>
        <c:tickLblPos val="nextTo"/>
        <c:crossAx val="645090688"/>
        <c:crosses val="autoZero"/>
        <c:auto val="1"/>
        <c:lblAlgn val="ctr"/>
        <c:lblOffset val="100"/>
        <c:noMultiLvlLbl val="0"/>
      </c:catAx>
    </c:plotArea>
    <c:legend>
      <c:legendPos val="b"/>
      <c:layout/>
      <c:overlay val="0"/>
      <c:txPr>
        <a:bodyPr/>
        <a:lstStyle/>
        <a:p>
          <a:pPr>
            <a:defRPr sz="1400">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価値創造企業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Sheet1!$A$2:$A$11</c:f>
              <c:strCache>
                <c:ptCount val="10"/>
                <c:pt idx="0">
                  <c:v>設備投資など資本的支出</c:v>
                </c:pt>
                <c:pt idx="1">
                  <c:v>既存事業からの撤退</c:v>
                </c:pt>
                <c:pt idx="2">
                  <c:v>投資・予算配分の決定</c:v>
                </c:pt>
                <c:pt idx="3">
                  <c:v>新規事業への進出</c:v>
                </c:pt>
                <c:pt idx="4">
                  <c:v>海外事業への進出</c:v>
                </c:pt>
                <c:pt idx="5">
                  <c:v>資金調達行動・資本構成</c:v>
                </c:pt>
                <c:pt idx="6">
                  <c:v>株主還元（配当・自社株取得）</c:v>
                </c:pt>
                <c:pt idx="7">
                  <c:v>IR活動</c:v>
                </c:pt>
                <c:pt idx="8">
                  <c:v>経営者報酬の決定</c:v>
                </c:pt>
                <c:pt idx="9">
                  <c:v>教育・啓蒙活動</c:v>
                </c:pt>
              </c:strCache>
            </c:strRef>
          </c:cat>
          <c:val>
            <c:numRef>
              <c:f>Sheet1!$B$2:$B$11</c:f>
              <c:numCache>
                <c:formatCode>General</c:formatCode>
                <c:ptCount val="10"/>
                <c:pt idx="0">
                  <c:v>0.8</c:v>
                </c:pt>
                <c:pt idx="1">
                  <c:v>0.6</c:v>
                </c:pt>
                <c:pt idx="2">
                  <c:v>0.73333333333333328</c:v>
                </c:pt>
                <c:pt idx="3">
                  <c:v>0.73333333333333328</c:v>
                </c:pt>
                <c:pt idx="4">
                  <c:v>0.6</c:v>
                </c:pt>
                <c:pt idx="5">
                  <c:v>0.66666666666666663</c:v>
                </c:pt>
                <c:pt idx="6">
                  <c:v>0.66666666666666663</c:v>
                </c:pt>
                <c:pt idx="7">
                  <c:v>0.66666666666666663</c:v>
                </c:pt>
                <c:pt idx="8">
                  <c:v>0.33333333333333331</c:v>
                </c:pt>
                <c:pt idx="9">
                  <c:v>0.4</c:v>
                </c:pt>
              </c:numCache>
            </c:numRef>
          </c:val>
        </c:ser>
        <c:ser>
          <c:idx val="1"/>
          <c:order val="1"/>
          <c:tx>
            <c:strRef>
              <c:f>Sheet1!$C$1</c:f>
              <c:strCache>
                <c:ptCount val="1"/>
                <c:pt idx="0">
                  <c:v>価値非創造企業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Sheet1!$A$2:$A$11</c:f>
              <c:strCache>
                <c:ptCount val="10"/>
                <c:pt idx="0">
                  <c:v>設備投資など資本的支出</c:v>
                </c:pt>
                <c:pt idx="1">
                  <c:v>既存事業からの撤退</c:v>
                </c:pt>
                <c:pt idx="2">
                  <c:v>投資・予算配分の決定</c:v>
                </c:pt>
                <c:pt idx="3">
                  <c:v>新規事業への進出</c:v>
                </c:pt>
                <c:pt idx="4">
                  <c:v>海外事業への進出</c:v>
                </c:pt>
                <c:pt idx="5">
                  <c:v>資金調達行動・資本構成</c:v>
                </c:pt>
                <c:pt idx="6">
                  <c:v>株主還元（配当・自社株取得）</c:v>
                </c:pt>
                <c:pt idx="7">
                  <c:v>IR活動</c:v>
                </c:pt>
                <c:pt idx="8">
                  <c:v>経営者報酬の決定</c:v>
                </c:pt>
                <c:pt idx="9">
                  <c:v>教育・啓蒙活動</c:v>
                </c:pt>
              </c:strCache>
            </c:strRef>
          </c:cat>
          <c:val>
            <c:numRef>
              <c:f>Sheet1!$C$2:$C$11</c:f>
              <c:numCache>
                <c:formatCode>General</c:formatCode>
                <c:ptCount val="10"/>
                <c:pt idx="0">
                  <c:v>0.625</c:v>
                </c:pt>
                <c:pt idx="1">
                  <c:v>0.375</c:v>
                </c:pt>
                <c:pt idx="2">
                  <c:v>0.57499999999999996</c:v>
                </c:pt>
                <c:pt idx="3">
                  <c:v>0.6</c:v>
                </c:pt>
                <c:pt idx="4">
                  <c:v>0.55000000000000004</c:v>
                </c:pt>
                <c:pt idx="5">
                  <c:v>0.625</c:v>
                </c:pt>
                <c:pt idx="6">
                  <c:v>0.625</c:v>
                </c:pt>
                <c:pt idx="7">
                  <c:v>0.625</c:v>
                </c:pt>
                <c:pt idx="8">
                  <c:v>0.22500000000000001</c:v>
                </c:pt>
                <c:pt idx="9">
                  <c:v>0.22500000000000001</c:v>
                </c:pt>
              </c:numCache>
            </c:numRef>
          </c:val>
        </c:ser>
        <c:dLbls>
          <c:showLegendKey val="0"/>
          <c:showVal val="0"/>
          <c:showCatName val="0"/>
          <c:showSerName val="0"/>
          <c:showPercent val="0"/>
          <c:showBubbleSize val="0"/>
        </c:dLbls>
        <c:gapWidth val="150"/>
        <c:axId val="645175936"/>
        <c:axId val="645190016"/>
      </c:barChart>
      <c:lineChart>
        <c:grouping val="standard"/>
        <c:varyColors val="0"/>
        <c:ser>
          <c:idx val="2"/>
          <c:order val="2"/>
          <c:tx>
            <c:strRef>
              <c:f>Sheet1!$D$1</c:f>
              <c:strCache>
                <c:ptCount val="1"/>
                <c:pt idx="0">
                  <c:v>差異</c:v>
                </c:pt>
              </c:strCache>
            </c:strRef>
          </c:tx>
          <c:marker>
            <c:symbol val="none"/>
          </c:marker>
          <c:cat>
            <c:strRef>
              <c:f>Sheet1!$A$2:$A$11</c:f>
              <c:strCache>
                <c:ptCount val="10"/>
                <c:pt idx="0">
                  <c:v>設備投資など資本的支出</c:v>
                </c:pt>
                <c:pt idx="1">
                  <c:v>既存事業からの撤退</c:v>
                </c:pt>
                <c:pt idx="2">
                  <c:v>投資・予算配分の決定</c:v>
                </c:pt>
                <c:pt idx="3">
                  <c:v>新規事業への進出</c:v>
                </c:pt>
                <c:pt idx="4">
                  <c:v>海外事業への進出</c:v>
                </c:pt>
                <c:pt idx="5">
                  <c:v>資金調達行動・資本構成</c:v>
                </c:pt>
                <c:pt idx="6">
                  <c:v>株主還元（配当・自社株取得）</c:v>
                </c:pt>
                <c:pt idx="7">
                  <c:v>IR活動</c:v>
                </c:pt>
                <c:pt idx="8">
                  <c:v>経営者報酬の決定</c:v>
                </c:pt>
                <c:pt idx="9">
                  <c:v>教育・啓蒙活動</c:v>
                </c:pt>
              </c:strCache>
            </c:strRef>
          </c:cat>
          <c:val>
            <c:numRef>
              <c:f>Sheet1!$D$2:$D$11</c:f>
              <c:numCache>
                <c:formatCode>0.0%</c:formatCode>
                <c:ptCount val="10"/>
                <c:pt idx="0">
                  <c:v>0.17500000000000004</c:v>
                </c:pt>
                <c:pt idx="1">
                  <c:v>0.22499999999999998</c:v>
                </c:pt>
                <c:pt idx="2">
                  <c:v>0.15833333333333333</c:v>
                </c:pt>
                <c:pt idx="3">
                  <c:v>0.1333333333333333</c:v>
                </c:pt>
                <c:pt idx="4">
                  <c:v>4.9999999999999933E-2</c:v>
                </c:pt>
                <c:pt idx="5">
                  <c:v>4.166666666666663E-2</c:v>
                </c:pt>
                <c:pt idx="6">
                  <c:v>4.166666666666663E-2</c:v>
                </c:pt>
                <c:pt idx="7">
                  <c:v>4.166666666666663E-2</c:v>
                </c:pt>
                <c:pt idx="8">
                  <c:v>0.10833333333333331</c:v>
                </c:pt>
                <c:pt idx="9">
                  <c:v>0.17500000000000002</c:v>
                </c:pt>
              </c:numCache>
            </c:numRef>
          </c:val>
          <c:smooth val="0"/>
        </c:ser>
        <c:dLbls>
          <c:showLegendKey val="0"/>
          <c:showVal val="0"/>
          <c:showCatName val="0"/>
          <c:showSerName val="0"/>
          <c:showPercent val="0"/>
          <c:showBubbleSize val="0"/>
        </c:dLbls>
        <c:marker val="1"/>
        <c:smooth val="0"/>
        <c:axId val="645193088"/>
        <c:axId val="645191552"/>
      </c:lineChart>
      <c:catAx>
        <c:axId val="645175936"/>
        <c:scaling>
          <c:orientation val="minMax"/>
        </c:scaling>
        <c:delete val="0"/>
        <c:axPos val="b"/>
        <c:majorTickMark val="out"/>
        <c:minorTickMark val="none"/>
        <c:tickLblPos val="nextTo"/>
        <c:txPr>
          <a:bodyPr rot="0" vert="eaVert"/>
          <a:lstStyle/>
          <a:p>
            <a:pPr>
              <a:defRPr sz="1200">
                <a:latin typeface="HG丸ｺﾞｼｯｸM-PRO" panose="020F0600000000000000" pitchFamily="50" charset="-128"/>
                <a:ea typeface="HG丸ｺﾞｼｯｸM-PRO" panose="020F0600000000000000" pitchFamily="50" charset="-128"/>
              </a:defRPr>
            </a:pPr>
            <a:endParaRPr lang="ja-JP"/>
          </a:p>
        </c:txPr>
        <c:crossAx val="645190016"/>
        <c:crosses val="autoZero"/>
        <c:auto val="1"/>
        <c:lblAlgn val="ctr"/>
        <c:lblOffset val="100"/>
        <c:noMultiLvlLbl val="0"/>
      </c:catAx>
      <c:valAx>
        <c:axId val="645190016"/>
        <c:scaling>
          <c:orientation val="minMax"/>
        </c:scaling>
        <c:delete val="0"/>
        <c:axPos val="l"/>
        <c:majorGridlines/>
        <c:numFmt formatCode="0%" sourceLinked="0"/>
        <c:majorTickMark val="out"/>
        <c:minorTickMark val="none"/>
        <c:tickLblPos val="nextTo"/>
        <c:txPr>
          <a:bodyPr/>
          <a:lstStyle/>
          <a:p>
            <a:pPr>
              <a:defRPr sz="1400"/>
            </a:pPr>
            <a:endParaRPr lang="ja-JP"/>
          </a:p>
        </c:txPr>
        <c:crossAx val="645175936"/>
        <c:crosses val="autoZero"/>
        <c:crossBetween val="between"/>
      </c:valAx>
      <c:valAx>
        <c:axId val="645191552"/>
        <c:scaling>
          <c:orientation val="minMax"/>
        </c:scaling>
        <c:delete val="0"/>
        <c:axPos val="r"/>
        <c:numFmt formatCode="0%" sourceLinked="0"/>
        <c:majorTickMark val="out"/>
        <c:minorTickMark val="none"/>
        <c:tickLblPos val="nextTo"/>
        <c:txPr>
          <a:bodyPr/>
          <a:lstStyle/>
          <a:p>
            <a:pPr>
              <a:defRPr sz="1400"/>
            </a:pPr>
            <a:endParaRPr lang="ja-JP"/>
          </a:p>
        </c:txPr>
        <c:crossAx val="645193088"/>
        <c:crosses val="max"/>
        <c:crossBetween val="between"/>
      </c:valAx>
      <c:catAx>
        <c:axId val="645193088"/>
        <c:scaling>
          <c:orientation val="minMax"/>
        </c:scaling>
        <c:delete val="1"/>
        <c:axPos val="b"/>
        <c:majorTickMark val="out"/>
        <c:minorTickMark val="none"/>
        <c:tickLblPos val="nextTo"/>
        <c:crossAx val="645191552"/>
        <c:crosses val="autoZero"/>
        <c:auto val="1"/>
        <c:lblAlgn val="ctr"/>
        <c:lblOffset val="100"/>
        <c:noMultiLvlLbl val="0"/>
      </c:catAx>
    </c:plotArea>
    <c:legend>
      <c:legendPos val="b"/>
      <c:layout/>
      <c:overlay val="0"/>
      <c:txPr>
        <a:bodyPr/>
        <a:lstStyle/>
        <a:p>
          <a:pPr>
            <a:defRPr>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価値創造企業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Sheet1!$A$2:$A$12</c:f>
              <c:strCache>
                <c:ptCount val="11"/>
                <c:pt idx="0">
                  <c:v>経営トップのコミットメントを高める</c:v>
                </c:pt>
                <c:pt idx="1">
                  <c:v>経営チーム（執行役員、事業部長等）のコミットメントを高める</c:v>
                </c:pt>
                <c:pt idx="2">
                  <c:v>事業現場（製造・営業・開発等）の理解度・納得感を高める</c:v>
                </c:pt>
                <c:pt idx="3">
                  <c:v>事業現場への目標数値の落とし込み（デュポンシステム、逆ROICツリー等）</c:v>
                </c:pt>
                <c:pt idx="4">
                  <c:v>事業ユニットごとへの資本配分（負債・株主持分）、バランスシートの作成</c:v>
                </c:pt>
                <c:pt idx="5">
                  <c:v>新規事業・プロジェクトへの投資判断基準の徹底・透明化</c:v>
                </c:pt>
                <c:pt idx="6">
                  <c:v>資本生産性の向上と成長性のバランス</c:v>
                </c:pt>
                <c:pt idx="7">
                  <c:v>事業撤退基準の運用の徹底・透明化</c:v>
                </c:pt>
                <c:pt idx="8">
                  <c:v>資本生産性に関連した利益率指標と連動した報酬制度の導入</c:v>
                </c:pt>
                <c:pt idx="9">
                  <c:v>資本生産性指標などに対する理解促進のための教育・啓蒙</c:v>
                </c:pt>
                <c:pt idx="10">
                  <c:v>資本生産性向上を牽引する財務リーダー(CFO等)の育成</c:v>
                </c:pt>
              </c:strCache>
            </c:strRef>
          </c:cat>
          <c:val>
            <c:numRef>
              <c:f>Sheet1!$B$2:$B$12</c:f>
              <c:numCache>
                <c:formatCode>General</c:formatCode>
                <c:ptCount val="11"/>
                <c:pt idx="0">
                  <c:v>0.8</c:v>
                </c:pt>
                <c:pt idx="1">
                  <c:v>0.8</c:v>
                </c:pt>
                <c:pt idx="2">
                  <c:v>0.46666666666666667</c:v>
                </c:pt>
                <c:pt idx="3">
                  <c:v>0.53333333333333333</c:v>
                </c:pt>
                <c:pt idx="4">
                  <c:v>0.26666666666666666</c:v>
                </c:pt>
                <c:pt idx="5">
                  <c:v>0.6</c:v>
                </c:pt>
                <c:pt idx="6">
                  <c:v>0.53333333333333333</c:v>
                </c:pt>
                <c:pt idx="7">
                  <c:v>0.2</c:v>
                </c:pt>
                <c:pt idx="8">
                  <c:v>0.33333333333333331</c:v>
                </c:pt>
                <c:pt idx="9">
                  <c:v>0.4</c:v>
                </c:pt>
                <c:pt idx="10">
                  <c:v>0.33333333333333331</c:v>
                </c:pt>
              </c:numCache>
            </c:numRef>
          </c:val>
        </c:ser>
        <c:ser>
          <c:idx val="1"/>
          <c:order val="1"/>
          <c:tx>
            <c:strRef>
              <c:f>Sheet1!$C$1</c:f>
              <c:strCache>
                <c:ptCount val="1"/>
                <c:pt idx="0">
                  <c:v>価値非創造企業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Sheet1!$A$2:$A$12</c:f>
              <c:strCache>
                <c:ptCount val="11"/>
                <c:pt idx="0">
                  <c:v>経営トップのコミットメントを高める</c:v>
                </c:pt>
                <c:pt idx="1">
                  <c:v>経営チーム（執行役員、事業部長等）のコミットメントを高める</c:v>
                </c:pt>
                <c:pt idx="2">
                  <c:v>事業現場（製造・営業・開発等）の理解度・納得感を高める</c:v>
                </c:pt>
                <c:pt idx="3">
                  <c:v>事業現場への目標数値の落とし込み（デュポンシステム、逆ROICツリー等）</c:v>
                </c:pt>
                <c:pt idx="4">
                  <c:v>事業ユニットごとへの資本配分（負債・株主持分）、バランスシートの作成</c:v>
                </c:pt>
                <c:pt idx="5">
                  <c:v>新規事業・プロジェクトへの投資判断基準の徹底・透明化</c:v>
                </c:pt>
                <c:pt idx="6">
                  <c:v>資本生産性の向上と成長性のバランス</c:v>
                </c:pt>
                <c:pt idx="7">
                  <c:v>事業撤退基準の運用の徹底・透明化</c:v>
                </c:pt>
                <c:pt idx="8">
                  <c:v>資本生産性に関連した利益率指標と連動した報酬制度の導入</c:v>
                </c:pt>
                <c:pt idx="9">
                  <c:v>資本生産性指標などに対する理解促進のための教育・啓蒙</c:v>
                </c:pt>
                <c:pt idx="10">
                  <c:v>資本生産性向上を牽引する財務リーダー(CFO等)の育成</c:v>
                </c:pt>
              </c:strCache>
            </c:strRef>
          </c:cat>
          <c:val>
            <c:numRef>
              <c:f>Sheet1!$C$2:$C$12</c:f>
              <c:numCache>
                <c:formatCode>General</c:formatCode>
                <c:ptCount val="11"/>
                <c:pt idx="0">
                  <c:v>0.375</c:v>
                </c:pt>
                <c:pt idx="1">
                  <c:v>0.375</c:v>
                </c:pt>
                <c:pt idx="2">
                  <c:v>0.35</c:v>
                </c:pt>
                <c:pt idx="3">
                  <c:v>0.27500000000000002</c:v>
                </c:pt>
                <c:pt idx="4">
                  <c:v>0.22500000000000001</c:v>
                </c:pt>
                <c:pt idx="5">
                  <c:v>0.4</c:v>
                </c:pt>
                <c:pt idx="6">
                  <c:v>0.45</c:v>
                </c:pt>
                <c:pt idx="7">
                  <c:v>0.22500000000000001</c:v>
                </c:pt>
                <c:pt idx="8">
                  <c:v>0.2</c:v>
                </c:pt>
                <c:pt idx="9">
                  <c:v>0.22500000000000001</c:v>
                </c:pt>
                <c:pt idx="10">
                  <c:v>0.32500000000000001</c:v>
                </c:pt>
              </c:numCache>
            </c:numRef>
          </c:val>
        </c:ser>
        <c:dLbls>
          <c:showLegendKey val="0"/>
          <c:showVal val="0"/>
          <c:showCatName val="0"/>
          <c:showSerName val="0"/>
          <c:showPercent val="0"/>
          <c:showBubbleSize val="0"/>
        </c:dLbls>
        <c:gapWidth val="150"/>
        <c:axId val="645247744"/>
        <c:axId val="645249280"/>
      </c:barChart>
      <c:lineChart>
        <c:grouping val="standard"/>
        <c:varyColors val="0"/>
        <c:ser>
          <c:idx val="2"/>
          <c:order val="2"/>
          <c:tx>
            <c:strRef>
              <c:f>Sheet1!$D$1</c:f>
              <c:strCache>
                <c:ptCount val="1"/>
                <c:pt idx="0">
                  <c:v>差異</c:v>
                </c:pt>
              </c:strCache>
            </c:strRef>
          </c:tx>
          <c:marker>
            <c:symbol val="none"/>
          </c:marker>
          <c:cat>
            <c:strRef>
              <c:f>Sheet1!$A$2:$A$12</c:f>
              <c:strCache>
                <c:ptCount val="11"/>
                <c:pt idx="0">
                  <c:v>経営トップのコミットメントを高める</c:v>
                </c:pt>
                <c:pt idx="1">
                  <c:v>経営チーム（執行役員、事業部長等）のコミットメントを高める</c:v>
                </c:pt>
                <c:pt idx="2">
                  <c:v>事業現場（製造・営業・開発等）の理解度・納得感を高める</c:v>
                </c:pt>
                <c:pt idx="3">
                  <c:v>事業現場への目標数値の落とし込み（デュポンシステム、逆ROICツリー等）</c:v>
                </c:pt>
                <c:pt idx="4">
                  <c:v>事業ユニットごとへの資本配分（負債・株主持分）、バランスシートの作成</c:v>
                </c:pt>
                <c:pt idx="5">
                  <c:v>新規事業・プロジェクトへの投資判断基準の徹底・透明化</c:v>
                </c:pt>
                <c:pt idx="6">
                  <c:v>資本生産性の向上と成長性のバランス</c:v>
                </c:pt>
                <c:pt idx="7">
                  <c:v>事業撤退基準の運用の徹底・透明化</c:v>
                </c:pt>
                <c:pt idx="8">
                  <c:v>資本生産性に関連した利益率指標と連動した報酬制度の導入</c:v>
                </c:pt>
                <c:pt idx="9">
                  <c:v>資本生産性指標などに対する理解促進のための教育・啓蒙</c:v>
                </c:pt>
                <c:pt idx="10">
                  <c:v>資本生産性向上を牽引する財務リーダー(CFO等)の育成</c:v>
                </c:pt>
              </c:strCache>
            </c:strRef>
          </c:cat>
          <c:val>
            <c:numRef>
              <c:f>Sheet1!$D$2:$D$12</c:f>
              <c:numCache>
                <c:formatCode>0.0%</c:formatCode>
                <c:ptCount val="11"/>
                <c:pt idx="0">
                  <c:v>0.42500000000000004</c:v>
                </c:pt>
                <c:pt idx="1">
                  <c:v>0.42500000000000004</c:v>
                </c:pt>
                <c:pt idx="2">
                  <c:v>0.1166666666666667</c:v>
                </c:pt>
                <c:pt idx="3">
                  <c:v>0.2583333333333333</c:v>
                </c:pt>
                <c:pt idx="4">
                  <c:v>4.1666666666666657E-2</c:v>
                </c:pt>
                <c:pt idx="5">
                  <c:v>0.19999999999999996</c:v>
                </c:pt>
                <c:pt idx="6">
                  <c:v>8.3333333333333315E-2</c:v>
                </c:pt>
                <c:pt idx="7">
                  <c:v>-2.4999999999999994E-2</c:v>
                </c:pt>
                <c:pt idx="8">
                  <c:v>0.1333333333333333</c:v>
                </c:pt>
                <c:pt idx="9">
                  <c:v>0.17500000000000002</c:v>
                </c:pt>
                <c:pt idx="10">
                  <c:v>8.3333333333333037E-3</c:v>
                </c:pt>
              </c:numCache>
            </c:numRef>
          </c:val>
          <c:smooth val="0"/>
        </c:ser>
        <c:dLbls>
          <c:showLegendKey val="0"/>
          <c:showVal val="0"/>
          <c:showCatName val="0"/>
          <c:showSerName val="0"/>
          <c:showPercent val="0"/>
          <c:showBubbleSize val="0"/>
        </c:dLbls>
        <c:marker val="1"/>
        <c:smooth val="0"/>
        <c:axId val="645260800"/>
        <c:axId val="645259264"/>
      </c:lineChart>
      <c:catAx>
        <c:axId val="645247744"/>
        <c:scaling>
          <c:orientation val="minMax"/>
        </c:scaling>
        <c:delete val="0"/>
        <c:axPos val="b"/>
        <c:majorTickMark val="out"/>
        <c:minorTickMark val="none"/>
        <c:tickLblPos val="nextTo"/>
        <c:txPr>
          <a:bodyPr rot="0" vert="eaVert"/>
          <a:lstStyle/>
          <a:p>
            <a:pPr>
              <a:defRPr sz="1200">
                <a:latin typeface="HG丸ｺﾞｼｯｸM-PRO" panose="020F0600000000000000" pitchFamily="50" charset="-128"/>
                <a:ea typeface="HG丸ｺﾞｼｯｸM-PRO" panose="020F0600000000000000" pitchFamily="50" charset="-128"/>
              </a:defRPr>
            </a:pPr>
            <a:endParaRPr lang="ja-JP"/>
          </a:p>
        </c:txPr>
        <c:crossAx val="645249280"/>
        <c:crosses val="autoZero"/>
        <c:auto val="1"/>
        <c:lblAlgn val="ctr"/>
        <c:lblOffset val="100"/>
        <c:noMultiLvlLbl val="0"/>
      </c:catAx>
      <c:valAx>
        <c:axId val="645249280"/>
        <c:scaling>
          <c:orientation val="minMax"/>
        </c:scaling>
        <c:delete val="0"/>
        <c:axPos val="l"/>
        <c:majorGridlines/>
        <c:numFmt formatCode="0%" sourceLinked="0"/>
        <c:majorTickMark val="out"/>
        <c:minorTickMark val="none"/>
        <c:tickLblPos val="nextTo"/>
        <c:txPr>
          <a:bodyPr/>
          <a:lstStyle/>
          <a:p>
            <a:pPr>
              <a:defRPr sz="1400"/>
            </a:pPr>
            <a:endParaRPr lang="ja-JP"/>
          </a:p>
        </c:txPr>
        <c:crossAx val="645247744"/>
        <c:crosses val="autoZero"/>
        <c:crossBetween val="between"/>
      </c:valAx>
      <c:valAx>
        <c:axId val="645259264"/>
        <c:scaling>
          <c:orientation val="minMax"/>
        </c:scaling>
        <c:delete val="0"/>
        <c:axPos val="r"/>
        <c:numFmt formatCode="0%" sourceLinked="0"/>
        <c:majorTickMark val="out"/>
        <c:minorTickMark val="none"/>
        <c:tickLblPos val="nextTo"/>
        <c:txPr>
          <a:bodyPr/>
          <a:lstStyle/>
          <a:p>
            <a:pPr>
              <a:defRPr sz="1400"/>
            </a:pPr>
            <a:endParaRPr lang="ja-JP"/>
          </a:p>
        </c:txPr>
        <c:crossAx val="645260800"/>
        <c:crosses val="max"/>
        <c:crossBetween val="between"/>
      </c:valAx>
      <c:catAx>
        <c:axId val="645260800"/>
        <c:scaling>
          <c:orientation val="minMax"/>
        </c:scaling>
        <c:delete val="1"/>
        <c:axPos val="b"/>
        <c:majorTickMark val="out"/>
        <c:minorTickMark val="none"/>
        <c:tickLblPos val="nextTo"/>
        <c:crossAx val="645259264"/>
        <c:crosses val="autoZero"/>
        <c:auto val="1"/>
        <c:lblAlgn val="ctr"/>
        <c:lblOffset val="100"/>
        <c:noMultiLvlLbl val="0"/>
      </c:catAx>
    </c:plotArea>
    <c:legend>
      <c:legendPos val="b"/>
      <c:layout/>
      <c:overlay val="0"/>
      <c:txPr>
        <a:bodyPr/>
        <a:lstStyle/>
        <a:p>
          <a:pPr>
            <a:defRPr>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価値創造企業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Sheet1!$A$2:$A$12</c:f>
              <c:strCache>
                <c:ptCount val="11"/>
                <c:pt idx="0">
                  <c:v>経営トップのコミットメントを高める</c:v>
                </c:pt>
                <c:pt idx="1">
                  <c:v>経営チーム（執行役員、事業部長等）のコミットメントを高める</c:v>
                </c:pt>
                <c:pt idx="2">
                  <c:v>事業現場（製造・営業・開発等）の理解度・納得感を高める</c:v>
                </c:pt>
                <c:pt idx="3">
                  <c:v>事業現場への目標数値の落とし込み（デュポンシステム、逆ROICツリー等）</c:v>
                </c:pt>
                <c:pt idx="4">
                  <c:v>事業ユニットごとへの資本配分（負債・株主持分）、バランスシートの作成</c:v>
                </c:pt>
                <c:pt idx="5">
                  <c:v>新規事業・プロジェクトへの投資判断基準の徹底・透明化</c:v>
                </c:pt>
                <c:pt idx="6">
                  <c:v>資本生産性の向上と成長性のバランス</c:v>
                </c:pt>
                <c:pt idx="7">
                  <c:v>事業撤退基準の運用の徹底・透明化</c:v>
                </c:pt>
                <c:pt idx="8">
                  <c:v>資本生産性に関連した利益率指標と連動した報酬制度の導入</c:v>
                </c:pt>
                <c:pt idx="9">
                  <c:v>資本生産性指標などに対する理解促進のための教育・啓蒙</c:v>
                </c:pt>
                <c:pt idx="10">
                  <c:v>資本生産性向上を牽引する財務リーダー(CFO等)の育成</c:v>
                </c:pt>
              </c:strCache>
            </c:strRef>
          </c:cat>
          <c:val>
            <c:numRef>
              <c:f>Sheet1!$B$2:$B$12</c:f>
              <c:numCache>
                <c:formatCode>General</c:formatCode>
                <c:ptCount val="11"/>
                <c:pt idx="0">
                  <c:v>6.6666666666666666E-2</c:v>
                </c:pt>
                <c:pt idx="1">
                  <c:v>0.26666666666666666</c:v>
                </c:pt>
                <c:pt idx="2">
                  <c:v>0.4</c:v>
                </c:pt>
                <c:pt idx="3">
                  <c:v>0.6</c:v>
                </c:pt>
                <c:pt idx="4">
                  <c:v>0.2</c:v>
                </c:pt>
                <c:pt idx="5">
                  <c:v>0.33333333333333331</c:v>
                </c:pt>
                <c:pt idx="6">
                  <c:v>0.26666666666666666</c:v>
                </c:pt>
                <c:pt idx="7">
                  <c:v>0.46666666666666667</c:v>
                </c:pt>
                <c:pt idx="8">
                  <c:v>6.6666666666666666E-2</c:v>
                </c:pt>
                <c:pt idx="9">
                  <c:v>0.4</c:v>
                </c:pt>
                <c:pt idx="10">
                  <c:v>0.26666666666666666</c:v>
                </c:pt>
              </c:numCache>
            </c:numRef>
          </c:val>
        </c:ser>
        <c:ser>
          <c:idx val="1"/>
          <c:order val="1"/>
          <c:tx>
            <c:strRef>
              <c:f>Sheet1!$C$1</c:f>
              <c:strCache>
                <c:ptCount val="1"/>
                <c:pt idx="0">
                  <c:v>価値非創造企業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Sheet1!$A$2:$A$12</c:f>
              <c:strCache>
                <c:ptCount val="11"/>
                <c:pt idx="0">
                  <c:v>経営トップのコミットメントを高める</c:v>
                </c:pt>
                <c:pt idx="1">
                  <c:v>経営チーム（執行役員、事業部長等）のコミットメントを高める</c:v>
                </c:pt>
                <c:pt idx="2">
                  <c:v>事業現場（製造・営業・開発等）の理解度・納得感を高める</c:v>
                </c:pt>
                <c:pt idx="3">
                  <c:v>事業現場への目標数値の落とし込み（デュポンシステム、逆ROICツリー等）</c:v>
                </c:pt>
                <c:pt idx="4">
                  <c:v>事業ユニットごとへの資本配分（負債・株主持分）、バランスシートの作成</c:v>
                </c:pt>
                <c:pt idx="5">
                  <c:v>新規事業・プロジェクトへの投資判断基準の徹底・透明化</c:v>
                </c:pt>
                <c:pt idx="6">
                  <c:v>資本生産性の向上と成長性のバランス</c:v>
                </c:pt>
                <c:pt idx="7">
                  <c:v>事業撤退基準の運用の徹底・透明化</c:v>
                </c:pt>
                <c:pt idx="8">
                  <c:v>資本生産性に関連した利益率指標と連動した報酬制度の導入</c:v>
                </c:pt>
                <c:pt idx="9">
                  <c:v>資本生産性指標などに対する理解促進のための教育・啓蒙</c:v>
                </c:pt>
                <c:pt idx="10">
                  <c:v>資本生産性向上を牽引する財務リーダー(CFO等)の育成</c:v>
                </c:pt>
              </c:strCache>
            </c:strRef>
          </c:cat>
          <c:val>
            <c:numRef>
              <c:f>Sheet1!$C$2:$C$12</c:f>
              <c:numCache>
                <c:formatCode>General</c:formatCode>
                <c:ptCount val="11"/>
                <c:pt idx="0">
                  <c:v>0.15</c:v>
                </c:pt>
                <c:pt idx="1">
                  <c:v>0.2</c:v>
                </c:pt>
                <c:pt idx="2">
                  <c:v>0.3</c:v>
                </c:pt>
                <c:pt idx="3">
                  <c:v>0.42499999999999999</c:v>
                </c:pt>
                <c:pt idx="4">
                  <c:v>0.4</c:v>
                </c:pt>
                <c:pt idx="5">
                  <c:v>0.25</c:v>
                </c:pt>
                <c:pt idx="6">
                  <c:v>0.35</c:v>
                </c:pt>
                <c:pt idx="7">
                  <c:v>0.32500000000000001</c:v>
                </c:pt>
                <c:pt idx="8">
                  <c:v>0.25</c:v>
                </c:pt>
                <c:pt idx="9">
                  <c:v>0.45</c:v>
                </c:pt>
                <c:pt idx="10">
                  <c:v>0.32500000000000001</c:v>
                </c:pt>
              </c:numCache>
            </c:numRef>
          </c:val>
        </c:ser>
        <c:dLbls>
          <c:showLegendKey val="0"/>
          <c:showVal val="0"/>
          <c:showCatName val="0"/>
          <c:showSerName val="0"/>
          <c:showPercent val="0"/>
          <c:showBubbleSize val="0"/>
        </c:dLbls>
        <c:gapWidth val="150"/>
        <c:axId val="645602304"/>
        <c:axId val="645612288"/>
      </c:barChart>
      <c:lineChart>
        <c:grouping val="standard"/>
        <c:varyColors val="0"/>
        <c:ser>
          <c:idx val="2"/>
          <c:order val="2"/>
          <c:tx>
            <c:strRef>
              <c:f>Sheet1!$D$1</c:f>
              <c:strCache>
                <c:ptCount val="1"/>
                <c:pt idx="0">
                  <c:v>差異</c:v>
                </c:pt>
              </c:strCache>
            </c:strRef>
          </c:tx>
          <c:marker>
            <c:symbol val="none"/>
          </c:marker>
          <c:cat>
            <c:strRef>
              <c:f>Sheet1!$A$2:$A$12</c:f>
              <c:strCache>
                <c:ptCount val="11"/>
                <c:pt idx="0">
                  <c:v>経営トップのコミットメントを高める</c:v>
                </c:pt>
                <c:pt idx="1">
                  <c:v>経営チーム（執行役員、事業部長等）のコミットメントを高める</c:v>
                </c:pt>
                <c:pt idx="2">
                  <c:v>事業現場（製造・営業・開発等）の理解度・納得感を高める</c:v>
                </c:pt>
                <c:pt idx="3">
                  <c:v>事業現場への目標数値の落とし込み（デュポンシステム、逆ROICツリー等）</c:v>
                </c:pt>
                <c:pt idx="4">
                  <c:v>事業ユニットごとへの資本配分（負債・株主持分）、バランスシートの作成</c:v>
                </c:pt>
                <c:pt idx="5">
                  <c:v>新規事業・プロジェクトへの投資判断基準の徹底・透明化</c:v>
                </c:pt>
                <c:pt idx="6">
                  <c:v>資本生産性の向上と成長性のバランス</c:v>
                </c:pt>
                <c:pt idx="7">
                  <c:v>事業撤退基準の運用の徹底・透明化</c:v>
                </c:pt>
                <c:pt idx="8">
                  <c:v>資本生産性に関連した利益率指標と連動した報酬制度の導入</c:v>
                </c:pt>
                <c:pt idx="9">
                  <c:v>資本生産性指標などに対する理解促進のための教育・啓蒙</c:v>
                </c:pt>
                <c:pt idx="10">
                  <c:v>資本生産性向上を牽引する財務リーダー(CFO等)の育成</c:v>
                </c:pt>
              </c:strCache>
            </c:strRef>
          </c:cat>
          <c:val>
            <c:numRef>
              <c:f>Sheet1!$D$2:$D$12</c:f>
              <c:numCache>
                <c:formatCode>0.0%</c:formatCode>
                <c:ptCount val="11"/>
                <c:pt idx="0">
                  <c:v>-8.3333333333333329E-2</c:v>
                </c:pt>
                <c:pt idx="1">
                  <c:v>6.6666666666666652E-2</c:v>
                </c:pt>
                <c:pt idx="2">
                  <c:v>0.10000000000000003</c:v>
                </c:pt>
                <c:pt idx="3">
                  <c:v>0.17499999999999999</c:v>
                </c:pt>
                <c:pt idx="4">
                  <c:v>-0.2</c:v>
                </c:pt>
                <c:pt idx="5">
                  <c:v>8.3333333333333315E-2</c:v>
                </c:pt>
                <c:pt idx="6">
                  <c:v>-8.3333333333333315E-2</c:v>
                </c:pt>
                <c:pt idx="7">
                  <c:v>0.14166666666666666</c:v>
                </c:pt>
                <c:pt idx="8">
                  <c:v>-0.18333333333333335</c:v>
                </c:pt>
                <c:pt idx="9">
                  <c:v>-4.9999999999999989E-2</c:v>
                </c:pt>
                <c:pt idx="10">
                  <c:v>-5.8333333333333348E-2</c:v>
                </c:pt>
              </c:numCache>
            </c:numRef>
          </c:val>
          <c:smooth val="0"/>
        </c:ser>
        <c:dLbls>
          <c:showLegendKey val="0"/>
          <c:showVal val="0"/>
          <c:showCatName val="0"/>
          <c:showSerName val="0"/>
          <c:showPercent val="0"/>
          <c:showBubbleSize val="0"/>
        </c:dLbls>
        <c:marker val="1"/>
        <c:smooth val="0"/>
        <c:axId val="645627904"/>
        <c:axId val="645613824"/>
      </c:lineChart>
      <c:catAx>
        <c:axId val="645602304"/>
        <c:scaling>
          <c:orientation val="minMax"/>
        </c:scaling>
        <c:delete val="0"/>
        <c:axPos val="b"/>
        <c:majorTickMark val="out"/>
        <c:minorTickMark val="none"/>
        <c:tickLblPos val="nextTo"/>
        <c:txPr>
          <a:bodyPr rot="0" vert="eaVert"/>
          <a:lstStyle/>
          <a:p>
            <a:pPr>
              <a:defRPr sz="1200">
                <a:latin typeface="HG丸ｺﾞｼｯｸM-PRO" panose="020F0600000000000000" pitchFamily="50" charset="-128"/>
                <a:ea typeface="HG丸ｺﾞｼｯｸM-PRO" panose="020F0600000000000000" pitchFamily="50" charset="-128"/>
              </a:defRPr>
            </a:pPr>
            <a:endParaRPr lang="ja-JP"/>
          </a:p>
        </c:txPr>
        <c:crossAx val="645612288"/>
        <c:crosses val="autoZero"/>
        <c:auto val="1"/>
        <c:lblAlgn val="ctr"/>
        <c:lblOffset val="100"/>
        <c:noMultiLvlLbl val="0"/>
      </c:catAx>
      <c:valAx>
        <c:axId val="645612288"/>
        <c:scaling>
          <c:orientation val="minMax"/>
        </c:scaling>
        <c:delete val="0"/>
        <c:axPos val="l"/>
        <c:majorGridlines/>
        <c:numFmt formatCode="0%" sourceLinked="0"/>
        <c:majorTickMark val="out"/>
        <c:minorTickMark val="none"/>
        <c:tickLblPos val="nextTo"/>
        <c:txPr>
          <a:bodyPr/>
          <a:lstStyle/>
          <a:p>
            <a:pPr>
              <a:defRPr sz="1400"/>
            </a:pPr>
            <a:endParaRPr lang="ja-JP"/>
          </a:p>
        </c:txPr>
        <c:crossAx val="645602304"/>
        <c:crosses val="autoZero"/>
        <c:crossBetween val="between"/>
      </c:valAx>
      <c:valAx>
        <c:axId val="645613824"/>
        <c:scaling>
          <c:orientation val="minMax"/>
        </c:scaling>
        <c:delete val="0"/>
        <c:axPos val="r"/>
        <c:numFmt formatCode="0%" sourceLinked="0"/>
        <c:majorTickMark val="out"/>
        <c:minorTickMark val="none"/>
        <c:tickLblPos val="nextTo"/>
        <c:txPr>
          <a:bodyPr/>
          <a:lstStyle/>
          <a:p>
            <a:pPr>
              <a:defRPr sz="1400"/>
            </a:pPr>
            <a:endParaRPr lang="ja-JP"/>
          </a:p>
        </c:txPr>
        <c:crossAx val="645627904"/>
        <c:crosses val="max"/>
        <c:crossBetween val="between"/>
      </c:valAx>
      <c:catAx>
        <c:axId val="645627904"/>
        <c:scaling>
          <c:orientation val="minMax"/>
        </c:scaling>
        <c:delete val="1"/>
        <c:axPos val="b"/>
        <c:majorTickMark val="out"/>
        <c:minorTickMark val="none"/>
        <c:tickLblPos val="nextTo"/>
        <c:crossAx val="645613824"/>
        <c:crosses val="autoZero"/>
        <c:auto val="1"/>
        <c:lblAlgn val="ctr"/>
        <c:lblOffset val="100"/>
        <c:noMultiLvlLbl val="0"/>
      </c:catAx>
    </c:plotArea>
    <c:legend>
      <c:legendPos val="b"/>
      <c:layout/>
      <c:overlay val="0"/>
      <c:txPr>
        <a:bodyPr/>
        <a:lstStyle/>
        <a:p>
          <a:pPr>
            <a:defRPr>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価値創造企業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Sheet1!$A$2:$A$4</c:f>
              <c:strCache>
                <c:ptCount val="3"/>
                <c:pt idx="0">
                  <c:v>手元資金の水準</c:v>
                </c:pt>
                <c:pt idx="1">
                  <c:v>M&amp;A枠</c:v>
                </c:pt>
                <c:pt idx="2">
                  <c:v>自己資本</c:v>
                </c:pt>
              </c:strCache>
            </c:strRef>
          </c:cat>
          <c:val>
            <c:numRef>
              <c:f>Sheet1!$B$2:$B$4</c:f>
              <c:numCache>
                <c:formatCode>General</c:formatCode>
                <c:ptCount val="3"/>
                <c:pt idx="0">
                  <c:v>0.8666666666666667</c:v>
                </c:pt>
                <c:pt idx="1">
                  <c:v>0.53333333333333333</c:v>
                </c:pt>
                <c:pt idx="2">
                  <c:v>0.4</c:v>
                </c:pt>
              </c:numCache>
            </c:numRef>
          </c:val>
        </c:ser>
        <c:ser>
          <c:idx val="1"/>
          <c:order val="1"/>
          <c:tx>
            <c:strRef>
              <c:f>Sheet1!$C$1</c:f>
              <c:strCache>
                <c:ptCount val="1"/>
                <c:pt idx="0">
                  <c:v>価値非創造企業</c:v>
                </c:pt>
              </c:strCache>
            </c:strRef>
          </c:tx>
          <c:invertIfNegative val="0"/>
          <c:dLbls>
            <c:dLbl>
              <c:idx val="3"/>
              <c:layout>
                <c:manualLayout>
                  <c:x val="4.1439039397385941E-2"/>
                  <c:y val="0"/>
                </c:manualLayout>
              </c:layout>
              <c:showLegendKey val="0"/>
              <c:showVal val="1"/>
              <c:showCatName val="0"/>
              <c:showSerName val="0"/>
              <c:showPercent val="0"/>
              <c:showBubbleSize val="0"/>
            </c:dLbl>
            <c:numFmt formatCode="0%" sourceLinked="0"/>
            <c:txPr>
              <a:bodyPr/>
              <a:lstStyle/>
              <a:p>
                <a:pPr>
                  <a:defRPr sz="1050"/>
                </a:pPr>
                <a:endParaRPr lang="ja-JP"/>
              </a:p>
            </c:txPr>
            <c:showLegendKey val="0"/>
            <c:showVal val="1"/>
            <c:showCatName val="0"/>
            <c:showSerName val="0"/>
            <c:showPercent val="0"/>
            <c:showBubbleSize val="0"/>
            <c:showLeaderLines val="0"/>
          </c:dLbls>
          <c:cat>
            <c:strRef>
              <c:f>Sheet1!$A$2:$A$4</c:f>
              <c:strCache>
                <c:ptCount val="3"/>
                <c:pt idx="0">
                  <c:v>手元資金の水準</c:v>
                </c:pt>
                <c:pt idx="1">
                  <c:v>M&amp;A枠</c:v>
                </c:pt>
                <c:pt idx="2">
                  <c:v>自己資本</c:v>
                </c:pt>
              </c:strCache>
            </c:strRef>
          </c:cat>
          <c:val>
            <c:numRef>
              <c:f>Sheet1!$C$2:$C$4</c:f>
              <c:numCache>
                <c:formatCode>General</c:formatCode>
                <c:ptCount val="3"/>
                <c:pt idx="0">
                  <c:v>0.55000000000000004</c:v>
                </c:pt>
                <c:pt idx="1">
                  <c:v>0.3</c:v>
                </c:pt>
                <c:pt idx="2">
                  <c:v>0.625</c:v>
                </c:pt>
              </c:numCache>
            </c:numRef>
          </c:val>
        </c:ser>
        <c:dLbls>
          <c:showLegendKey val="0"/>
          <c:showVal val="0"/>
          <c:showCatName val="0"/>
          <c:showSerName val="0"/>
          <c:showPercent val="0"/>
          <c:showBubbleSize val="0"/>
        </c:dLbls>
        <c:gapWidth val="150"/>
        <c:axId val="645359488"/>
        <c:axId val="645361024"/>
      </c:barChart>
      <c:lineChart>
        <c:grouping val="standard"/>
        <c:varyColors val="0"/>
        <c:ser>
          <c:idx val="2"/>
          <c:order val="2"/>
          <c:tx>
            <c:strRef>
              <c:f>Sheet1!$D$1</c:f>
              <c:strCache>
                <c:ptCount val="1"/>
                <c:pt idx="0">
                  <c:v>差異</c:v>
                </c:pt>
              </c:strCache>
            </c:strRef>
          </c:tx>
          <c:marker>
            <c:symbol val="none"/>
          </c:marker>
          <c:cat>
            <c:strRef>
              <c:f>Sheet1!$A$2:$A$4</c:f>
              <c:strCache>
                <c:ptCount val="3"/>
                <c:pt idx="0">
                  <c:v>手元資金の水準</c:v>
                </c:pt>
                <c:pt idx="1">
                  <c:v>M&amp;A枠</c:v>
                </c:pt>
                <c:pt idx="2">
                  <c:v>自己資本</c:v>
                </c:pt>
              </c:strCache>
            </c:strRef>
          </c:cat>
          <c:val>
            <c:numRef>
              <c:f>Sheet1!$D$2:$D$4</c:f>
              <c:numCache>
                <c:formatCode>General</c:formatCode>
                <c:ptCount val="3"/>
                <c:pt idx="0">
                  <c:v>0.31666666666666665</c:v>
                </c:pt>
                <c:pt idx="1">
                  <c:v>0.23333333333333334</c:v>
                </c:pt>
                <c:pt idx="2">
                  <c:v>-0.22499999999999998</c:v>
                </c:pt>
              </c:numCache>
            </c:numRef>
          </c:val>
          <c:smooth val="0"/>
        </c:ser>
        <c:dLbls>
          <c:showLegendKey val="0"/>
          <c:showVal val="0"/>
          <c:showCatName val="0"/>
          <c:showSerName val="0"/>
          <c:showPercent val="0"/>
          <c:showBubbleSize val="0"/>
        </c:dLbls>
        <c:marker val="1"/>
        <c:smooth val="0"/>
        <c:axId val="645384832"/>
        <c:axId val="645383296"/>
      </c:lineChart>
      <c:catAx>
        <c:axId val="645359488"/>
        <c:scaling>
          <c:orientation val="minMax"/>
        </c:scaling>
        <c:delete val="0"/>
        <c:axPos val="b"/>
        <c:majorTickMark val="out"/>
        <c:minorTickMark val="none"/>
        <c:tickLblPos val="nextTo"/>
        <c:txPr>
          <a:bodyPr rot="0" vert="eaVert"/>
          <a:lstStyle/>
          <a:p>
            <a:pPr>
              <a:defRPr sz="1400">
                <a:latin typeface="HG丸ｺﾞｼｯｸM-PRO" panose="020F0600000000000000" pitchFamily="50" charset="-128"/>
                <a:ea typeface="HG丸ｺﾞｼｯｸM-PRO" panose="020F0600000000000000" pitchFamily="50" charset="-128"/>
              </a:defRPr>
            </a:pPr>
            <a:endParaRPr lang="ja-JP"/>
          </a:p>
        </c:txPr>
        <c:crossAx val="645361024"/>
        <c:crosses val="autoZero"/>
        <c:auto val="1"/>
        <c:lblAlgn val="ctr"/>
        <c:lblOffset val="100"/>
        <c:noMultiLvlLbl val="0"/>
      </c:catAx>
      <c:valAx>
        <c:axId val="645361024"/>
        <c:scaling>
          <c:orientation val="minMax"/>
          <c:max val="1"/>
        </c:scaling>
        <c:delete val="0"/>
        <c:axPos val="l"/>
        <c:majorGridlines/>
        <c:numFmt formatCode="0%" sourceLinked="0"/>
        <c:majorTickMark val="out"/>
        <c:minorTickMark val="none"/>
        <c:tickLblPos val="nextTo"/>
        <c:txPr>
          <a:bodyPr/>
          <a:lstStyle/>
          <a:p>
            <a:pPr>
              <a:defRPr sz="1400"/>
            </a:pPr>
            <a:endParaRPr lang="ja-JP"/>
          </a:p>
        </c:txPr>
        <c:crossAx val="645359488"/>
        <c:crosses val="autoZero"/>
        <c:crossBetween val="between"/>
      </c:valAx>
      <c:valAx>
        <c:axId val="645383296"/>
        <c:scaling>
          <c:orientation val="minMax"/>
        </c:scaling>
        <c:delete val="0"/>
        <c:axPos val="r"/>
        <c:numFmt formatCode="0%" sourceLinked="0"/>
        <c:majorTickMark val="out"/>
        <c:minorTickMark val="none"/>
        <c:tickLblPos val="nextTo"/>
        <c:txPr>
          <a:bodyPr/>
          <a:lstStyle/>
          <a:p>
            <a:pPr>
              <a:defRPr sz="1400"/>
            </a:pPr>
            <a:endParaRPr lang="ja-JP"/>
          </a:p>
        </c:txPr>
        <c:crossAx val="645384832"/>
        <c:crosses val="max"/>
        <c:crossBetween val="between"/>
      </c:valAx>
      <c:catAx>
        <c:axId val="645384832"/>
        <c:scaling>
          <c:orientation val="minMax"/>
        </c:scaling>
        <c:delete val="1"/>
        <c:axPos val="b"/>
        <c:majorTickMark val="out"/>
        <c:minorTickMark val="none"/>
        <c:tickLblPos val="nextTo"/>
        <c:crossAx val="645383296"/>
        <c:crosses val="autoZero"/>
        <c:auto val="1"/>
        <c:lblAlgn val="ctr"/>
        <c:lblOffset val="100"/>
        <c:noMultiLvlLbl val="0"/>
      </c:catAx>
    </c:plotArea>
    <c:legend>
      <c:legendPos val="b"/>
      <c:layout/>
      <c:overlay val="0"/>
      <c:txPr>
        <a:bodyPr/>
        <a:lstStyle/>
        <a:p>
          <a:pPr>
            <a:defRPr sz="1400">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1"/>
          <c:tx>
            <c:strRef>
              <c:f>Sheet1!$C$1</c:f>
              <c:strCache>
                <c:ptCount val="1"/>
                <c:pt idx="0">
                  <c:v>サプライヤー</c:v>
                </c:pt>
              </c:strCache>
            </c:strRef>
          </c:tx>
          <c:spPr>
            <a:solidFill>
              <a:srgbClr val="FFCCFF"/>
            </a:solidFill>
          </c:spPr>
          <c:invertIfNegative val="0"/>
          <c:cat>
            <c:strRef>
              <c:f>Sheet1!$A$2:$A$10</c:f>
              <c:strCache>
                <c:ptCount val="9"/>
                <c:pt idx="0">
                  <c:v>t</c:v>
                </c:pt>
                <c:pt idx="1">
                  <c:v>t+1</c:v>
                </c:pt>
                <c:pt idx="2">
                  <c:v>t+2</c:v>
                </c:pt>
                <c:pt idx="3">
                  <c:v>t+3</c:v>
                </c:pt>
                <c:pt idx="4">
                  <c:v>t+4</c:v>
                </c:pt>
                <c:pt idx="5">
                  <c:v>t+5</c:v>
                </c:pt>
                <c:pt idx="6">
                  <c:v>t+6</c:v>
                </c:pt>
                <c:pt idx="7">
                  <c:v>t+7</c:v>
                </c:pt>
                <c:pt idx="8">
                  <c:v>t+8</c:v>
                </c:pt>
              </c:strCache>
            </c:strRef>
          </c:cat>
          <c:val>
            <c:numRef>
              <c:f>Sheet1!$C$2:$C$10</c:f>
              <c:numCache>
                <c:formatCode>General</c:formatCode>
                <c:ptCount val="9"/>
                <c:pt idx="0">
                  <c:v>30</c:v>
                </c:pt>
                <c:pt idx="1">
                  <c:v>33</c:v>
                </c:pt>
                <c:pt idx="2">
                  <c:v>24</c:v>
                </c:pt>
                <c:pt idx="3">
                  <c:v>36</c:v>
                </c:pt>
                <c:pt idx="4">
                  <c:v>39</c:v>
                </c:pt>
                <c:pt idx="5">
                  <c:v>27</c:v>
                </c:pt>
                <c:pt idx="6">
                  <c:v>30</c:v>
                </c:pt>
                <c:pt idx="7">
                  <c:v>45</c:v>
                </c:pt>
                <c:pt idx="8">
                  <c:v>48</c:v>
                </c:pt>
              </c:numCache>
            </c:numRef>
          </c:val>
        </c:ser>
        <c:ser>
          <c:idx val="2"/>
          <c:order val="2"/>
          <c:tx>
            <c:strRef>
              <c:f>Sheet1!$D$1</c:f>
              <c:strCache>
                <c:ptCount val="1"/>
                <c:pt idx="0">
                  <c:v>従業員</c:v>
                </c:pt>
              </c:strCache>
            </c:strRef>
          </c:tx>
          <c:spPr>
            <a:solidFill>
              <a:srgbClr val="CCECFF"/>
            </a:solidFill>
          </c:spPr>
          <c:invertIfNegative val="0"/>
          <c:cat>
            <c:strRef>
              <c:f>Sheet1!$A$2:$A$10</c:f>
              <c:strCache>
                <c:ptCount val="9"/>
                <c:pt idx="0">
                  <c:v>t</c:v>
                </c:pt>
                <c:pt idx="1">
                  <c:v>t+1</c:v>
                </c:pt>
                <c:pt idx="2">
                  <c:v>t+2</c:v>
                </c:pt>
                <c:pt idx="3">
                  <c:v>t+3</c:v>
                </c:pt>
                <c:pt idx="4">
                  <c:v>t+4</c:v>
                </c:pt>
                <c:pt idx="5">
                  <c:v>t+5</c:v>
                </c:pt>
                <c:pt idx="6">
                  <c:v>t+6</c:v>
                </c:pt>
                <c:pt idx="7">
                  <c:v>t+7</c:v>
                </c:pt>
                <c:pt idx="8">
                  <c:v>t+8</c:v>
                </c:pt>
              </c:strCache>
            </c:strRef>
          </c:cat>
          <c:val>
            <c:numRef>
              <c:f>Sheet1!$D$2:$D$10</c:f>
              <c:numCache>
                <c:formatCode>General</c:formatCode>
                <c:ptCount val="9"/>
                <c:pt idx="0">
                  <c:v>40</c:v>
                </c:pt>
                <c:pt idx="1">
                  <c:v>40</c:v>
                </c:pt>
                <c:pt idx="2">
                  <c:v>50</c:v>
                </c:pt>
                <c:pt idx="3">
                  <c:v>60</c:v>
                </c:pt>
                <c:pt idx="4">
                  <c:v>60</c:v>
                </c:pt>
                <c:pt idx="5">
                  <c:v>60</c:v>
                </c:pt>
                <c:pt idx="6">
                  <c:v>70</c:v>
                </c:pt>
                <c:pt idx="7">
                  <c:v>70</c:v>
                </c:pt>
                <c:pt idx="8">
                  <c:v>70</c:v>
                </c:pt>
              </c:numCache>
            </c:numRef>
          </c:val>
        </c:ser>
        <c:ser>
          <c:idx val="3"/>
          <c:order val="3"/>
          <c:tx>
            <c:strRef>
              <c:f>Sheet1!$E$1</c:f>
              <c:strCache>
                <c:ptCount val="1"/>
                <c:pt idx="0">
                  <c:v>（将来）顧客</c:v>
                </c:pt>
              </c:strCache>
            </c:strRef>
          </c:tx>
          <c:spPr>
            <a:solidFill>
              <a:srgbClr val="FFCC66"/>
            </a:solidFill>
          </c:spPr>
          <c:invertIfNegative val="0"/>
          <c:cat>
            <c:strRef>
              <c:f>Sheet1!$A$2:$A$10</c:f>
              <c:strCache>
                <c:ptCount val="9"/>
                <c:pt idx="0">
                  <c:v>t</c:v>
                </c:pt>
                <c:pt idx="1">
                  <c:v>t+1</c:v>
                </c:pt>
                <c:pt idx="2">
                  <c:v>t+2</c:v>
                </c:pt>
                <c:pt idx="3">
                  <c:v>t+3</c:v>
                </c:pt>
                <c:pt idx="4">
                  <c:v>t+4</c:v>
                </c:pt>
                <c:pt idx="5">
                  <c:v>t+5</c:v>
                </c:pt>
                <c:pt idx="6">
                  <c:v>t+6</c:v>
                </c:pt>
                <c:pt idx="7">
                  <c:v>t+7</c:v>
                </c:pt>
                <c:pt idx="8">
                  <c:v>t+8</c:v>
                </c:pt>
              </c:strCache>
            </c:strRef>
          </c:cat>
          <c:val>
            <c:numRef>
              <c:f>Sheet1!$E$2:$E$10</c:f>
              <c:numCache>
                <c:formatCode>General</c:formatCode>
                <c:ptCount val="9"/>
                <c:pt idx="0">
                  <c:v>5</c:v>
                </c:pt>
                <c:pt idx="1">
                  <c:v>5</c:v>
                </c:pt>
                <c:pt idx="2">
                  <c:v>5</c:v>
                </c:pt>
                <c:pt idx="3">
                  <c:v>6</c:v>
                </c:pt>
                <c:pt idx="4">
                  <c:v>6</c:v>
                </c:pt>
                <c:pt idx="5">
                  <c:v>6</c:v>
                </c:pt>
                <c:pt idx="6">
                  <c:v>7</c:v>
                </c:pt>
                <c:pt idx="7">
                  <c:v>7</c:v>
                </c:pt>
                <c:pt idx="8">
                  <c:v>7</c:v>
                </c:pt>
              </c:numCache>
            </c:numRef>
          </c:val>
        </c:ser>
        <c:ser>
          <c:idx val="4"/>
          <c:order val="4"/>
          <c:tx>
            <c:strRef>
              <c:f>Sheet1!$F$1</c:f>
              <c:strCache>
                <c:ptCount val="1"/>
                <c:pt idx="0">
                  <c:v>銀行</c:v>
                </c:pt>
              </c:strCache>
            </c:strRef>
          </c:tx>
          <c:spPr>
            <a:solidFill>
              <a:schemeClr val="accent1">
                <a:lumMod val="60000"/>
                <a:lumOff val="40000"/>
              </a:schemeClr>
            </a:solidFill>
          </c:spPr>
          <c:invertIfNegative val="0"/>
          <c:cat>
            <c:strRef>
              <c:f>Sheet1!$A$2:$A$10</c:f>
              <c:strCache>
                <c:ptCount val="9"/>
                <c:pt idx="0">
                  <c:v>t</c:v>
                </c:pt>
                <c:pt idx="1">
                  <c:v>t+1</c:v>
                </c:pt>
                <c:pt idx="2">
                  <c:v>t+2</c:v>
                </c:pt>
                <c:pt idx="3">
                  <c:v>t+3</c:v>
                </c:pt>
                <c:pt idx="4">
                  <c:v>t+4</c:v>
                </c:pt>
                <c:pt idx="5">
                  <c:v>t+5</c:v>
                </c:pt>
                <c:pt idx="6">
                  <c:v>t+6</c:v>
                </c:pt>
                <c:pt idx="7">
                  <c:v>t+7</c:v>
                </c:pt>
                <c:pt idx="8">
                  <c:v>t+8</c:v>
                </c:pt>
              </c:strCache>
            </c:strRef>
          </c:cat>
          <c:val>
            <c:numRef>
              <c:f>Sheet1!$F$2:$F$10</c:f>
              <c:numCache>
                <c:formatCode>General</c:formatCode>
                <c:ptCount val="9"/>
                <c:pt idx="0">
                  <c:v>8</c:v>
                </c:pt>
                <c:pt idx="1">
                  <c:v>8</c:v>
                </c:pt>
                <c:pt idx="2">
                  <c:v>8</c:v>
                </c:pt>
                <c:pt idx="3">
                  <c:v>8</c:v>
                </c:pt>
                <c:pt idx="4">
                  <c:v>8</c:v>
                </c:pt>
                <c:pt idx="5">
                  <c:v>8</c:v>
                </c:pt>
                <c:pt idx="6">
                  <c:v>8</c:v>
                </c:pt>
                <c:pt idx="7">
                  <c:v>8</c:v>
                </c:pt>
                <c:pt idx="8">
                  <c:v>8</c:v>
                </c:pt>
              </c:numCache>
            </c:numRef>
          </c:val>
        </c:ser>
        <c:ser>
          <c:idx val="5"/>
          <c:order val="5"/>
          <c:tx>
            <c:strRef>
              <c:f>Sheet1!$G$1</c:f>
              <c:strCache>
                <c:ptCount val="1"/>
                <c:pt idx="0">
                  <c:v>政府</c:v>
                </c:pt>
              </c:strCache>
            </c:strRef>
          </c:tx>
          <c:spPr>
            <a:solidFill>
              <a:srgbClr val="92D050"/>
            </a:solidFill>
          </c:spPr>
          <c:invertIfNegative val="0"/>
          <c:cat>
            <c:strRef>
              <c:f>Sheet1!$A$2:$A$10</c:f>
              <c:strCache>
                <c:ptCount val="9"/>
                <c:pt idx="0">
                  <c:v>t</c:v>
                </c:pt>
                <c:pt idx="1">
                  <c:v>t+1</c:v>
                </c:pt>
                <c:pt idx="2">
                  <c:v>t+2</c:v>
                </c:pt>
                <c:pt idx="3">
                  <c:v>t+3</c:v>
                </c:pt>
                <c:pt idx="4">
                  <c:v>t+4</c:v>
                </c:pt>
                <c:pt idx="5">
                  <c:v>t+5</c:v>
                </c:pt>
                <c:pt idx="6">
                  <c:v>t+6</c:v>
                </c:pt>
                <c:pt idx="7">
                  <c:v>t+7</c:v>
                </c:pt>
                <c:pt idx="8">
                  <c:v>t+8</c:v>
                </c:pt>
              </c:strCache>
            </c:strRef>
          </c:cat>
          <c:val>
            <c:numRef>
              <c:f>Sheet1!$G$2:$G$10</c:f>
              <c:numCache>
                <c:formatCode>General</c:formatCode>
                <c:ptCount val="9"/>
                <c:pt idx="0">
                  <c:v>6.8000000000000007</c:v>
                </c:pt>
                <c:pt idx="1">
                  <c:v>9.6000000000000014</c:v>
                </c:pt>
                <c:pt idx="2">
                  <c:v>0</c:v>
                </c:pt>
                <c:pt idx="3">
                  <c:v>4</c:v>
                </c:pt>
                <c:pt idx="4">
                  <c:v>6.8000000000000007</c:v>
                </c:pt>
                <c:pt idx="5">
                  <c:v>0</c:v>
                </c:pt>
                <c:pt idx="6">
                  <c:v>0</c:v>
                </c:pt>
                <c:pt idx="7">
                  <c:v>8</c:v>
                </c:pt>
                <c:pt idx="8">
                  <c:v>10.8</c:v>
                </c:pt>
              </c:numCache>
            </c:numRef>
          </c:val>
        </c:ser>
        <c:dLbls>
          <c:showLegendKey val="0"/>
          <c:showVal val="0"/>
          <c:showCatName val="0"/>
          <c:showSerName val="0"/>
          <c:showPercent val="0"/>
          <c:showBubbleSize val="0"/>
        </c:dLbls>
        <c:gapWidth val="150"/>
        <c:overlap val="100"/>
        <c:axId val="635705984"/>
        <c:axId val="635715968"/>
      </c:barChart>
      <c:lineChart>
        <c:grouping val="standard"/>
        <c:varyColors val="0"/>
        <c:ser>
          <c:idx val="0"/>
          <c:order val="0"/>
          <c:tx>
            <c:strRef>
              <c:f>Sheet1!$B$1</c:f>
              <c:strCache>
                <c:ptCount val="1"/>
                <c:pt idx="0">
                  <c:v>顧客</c:v>
                </c:pt>
              </c:strCache>
            </c:strRef>
          </c:tx>
          <c:spPr>
            <a:ln>
              <a:solidFill>
                <a:srgbClr val="3333FF"/>
              </a:solidFill>
            </a:ln>
          </c:spPr>
          <c:marker>
            <c:symbol val="none"/>
          </c:marker>
          <c:dLbls>
            <c:spPr>
              <a:noFill/>
              <a:ln>
                <a:noFill/>
              </a:ln>
              <a:effectLst/>
            </c:spPr>
            <c:txPr>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t</c:v>
                </c:pt>
                <c:pt idx="1">
                  <c:v>t+1</c:v>
                </c:pt>
                <c:pt idx="2">
                  <c:v>t+2</c:v>
                </c:pt>
                <c:pt idx="3">
                  <c:v>t+3</c:v>
                </c:pt>
                <c:pt idx="4">
                  <c:v>t+4</c:v>
                </c:pt>
                <c:pt idx="5">
                  <c:v>t+5</c:v>
                </c:pt>
                <c:pt idx="6">
                  <c:v>t+6</c:v>
                </c:pt>
                <c:pt idx="7">
                  <c:v>t+7</c:v>
                </c:pt>
                <c:pt idx="8">
                  <c:v>t+8</c:v>
                </c:pt>
              </c:strCache>
            </c:strRef>
          </c:cat>
          <c:val>
            <c:numRef>
              <c:f>Sheet1!$B$2:$B$10</c:f>
              <c:numCache>
                <c:formatCode>General</c:formatCode>
                <c:ptCount val="9"/>
                <c:pt idx="0">
                  <c:v>100</c:v>
                </c:pt>
                <c:pt idx="1">
                  <c:v>110</c:v>
                </c:pt>
                <c:pt idx="2">
                  <c:v>80</c:v>
                </c:pt>
                <c:pt idx="3">
                  <c:v>120</c:v>
                </c:pt>
                <c:pt idx="4">
                  <c:v>130</c:v>
                </c:pt>
                <c:pt idx="5">
                  <c:v>90</c:v>
                </c:pt>
                <c:pt idx="6">
                  <c:v>100</c:v>
                </c:pt>
                <c:pt idx="7">
                  <c:v>150</c:v>
                </c:pt>
                <c:pt idx="8">
                  <c:v>160</c:v>
                </c:pt>
              </c:numCache>
            </c:numRef>
          </c:val>
          <c:smooth val="0"/>
        </c:ser>
        <c:ser>
          <c:idx val="6"/>
          <c:order val="6"/>
          <c:tx>
            <c:strRef>
              <c:f>Sheet1!$H$1</c:f>
              <c:strCache>
                <c:ptCount val="1"/>
                <c:pt idx="0">
                  <c:v>株主</c:v>
                </c:pt>
              </c:strCache>
            </c:strRef>
          </c:tx>
          <c:spPr>
            <a:ln>
              <a:solidFill>
                <a:srgbClr val="FF0000"/>
              </a:solidFill>
            </a:ln>
          </c:spPr>
          <c:marker>
            <c:symbol val="none"/>
          </c:marker>
          <c:dLbls>
            <c:spPr>
              <a:noFill/>
              <a:ln>
                <a:noFill/>
              </a:ln>
              <a:effectLst/>
            </c:spPr>
            <c:txPr>
              <a:bodyPr/>
              <a:lstStyle/>
              <a:p>
                <a:pPr>
                  <a:defRPr sz="105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t</c:v>
                </c:pt>
                <c:pt idx="1">
                  <c:v>t+1</c:v>
                </c:pt>
                <c:pt idx="2">
                  <c:v>t+2</c:v>
                </c:pt>
                <c:pt idx="3">
                  <c:v>t+3</c:v>
                </c:pt>
                <c:pt idx="4">
                  <c:v>t+4</c:v>
                </c:pt>
                <c:pt idx="5">
                  <c:v>t+5</c:v>
                </c:pt>
                <c:pt idx="6">
                  <c:v>t+6</c:v>
                </c:pt>
                <c:pt idx="7">
                  <c:v>t+7</c:v>
                </c:pt>
                <c:pt idx="8">
                  <c:v>t+8</c:v>
                </c:pt>
              </c:strCache>
            </c:strRef>
          </c:cat>
          <c:val>
            <c:numRef>
              <c:f>Sheet1!$H$2:$H$10</c:f>
              <c:numCache>
                <c:formatCode>General</c:formatCode>
                <c:ptCount val="9"/>
                <c:pt idx="0">
                  <c:v>10.199999999999999</c:v>
                </c:pt>
                <c:pt idx="1">
                  <c:v>14.399999999999999</c:v>
                </c:pt>
                <c:pt idx="2">
                  <c:v>-7</c:v>
                </c:pt>
                <c:pt idx="3">
                  <c:v>6</c:v>
                </c:pt>
                <c:pt idx="4">
                  <c:v>10.199999999999999</c:v>
                </c:pt>
                <c:pt idx="5">
                  <c:v>-11</c:v>
                </c:pt>
                <c:pt idx="6">
                  <c:v>-15</c:v>
                </c:pt>
                <c:pt idx="7">
                  <c:v>12</c:v>
                </c:pt>
                <c:pt idx="8">
                  <c:v>16.2</c:v>
                </c:pt>
              </c:numCache>
            </c:numRef>
          </c:val>
          <c:smooth val="0"/>
        </c:ser>
        <c:dLbls>
          <c:showLegendKey val="0"/>
          <c:showVal val="0"/>
          <c:showCatName val="0"/>
          <c:showSerName val="0"/>
          <c:showPercent val="0"/>
          <c:showBubbleSize val="0"/>
        </c:dLbls>
        <c:marker val="1"/>
        <c:smooth val="0"/>
        <c:axId val="635719040"/>
        <c:axId val="635717504"/>
      </c:lineChart>
      <c:catAx>
        <c:axId val="635705984"/>
        <c:scaling>
          <c:orientation val="minMax"/>
        </c:scaling>
        <c:delete val="0"/>
        <c:axPos val="b"/>
        <c:numFmt formatCode="General" sourceLinked="0"/>
        <c:majorTickMark val="out"/>
        <c:minorTickMark val="none"/>
        <c:tickLblPos val="nextTo"/>
        <c:crossAx val="635715968"/>
        <c:crosses val="autoZero"/>
        <c:auto val="1"/>
        <c:lblAlgn val="ctr"/>
        <c:lblOffset val="100"/>
        <c:noMultiLvlLbl val="0"/>
      </c:catAx>
      <c:valAx>
        <c:axId val="635715968"/>
        <c:scaling>
          <c:orientation val="minMax"/>
        </c:scaling>
        <c:delete val="0"/>
        <c:axPos val="l"/>
        <c:majorGridlines/>
        <c:numFmt formatCode="0%" sourceLinked="1"/>
        <c:majorTickMark val="out"/>
        <c:minorTickMark val="none"/>
        <c:tickLblPos val="nextTo"/>
        <c:crossAx val="635705984"/>
        <c:crosses val="autoZero"/>
        <c:crossBetween val="between"/>
      </c:valAx>
      <c:valAx>
        <c:axId val="635717504"/>
        <c:scaling>
          <c:orientation val="minMax"/>
        </c:scaling>
        <c:delete val="0"/>
        <c:axPos val="r"/>
        <c:numFmt formatCode="General" sourceLinked="1"/>
        <c:majorTickMark val="out"/>
        <c:minorTickMark val="none"/>
        <c:tickLblPos val="nextTo"/>
        <c:crossAx val="635719040"/>
        <c:crosses val="max"/>
        <c:crossBetween val="between"/>
      </c:valAx>
      <c:catAx>
        <c:axId val="635719040"/>
        <c:scaling>
          <c:orientation val="minMax"/>
        </c:scaling>
        <c:delete val="1"/>
        <c:axPos val="b"/>
        <c:numFmt formatCode="General" sourceLinked="1"/>
        <c:majorTickMark val="out"/>
        <c:minorTickMark val="none"/>
        <c:tickLblPos val="nextTo"/>
        <c:crossAx val="635717504"/>
        <c:crosses val="autoZero"/>
        <c:auto val="1"/>
        <c:lblAlgn val="ctr"/>
        <c:lblOffset val="100"/>
        <c:noMultiLvlLbl val="0"/>
      </c:catAx>
    </c:plotArea>
    <c:legend>
      <c:legendPos val="b"/>
      <c:layout/>
      <c:overlay val="0"/>
      <c:txPr>
        <a:bodyPr/>
        <a:lstStyle/>
        <a:p>
          <a:pPr>
            <a:defRPr sz="1000"/>
          </a:pPr>
          <a:endParaRPr lang="ja-JP"/>
        </a:p>
      </c:txPr>
    </c:legend>
    <c:plotVisOnly val="1"/>
    <c:dispBlanksAs val="gap"/>
    <c:showDLblsOverMax val="0"/>
  </c:chart>
  <c:txPr>
    <a:bodyPr/>
    <a:lstStyle/>
    <a:p>
      <a:pPr>
        <a:defRPr sz="1200"/>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価値創造企業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Sheet1!$A$2:$A$4</c:f>
              <c:strCache>
                <c:ptCount val="3"/>
                <c:pt idx="0">
                  <c:v>手元資金の水準</c:v>
                </c:pt>
                <c:pt idx="1">
                  <c:v>M&amp;A枠</c:v>
                </c:pt>
                <c:pt idx="2">
                  <c:v>自己資本</c:v>
                </c:pt>
              </c:strCache>
            </c:strRef>
          </c:cat>
          <c:val>
            <c:numRef>
              <c:f>Sheet1!$B$2:$B$4</c:f>
              <c:numCache>
                <c:formatCode>General</c:formatCode>
                <c:ptCount val="3"/>
                <c:pt idx="0">
                  <c:v>0.4</c:v>
                </c:pt>
                <c:pt idx="1">
                  <c:v>0.33333333333333331</c:v>
                </c:pt>
                <c:pt idx="2">
                  <c:v>0.4</c:v>
                </c:pt>
              </c:numCache>
            </c:numRef>
          </c:val>
        </c:ser>
        <c:ser>
          <c:idx val="1"/>
          <c:order val="1"/>
          <c:tx>
            <c:strRef>
              <c:f>Sheet1!$C$1</c:f>
              <c:strCache>
                <c:ptCount val="1"/>
                <c:pt idx="0">
                  <c:v>価値非創造企業</c:v>
                </c:pt>
              </c:strCache>
            </c:strRef>
          </c:tx>
          <c:invertIfNegative val="0"/>
          <c:dLbls>
            <c:dLbl>
              <c:idx val="3"/>
              <c:layout>
                <c:manualLayout>
                  <c:x val="4.1439039397385941E-2"/>
                  <c:y val="0"/>
                </c:manualLayout>
              </c:layout>
              <c:showLegendKey val="0"/>
              <c:showVal val="1"/>
              <c:showCatName val="0"/>
              <c:showSerName val="0"/>
              <c:showPercent val="0"/>
              <c:showBubbleSize val="0"/>
            </c:dLbl>
            <c:numFmt formatCode="0%" sourceLinked="0"/>
            <c:txPr>
              <a:bodyPr/>
              <a:lstStyle/>
              <a:p>
                <a:pPr>
                  <a:defRPr sz="1050"/>
                </a:pPr>
                <a:endParaRPr lang="ja-JP"/>
              </a:p>
            </c:txPr>
            <c:showLegendKey val="0"/>
            <c:showVal val="1"/>
            <c:showCatName val="0"/>
            <c:showSerName val="0"/>
            <c:showPercent val="0"/>
            <c:showBubbleSize val="0"/>
            <c:showLeaderLines val="0"/>
          </c:dLbls>
          <c:cat>
            <c:strRef>
              <c:f>Sheet1!$A$2:$A$4</c:f>
              <c:strCache>
                <c:ptCount val="3"/>
                <c:pt idx="0">
                  <c:v>手元資金の水準</c:v>
                </c:pt>
                <c:pt idx="1">
                  <c:v>M&amp;A枠</c:v>
                </c:pt>
                <c:pt idx="2">
                  <c:v>自己資本</c:v>
                </c:pt>
              </c:strCache>
            </c:strRef>
          </c:cat>
          <c:val>
            <c:numRef>
              <c:f>Sheet1!$C$2:$C$4</c:f>
              <c:numCache>
                <c:formatCode>General</c:formatCode>
                <c:ptCount val="3"/>
                <c:pt idx="0">
                  <c:v>0.15</c:v>
                </c:pt>
                <c:pt idx="1">
                  <c:v>0.15</c:v>
                </c:pt>
                <c:pt idx="2">
                  <c:v>0.32500000000000001</c:v>
                </c:pt>
              </c:numCache>
            </c:numRef>
          </c:val>
        </c:ser>
        <c:dLbls>
          <c:showLegendKey val="0"/>
          <c:showVal val="0"/>
          <c:showCatName val="0"/>
          <c:showSerName val="0"/>
          <c:showPercent val="0"/>
          <c:showBubbleSize val="0"/>
        </c:dLbls>
        <c:gapWidth val="150"/>
        <c:axId val="645445504"/>
        <c:axId val="645447040"/>
      </c:barChart>
      <c:lineChart>
        <c:grouping val="standard"/>
        <c:varyColors val="0"/>
        <c:ser>
          <c:idx val="2"/>
          <c:order val="2"/>
          <c:tx>
            <c:strRef>
              <c:f>Sheet1!$D$1</c:f>
              <c:strCache>
                <c:ptCount val="1"/>
                <c:pt idx="0">
                  <c:v>差異</c:v>
                </c:pt>
              </c:strCache>
            </c:strRef>
          </c:tx>
          <c:marker>
            <c:symbol val="none"/>
          </c:marker>
          <c:cat>
            <c:strRef>
              <c:f>Sheet1!$A$2:$A$4</c:f>
              <c:strCache>
                <c:ptCount val="3"/>
                <c:pt idx="0">
                  <c:v>手元資金の水準</c:v>
                </c:pt>
                <c:pt idx="1">
                  <c:v>M&amp;A枠</c:v>
                </c:pt>
                <c:pt idx="2">
                  <c:v>自己資本</c:v>
                </c:pt>
              </c:strCache>
            </c:strRef>
          </c:cat>
          <c:val>
            <c:numRef>
              <c:f>Sheet1!$D$2:$D$4</c:f>
              <c:numCache>
                <c:formatCode>General</c:formatCode>
                <c:ptCount val="3"/>
                <c:pt idx="0">
                  <c:v>0.25</c:v>
                </c:pt>
                <c:pt idx="1">
                  <c:v>0.18333333333333332</c:v>
                </c:pt>
                <c:pt idx="2">
                  <c:v>7.5000000000000011E-2</c:v>
                </c:pt>
              </c:numCache>
            </c:numRef>
          </c:val>
          <c:smooth val="0"/>
        </c:ser>
        <c:dLbls>
          <c:showLegendKey val="0"/>
          <c:showVal val="0"/>
          <c:showCatName val="0"/>
          <c:showSerName val="0"/>
          <c:showPercent val="0"/>
          <c:showBubbleSize val="0"/>
        </c:dLbls>
        <c:marker val="1"/>
        <c:smooth val="0"/>
        <c:axId val="645536384"/>
        <c:axId val="645534848"/>
      </c:lineChart>
      <c:catAx>
        <c:axId val="645445504"/>
        <c:scaling>
          <c:orientation val="minMax"/>
        </c:scaling>
        <c:delete val="0"/>
        <c:axPos val="b"/>
        <c:majorTickMark val="out"/>
        <c:minorTickMark val="none"/>
        <c:tickLblPos val="nextTo"/>
        <c:txPr>
          <a:bodyPr rot="0" vert="eaVert"/>
          <a:lstStyle/>
          <a:p>
            <a:pPr>
              <a:defRPr sz="1400">
                <a:latin typeface="HG丸ｺﾞｼｯｸM-PRO" panose="020F0600000000000000" pitchFamily="50" charset="-128"/>
                <a:ea typeface="HG丸ｺﾞｼｯｸM-PRO" panose="020F0600000000000000" pitchFamily="50" charset="-128"/>
              </a:defRPr>
            </a:pPr>
            <a:endParaRPr lang="ja-JP"/>
          </a:p>
        </c:txPr>
        <c:crossAx val="645447040"/>
        <c:crosses val="autoZero"/>
        <c:auto val="1"/>
        <c:lblAlgn val="ctr"/>
        <c:lblOffset val="100"/>
        <c:noMultiLvlLbl val="0"/>
      </c:catAx>
      <c:valAx>
        <c:axId val="645447040"/>
        <c:scaling>
          <c:orientation val="minMax"/>
          <c:max val="1"/>
        </c:scaling>
        <c:delete val="0"/>
        <c:axPos val="l"/>
        <c:majorGridlines/>
        <c:numFmt formatCode="0%" sourceLinked="0"/>
        <c:majorTickMark val="out"/>
        <c:minorTickMark val="none"/>
        <c:tickLblPos val="nextTo"/>
        <c:txPr>
          <a:bodyPr/>
          <a:lstStyle/>
          <a:p>
            <a:pPr>
              <a:defRPr sz="1400"/>
            </a:pPr>
            <a:endParaRPr lang="ja-JP"/>
          </a:p>
        </c:txPr>
        <c:crossAx val="645445504"/>
        <c:crosses val="autoZero"/>
        <c:crossBetween val="between"/>
      </c:valAx>
      <c:valAx>
        <c:axId val="645534848"/>
        <c:scaling>
          <c:orientation val="minMax"/>
        </c:scaling>
        <c:delete val="0"/>
        <c:axPos val="r"/>
        <c:numFmt formatCode="0%" sourceLinked="0"/>
        <c:majorTickMark val="out"/>
        <c:minorTickMark val="none"/>
        <c:tickLblPos val="nextTo"/>
        <c:txPr>
          <a:bodyPr/>
          <a:lstStyle/>
          <a:p>
            <a:pPr>
              <a:defRPr sz="1400"/>
            </a:pPr>
            <a:endParaRPr lang="ja-JP"/>
          </a:p>
        </c:txPr>
        <c:crossAx val="645536384"/>
        <c:crosses val="max"/>
        <c:crossBetween val="between"/>
      </c:valAx>
      <c:catAx>
        <c:axId val="645536384"/>
        <c:scaling>
          <c:orientation val="minMax"/>
        </c:scaling>
        <c:delete val="1"/>
        <c:axPos val="b"/>
        <c:majorTickMark val="out"/>
        <c:minorTickMark val="none"/>
        <c:tickLblPos val="nextTo"/>
        <c:crossAx val="645534848"/>
        <c:crosses val="autoZero"/>
        <c:auto val="1"/>
        <c:lblAlgn val="ctr"/>
        <c:lblOffset val="100"/>
        <c:noMultiLvlLbl val="0"/>
      </c:catAx>
    </c:plotArea>
    <c:legend>
      <c:legendPos val="b"/>
      <c:layout/>
      <c:overlay val="0"/>
      <c:txPr>
        <a:bodyPr/>
        <a:lstStyle/>
        <a:p>
          <a:pPr>
            <a:defRPr sz="1400">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067714687071491E-2"/>
          <c:y val="3.619568364457821E-2"/>
          <c:w val="0.73801262936674039"/>
          <c:h val="0.41012046641282279"/>
        </c:manualLayout>
      </c:layout>
      <c:barChart>
        <c:barDir val="col"/>
        <c:grouping val="clustered"/>
        <c:varyColors val="0"/>
        <c:ser>
          <c:idx val="0"/>
          <c:order val="0"/>
          <c:tx>
            <c:strRef>
              <c:f>Sheet1!$B$1</c:f>
              <c:strCache>
                <c:ptCount val="1"/>
                <c:pt idx="0">
                  <c:v>価値創造企業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Sheet1!$A$2:$A$13</c:f>
              <c:strCache>
                <c:ptCount val="12"/>
                <c:pt idx="0">
                  <c:v>取締役会を補完する委員会の設置</c:v>
                </c:pt>
                <c:pt idx="1">
                  <c:v>社外役員の拡充</c:v>
                </c:pt>
                <c:pt idx="2">
                  <c:v>取締役会全体の経験・専門性のバランス</c:v>
                </c:pt>
                <c:pt idx="3">
                  <c:v>取締役会全体の外部有識者や関係者へのﾈｯﾄﾜｰｸ</c:v>
                </c:pt>
                <c:pt idx="4">
                  <c:v>取締役会議長の独立性</c:v>
                </c:pt>
                <c:pt idx="5">
                  <c:v>社外役員に対する支援策の充実</c:v>
                </c:pt>
                <c:pt idx="6">
                  <c:v>中長期の経営戦略に関する取締役会での議論の充実</c:v>
                </c:pt>
                <c:pt idx="7">
                  <c:v>投資家の意見・評価の取締役会へのフィードバック</c:v>
                </c:pt>
                <c:pt idx="8">
                  <c:v>経営者報酬の業績・株式連動報酬</c:v>
                </c:pt>
                <c:pt idx="9">
                  <c:v>経営者指名・任期の透明性向上</c:v>
                </c:pt>
                <c:pt idx="10">
                  <c:v>取締役会の実効性の評価</c:v>
                </c:pt>
                <c:pt idx="11">
                  <c:v>次世代経営陣の育成</c:v>
                </c:pt>
              </c:strCache>
            </c:strRef>
          </c:cat>
          <c:val>
            <c:numRef>
              <c:f>Sheet1!$B$2:$B$13</c:f>
              <c:numCache>
                <c:formatCode>General</c:formatCode>
                <c:ptCount val="12"/>
                <c:pt idx="0">
                  <c:v>0.66666666666666663</c:v>
                </c:pt>
                <c:pt idx="1">
                  <c:v>0.8666666666666667</c:v>
                </c:pt>
                <c:pt idx="2">
                  <c:v>0.8666666666666667</c:v>
                </c:pt>
                <c:pt idx="3">
                  <c:v>0.4</c:v>
                </c:pt>
                <c:pt idx="4">
                  <c:v>0.2</c:v>
                </c:pt>
                <c:pt idx="5">
                  <c:v>0.66666666666666663</c:v>
                </c:pt>
                <c:pt idx="6">
                  <c:v>1</c:v>
                </c:pt>
                <c:pt idx="7">
                  <c:v>0.66666666666666663</c:v>
                </c:pt>
                <c:pt idx="8">
                  <c:v>0.46666666666666667</c:v>
                </c:pt>
                <c:pt idx="9">
                  <c:v>0.53333333333333333</c:v>
                </c:pt>
                <c:pt idx="10">
                  <c:v>0.73333333333333328</c:v>
                </c:pt>
                <c:pt idx="11">
                  <c:v>0.66666666666666663</c:v>
                </c:pt>
              </c:numCache>
            </c:numRef>
          </c:val>
        </c:ser>
        <c:ser>
          <c:idx val="1"/>
          <c:order val="1"/>
          <c:tx>
            <c:strRef>
              <c:f>Sheet1!$C$1</c:f>
              <c:strCache>
                <c:ptCount val="1"/>
                <c:pt idx="0">
                  <c:v>価値非創造企業</c:v>
                </c:pt>
              </c:strCache>
            </c:strRef>
          </c:tx>
          <c:invertIfNegative val="0"/>
          <c:dLbls>
            <c:numFmt formatCode="0%" sourceLinked="0"/>
            <c:txPr>
              <a:bodyPr/>
              <a:lstStyle/>
              <a:p>
                <a:pPr>
                  <a:defRPr sz="1000"/>
                </a:pPr>
                <a:endParaRPr lang="ja-JP"/>
              </a:p>
            </c:txPr>
            <c:showLegendKey val="0"/>
            <c:showVal val="1"/>
            <c:showCatName val="0"/>
            <c:showSerName val="0"/>
            <c:showPercent val="0"/>
            <c:showBubbleSize val="0"/>
            <c:showLeaderLines val="0"/>
          </c:dLbls>
          <c:cat>
            <c:strRef>
              <c:f>Sheet1!$A$2:$A$13</c:f>
              <c:strCache>
                <c:ptCount val="12"/>
                <c:pt idx="0">
                  <c:v>取締役会を補完する委員会の設置</c:v>
                </c:pt>
                <c:pt idx="1">
                  <c:v>社外役員の拡充</c:v>
                </c:pt>
                <c:pt idx="2">
                  <c:v>取締役会全体の経験・専門性のバランス</c:v>
                </c:pt>
                <c:pt idx="3">
                  <c:v>取締役会全体の外部有識者や関係者へのﾈｯﾄﾜｰｸ</c:v>
                </c:pt>
                <c:pt idx="4">
                  <c:v>取締役会議長の独立性</c:v>
                </c:pt>
                <c:pt idx="5">
                  <c:v>社外役員に対する支援策の充実</c:v>
                </c:pt>
                <c:pt idx="6">
                  <c:v>中長期の経営戦略に関する取締役会での議論の充実</c:v>
                </c:pt>
                <c:pt idx="7">
                  <c:v>投資家の意見・評価の取締役会へのフィードバック</c:v>
                </c:pt>
                <c:pt idx="8">
                  <c:v>経営者報酬の業績・株式連動報酬</c:v>
                </c:pt>
                <c:pt idx="9">
                  <c:v>経営者指名・任期の透明性向上</c:v>
                </c:pt>
                <c:pt idx="10">
                  <c:v>取締役会の実効性の評価</c:v>
                </c:pt>
                <c:pt idx="11">
                  <c:v>次世代経営陣の育成</c:v>
                </c:pt>
              </c:strCache>
            </c:strRef>
          </c:cat>
          <c:val>
            <c:numRef>
              <c:f>Sheet1!$C$2:$C$13</c:f>
              <c:numCache>
                <c:formatCode>General</c:formatCode>
                <c:ptCount val="12"/>
                <c:pt idx="0">
                  <c:v>0.55000000000000004</c:v>
                </c:pt>
                <c:pt idx="1">
                  <c:v>0.7</c:v>
                </c:pt>
                <c:pt idx="2">
                  <c:v>0.72499999999999998</c:v>
                </c:pt>
                <c:pt idx="3">
                  <c:v>0.15</c:v>
                </c:pt>
                <c:pt idx="4">
                  <c:v>0.15</c:v>
                </c:pt>
                <c:pt idx="5">
                  <c:v>0.57499999999999996</c:v>
                </c:pt>
                <c:pt idx="6">
                  <c:v>0.625</c:v>
                </c:pt>
                <c:pt idx="7">
                  <c:v>0.4</c:v>
                </c:pt>
                <c:pt idx="8">
                  <c:v>0.27500000000000002</c:v>
                </c:pt>
                <c:pt idx="9">
                  <c:v>0.32500000000000001</c:v>
                </c:pt>
                <c:pt idx="10">
                  <c:v>0.67500000000000004</c:v>
                </c:pt>
                <c:pt idx="11">
                  <c:v>0.375</c:v>
                </c:pt>
              </c:numCache>
            </c:numRef>
          </c:val>
        </c:ser>
        <c:dLbls>
          <c:showLegendKey val="0"/>
          <c:showVal val="0"/>
          <c:showCatName val="0"/>
          <c:showSerName val="0"/>
          <c:showPercent val="0"/>
          <c:showBubbleSize val="0"/>
        </c:dLbls>
        <c:gapWidth val="150"/>
        <c:axId val="644714496"/>
        <c:axId val="644716032"/>
      </c:barChart>
      <c:lineChart>
        <c:grouping val="standard"/>
        <c:varyColors val="0"/>
        <c:ser>
          <c:idx val="2"/>
          <c:order val="2"/>
          <c:tx>
            <c:strRef>
              <c:f>Sheet1!$D$1</c:f>
              <c:strCache>
                <c:ptCount val="1"/>
                <c:pt idx="0">
                  <c:v>差異</c:v>
                </c:pt>
              </c:strCache>
            </c:strRef>
          </c:tx>
          <c:marker>
            <c:symbol val="none"/>
          </c:marker>
          <c:cat>
            <c:strRef>
              <c:f>Sheet1!$A$2:$A$13</c:f>
              <c:strCache>
                <c:ptCount val="12"/>
                <c:pt idx="0">
                  <c:v>取締役会を補完する委員会の設置</c:v>
                </c:pt>
                <c:pt idx="1">
                  <c:v>社外役員の拡充</c:v>
                </c:pt>
                <c:pt idx="2">
                  <c:v>取締役会全体の経験・専門性のバランス</c:v>
                </c:pt>
                <c:pt idx="3">
                  <c:v>取締役会全体の外部有識者や関係者へのﾈｯﾄﾜｰｸ</c:v>
                </c:pt>
                <c:pt idx="4">
                  <c:v>取締役会議長の独立性</c:v>
                </c:pt>
                <c:pt idx="5">
                  <c:v>社外役員に対する支援策の充実</c:v>
                </c:pt>
                <c:pt idx="6">
                  <c:v>中長期の経営戦略に関する取締役会での議論の充実</c:v>
                </c:pt>
                <c:pt idx="7">
                  <c:v>投資家の意見・評価の取締役会へのフィードバック</c:v>
                </c:pt>
                <c:pt idx="8">
                  <c:v>経営者報酬の業績・株式連動報酬</c:v>
                </c:pt>
                <c:pt idx="9">
                  <c:v>経営者指名・任期の透明性向上</c:v>
                </c:pt>
                <c:pt idx="10">
                  <c:v>取締役会の実効性の評価</c:v>
                </c:pt>
                <c:pt idx="11">
                  <c:v>次世代経営陣の育成</c:v>
                </c:pt>
              </c:strCache>
            </c:strRef>
          </c:cat>
          <c:val>
            <c:numRef>
              <c:f>Sheet1!$D$2:$D$13</c:f>
              <c:numCache>
                <c:formatCode>0.0%</c:formatCode>
                <c:ptCount val="12"/>
                <c:pt idx="0">
                  <c:v>0.11666666666666659</c:v>
                </c:pt>
                <c:pt idx="1">
                  <c:v>0.16666666666666674</c:v>
                </c:pt>
                <c:pt idx="2">
                  <c:v>0.14166666666666672</c:v>
                </c:pt>
                <c:pt idx="3">
                  <c:v>0.25</c:v>
                </c:pt>
                <c:pt idx="4">
                  <c:v>5.0000000000000017E-2</c:v>
                </c:pt>
                <c:pt idx="5">
                  <c:v>9.1666666666666674E-2</c:v>
                </c:pt>
                <c:pt idx="6">
                  <c:v>0.375</c:v>
                </c:pt>
                <c:pt idx="7">
                  <c:v>0.26666666666666661</c:v>
                </c:pt>
                <c:pt idx="8">
                  <c:v>0.19166666666666665</c:v>
                </c:pt>
                <c:pt idx="9">
                  <c:v>0.20833333333333331</c:v>
                </c:pt>
                <c:pt idx="10">
                  <c:v>5.8333333333333237E-2</c:v>
                </c:pt>
                <c:pt idx="11">
                  <c:v>0.29166666666666663</c:v>
                </c:pt>
              </c:numCache>
            </c:numRef>
          </c:val>
          <c:smooth val="0"/>
        </c:ser>
        <c:dLbls>
          <c:showLegendKey val="0"/>
          <c:showVal val="0"/>
          <c:showCatName val="0"/>
          <c:showSerName val="0"/>
          <c:showPercent val="0"/>
          <c:showBubbleSize val="0"/>
        </c:dLbls>
        <c:marker val="1"/>
        <c:smooth val="0"/>
        <c:axId val="644727552"/>
        <c:axId val="644717568"/>
      </c:lineChart>
      <c:catAx>
        <c:axId val="644714496"/>
        <c:scaling>
          <c:orientation val="minMax"/>
        </c:scaling>
        <c:delete val="0"/>
        <c:axPos val="b"/>
        <c:majorTickMark val="out"/>
        <c:minorTickMark val="none"/>
        <c:tickLblPos val="nextTo"/>
        <c:txPr>
          <a:bodyPr rot="0" vert="eaVert"/>
          <a:lstStyle/>
          <a:p>
            <a:pPr>
              <a:defRPr sz="1200">
                <a:latin typeface="HG丸ｺﾞｼｯｸM-PRO" panose="020F0600000000000000" pitchFamily="50" charset="-128"/>
                <a:ea typeface="HG丸ｺﾞｼｯｸM-PRO" panose="020F0600000000000000" pitchFamily="50" charset="-128"/>
              </a:defRPr>
            </a:pPr>
            <a:endParaRPr lang="ja-JP"/>
          </a:p>
        </c:txPr>
        <c:crossAx val="644716032"/>
        <c:crosses val="autoZero"/>
        <c:auto val="1"/>
        <c:lblAlgn val="ctr"/>
        <c:lblOffset val="100"/>
        <c:noMultiLvlLbl val="0"/>
      </c:catAx>
      <c:valAx>
        <c:axId val="644716032"/>
        <c:scaling>
          <c:orientation val="minMax"/>
          <c:max val="1"/>
        </c:scaling>
        <c:delete val="0"/>
        <c:axPos val="l"/>
        <c:majorGridlines/>
        <c:numFmt formatCode="0%" sourceLinked="0"/>
        <c:majorTickMark val="out"/>
        <c:minorTickMark val="none"/>
        <c:tickLblPos val="nextTo"/>
        <c:txPr>
          <a:bodyPr/>
          <a:lstStyle/>
          <a:p>
            <a:pPr>
              <a:defRPr sz="1400"/>
            </a:pPr>
            <a:endParaRPr lang="ja-JP"/>
          </a:p>
        </c:txPr>
        <c:crossAx val="644714496"/>
        <c:crosses val="autoZero"/>
        <c:crossBetween val="between"/>
      </c:valAx>
      <c:valAx>
        <c:axId val="644717568"/>
        <c:scaling>
          <c:orientation val="minMax"/>
        </c:scaling>
        <c:delete val="0"/>
        <c:axPos val="r"/>
        <c:numFmt formatCode="0%" sourceLinked="0"/>
        <c:majorTickMark val="out"/>
        <c:minorTickMark val="none"/>
        <c:tickLblPos val="nextTo"/>
        <c:txPr>
          <a:bodyPr/>
          <a:lstStyle/>
          <a:p>
            <a:pPr>
              <a:defRPr sz="1400"/>
            </a:pPr>
            <a:endParaRPr lang="ja-JP"/>
          </a:p>
        </c:txPr>
        <c:crossAx val="644727552"/>
        <c:crosses val="max"/>
        <c:crossBetween val="between"/>
      </c:valAx>
      <c:catAx>
        <c:axId val="644727552"/>
        <c:scaling>
          <c:orientation val="minMax"/>
        </c:scaling>
        <c:delete val="1"/>
        <c:axPos val="b"/>
        <c:majorTickMark val="out"/>
        <c:minorTickMark val="none"/>
        <c:tickLblPos val="nextTo"/>
        <c:crossAx val="644717568"/>
        <c:crosses val="autoZero"/>
        <c:auto val="1"/>
        <c:lblAlgn val="ctr"/>
        <c:lblOffset val="100"/>
        <c:noMultiLvlLbl val="0"/>
      </c:catAx>
    </c:plotArea>
    <c:legend>
      <c:legendPos val="b"/>
      <c:layout/>
      <c:overlay val="0"/>
      <c:txPr>
        <a:bodyPr/>
        <a:lstStyle/>
        <a:p>
          <a:pPr>
            <a:defRPr sz="1600">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Sheet2!$B$106</c:f>
              <c:strCache>
                <c:ptCount val="1"/>
                <c:pt idx="0">
                  <c:v>ROS+</c:v>
                </c:pt>
              </c:strCache>
            </c:strRef>
          </c:tx>
          <c:spPr>
            <a:solidFill>
              <a:schemeClr val="accent1">
                <a:lumMod val="20000"/>
                <a:lumOff val="80000"/>
              </a:schemeClr>
            </a:solidFill>
            <a:ln>
              <a:solidFill>
                <a:schemeClr val="accent6">
                  <a:lumMod val="60000"/>
                  <a:lumOff val="40000"/>
                </a:schemeClr>
              </a:solidFill>
            </a:ln>
          </c:spPr>
          <c:invertIfNegative val="0"/>
          <c:cat>
            <c:strRef>
              <c:f>Sheet2!$A$107:$A$111</c:f>
              <c:strCache>
                <c:ptCount val="5"/>
                <c:pt idx="0">
                  <c:v>2000-2004</c:v>
                </c:pt>
                <c:pt idx="1">
                  <c:v>2005-2009</c:v>
                </c:pt>
                <c:pt idx="2">
                  <c:v>2010-2014</c:v>
                </c:pt>
                <c:pt idx="3">
                  <c:v>2015</c:v>
                </c:pt>
                <c:pt idx="4">
                  <c:v>2016</c:v>
                </c:pt>
              </c:strCache>
            </c:strRef>
          </c:cat>
          <c:val>
            <c:numRef>
              <c:f>Sheet2!$B$107:$B$111</c:f>
              <c:numCache>
                <c:formatCode>0.0%</c:formatCode>
                <c:ptCount val="5"/>
                <c:pt idx="0">
                  <c:v>0.55665171898355759</c:v>
                </c:pt>
                <c:pt idx="1">
                  <c:v>0.45028991656059963</c:v>
                </c:pt>
                <c:pt idx="2">
                  <c:v>0.57024088680451934</c:v>
                </c:pt>
                <c:pt idx="3">
                  <c:v>0.60508922670191667</c:v>
                </c:pt>
                <c:pt idx="4">
                  <c:v>0.55756642279553326</c:v>
                </c:pt>
              </c:numCache>
            </c:numRef>
          </c:val>
        </c:ser>
        <c:dLbls>
          <c:showLegendKey val="0"/>
          <c:showVal val="0"/>
          <c:showCatName val="0"/>
          <c:showSerName val="0"/>
          <c:showPercent val="0"/>
          <c:showBubbleSize val="0"/>
        </c:dLbls>
        <c:gapWidth val="150"/>
        <c:axId val="586121216"/>
        <c:axId val="586122752"/>
      </c:barChart>
      <c:lineChart>
        <c:grouping val="standard"/>
        <c:varyColors val="0"/>
        <c:ser>
          <c:idx val="1"/>
          <c:order val="1"/>
          <c:tx>
            <c:strRef>
              <c:f>Sheet2!$C$106</c:f>
              <c:strCache>
                <c:ptCount val="1"/>
                <c:pt idx="0">
                  <c:v>売上増加</c:v>
                </c:pt>
              </c:strCache>
            </c:strRef>
          </c:tx>
          <c:spPr>
            <a:ln>
              <a:solidFill>
                <a:srgbClr val="FF0000"/>
              </a:solidFill>
            </a:ln>
          </c:spPr>
          <c:marker>
            <c:symbol val="none"/>
          </c:marker>
          <c:cat>
            <c:strRef>
              <c:f>Sheet2!$A$107:$A$111</c:f>
              <c:strCache>
                <c:ptCount val="5"/>
                <c:pt idx="0">
                  <c:v>2000-2004</c:v>
                </c:pt>
                <c:pt idx="1">
                  <c:v>2005-2009</c:v>
                </c:pt>
                <c:pt idx="2">
                  <c:v>2010-2014</c:v>
                </c:pt>
                <c:pt idx="3">
                  <c:v>2015</c:v>
                </c:pt>
                <c:pt idx="4">
                  <c:v>2016</c:v>
                </c:pt>
              </c:strCache>
            </c:strRef>
          </c:cat>
          <c:val>
            <c:numRef>
              <c:f>Sheet2!$C$107:$C$111</c:f>
              <c:numCache>
                <c:formatCode>0.0%</c:formatCode>
                <c:ptCount val="5"/>
                <c:pt idx="0">
                  <c:v>0.39511709018435476</c:v>
                </c:pt>
                <c:pt idx="1">
                  <c:v>0.30193749116108048</c:v>
                </c:pt>
                <c:pt idx="2">
                  <c:v>0.45221345839550914</c:v>
                </c:pt>
                <c:pt idx="3">
                  <c:v>0.44646397884996697</c:v>
                </c:pt>
                <c:pt idx="4">
                  <c:v>0.33230650750866386</c:v>
                </c:pt>
              </c:numCache>
            </c:numRef>
          </c:val>
          <c:smooth val="0"/>
        </c:ser>
        <c:ser>
          <c:idx val="2"/>
          <c:order val="2"/>
          <c:tx>
            <c:strRef>
              <c:f>Sheet2!$D$106</c:f>
              <c:strCache>
                <c:ptCount val="1"/>
                <c:pt idx="0">
                  <c:v>売上原価減</c:v>
                </c:pt>
              </c:strCache>
            </c:strRef>
          </c:tx>
          <c:spPr>
            <a:ln>
              <a:solidFill>
                <a:srgbClr val="3333FF"/>
              </a:solidFill>
              <a:prstDash val="solid"/>
            </a:ln>
          </c:spPr>
          <c:marker>
            <c:symbol val="none"/>
          </c:marker>
          <c:cat>
            <c:strRef>
              <c:f>Sheet2!$A$107:$A$111</c:f>
              <c:strCache>
                <c:ptCount val="5"/>
                <c:pt idx="0">
                  <c:v>2000-2004</c:v>
                </c:pt>
                <c:pt idx="1">
                  <c:v>2005-2009</c:v>
                </c:pt>
                <c:pt idx="2">
                  <c:v>2010-2014</c:v>
                </c:pt>
                <c:pt idx="3">
                  <c:v>2015</c:v>
                </c:pt>
                <c:pt idx="4">
                  <c:v>2016</c:v>
                </c:pt>
              </c:strCache>
            </c:strRef>
          </c:cat>
          <c:val>
            <c:numRef>
              <c:f>Sheet2!$D$107:$D$111</c:f>
              <c:numCache>
                <c:formatCode>0.0%</c:formatCode>
                <c:ptCount val="5"/>
                <c:pt idx="0">
                  <c:v>0.20538116591928252</c:v>
                </c:pt>
                <c:pt idx="1">
                  <c:v>0.17600056569084996</c:v>
                </c:pt>
                <c:pt idx="2">
                  <c:v>0.15888580970653024</c:v>
                </c:pt>
                <c:pt idx="3">
                  <c:v>0.21943159286186384</c:v>
                </c:pt>
                <c:pt idx="4">
                  <c:v>0.2907200616095495</c:v>
                </c:pt>
              </c:numCache>
            </c:numRef>
          </c:val>
          <c:smooth val="0"/>
        </c:ser>
        <c:ser>
          <c:idx val="3"/>
          <c:order val="3"/>
          <c:tx>
            <c:strRef>
              <c:f>Sheet2!$E$106</c:f>
              <c:strCache>
                <c:ptCount val="1"/>
                <c:pt idx="0">
                  <c:v>販管費減</c:v>
                </c:pt>
              </c:strCache>
            </c:strRef>
          </c:tx>
          <c:spPr>
            <a:ln>
              <a:solidFill>
                <a:srgbClr val="00B050"/>
              </a:solidFill>
              <a:prstDash val="solid"/>
            </a:ln>
          </c:spPr>
          <c:marker>
            <c:symbol val="none"/>
          </c:marker>
          <c:cat>
            <c:strRef>
              <c:f>Sheet2!$A$107:$A$111</c:f>
              <c:strCache>
                <c:ptCount val="5"/>
                <c:pt idx="0">
                  <c:v>2000-2004</c:v>
                </c:pt>
                <c:pt idx="1">
                  <c:v>2005-2009</c:v>
                </c:pt>
                <c:pt idx="2">
                  <c:v>2010-2014</c:v>
                </c:pt>
                <c:pt idx="3">
                  <c:v>2015</c:v>
                </c:pt>
                <c:pt idx="4">
                  <c:v>2016</c:v>
                </c:pt>
              </c:strCache>
            </c:strRef>
          </c:cat>
          <c:val>
            <c:numRef>
              <c:f>Sheet2!$E$107:$E$111</c:f>
              <c:numCache>
                <c:formatCode>0.0%</c:formatCode>
                <c:ptCount val="5"/>
                <c:pt idx="0">
                  <c:v>9.6263079222720482E-2</c:v>
                </c:pt>
                <c:pt idx="1">
                  <c:v>8.5065761561306741E-2</c:v>
                </c:pt>
                <c:pt idx="2">
                  <c:v>6.871313863426419E-2</c:v>
                </c:pt>
                <c:pt idx="3">
                  <c:v>5.2544613350958363E-2</c:v>
                </c:pt>
                <c:pt idx="4">
                  <c:v>7.7782056218713896E-2</c:v>
                </c:pt>
              </c:numCache>
            </c:numRef>
          </c:val>
          <c:smooth val="0"/>
        </c:ser>
        <c:dLbls>
          <c:showLegendKey val="0"/>
          <c:showVal val="0"/>
          <c:showCatName val="0"/>
          <c:showSerName val="0"/>
          <c:showPercent val="0"/>
          <c:showBubbleSize val="0"/>
        </c:dLbls>
        <c:marker val="1"/>
        <c:smooth val="0"/>
        <c:axId val="586121216"/>
        <c:axId val="586122752"/>
      </c:lineChart>
      <c:catAx>
        <c:axId val="586121216"/>
        <c:scaling>
          <c:orientation val="minMax"/>
        </c:scaling>
        <c:delete val="0"/>
        <c:axPos val="b"/>
        <c:majorTickMark val="out"/>
        <c:minorTickMark val="none"/>
        <c:tickLblPos val="nextTo"/>
        <c:crossAx val="586122752"/>
        <c:crosses val="autoZero"/>
        <c:auto val="1"/>
        <c:lblAlgn val="ctr"/>
        <c:lblOffset val="100"/>
        <c:noMultiLvlLbl val="0"/>
      </c:catAx>
      <c:valAx>
        <c:axId val="586122752"/>
        <c:scaling>
          <c:orientation val="minMax"/>
        </c:scaling>
        <c:delete val="0"/>
        <c:axPos val="l"/>
        <c:majorGridlines/>
        <c:numFmt formatCode="0.0%" sourceLinked="1"/>
        <c:majorTickMark val="out"/>
        <c:minorTickMark val="none"/>
        <c:tickLblPos val="nextTo"/>
        <c:crossAx val="586121216"/>
        <c:crosses val="autoZero"/>
        <c:crossBetween val="between"/>
      </c:valAx>
    </c:plotArea>
    <c:legend>
      <c:legendPos val="b"/>
      <c:layout>
        <c:manualLayout>
          <c:xMode val="edge"/>
          <c:yMode val="edge"/>
          <c:x val="0"/>
          <c:y val="0.88935331000291629"/>
          <c:w val="0.99722222222222223"/>
          <c:h val="8.2868912219305924E-2"/>
        </c:manualLayout>
      </c:layout>
      <c:overlay val="0"/>
      <c:txPr>
        <a:bodyPr/>
        <a:lstStyle/>
        <a:p>
          <a:pPr>
            <a:defRPr sz="900"/>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国債利回り</c:v>
                </c:pt>
              </c:strCache>
            </c:strRef>
          </c:tx>
          <c:spPr>
            <a:ln w="3175">
              <a:solidFill>
                <a:schemeClr val="tx1"/>
              </a:solidFill>
            </a:ln>
          </c:spPr>
          <c:marker>
            <c:symbol val="none"/>
          </c:marker>
          <c:cat>
            <c:numRef>
              <c:f>Sheet1!$A$2:$A$7938</c:f>
              <c:numCache>
                <c:formatCode>[$-411]m\.d\.ge</c:formatCode>
                <c:ptCount val="7937"/>
                <c:pt idx="0">
                  <c:v>31598</c:v>
                </c:pt>
                <c:pt idx="1">
                  <c:v>31600</c:v>
                </c:pt>
                <c:pt idx="2">
                  <c:v>31601</c:v>
                </c:pt>
                <c:pt idx="3">
                  <c:v>31602</c:v>
                </c:pt>
                <c:pt idx="4">
                  <c:v>31603</c:v>
                </c:pt>
                <c:pt idx="5">
                  <c:v>31604</c:v>
                </c:pt>
                <c:pt idx="6">
                  <c:v>31607</c:v>
                </c:pt>
                <c:pt idx="7">
                  <c:v>31608</c:v>
                </c:pt>
                <c:pt idx="8">
                  <c:v>31609</c:v>
                </c:pt>
                <c:pt idx="9">
                  <c:v>31610</c:v>
                </c:pt>
                <c:pt idx="10">
                  <c:v>31611</c:v>
                </c:pt>
                <c:pt idx="11">
                  <c:v>31612</c:v>
                </c:pt>
                <c:pt idx="12">
                  <c:v>31614</c:v>
                </c:pt>
                <c:pt idx="13">
                  <c:v>31615</c:v>
                </c:pt>
                <c:pt idx="14">
                  <c:v>31616</c:v>
                </c:pt>
                <c:pt idx="15">
                  <c:v>31617</c:v>
                </c:pt>
                <c:pt idx="16">
                  <c:v>31618</c:v>
                </c:pt>
                <c:pt idx="17">
                  <c:v>31619</c:v>
                </c:pt>
                <c:pt idx="18">
                  <c:v>31621</c:v>
                </c:pt>
                <c:pt idx="19">
                  <c:v>31622</c:v>
                </c:pt>
                <c:pt idx="20">
                  <c:v>31623</c:v>
                </c:pt>
                <c:pt idx="21">
                  <c:v>31624</c:v>
                </c:pt>
                <c:pt idx="22">
                  <c:v>31625</c:v>
                </c:pt>
                <c:pt idx="23">
                  <c:v>31626</c:v>
                </c:pt>
                <c:pt idx="24">
                  <c:v>31628</c:v>
                </c:pt>
                <c:pt idx="25">
                  <c:v>31629</c:v>
                </c:pt>
                <c:pt idx="26">
                  <c:v>31630</c:v>
                </c:pt>
                <c:pt idx="27">
                  <c:v>31631</c:v>
                </c:pt>
                <c:pt idx="28">
                  <c:v>31632</c:v>
                </c:pt>
                <c:pt idx="29">
                  <c:v>31635</c:v>
                </c:pt>
                <c:pt idx="30">
                  <c:v>31636</c:v>
                </c:pt>
                <c:pt idx="31">
                  <c:v>31637</c:v>
                </c:pt>
                <c:pt idx="32">
                  <c:v>31638</c:v>
                </c:pt>
                <c:pt idx="33">
                  <c:v>31639</c:v>
                </c:pt>
                <c:pt idx="34">
                  <c:v>31642</c:v>
                </c:pt>
                <c:pt idx="35">
                  <c:v>31643</c:v>
                </c:pt>
                <c:pt idx="36">
                  <c:v>31644</c:v>
                </c:pt>
                <c:pt idx="37">
                  <c:v>31645</c:v>
                </c:pt>
                <c:pt idx="38">
                  <c:v>31646</c:v>
                </c:pt>
                <c:pt idx="39">
                  <c:v>31647</c:v>
                </c:pt>
                <c:pt idx="40">
                  <c:v>31649</c:v>
                </c:pt>
                <c:pt idx="41">
                  <c:v>31650</c:v>
                </c:pt>
                <c:pt idx="42">
                  <c:v>31651</c:v>
                </c:pt>
                <c:pt idx="43">
                  <c:v>31652</c:v>
                </c:pt>
                <c:pt idx="44">
                  <c:v>31653</c:v>
                </c:pt>
                <c:pt idx="45">
                  <c:v>31654</c:v>
                </c:pt>
                <c:pt idx="46">
                  <c:v>31656</c:v>
                </c:pt>
                <c:pt idx="47">
                  <c:v>31657</c:v>
                </c:pt>
                <c:pt idx="48">
                  <c:v>31658</c:v>
                </c:pt>
                <c:pt idx="49">
                  <c:v>31659</c:v>
                </c:pt>
                <c:pt idx="50">
                  <c:v>31660</c:v>
                </c:pt>
                <c:pt idx="51">
                  <c:v>31661</c:v>
                </c:pt>
                <c:pt idx="52">
                  <c:v>31663</c:v>
                </c:pt>
                <c:pt idx="53">
                  <c:v>31664</c:v>
                </c:pt>
                <c:pt idx="54">
                  <c:v>31665</c:v>
                </c:pt>
                <c:pt idx="55">
                  <c:v>31666</c:v>
                </c:pt>
                <c:pt idx="56">
                  <c:v>31667</c:v>
                </c:pt>
                <c:pt idx="57">
                  <c:v>31671</c:v>
                </c:pt>
                <c:pt idx="58">
                  <c:v>31672</c:v>
                </c:pt>
                <c:pt idx="59">
                  <c:v>31673</c:v>
                </c:pt>
                <c:pt idx="60">
                  <c:v>31674</c:v>
                </c:pt>
                <c:pt idx="61">
                  <c:v>31677</c:v>
                </c:pt>
                <c:pt idx="62">
                  <c:v>31679</c:v>
                </c:pt>
                <c:pt idx="63">
                  <c:v>31680</c:v>
                </c:pt>
                <c:pt idx="64">
                  <c:v>31681</c:v>
                </c:pt>
                <c:pt idx="65">
                  <c:v>31682</c:v>
                </c:pt>
                <c:pt idx="66">
                  <c:v>31684</c:v>
                </c:pt>
                <c:pt idx="67">
                  <c:v>31685</c:v>
                </c:pt>
                <c:pt idx="68">
                  <c:v>31686</c:v>
                </c:pt>
                <c:pt idx="69">
                  <c:v>31687</c:v>
                </c:pt>
                <c:pt idx="70">
                  <c:v>31688</c:v>
                </c:pt>
                <c:pt idx="71">
                  <c:v>31689</c:v>
                </c:pt>
                <c:pt idx="72">
                  <c:v>31691</c:v>
                </c:pt>
                <c:pt idx="73">
                  <c:v>31692</c:v>
                </c:pt>
                <c:pt idx="74">
                  <c:v>31693</c:v>
                </c:pt>
                <c:pt idx="75">
                  <c:v>31694</c:v>
                </c:pt>
                <c:pt idx="76">
                  <c:v>31698</c:v>
                </c:pt>
                <c:pt idx="77">
                  <c:v>31699</c:v>
                </c:pt>
                <c:pt idx="78">
                  <c:v>31700</c:v>
                </c:pt>
                <c:pt idx="79">
                  <c:v>31701</c:v>
                </c:pt>
                <c:pt idx="80">
                  <c:v>31702</c:v>
                </c:pt>
                <c:pt idx="81">
                  <c:v>31705</c:v>
                </c:pt>
                <c:pt idx="82">
                  <c:v>31706</c:v>
                </c:pt>
                <c:pt idx="83">
                  <c:v>31707</c:v>
                </c:pt>
                <c:pt idx="84">
                  <c:v>31708</c:v>
                </c:pt>
                <c:pt idx="85">
                  <c:v>31709</c:v>
                </c:pt>
                <c:pt idx="86">
                  <c:v>31710</c:v>
                </c:pt>
                <c:pt idx="87">
                  <c:v>31712</c:v>
                </c:pt>
                <c:pt idx="88">
                  <c:v>31713</c:v>
                </c:pt>
                <c:pt idx="89">
                  <c:v>31714</c:v>
                </c:pt>
                <c:pt idx="90">
                  <c:v>31715</c:v>
                </c:pt>
                <c:pt idx="91">
                  <c:v>31716</c:v>
                </c:pt>
                <c:pt idx="92">
                  <c:v>31717</c:v>
                </c:pt>
                <c:pt idx="93">
                  <c:v>31720</c:v>
                </c:pt>
                <c:pt idx="94">
                  <c:v>31721</c:v>
                </c:pt>
                <c:pt idx="95">
                  <c:v>31722</c:v>
                </c:pt>
                <c:pt idx="96">
                  <c:v>31723</c:v>
                </c:pt>
                <c:pt idx="97">
                  <c:v>31726</c:v>
                </c:pt>
                <c:pt idx="98">
                  <c:v>31727</c:v>
                </c:pt>
                <c:pt idx="99">
                  <c:v>31728</c:v>
                </c:pt>
                <c:pt idx="100">
                  <c:v>31729</c:v>
                </c:pt>
                <c:pt idx="101">
                  <c:v>31730</c:v>
                </c:pt>
                <c:pt idx="102">
                  <c:v>31733</c:v>
                </c:pt>
                <c:pt idx="103">
                  <c:v>31734</c:v>
                </c:pt>
                <c:pt idx="104">
                  <c:v>31735</c:v>
                </c:pt>
                <c:pt idx="105">
                  <c:v>31736</c:v>
                </c:pt>
                <c:pt idx="106">
                  <c:v>31737</c:v>
                </c:pt>
                <c:pt idx="107">
                  <c:v>31738</c:v>
                </c:pt>
                <c:pt idx="108">
                  <c:v>31741</c:v>
                </c:pt>
                <c:pt idx="109">
                  <c:v>31742</c:v>
                </c:pt>
                <c:pt idx="110">
                  <c:v>31743</c:v>
                </c:pt>
                <c:pt idx="111">
                  <c:v>31744</c:v>
                </c:pt>
                <c:pt idx="112">
                  <c:v>31745</c:v>
                </c:pt>
                <c:pt idx="113">
                  <c:v>31747</c:v>
                </c:pt>
                <c:pt idx="114">
                  <c:v>31748</c:v>
                </c:pt>
                <c:pt idx="115">
                  <c:v>31749</c:v>
                </c:pt>
                <c:pt idx="116">
                  <c:v>31750</c:v>
                </c:pt>
                <c:pt idx="117">
                  <c:v>31751</c:v>
                </c:pt>
                <c:pt idx="118">
                  <c:v>31752</c:v>
                </c:pt>
                <c:pt idx="119">
                  <c:v>31754</c:v>
                </c:pt>
                <c:pt idx="120">
                  <c:v>31755</c:v>
                </c:pt>
                <c:pt idx="121">
                  <c:v>31756</c:v>
                </c:pt>
                <c:pt idx="122">
                  <c:v>31757</c:v>
                </c:pt>
                <c:pt idx="123">
                  <c:v>31758</c:v>
                </c:pt>
                <c:pt idx="124">
                  <c:v>31761</c:v>
                </c:pt>
                <c:pt idx="125">
                  <c:v>31762</c:v>
                </c:pt>
                <c:pt idx="126">
                  <c:v>31763</c:v>
                </c:pt>
                <c:pt idx="127">
                  <c:v>31764</c:v>
                </c:pt>
                <c:pt idx="128">
                  <c:v>31765</c:v>
                </c:pt>
                <c:pt idx="129">
                  <c:v>31768</c:v>
                </c:pt>
                <c:pt idx="130">
                  <c:v>31769</c:v>
                </c:pt>
                <c:pt idx="131">
                  <c:v>31770</c:v>
                </c:pt>
                <c:pt idx="132">
                  <c:v>31771</c:v>
                </c:pt>
                <c:pt idx="133">
                  <c:v>31772</c:v>
                </c:pt>
                <c:pt idx="134">
                  <c:v>31773</c:v>
                </c:pt>
                <c:pt idx="135">
                  <c:v>31782</c:v>
                </c:pt>
                <c:pt idx="136">
                  <c:v>31783</c:v>
                </c:pt>
                <c:pt idx="137">
                  <c:v>31784</c:v>
                </c:pt>
                <c:pt idx="138">
                  <c:v>31785</c:v>
                </c:pt>
                <c:pt idx="139">
                  <c:v>31786</c:v>
                </c:pt>
                <c:pt idx="140">
                  <c:v>31789</c:v>
                </c:pt>
                <c:pt idx="141">
                  <c:v>31790</c:v>
                </c:pt>
                <c:pt idx="142">
                  <c:v>31791</c:v>
                </c:pt>
                <c:pt idx="143">
                  <c:v>31793</c:v>
                </c:pt>
                <c:pt idx="144">
                  <c:v>31796</c:v>
                </c:pt>
                <c:pt idx="145">
                  <c:v>31797</c:v>
                </c:pt>
                <c:pt idx="146">
                  <c:v>31798</c:v>
                </c:pt>
                <c:pt idx="147">
                  <c:v>31799</c:v>
                </c:pt>
                <c:pt idx="148">
                  <c:v>31800</c:v>
                </c:pt>
                <c:pt idx="149">
                  <c:v>31801</c:v>
                </c:pt>
                <c:pt idx="150">
                  <c:v>31803</c:v>
                </c:pt>
                <c:pt idx="151">
                  <c:v>31804</c:v>
                </c:pt>
                <c:pt idx="152">
                  <c:v>31805</c:v>
                </c:pt>
                <c:pt idx="153">
                  <c:v>31806</c:v>
                </c:pt>
                <c:pt idx="154">
                  <c:v>31807</c:v>
                </c:pt>
                <c:pt idx="155">
                  <c:v>31808</c:v>
                </c:pt>
                <c:pt idx="156">
                  <c:v>31810</c:v>
                </c:pt>
                <c:pt idx="157">
                  <c:v>31811</c:v>
                </c:pt>
                <c:pt idx="158">
                  <c:v>31812</c:v>
                </c:pt>
                <c:pt idx="159">
                  <c:v>31813</c:v>
                </c:pt>
                <c:pt idx="160">
                  <c:v>31814</c:v>
                </c:pt>
                <c:pt idx="161">
                  <c:v>31815</c:v>
                </c:pt>
                <c:pt idx="162">
                  <c:v>31817</c:v>
                </c:pt>
                <c:pt idx="163">
                  <c:v>31818</c:v>
                </c:pt>
                <c:pt idx="164">
                  <c:v>31820</c:v>
                </c:pt>
                <c:pt idx="165">
                  <c:v>31821</c:v>
                </c:pt>
                <c:pt idx="166">
                  <c:v>31824</c:v>
                </c:pt>
                <c:pt idx="167">
                  <c:v>31825</c:v>
                </c:pt>
                <c:pt idx="168">
                  <c:v>31826</c:v>
                </c:pt>
                <c:pt idx="169">
                  <c:v>31827</c:v>
                </c:pt>
                <c:pt idx="170">
                  <c:v>31828</c:v>
                </c:pt>
                <c:pt idx="171">
                  <c:v>31831</c:v>
                </c:pt>
                <c:pt idx="172">
                  <c:v>31832</c:v>
                </c:pt>
                <c:pt idx="173">
                  <c:v>31833</c:v>
                </c:pt>
                <c:pt idx="174">
                  <c:v>31834</c:v>
                </c:pt>
                <c:pt idx="175">
                  <c:v>31835</c:v>
                </c:pt>
                <c:pt idx="176">
                  <c:v>31836</c:v>
                </c:pt>
                <c:pt idx="177">
                  <c:v>31838</c:v>
                </c:pt>
                <c:pt idx="178">
                  <c:v>31839</c:v>
                </c:pt>
                <c:pt idx="179">
                  <c:v>31840</c:v>
                </c:pt>
                <c:pt idx="180">
                  <c:v>31841</c:v>
                </c:pt>
                <c:pt idx="181">
                  <c:v>31842</c:v>
                </c:pt>
                <c:pt idx="182">
                  <c:v>31843</c:v>
                </c:pt>
                <c:pt idx="183">
                  <c:v>31845</c:v>
                </c:pt>
                <c:pt idx="184">
                  <c:v>31846</c:v>
                </c:pt>
                <c:pt idx="185">
                  <c:v>31847</c:v>
                </c:pt>
                <c:pt idx="186">
                  <c:v>31848</c:v>
                </c:pt>
                <c:pt idx="187">
                  <c:v>31849</c:v>
                </c:pt>
                <c:pt idx="188">
                  <c:v>31852</c:v>
                </c:pt>
                <c:pt idx="189">
                  <c:v>31853</c:v>
                </c:pt>
                <c:pt idx="190">
                  <c:v>31854</c:v>
                </c:pt>
                <c:pt idx="191">
                  <c:v>31855</c:v>
                </c:pt>
                <c:pt idx="192">
                  <c:v>31856</c:v>
                </c:pt>
                <c:pt idx="193">
                  <c:v>31859</c:v>
                </c:pt>
                <c:pt idx="194">
                  <c:v>31860</c:v>
                </c:pt>
                <c:pt idx="195">
                  <c:v>31861</c:v>
                </c:pt>
                <c:pt idx="196">
                  <c:v>31862</c:v>
                </c:pt>
                <c:pt idx="197">
                  <c:v>31863</c:v>
                </c:pt>
                <c:pt idx="198">
                  <c:v>31864</c:v>
                </c:pt>
                <c:pt idx="199">
                  <c:v>31866</c:v>
                </c:pt>
                <c:pt idx="200">
                  <c:v>31867</c:v>
                </c:pt>
                <c:pt idx="201">
                  <c:v>31868</c:v>
                </c:pt>
                <c:pt idx="202">
                  <c:v>31869</c:v>
                </c:pt>
                <c:pt idx="203">
                  <c:v>31870</c:v>
                </c:pt>
                <c:pt idx="204">
                  <c:v>31871</c:v>
                </c:pt>
                <c:pt idx="205">
                  <c:v>31873</c:v>
                </c:pt>
                <c:pt idx="206">
                  <c:v>31874</c:v>
                </c:pt>
                <c:pt idx="207">
                  <c:v>31875</c:v>
                </c:pt>
                <c:pt idx="208">
                  <c:v>31876</c:v>
                </c:pt>
                <c:pt idx="209">
                  <c:v>31877</c:v>
                </c:pt>
                <c:pt idx="210">
                  <c:v>31880</c:v>
                </c:pt>
                <c:pt idx="211">
                  <c:v>31881</c:v>
                </c:pt>
                <c:pt idx="212">
                  <c:v>31882</c:v>
                </c:pt>
                <c:pt idx="213">
                  <c:v>31883</c:v>
                </c:pt>
                <c:pt idx="214">
                  <c:v>31884</c:v>
                </c:pt>
                <c:pt idx="215">
                  <c:v>31887</c:v>
                </c:pt>
                <c:pt idx="216">
                  <c:v>31888</c:v>
                </c:pt>
                <c:pt idx="217">
                  <c:v>31889</c:v>
                </c:pt>
                <c:pt idx="218">
                  <c:v>31890</c:v>
                </c:pt>
                <c:pt idx="219">
                  <c:v>31891</c:v>
                </c:pt>
                <c:pt idx="220">
                  <c:v>31892</c:v>
                </c:pt>
                <c:pt idx="221">
                  <c:v>31894</c:v>
                </c:pt>
                <c:pt idx="222">
                  <c:v>31895</c:v>
                </c:pt>
                <c:pt idx="223">
                  <c:v>31897</c:v>
                </c:pt>
                <c:pt idx="224">
                  <c:v>31898</c:v>
                </c:pt>
                <c:pt idx="225">
                  <c:v>31899</c:v>
                </c:pt>
                <c:pt idx="226">
                  <c:v>31903</c:v>
                </c:pt>
                <c:pt idx="227">
                  <c:v>31904</c:v>
                </c:pt>
                <c:pt idx="228">
                  <c:v>31905</c:v>
                </c:pt>
                <c:pt idx="229">
                  <c:v>31908</c:v>
                </c:pt>
                <c:pt idx="230">
                  <c:v>31909</c:v>
                </c:pt>
                <c:pt idx="231">
                  <c:v>31910</c:v>
                </c:pt>
                <c:pt idx="232">
                  <c:v>31911</c:v>
                </c:pt>
                <c:pt idx="233">
                  <c:v>31912</c:v>
                </c:pt>
                <c:pt idx="234">
                  <c:v>31915</c:v>
                </c:pt>
                <c:pt idx="235">
                  <c:v>31916</c:v>
                </c:pt>
                <c:pt idx="236">
                  <c:v>31917</c:v>
                </c:pt>
                <c:pt idx="237">
                  <c:v>31918</c:v>
                </c:pt>
                <c:pt idx="238">
                  <c:v>31919</c:v>
                </c:pt>
                <c:pt idx="239">
                  <c:v>31920</c:v>
                </c:pt>
                <c:pt idx="240">
                  <c:v>31922</c:v>
                </c:pt>
                <c:pt idx="241">
                  <c:v>31923</c:v>
                </c:pt>
                <c:pt idx="242">
                  <c:v>31924</c:v>
                </c:pt>
                <c:pt idx="243">
                  <c:v>31925</c:v>
                </c:pt>
                <c:pt idx="244">
                  <c:v>31926</c:v>
                </c:pt>
                <c:pt idx="245">
                  <c:v>31927</c:v>
                </c:pt>
                <c:pt idx="246">
                  <c:v>31929</c:v>
                </c:pt>
                <c:pt idx="247">
                  <c:v>31930</c:v>
                </c:pt>
                <c:pt idx="248">
                  <c:v>31931</c:v>
                </c:pt>
                <c:pt idx="249">
                  <c:v>31932</c:v>
                </c:pt>
                <c:pt idx="250">
                  <c:v>31933</c:v>
                </c:pt>
                <c:pt idx="251">
                  <c:v>31934</c:v>
                </c:pt>
                <c:pt idx="252">
                  <c:v>31936</c:v>
                </c:pt>
                <c:pt idx="253">
                  <c:v>31937</c:v>
                </c:pt>
                <c:pt idx="254">
                  <c:v>31938</c:v>
                </c:pt>
                <c:pt idx="255">
                  <c:v>31939</c:v>
                </c:pt>
                <c:pt idx="256">
                  <c:v>31940</c:v>
                </c:pt>
                <c:pt idx="257">
                  <c:v>31943</c:v>
                </c:pt>
                <c:pt idx="258">
                  <c:v>31944</c:v>
                </c:pt>
                <c:pt idx="259">
                  <c:v>31945</c:v>
                </c:pt>
                <c:pt idx="260">
                  <c:v>31946</c:v>
                </c:pt>
                <c:pt idx="261">
                  <c:v>31947</c:v>
                </c:pt>
                <c:pt idx="262">
                  <c:v>31950</c:v>
                </c:pt>
                <c:pt idx="263">
                  <c:v>31951</c:v>
                </c:pt>
                <c:pt idx="264">
                  <c:v>31952</c:v>
                </c:pt>
                <c:pt idx="265">
                  <c:v>31953</c:v>
                </c:pt>
                <c:pt idx="266">
                  <c:v>31954</c:v>
                </c:pt>
                <c:pt idx="267">
                  <c:v>31955</c:v>
                </c:pt>
                <c:pt idx="268">
                  <c:v>31957</c:v>
                </c:pt>
                <c:pt idx="269">
                  <c:v>31958</c:v>
                </c:pt>
                <c:pt idx="270">
                  <c:v>31959</c:v>
                </c:pt>
                <c:pt idx="271">
                  <c:v>31960</c:v>
                </c:pt>
                <c:pt idx="272">
                  <c:v>31961</c:v>
                </c:pt>
                <c:pt idx="273">
                  <c:v>31962</c:v>
                </c:pt>
                <c:pt idx="274">
                  <c:v>31964</c:v>
                </c:pt>
                <c:pt idx="275">
                  <c:v>31965</c:v>
                </c:pt>
                <c:pt idx="276">
                  <c:v>31966</c:v>
                </c:pt>
                <c:pt idx="277">
                  <c:v>31967</c:v>
                </c:pt>
                <c:pt idx="278">
                  <c:v>31968</c:v>
                </c:pt>
                <c:pt idx="279">
                  <c:v>31971</c:v>
                </c:pt>
                <c:pt idx="280">
                  <c:v>31972</c:v>
                </c:pt>
                <c:pt idx="281">
                  <c:v>31973</c:v>
                </c:pt>
                <c:pt idx="282">
                  <c:v>31974</c:v>
                </c:pt>
                <c:pt idx="283">
                  <c:v>31975</c:v>
                </c:pt>
                <c:pt idx="284">
                  <c:v>31978</c:v>
                </c:pt>
                <c:pt idx="285">
                  <c:v>31979</c:v>
                </c:pt>
                <c:pt idx="286">
                  <c:v>31980</c:v>
                </c:pt>
                <c:pt idx="287">
                  <c:v>31981</c:v>
                </c:pt>
                <c:pt idx="288">
                  <c:v>31982</c:v>
                </c:pt>
                <c:pt idx="289">
                  <c:v>31983</c:v>
                </c:pt>
                <c:pt idx="290">
                  <c:v>31985</c:v>
                </c:pt>
                <c:pt idx="291">
                  <c:v>31986</c:v>
                </c:pt>
                <c:pt idx="292">
                  <c:v>31987</c:v>
                </c:pt>
                <c:pt idx="293">
                  <c:v>31988</c:v>
                </c:pt>
                <c:pt idx="294">
                  <c:v>31989</c:v>
                </c:pt>
                <c:pt idx="295">
                  <c:v>31990</c:v>
                </c:pt>
                <c:pt idx="296">
                  <c:v>31992</c:v>
                </c:pt>
                <c:pt idx="297">
                  <c:v>31993</c:v>
                </c:pt>
                <c:pt idx="298">
                  <c:v>31994</c:v>
                </c:pt>
                <c:pt idx="299">
                  <c:v>31995</c:v>
                </c:pt>
                <c:pt idx="300">
                  <c:v>31996</c:v>
                </c:pt>
                <c:pt idx="301">
                  <c:v>31999</c:v>
                </c:pt>
                <c:pt idx="302">
                  <c:v>32000</c:v>
                </c:pt>
                <c:pt idx="303">
                  <c:v>32001</c:v>
                </c:pt>
                <c:pt idx="304">
                  <c:v>32002</c:v>
                </c:pt>
                <c:pt idx="305">
                  <c:v>32003</c:v>
                </c:pt>
                <c:pt idx="306">
                  <c:v>32006</c:v>
                </c:pt>
                <c:pt idx="307">
                  <c:v>32007</c:v>
                </c:pt>
                <c:pt idx="308">
                  <c:v>32008</c:v>
                </c:pt>
                <c:pt idx="309">
                  <c:v>32009</c:v>
                </c:pt>
                <c:pt idx="310">
                  <c:v>32010</c:v>
                </c:pt>
                <c:pt idx="311">
                  <c:v>32011</c:v>
                </c:pt>
                <c:pt idx="312">
                  <c:v>32013</c:v>
                </c:pt>
                <c:pt idx="313">
                  <c:v>32014</c:v>
                </c:pt>
                <c:pt idx="314">
                  <c:v>32015</c:v>
                </c:pt>
                <c:pt idx="315">
                  <c:v>32016</c:v>
                </c:pt>
                <c:pt idx="316">
                  <c:v>32017</c:v>
                </c:pt>
                <c:pt idx="317">
                  <c:v>32018</c:v>
                </c:pt>
                <c:pt idx="318">
                  <c:v>32020</c:v>
                </c:pt>
                <c:pt idx="319">
                  <c:v>32021</c:v>
                </c:pt>
                <c:pt idx="320">
                  <c:v>32022</c:v>
                </c:pt>
                <c:pt idx="321">
                  <c:v>32023</c:v>
                </c:pt>
                <c:pt idx="322">
                  <c:v>32024</c:v>
                </c:pt>
                <c:pt idx="323">
                  <c:v>32025</c:v>
                </c:pt>
                <c:pt idx="324">
                  <c:v>32027</c:v>
                </c:pt>
                <c:pt idx="325">
                  <c:v>32028</c:v>
                </c:pt>
                <c:pt idx="326">
                  <c:v>32029</c:v>
                </c:pt>
                <c:pt idx="327">
                  <c:v>32030</c:v>
                </c:pt>
                <c:pt idx="328">
                  <c:v>32031</c:v>
                </c:pt>
                <c:pt idx="329">
                  <c:v>32034</c:v>
                </c:pt>
                <c:pt idx="330">
                  <c:v>32036</c:v>
                </c:pt>
                <c:pt idx="331">
                  <c:v>32037</c:v>
                </c:pt>
                <c:pt idx="332">
                  <c:v>32038</c:v>
                </c:pt>
                <c:pt idx="333">
                  <c:v>32041</c:v>
                </c:pt>
                <c:pt idx="334">
                  <c:v>32042</c:v>
                </c:pt>
                <c:pt idx="335">
                  <c:v>32044</c:v>
                </c:pt>
                <c:pt idx="336">
                  <c:v>32045</c:v>
                </c:pt>
                <c:pt idx="337">
                  <c:v>32046</c:v>
                </c:pt>
                <c:pt idx="338">
                  <c:v>32048</c:v>
                </c:pt>
                <c:pt idx="339">
                  <c:v>32049</c:v>
                </c:pt>
                <c:pt idx="340">
                  <c:v>32050</c:v>
                </c:pt>
                <c:pt idx="341">
                  <c:v>32051</c:v>
                </c:pt>
                <c:pt idx="342">
                  <c:v>32052</c:v>
                </c:pt>
                <c:pt idx="343">
                  <c:v>32053</c:v>
                </c:pt>
                <c:pt idx="344">
                  <c:v>32055</c:v>
                </c:pt>
                <c:pt idx="345">
                  <c:v>32056</c:v>
                </c:pt>
                <c:pt idx="346">
                  <c:v>32057</c:v>
                </c:pt>
                <c:pt idx="347">
                  <c:v>32058</c:v>
                </c:pt>
                <c:pt idx="348">
                  <c:v>32059</c:v>
                </c:pt>
                <c:pt idx="349">
                  <c:v>32062</c:v>
                </c:pt>
                <c:pt idx="350">
                  <c:v>32063</c:v>
                </c:pt>
                <c:pt idx="351">
                  <c:v>32064</c:v>
                </c:pt>
                <c:pt idx="352">
                  <c:v>32065</c:v>
                </c:pt>
                <c:pt idx="353">
                  <c:v>32066</c:v>
                </c:pt>
                <c:pt idx="354">
                  <c:v>32069</c:v>
                </c:pt>
                <c:pt idx="355">
                  <c:v>32070</c:v>
                </c:pt>
                <c:pt idx="356">
                  <c:v>32071</c:v>
                </c:pt>
                <c:pt idx="357">
                  <c:v>32072</c:v>
                </c:pt>
                <c:pt idx="358">
                  <c:v>32073</c:v>
                </c:pt>
                <c:pt idx="359">
                  <c:v>32074</c:v>
                </c:pt>
                <c:pt idx="360">
                  <c:v>32076</c:v>
                </c:pt>
                <c:pt idx="361">
                  <c:v>32077</c:v>
                </c:pt>
                <c:pt idx="362">
                  <c:v>32078</c:v>
                </c:pt>
                <c:pt idx="363">
                  <c:v>32079</c:v>
                </c:pt>
                <c:pt idx="364">
                  <c:v>32080</c:v>
                </c:pt>
                <c:pt idx="365">
                  <c:v>32081</c:v>
                </c:pt>
                <c:pt idx="366">
                  <c:v>32083</c:v>
                </c:pt>
                <c:pt idx="367">
                  <c:v>32085</c:v>
                </c:pt>
                <c:pt idx="368">
                  <c:v>32086</c:v>
                </c:pt>
                <c:pt idx="369">
                  <c:v>32087</c:v>
                </c:pt>
                <c:pt idx="370">
                  <c:v>32088</c:v>
                </c:pt>
                <c:pt idx="371">
                  <c:v>32090</c:v>
                </c:pt>
                <c:pt idx="372">
                  <c:v>32091</c:v>
                </c:pt>
                <c:pt idx="373">
                  <c:v>32092</c:v>
                </c:pt>
                <c:pt idx="374">
                  <c:v>32093</c:v>
                </c:pt>
                <c:pt idx="375">
                  <c:v>32094</c:v>
                </c:pt>
                <c:pt idx="376">
                  <c:v>32097</c:v>
                </c:pt>
                <c:pt idx="377">
                  <c:v>32098</c:v>
                </c:pt>
                <c:pt idx="378">
                  <c:v>32099</c:v>
                </c:pt>
                <c:pt idx="379">
                  <c:v>32100</c:v>
                </c:pt>
                <c:pt idx="380">
                  <c:v>32101</c:v>
                </c:pt>
                <c:pt idx="381">
                  <c:v>32105</c:v>
                </c:pt>
                <c:pt idx="382">
                  <c:v>32106</c:v>
                </c:pt>
                <c:pt idx="383">
                  <c:v>32107</c:v>
                </c:pt>
                <c:pt idx="384">
                  <c:v>32108</c:v>
                </c:pt>
                <c:pt idx="385">
                  <c:v>32109</c:v>
                </c:pt>
                <c:pt idx="386">
                  <c:v>32111</c:v>
                </c:pt>
                <c:pt idx="387">
                  <c:v>32112</c:v>
                </c:pt>
                <c:pt idx="388">
                  <c:v>32113</c:v>
                </c:pt>
                <c:pt idx="389">
                  <c:v>32114</c:v>
                </c:pt>
                <c:pt idx="390">
                  <c:v>32115</c:v>
                </c:pt>
                <c:pt idx="391">
                  <c:v>32116</c:v>
                </c:pt>
                <c:pt idx="392">
                  <c:v>32118</c:v>
                </c:pt>
                <c:pt idx="393">
                  <c:v>32119</c:v>
                </c:pt>
                <c:pt idx="394">
                  <c:v>32120</c:v>
                </c:pt>
                <c:pt idx="395">
                  <c:v>32121</c:v>
                </c:pt>
                <c:pt idx="396">
                  <c:v>32122</c:v>
                </c:pt>
                <c:pt idx="397">
                  <c:v>32125</c:v>
                </c:pt>
                <c:pt idx="398">
                  <c:v>32126</c:v>
                </c:pt>
                <c:pt idx="399">
                  <c:v>32127</c:v>
                </c:pt>
                <c:pt idx="400">
                  <c:v>32128</c:v>
                </c:pt>
                <c:pt idx="401">
                  <c:v>32129</c:v>
                </c:pt>
                <c:pt idx="402">
                  <c:v>32132</c:v>
                </c:pt>
                <c:pt idx="403">
                  <c:v>32133</c:v>
                </c:pt>
                <c:pt idx="404">
                  <c:v>32134</c:v>
                </c:pt>
                <c:pt idx="405">
                  <c:v>32135</c:v>
                </c:pt>
                <c:pt idx="406">
                  <c:v>32136</c:v>
                </c:pt>
                <c:pt idx="407">
                  <c:v>32137</c:v>
                </c:pt>
                <c:pt idx="408">
                  <c:v>32139</c:v>
                </c:pt>
                <c:pt idx="409">
                  <c:v>32146</c:v>
                </c:pt>
                <c:pt idx="410">
                  <c:v>32147</c:v>
                </c:pt>
                <c:pt idx="411">
                  <c:v>32148</c:v>
                </c:pt>
                <c:pt idx="412">
                  <c:v>32149</c:v>
                </c:pt>
                <c:pt idx="413">
                  <c:v>32150</c:v>
                </c:pt>
                <c:pt idx="414">
                  <c:v>32153</c:v>
                </c:pt>
                <c:pt idx="415">
                  <c:v>32154</c:v>
                </c:pt>
                <c:pt idx="416">
                  <c:v>32155</c:v>
                </c:pt>
                <c:pt idx="417">
                  <c:v>32156</c:v>
                </c:pt>
                <c:pt idx="418">
                  <c:v>32160</c:v>
                </c:pt>
                <c:pt idx="419">
                  <c:v>32161</c:v>
                </c:pt>
                <c:pt idx="420">
                  <c:v>32162</c:v>
                </c:pt>
                <c:pt idx="421">
                  <c:v>32163</c:v>
                </c:pt>
                <c:pt idx="422">
                  <c:v>32164</c:v>
                </c:pt>
                <c:pt idx="423">
                  <c:v>32165</c:v>
                </c:pt>
                <c:pt idx="424">
                  <c:v>32167</c:v>
                </c:pt>
                <c:pt idx="425">
                  <c:v>32168</c:v>
                </c:pt>
                <c:pt idx="426">
                  <c:v>32169</c:v>
                </c:pt>
                <c:pt idx="427">
                  <c:v>32170</c:v>
                </c:pt>
                <c:pt idx="428">
                  <c:v>32171</c:v>
                </c:pt>
                <c:pt idx="429">
                  <c:v>32172</c:v>
                </c:pt>
                <c:pt idx="430">
                  <c:v>32174</c:v>
                </c:pt>
                <c:pt idx="431">
                  <c:v>32175</c:v>
                </c:pt>
                <c:pt idx="432">
                  <c:v>32176</c:v>
                </c:pt>
                <c:pt idx="433">
                  <c:v>32177</c:v>
                </c:pt>
                <c:pt idx="434">
                  <c:v>32178</c:v>
                </c:pt>
                <c:pt idx="435">
                  <c:v>32179</c:v>
                </c:pt>
                <c:pt idx="436">
                  <c:v>32181</c:v>
                </c:pt>
                <c:pt idx="437">
                  <c:v>32182</c:v>
                </c:pt>
                <c:pt idx="438">
                  <c:v>32183</c:v>
                </c:pt>
                <c:pt idx="439">
                  <c:v>32185</c:v>
                </c:pt>
                <c:pt idx="440">
                  <c:v>32188</c:v>
                </c:pt>
                <c:pt idx="441">
                  <c:v>32189</c:v>
                </c:pt>
                <c:pt idx="442">
                  <c:v>32190</c:v>
                </c:pt>
                <c:pt idx="443">
                  <c:v>32191</c:v>
                </c:pt>
                <c:pt idx="444">
                  <c:v>32192</c:v>
                </c:pt>
                <c:pt idx="445">
                  <c:v>32195</c:v>
                </c:pt>
                <c:pt idx="446">
                  <c:v>32196</c:v>
                </c:pt>
                <c:pt idx="447">
                  <c:v>32197</c:v>
                </c:pt>
                <c:pt idx="448">
                  <c:v>32198</c:v>
                </c:pt>
                <c:pt idx="449">
                  <c:v>32199</c:v>
                </c:pt>
                <c:pt idx="450">
                  <c:v>32200</c:v>
                </c:pt>
                <c:pt idx="451">
                  <c:v>32202</c:v>
                </c:pt>
                <c:pt idx="452">
                  <c:v>32203</c:v>
                </c:pt>
                <c:pt idx="453">
                  <c:v>32204</c:v>
                </c:pt>
                <c:pt idx="454">
                  <c:v>32205</c:v>
                </c:pt>
                <c:pt idx="455">
                  <c:v>32206</c:v>
                </c:pt>
                <c:pt idx="456">
                  <c:v>32207</c:v>
                </c:pt>
                <c:pt idx="457">
                  <c:v>32209</c:v>
                </c:pt>
                <c:pt idx="458">
                  <c:v>32210</c:v>
                </c:pt>
                <c:pt idx="459">
                  <c:v>32211</c:v>
                </c:pt>
                <c:pt idx="460">
                  <c:v>32212</c:v>
                </c:pt>
                <c:pt idx="461">
                  <c:v>32213</c:v>
                </c:pt>
                <c:pt idx="462">
                  <c:v>32216</c:v>
                </c:pt>
                <c:pt idx="463">
                  <c:v>32217</c:v>
                </c:pt>
                <c:pt idx="464">
                  <c:v>32218</c:v>
                </c:pt>
                <c:pt idx="465">
                  <c:v>32219</c:v>
                </c:pt>
                <c:pt idx="466">
                  <c:v>32220</c:v>
                </c:pt>
                <c:pt idx="467">
                  <c:v>32224</c:v>
                </c:pt>
                <c:pt idx="468">
                  <c:v>32225</c:v>
                </c:pt>
                <c:pt idx="469">
                  <c:v>32226</c:v>
                </c:pt>
                <c:pt idx="470">
                  <c:v>32227</c:v>
                </c:pt>
                <c:pt idx="471">
                  <c:v>32228</c:v>
                </c:pt>
                <c:pt idx="472">
                  <c:v>32230</c:v>
                </c:pt>
                <c:pt idx="473">
                  <c:v>32231</c:v>
                </c:pt>
                <c:pt idx="474">
                  <c:v>32232</c:v>
                </c:pt>
                <c:pt idx="475">
                  <c:v>32233</c:v>
                </c:pt>
                <c:pt idx="476">
                  <c:v>32234</c:v>
                </c:pt>
                <c:pt idx="477">
                  <c:v>32235</c:v>
                </c:pt>
                <c:pt idx="478">
                  <c:v>32237</c:v>
                </c:pt>
                <c:pt idx="479">
                  <c:v>32238</c:v>
                </c:pt>
                <c:pt idx="480">
                  <c:v>32239</c:v>
                </c:pt>
                <c:pt idx="481">
                  <c:v>32240</c:v>
                </c:pt>
                <c:pt idx="482">
                  <c:v>32241</c:v>
                </c:pt>
                <c:pt idx="483">
                  <c:v>32244</c:v>
                </c:pt>
                <c:pt idx="484">
                  <c:v>32245</c:v>
                </c:pt>
                <c:pt idx="485">
                  <c:v>32246</c:v>
                </c:pt>
                <c:pt idx="486">
                  <c:v>32247</c:v>
                </c:pt>
                <c:pt idx="487">
                  <c:v>32248</c:v>
                </c:pt>
                <c:pt idx="488">
                  <c:v>32251</c:v>
                </c:pt>
                <c:pt idx="489">
                  <c:v>32252</c:v>
                </c:pt>
                <c:pt idx="490">
                  <c:v>32253</c:v>
                </c:pt>
                <c:pt idx="491">
                  <c:v>32254</c:v>
                </c:pt>
                <c:pt idx="492">
                  <c:v>32255</c:v>
                </c:pt>
                <c:pt idx="493">
                  <c:v>32256</c:v>
                </c:pt>
                <c:pt idx="494">
                  <c:v>32258</c:v>
                </c:pt>
                <c:pt idx="495">
                  <c:v>32259</c:v>
                </c:pt>
                <c:pt idx="496">
                  <c:v>32260</c:v>
                </c:pt>
                <c:pt idx="497">
                  <c:v>32261</c:v>
                </c:pt>
                <c:pt idx="498">
                  <c:v>32263</c:v>
                </c:pt>
                <c:pt idx="499">
                  <c:v>32265</c:v>
                </c:pt>
                <c:pt idx="500">
                  <c:v>32269</c:v>
                </c:pt>
                <c:pt idx="501">
                  <c:v>32270</c:v>
                </c:pt>
                <c:pt idx="502">
                  <c:v>32272</c:v>
                </c:pt>
                <c:pt idx="503">
                  <c:v>32273</c:v>
                </c:pt>
                <c:pt idx="504">
                  <c:v>32274</c:v>
                </c:pt>
                <c:pt idx="505">
                  <c:v>32275</c:v>
                </c:pt>
                <c:pt idx="506">
                  <c:v>32276</c:v>
                </c:pt>
                <c:pt idx="507">
                  <c:v>32279</c:v>
                </c:pt>
                <c:pt idx="508">
                  <c:v>32280</c:v>
                </c:pt>
                <c:pt idx="509">
                  <c:v>32281</c:v>
                </c:pt>
                <c:pt idx="510">
                  <c:v>32282</c:v>
                </c:pt>
                <c:pt idx="511">
                  <c:v>32283</c:v>
                </c:pt>
                <c:pt idx="512">
                  <c:v>32286</c:v>
                </c:pt>
                <c:pt idx="513">
                  <c:v>32287</c:v>
                </c:pt>
                <c:pt idx="514">
                  <c:v>32288</c:v>
                </c:pt>
                <c:pt idx="515">
                  <c:v>32289</c:v>
                </c:pt>
                <c:pt idx="516">
                  <c:v>32290</c:v>
                </c:pt>
                <c:pt idx="517">
                  <c:v>32291</c:v>
                </c:pt>
                <c:pt idx="518">
                  <c:v>32293</c:v>
                </c:pt>
                <c:pt idx="519">
                  <c:v>32294</c:v>
                </c:pt>
                <c:pt idx="520">
                  <c:v>32295</c:v>
                </c:pt>
                <c:pt idx="521">
                  <c:v>32296</c:v>
                </c:pt>
                <c:pt idx="522">
                  <c:v>32297</c:v>
                </c:pt>
                <c:pt idx="523">
                  <c:v>32298</c:v>
                </c:pt>
                <c:pt idx="524">
                  <c:v>32300</c:v>
                </c:pt>
                <c:pt idx="525">
                  <c:v>32301</c:v>
                </c:pt>
                <c:pt idx="526">
                  <c:v>32302</c:v>
                </c:pt>
                <c:pt idx="527">
                  <c:v>32303</c:v>
                </c:pt>
                <c:pt idx="528">
                  <c:v>32304</c:v>
                </c:pt>
                <c:pt idx="529">
                  <c:v>32307</c:v>
                </c:pt>
                <c:pt idx="530">
                  <c:v>32308</c:v>
                </c:pt>
                <c:pt idx="531">
                  <c:v>32309</c:v>
                </c:pt>
                <c:pt idx="532">
                  <c:v>32310</c:v>
                </c:pt>
                <c:pt idx="533">
                  <c:v>32311</c:v>
                </c:pt>
                <c:pt idx="534">
                  <c:v>32314</c:v>
                </c:pt>
                <c:pt idx="535">
                  <c:v>32315</c:v>
                </c:pt>
                <c:pt idx="536">
                  <c:v>32316</c:v>
                </c:pt>
                <c:pt idx="537">
                  <c:v>32317</c:v>
                </c:pt>
                <c:pt idx="538">
                  <c:v>32318</c:v>
                </c:pt>
                <c:pt idx="539">
                  <c:v>32319</c:v>
                </c:pt>
                <c:pt idx="540">
                  <c:v>32321</c:v>
                </c:pt>
                <c:pt idx="541">
                  <c:v>32322</c:v>
                </c:pt>
                <c:pt idx="542">
                  <c:v>32323</c:v>
                </c:pt>
                <c:pt idx="543">
                  <c:v>32324</c:v>
                </c:pt>
                <c:pt idx="544">
                  <c:v>32325</c:v>
                </c:pt>
                <c:pt idx="545">
                  <c:v>32326</c:v>
                </c:pt>
                <c:pt idx="546">
                  <c:v>32328</c:v>
                </c:pt>
                <c:pt idx="547">
                  <c:v>32329</c:v>
                </c:pt>
                <c:pt idx="548">
                  <c:v>32330</c:v>
                </c:pt>
                <c:pt idx="549">
                  <c:v>32331</c:v>
                </c:pt>
                <c:pt idx="550">
                  <c:v>32332</c:v>
                </c:pt>
                <c:pt idx="551">
                  <c:v>32335</c:v>
                </c:pt>
                <c:pt idx="552">
                  <c:v>32336</c:v>
                </c:pt>
                <c:pt idx="553">
                  <c:v>32337</c:v>
                </c:pt>
                <c:pt idx="554">
                  <c:v>32338</c:v>
                </c:pt>
                <c:pt idx="555">
                  <c:v>32339</c:v>
                </c:pt>
                <c:pt idx="556">
                  <c:v>32342</c:v>
                </c:pt>
                <c:pt idx="557">
                  <c:v>32343</c:v>
                </c:pt>
                <c:pt idx="558">
                  <c:v>32344</c:v>
                </c:pt>
                <c:pt idx="559">
                  <c:v>32345</c:v>
                </c:pt>
                <c:pt idx="560">
                  <c:v>32346</c:v>
                </c:pt>
                <c:pt idx="561">
                  <c:v>32347</c:v>
                </c:pt>
                <c:pt idx="562">
                  <c:v>32349</c:v>
                </c:pt>
                <c:pt idx="563">
                  <c:v>32350</c:v>
                </c:pt>
                <c:pt idx="564">
                  <c:v>32351</c:v>
                </c:pt>
                <c:pt idx="565">
                  <c:v>32352</c:v>
                </c:pt>
                <c:pt idx="566">
                  <c:v>32353</c:v>
                </c:pt>
                <c:pt idx="567">
                  <c:v>32354</c:v>
                </c:pt>
                <c:pt idx="568">
                  <c:v>32356</c:v>
                </c:pt>
                <c:pt idx="569">
                  <c:v>32357</c:v>
                </c:pt>
                <c:pt idx="570">
                  <c:v>32358</c:v>
                </c:pt>
                <c:pt idx="571">
                  <c:v>32359</c:v>
                </c:pt>
                <c:pt idx="572">
                  <c:v>32360</c:v>
                </c:pt>
                <c:pt idx="573">
                  <c:v>32361</c:v>
                </c:pt>
                <c:pt idx="574">
                  <c:v>32363</c:v>
                </c:pt>
                <c:pt idx="575">
                  <c:v>32364</c:v>
                </c:pt>
                <c:pt idx="576">
                  <c:v>32365</c:v>
                </c:pt>
                <c:pt idx="577">
                  <c:v>32366</c:v>
                </c:pt>
                <c:pt idx="578">
                  <c:v>32367</c:v>
                </c:pt>
                <c:pt idx="579">
                  <c:v>32370</c:v>
                </c:pt>
                <c:pt idx="580">
                  <c:v>32371</c:v>
                </c:pt>
                <c:pt idx="581">
                  <c:v>32372</c:v>
                </c:pt>
                <c:pt idx="582">
                  <c:v>32373</c:v>
                </c:pt>
                <c:pt idx="583">
                  <c:v>32374</c:v>
                </c:pt>
                <c:pt idx="584">
                  <c:v>32377</c:v>
                </c:pt>
                <c:pt idx="585">
                  <c:v>32378</c:v>
                </c:pt>
                <c:pt idx="586">
                  <c:v>32379</c:v>
                </c:pt>
                <c:pt idx="587">
                  <c:v>32380</c:v>
                </c:pt>
                <c:pt idx="588">
                  <c:v>32381</c:v>
                </c:pt>
                <c:pt idx="589">
                  <c:v>32382</c:v>
                </c:pt>
                <c:pt idx="590">
                  <c:v>32384</c:v>
                </c:pt>
                <c:pt idx="591">
                  <c:v>32385</c:v>
                </c:pt>
                <c:pt idx="592">
                  <c:v>32386</c:v>
                </c:pt>
                <c:pt idx="593">
                  <c:v>32387</c:v>
                </c:pt>
                <c:pt idx="594">
                  <c:v>32388</c:v>
                </c:pt>
                <c:pt idx="595">
                  <c:v>32389</c:v>
                </c:pt>
                <c:pt idx="596">
                  <c:v>32391</c:v>
                </c:pt>
                <c:pt idx="597">
                  <c:v>32392</c:v>
                </c:pt>
                <c:pt idx="598">
                  <c:v>32393</c:v>
                </c:pt>
                <c:pt idx="599">
                  <c:v>32394</c:v>
                </c:pt>
                <c:pt idx="600">
                  <c:v>32395</c:v>
                </c:pt>
                <c:pt idx="601">
                  <c:v>32398</c:v>
                </c:pt>
                <c:pt idx="602">
                  <c:v>32399</c:v>
                </c:pt>
                <c:pt idx="603">
                  <c:v>32400</c:v>
                </c:pt>
                <c:pt idx="604">
                  <c:v>32402</c:v>
                </c:pt>
                <c:pt idx="605">
                  <c:v>32405</c:v>
                </c:pt>
                <c:pt idx="606">
                  <c:v>32406</c:v>
                </c:pt>
                <c:pt idx="607">
                  <c:v>32407</c:v>
                </c:pt>
                <c:pt idx="608">
                  <c:v>32408</c:v>
                </c:pt>
                <c:pt idx="609">
                  <c:v>32410</c:v>
                </c:pt>
                <c:pt idx="610">
                  <c:v>32412</c:v>
                </c:pt>
                <c:pt idx="611">
                  <c:v>32413</c:v>
                </c:pt>
                <c:pt idx="612">
                  <c:v>32414</c:v>
                </c:pt>
                <c:pt idx="613">
                  <c:v>32415</c:v>
                </c:pt>
                <c:pt idx="614">
                  <c:v>32416</c:v>
                </c:pt>
                <c:pt idx="615">
                  <c:v>32417</c:v>
                </c:pt>
                <c:pt idx="616">
                  <c:v>32419</c:v>
                </c:pt>
                <c:pt idx="617">
                  <c:v>32420</c:v>
                </c:pt>
                <c:pt idx="618">
                  <c:v>32421</c:v>
                </c:pt>
                <c:pt idx="619">
                  <c:v>32422</c:v>
                </c:pt>
                <c:pt idx="620">
                  <c:v>32423</c:v>
                </c:pt>
                <c:pt idx="621">
                  <c:v>32427</c:v>
                </c:pt>
                <c:pt idx="622">
                  <c:v>32428</c:v>
                </c:pt>
                <c:pt idx="623">
                  <c:v>32429</c:v>
                </c:pt>
                <c:pt idx="624">
                  <c:v>32430</c:v>
                </c:pt>
                <c:pt idx="625">
                  <c:v>32433</c:v>
                </c:pt>
                <c:pt idx="626">
                  <c:v>32434</c:v>
                </c:pt>
                <c:pt idx="627">
                  <c:v>32435</c:v>
                </c:pt>
                <c:pt idx="628">
                  <c:v>32436</c:v>
                </c:pt>
                <c:pt idx="629">
                  <c:v>32437</c:v>
                </c:pt>
                <c:pt idx="630">
                  <c:v>32438</c:v>
                </c:pt>
                <c:pt idx="631">
                  <c:v>32440</c:v>
                </c:pt>
                <c:pt idx="632">
                  <c:v>32441</c:v>
                </c:pt>
                <c:pt idx="633">
                  <c:v>32442</c:v>
                </c:pt>
                <c:pt idx="634">
                  <c:v>32443</c:v>
                </c:pt>
                <c:pt idx="635">
                  <c:v>32444</c:v>
                </c:pt>
                <c:pt idx="636">
                  <c:v>32445</c:v>
                </c:pt>
                <c:pt idx="637">
                  <c:v>32447</c:v>
                </c:pt>
                <c:pt idx="638">
                  <c:v>32448</c:v>
                </c:pt>
                <c:pt idx="639">
                  <c:v>32449</c:v>
                </c:pt>
                <c:pt idx="640">
                  <c:v>32451</c:v>
                </c:pt>
                <c:pt idx="641">
                  <c:v>32452</c:v>
                </c:pt>
                <c:pt idx="642">
                  <c:v>32454</c:v>
                </c:pt>
                <c:pt idx="643">
                  <c:v>32455</c:v>
                </c:pt>
                <c:pt idx="644">
                  <c:v>32456</c:v>
                </c:pt>
                <c:pt idx="645">
                  <c:v>32457</c:v>
                </c:pt>
                <c:pt idx="646">
                  <c:v>32458</c:v>
                </c:pt>
                <c:pt idx="647">
                  <c:v>32461</c:v>
                </c:pt>
                <c:pt idx="648">
                  <c:v>32462</c:v>
                </c:pt>
                <c:pt idx="649">
                  <c:v>32463</c:v>
                </c:pt>
                <c:pt idx="650">
                  <c:v>32464</c:v>
                </c:pt>
                <c:pt idx="651">
                  <c:v>32465</c:v>
                </c:pt>
                <c:pt idx="652">
                  <c:v>32468</c:v>
                </c:pt>
                <c:pt idx="653">
                  <c:v>32469</c:v>
                </c:pt>
                <c:pt idx="654">
                  <c:v>32471</c:v>
                </c:pt>
                <c:pt idx="655">
                  <c:v>32472</c:v>
                </c:pt>
                <c:pt idx="656">
                  <c:v>32473</c:v>
                </c:pt>
                <c:pt idx="657">
                  <c:v>32475</c:v>
                </c:pt>
                <c:pt idx="658">
                  <c:v>32476</c:v>
                </c:pt>
                <c:pt idx="659">
                  <c:v>32477</c:v>
                </c:pt>
                <c:pt idx="660">
                  <c:v>32478</c:v>
                </c:pt>
                <c:pt idx="661">
                  <c:v>32479</c:v>
                </c:pt>
                <c:pt idx="662">
                  <c:v>32480</c:v>
                </c:pt>
                <c:pt idx="663">
                  <c:v>32482</c:v>
                </c:pt>
                <c:pt idx="664">
                  <c:v>32483</c:v>
                </c:pt>
                <c:pt idx="665">
                  <c:v>32484</c:v>
                </c:pt>
                <c:pt idx="666">
                  <c:v>32485</c:v>
                </c:pt>
                <c:pt idx="667">
                  <c:v>32486</c:v>
                </c:pt>
                <c:pt idx="668">
                  <c:v>32489</c:v>
                </c:pt>
                <c:pt idx="669">
                  <c:v>32490</c:v>
                </c:pt>
                <c:pt idx="670">
                  <c:v>32491</c:v>
                </c:pt>
                <c:pt idx="671">
                  <c:v>32492</c:v>
                </c:pt>
                <c:pt idx="672">
                  <c:v>32493</c:v>
                </c:pt>
                <c:pt idx="673">
                  <c:v>32496</c:v>
                </c:pt>
                <c:pt idx="674">
                  <c:v>32497</c:v>
                </c:pt>
                <c:pt idx="675">
                  <c:v>32498</c:v>
                </c:pt>
                <c:pt idx="676">
                  <c:v>32499</c:v>
                </c:pt>
                <c:pt idx="677">
                  <c:v>32500</c:v>
                </c:pt>
                <c:pt idx="678">
                  <c:v>32501</c:v>
                </c:pt>
                <c:pt idx="679">
                  <c:v>32503</c:v>
                </c:pt>
                <c:pt idx="680">
                  <c:v>32504</c:v>
                </c:pt>
                <c:pt idx="681">
                  <c:v>32505</c:v>
                </c:pt>
                <c:pt idx="682">
                  <c:v>32512</c:v>
                </c:pt>
                <c:pt idx="683">
                  <c:v>32513</c:v>
                </c:pt>
                <c:pt idx="684">
                  <c:v>32514</c:v>
                </c:pt>
                <c:pt idx="685">
                  <c:v>32517</c:v>
                </c:pt>
                <c:pt idx="686">
                  <c:v>32518</c:v>
                </c:pt>
                <c:pt idx="687">
                  <c:v>32519</c:v>
                </c:pt>
                <c:pt idx="688">
                  <c:v>32520</c:v>
                </c:pt>
                <c:pt idx="689">
                  <c:v>32521</c:v>
                </c:pt>
                <c:pt idx="690">
                  <c:v>32525</c:v>
                </c:pt>
                <c:pt idx="691">
                  <c:v>32526</c:v>
                </c:pt>
                <c:pt idx="692">
                  <c:v>32527</c:v>
                </c:pt>
                <c:pt idx="693">
                  <c:v>32528</c:v>
                </c:pt>
                <c:pt idx="694">
                  <c:v>32531</c:v>
                </c:pt>
                <c:pt idx="695">
                  <c:v>32532</c:v>
                </c:pt>
                <c:pt idx="696">
                  <c:v>32533</c:v>
                </c:pt>
                <c:pt idx="697">
                  <c:v>32534</c:v>
                </c:pt>
                <c:pt idx="698">
                  <c:v>32535</c:v>
                </c:pt>
                <c:pt idx="699">
                  <c:v>32536</c:v>
                </c:pt>
                <c:pt idx="700">
                  <c:v>32538</c:v>
                </c:pt>
                <c:pt idx="701">
                  <c:v>32539</c:v>
                </c:pt>
                <c:pt idx="702">
                  <c:v>32540</c:v>
                </c:pt>
                <c:pt idx="703">
                  <c:v>32541</c:v>
                </c:pt>
                <c:pt idx="704">
                  <c:v>32542</c:v>
                </c:pt>
                <c:pt idx="705">
                  <c:v>32545</c:v>
                </c:pt>
                <c:pt idx="706">
                  <c:v>32546</c:v>
                </c:pt>
                <c:pt idx="707">
                  <c:v>32547</c:v>
                </c:pt>
                <c:pt idx="708">
                  <c:v>32548</c:v>
                </c:pt>
                <c:pt idx="709">
                  <c:v>32549</c:v>
                </c:pt>
                <c:pt idx="710">
                  <c:v>32552</c:v>
                </c:pt>
                <c:pt idx="711">
                  <c:v>32553</c:v>
                </c:pt>
                <c:pt idx="712">
                  <c:v>32554</c:v>
                </c:pt>
                <c:pt idx="713">
                  <c:v>32555</c:v>
                </c:pt>
                <c:pt idx="714">
                  <c:v>32556</c:v>
                </c:pt>
                <c:pt idx="715">
                  <c:v>32559</c:v>
                </c:pt>
                <c:pt idx="716">
                  <c:v>32560</c:v>
                </c:pt>
                <c:pt idx="717">
                  <c:v>32561</c:v>
                </c:pt>
                <c:pt idx="718">
                  <c:v>32562</c:v>
                </c:pt>
                <c:pt idx="719">
                  <c:v>32566</c:v>
                </c:pt>
                <c:pt idx="720">
                  <c:v>32567</c:v>
                </c:pt>
                <c:pt idx="721">
                  <c:v>32568</c:v>
                </c:pt>
                <c:pt idx="722">
                  <c:v>32569</c:v>
                </c:pt>
                <c:pt idx="723">
                  <c:v>32570</c:v>
                </c:pt>
                <c:pt idx="724">
                  <c:v>32573</c:v>
                </c:pt>
                <c:pt idx="725">
                  <c:v>32574</c:v>
                </c:pt>
                <c:pt idx="726">
                  <c:v>32575</c:v>
                </c:pt>
                <c:pt idx="727">
                  <c:v>32576</c:v>
                </c:pt>
                <c:pt idx="728">
                  <c:v>32577</c:v>
                </c:pt>
                <c:pt idx="729">
                  <c:v>32580</c:v>
                </c:pt>
                <c:pt idx="730">
                  <c:v>32581</c:v>
                </c:pt>
                <c:pt idx="731">
                  <c:v>32582</c:v>
                </c:pt>
                <c:pt idx="732">
                  <c:v>32583</c:v>
                </c:pt>
                <c:pt idx="733">
                  <c:v>32584</c:v>
                </c:pt>
                <c:pt idx="734">
                  <c:v>32587</c:v>
                </c:pt>
                <c:pt idx="735">
                  <c:v>32589</c:v>
                </c:pt>
                <c:pt idx="736">
                  <c:v>32590</c:v>
                </c:pt>
                <c:pt idx="737">
                  <c:v>32591</c:v>
                </c:pt>
                <c:pt idx="738">
                  <c:v>32594</c:v>
                </c:pt>
                <c:pt idx="739">
                  <c:v>32595</c:v>
                </c:pt>
                <c:pt idx="740">
                  <c:v>32596</c:v>
                </c:pt>
                <c:pt idx="741">
                  <c:v>32597</c:v>
                </c:pt>
                <c:pt idx="742">
                  <c:v>32598</c:v>
                </c:pt>
                <c:pt idx="743">
                  <c:v>32601</c:v>
                </c:pt>
                <c:pt idx="744">
                  <c:v>32602</c:v>
                </c:pt>
                <c:pt idx="745">
                  <c:v>32603</c:v>
                </c:pt>
                <c:pt idx="746">
                  <c:v>32604</c:v>
                </c:pt>
                <c:pt idx="747">
                  <c:v>32605</c:v>
                </c:pt>
                <c:pt idx="748">
                  <c:v>32608</c:v>
                </c:pt>
                <c:pt idx="749">
                  <c:v>32609</c:v>
                </c:pt>
                <c:pt idx="750">
                  <c:v>32610</c:v>
                </c:pt>
                <c:pt idx="751">
                  <c:v>32611</c:v>
                </c:pt>
                <c:pt idx="752">
                  <c:v>32612</c:v>
                </c:pt>
                <c:pt idx="753">
                  <c:v>32615</c:v>
                </c:pt>
                <c:pt idx="754">
                  <c:v>32616</c:v>
                </c:pt>
                <c:pt idx="755">
                  <c:v>32617</c:v>
                </c:pt>
                <c:pt idx="756">
                  <c:v>32618</c:v>
                </c:pt>
                <c:pt idx="757">
                  <c:v>32619</c:v>
                </c:pt>
                <c:pt idx="758">
                  <c:v>32622</c:v>
                </c:pt>
                <c:pt idx="759">
                  <c:v>32623</c:v>
                </c:pt>
                <c:pt idx="760">
                  <c:v>32624</c:v>
                </c:pt>
                <c:pt idx="761">
                  <c:v>32625</c:v>
                </c:pt>
                <c:pt idx="762">
                  <c:v>32626</c:v>
                </c:pt>
                <c:pt idx="763">
                  <c:v>32629</c:v>
                </c:pt>
                <c:pt idx="764">
                  <c:v>32630</c:v>
                </c:pt>
                <c:pt idx="765">
                  <c:v>32636</c:v>
                </c:pt>
                <c:pt idx="766">
                  <c:v>32637</c:v>
                </c:pt>
                <c:pt idx="767">
                  <c:v>32638</c:v>
                </c:pt>
                <c:pt idx="768">
                  <c:v>32639</c:v>
                </c:pt>
                <c:pt idx="769">
                  <c:v>32640</c:v>
                </c:pt>
                <c:pt idx="770">
                  <c:v>32643</c:v>
                </c:pt>
                <c:pt idx="771">
                  <c:v>32644</c:v>
                </c:pt>
                <c:pt idx="772">
                  <c:v>32645</c:v>
                </c:pt>
                <c:pt idx="773">
                  <c:v>32646</c:v>
                </c:pt>
                <c:pt idx="774">
                  <c:v>32647</c:v>
                </c:pt>
                <c:pt idx="775">
                  <c:v>32650</c:v>
                </c:pt>
                <c:pt idx="776">
                  <c:v>32651</c:v>
                </c:pt>
                <c:pt idx="777">
                  <c:v>32652</c:v>
                </c:pt>
                <c:pt idx="778">
                  <c:v>32653</c:v>
                </c:pt>
                <c:pt idx="779">
                  <c:v>32654</c:v>
                </c:pt>
                <c:pt idx="780">
                  <c:v>32657</c:v>
                </c:pt>
                <c:pt idx="781">
                  <c:v>32658</c:v>
                </c:pt>
                <c:pt idx="782">
                  <c:v>32659</c:v>
                </c:pt>
                <c:pt idx="783">
                  <c:v>32660</c:v>
                </c:pt>
                <c:pt idx="784">
                  <c:v>32661</c:v>
                </c:pt>
                <c:pt idx="785">
                  <c:v>32664</c:v>
                </c:pt>
                <c:pt idx="786">
                  <c:v>32665</c:v>
                </c:pt>
                <c:pt idx="787">
                  <c:v>32666</c:v>
                </c:pt>
                <c:pt idx="788">
                  <c:v>32667</c:v>
                </c:pt>
                <c:pt idx="789">
                  <c:v>32668</c:v>
                </c:pt>
                <c:pt idx="790">
                  <c:v>32671</c:v>
                </c:pt>
                <c:pt idx="791">
                  <c:v>32672</c:v>
                </c:pt>
                <c:pt idx="792">
                  <c:v>32673</c:v>
                </c:pt>
                <c:pt idx="793">
                  <c:v>32674</c:v>
                </c:pt>
                <c:pt idx="794">
                  <c:v>32675</c:v>
                </c:pt>
                <c:pt idx="795">
                  <c:v>32678</c:v>
                </c:pt>
                <c:pt idx="796">
                  <c:v>32679</c:v>
                </c:pt>
                <c:pt idx="797">
                  <c:v>32680</c:v>
                </c:pt>
                <c:pt idx="798">
                  <c:v>32681</c:v>
                </c:pt>
                <c:pt idx="799">
                  <c:v>32682</c:v>
                </c:pt>
                <c:pt idx="800">
                  <c:v>32685</c:v>
                </c:pt>
                <c:pt idx="801">
                  <c:v>32686</c:v>
                </c:pt>
                <c:pt idx="802">
                  <c:v>32687</c:v>
                </c:pt>
                <c:pt idx="803">
                  <c:v>32688</c:v>
                </c:pt>
                <c:pt idx="804">
                  <c:v>32689</c:v>
                </c:pt>
                <c:pt idx="805">
                  <c:v>32692</c:v>
                </c:pt>
                <c:pt idx="806">
                  <c:v>32693</c:v>
                </c:pt>
                <c:pt idx="807">
                  <c:v>32694</c:v>
                </c:pt>
                <c:pt idx="808">
                  <c:v>32695</c:v>
                </c:pt>
                <c:pt idx="809">
                  <c:v>32696</c:v>
                </c:pt>
                <c:pt idx="810">
                  <c:v>32699</c:v>
                </c:pt>
                <c:pt idx="811">
                  <c:v>32700</c:v>
                </c:pt>
                <c:pt idx="812">
                  <c:v>32701</c:v>
                </c:pt>
                <c:pt idx="813">
                  <c:v>32702</c:v>
                </c:pt>
                <c:pt idx="814">
                  <c:v>32703</c:v>
                </c:pt>
                <c:pt idx="815">
                  <c:v>32706</c:v>
                </c:pt>
                <c:pt idx="816">
                  <c:v>32707</c:v>
                </c:pt>
                <c:pt idx="817">
                  <c:v>32708</c:v>
                </c:pt>
                <c:pt idx="818">
                  <c:v>32709</c:v>
                </c:pt>
                <c:pt idx="819">
                  <c:v>32710</c:v>
                </c:pt>
                <c:pt idx="820">
                  <c:v>32713</c:v>
                </c:pt>
                <c:pt idx="821">
                  <c:v>32714</c:v>
                </c:pt>
                <c:pt idx="822">
                  <c:v>32715</c:v>
                </c:pt>
                <c:pt idx="823">
                  <c:v>32716</c:v>
                </c:pt>
                <c:pt idx="824">
                  <c:v>32717</c:v>
                </c:pt>
                <c:pt idx="825">
                  <c:v>32720</c:v>
                </c:pt>
                <c:pt idx="826">
                  <c:v>32721</c:v>
                </c:pt>
                <c:pt idx="827">
                  <c:v>32722</c:v>
                </c:pt>
                <c:pt idx="828">
                  <c:v>32723</c:v>
                </c:pt>
                <c:pt idx="829">
                  <c:v>32724</c:v>
                </c:pt>
                <c:pt idx="830">
                  <c:v>32727</c:v>
                </c:pt>
                <c:pt idx="831">
                  <c:v>32728</c:v>
                </c:pt>
                <c:pt idx="832">
                  <c:v>32729</c:v>
                </c:pt>
                <c:pt idx="833">
                  <c:v>32730</c:v>
                </c:pt>
                <c:pt idx="834">
                  <c:v>32731</c:v>
                </c:pt>
                <c:pt idx="835">
                  <c:v>32734</c:v>
                </c:pt>
                <c:pt idx="836">
                  <c:v>32735</c:v>
                </c:pt>
                <c:pt idx="837">
                  <c:v>32736</c:v>
                </c:pt>
                <c:pt idx="838">
                  <c:v>32737</c:v>
                </c:pt>
                <c:pt idx="839">
                  <c:v>32738</c:v>
                </c:pt>
                <c:pt idx="840">
                  <c:v>32741</c:v>
                </c:pt>
                <c:pt idx="841">
                  <c:v>32742</c:v>
                </c:pt>
                <c:pt idx="842">
                  <c:v>32743</c:v>
                </c:pt>
                <c:pt idx="843">
                  <c:v>32744</c:v>
                </c:pt>
                <c:pt idx="844">
                  <c:v>32745</c:v>
                </c:pt>
                <c:pt idx="845">
                  <c:v>32748</c:v>
                </c:pt>
                <c:pt idx="846">
                  <c:v>32749</c:v>
                </c:pt>
                <c:pt idx="847">
                  <c:v>32750</c:v>
                </c:pt>
                <c:pt idx="848">
                  <c:v>32751</c:v>
                </c:pt>
                <c:pt idx="849">
                  <c:v>32752</c:v>
                </c:pt>
                <c:pt idx="850">
                  <c:v>32755</c:v>
                </c:pt>
                <c:pt idx="851">
                  <c:v>32756</c:v>
                </c:pt>
                <c:pt idx="852">
                  <c:v>32757</c:v>
                </c:pt>
                <c:pt idx="853">
                  <c:v>32758</c:v>
                </c:pt>
                <c:pt idx="854">
                  <c:v>32759</c:v>
                </c:pt>
                <c:pt idx="855">
                  <c:v>32762</c:v>
                </c:pt>
                <c:pt idx="856">
                  <c:v>32763</c:v>
                </c:pt>
                <c:pt idx="857">
                  <c:v>32764</c:v>
                </c:pt>
                <c:pt idx="858">
                  <c:v>32765</c:v>
                </c:pt>
                <c:pt idx="859">
                  <c:v>32769</c:v>
                </c:pt>
                <c:pt idx="860">
                  <c:v>32770</c:v>
                </c:pt>
                <c:pt idx="861">
                  <c:v>32771</c:v>
                </c:pt>
                <c:pt idx="862">
                  <c:v>32772</c:v>
                </c:pt>
                <c:pt idx="863">
                  <c:v>32773</c:v>
                </c:pt>
                <c:pt idx="864">
                  <c:v>32776</c:v>
                </c:pt>
                <c:pt idx="865">
                  <c:v>32777</c:v>
                </c:pt>
                <c:pt idx="866">
                  <c:v>32778</c:v>
                </c:pt>
                <c:pt idx="867">
                  <c:v>32779</c:v>
                </c:pt>
                <c:pt idx="868">
                  <c:v>32780</c:v>
                </c:pt>
                <c:pt idx="869">
                  <c:v>32783</c:v>
                </c:pt>
                <c:pt idx="870">
                  <c:v>32784</c:v>
                </c:pt>
                <c:pt idx="871">
                  <c:v>32785</c:v>
                </c:pt>
                <c:pt idx="872">
                  <c:v>32786</c:v>
                </c:pt>
                <c:pt idx="873">
                  <c:v>32787</c:v>
                </c:pt>
                <c:pt idx="874">
                  <c:v>32790</c:v>
                </c:pt>
                <c:pt idx="875">
                  <c:v>32792</c:v>
                </c:pt>
                <c:pt idx="876">
                  <c:v>32793</c:v>
                </c:pt>
                <c:pt idx="877">
                  <c:v>32794</c:v>
                </c:pt>
                <c:pt idx="878">
                  <c:v>32797</c:v>
                </c:pt>
                <c:pt idx="879">
                  <c:v>32798</c:v>
                </c:pt>
                <c:pt idx="880">
                  <c:v>32799</c:v>
                </c:pt>
                <c:pt idx="881">
                  <c:v>32800</c:v>
                </c:pt>
                <c:pt idx="882">
                  <c:v>32801</c:v>
                </c:pt>
                <c:pt idx="883">
                  <c:v>32804</c:v>
                </c:pt>
                <c:pt idx="884">
                  <c:v>32805</c:v>
                </c:pt>
                <c:pt idx="885">
                  <c:v>32806</c:v>
                </c:pt>
                <c:pt idx="886">
                  <c:v>32807</c:v>
                </c:pt>
                <c:pt idx="887">
                  <c:v>32808</c:v>
                </c:pt>
                <c:pt idx="888">
                  <c:v>32811</c:v>
                </c:pt>
                <c:pt idx="889">
                  <c:v>32812</c:v>
                </c:pt>
                <c:pt idx="890">
                  <c:v>32813</c:v>
                </c:pt>
                <c:pt idx="891">
                  <c:v>32814</c:v>
                </c:pt>
                <c:pt idx="892">
                  <c:v>32818</c:v>
                </c:pt>
                <c:pt idx="893">
                  <c:v>32819</c:v>
                </c:pt>
                <c:pt idx="894">
                  <c:v>32820</c:v>
                </c:pt>
                <c:pt idx="895">
                  <c:v>32821</c:v>
                </c:pt>
                <c:pt idx="896">
                  <c:v>32822</c:v>
                </c:pt>
                <c:pt idx="897">
                  <c:v>32825</c:v>
                </c:pt>
                <c:pt idx="898">
                  <c:v>32826</c:v>
                </c:pt>
                <c:pt idx="899">
                  <c:v>32827</c:v>
                </c:pt>
                <c:pt idx="900">
                  <c:v>32828</c:v>
                </c:pt>
                <c:pt idx="901">
                  <c:v>32829</c:v>
                </c:pt>
                <c:pt idx="902">
                  <c:v>32832</c:v>
                </c:pt>
                <c:pt idx="903">
                  <c:v>32833</c:v>
                </c:pt>
                <c:pt idx="904">
                  <c:v>32834</c:v>
                </c:pt>
                <c:pt idx="905">
                  <c:v>32836</c:v>
                </c:pt>
                <c:pt idx="906">
                  <c:v>32839</c:v>
                </c:pt>
                <c:pt idx="907">
                  <c:v>32840</c:v>
                </c:pt>
                <c:pt idx="908">
                  <c:v>32841</c:v>
                </c:pt>
                <c:pt idx="909">
                  <c:v>32842</c:v>
                </c:pt>
                <c:pt idx="910">
                  <c:v>32843</c:v>
                </c:pt>
                <c:pt idx="911">
                  <c:v>32846</c:v>
                </c:pt>
                <c:pt idx="912">
                  <c:v>32847</c:v>
                </c:pt>
                <c:pt idx="913">
                  <c:v>32848</c:v>
                </c:pt>
                <c:pt idx="914">
                  <c:v>32849</c:v>
                </c:pt>
                <c:pt idx="915">
                  <c:v>32850</c:v>
                </c:pt>
                <c:pt idx="916">
                  <c:v>32853</c:v>
                </c:pt>
                <c:pt idx="917">
                  <c:v>32854</c:v>
                </c:pt>
                <c:pt idx="918">
                  <c:v>32855</c:v>
                </c:pt>
                <c:pt idx="919">
                  <c:v>32856</c:v>
                </c:pt>
                <c:pt idx="920">
                  <c:v>32857</c:v>
                </c:pt>
                <c:pt idx="921">
                  <c:v>32860</c:v>
                </c:pt>
                <c:pt idx="922">
                  <c:v>32861</c:v>
                </c:pt>
                <c:pt idx="923">
                  <c:v>32862</c:v>
                </c:pt>
                <c:pt idx="924">
                  <c:v>32863</c:v>
                </c:pt>
                <c:pt idx="925">
                  <c:v>32864</c:v>
                </c:pt>
                <c:pt idx="926">
                  <c:v>32867</c:v>
                </c:pt>
                <c:pt idx="927">
                  <c:v>32868</c:v>
                </c:pt>
                <c:pt idx="928">
                  <c:v>32869</c:v>
                </c:pt>
                <c:pt idx="929">
                  <c:v>32870</c:v>
                </c:pt>
                <c:pt idx="930">
                  <c:v>32871</c:v>
                </c:pt>
                <c:pt idx="931">
                  <c:v>32877</c:v>
                </c:pt>
                <c:pt idx="932">
                  <c:v>32878</c:v>
                </c:pt>
                <c:pt idx="933">
                  <c:v>32881</c:v>
                </c:pt>
                <c:pt idx="934">
                  <c:v>32882</c:v>
                </c:pt>
                <c:pt idx="935">
                  <c:v>32883</c:v>
                </c:pt>
                <c:pt idx="936">
                  <c:v>32884</c:v>
                </c:pt>
                <c:pt idx="937">
                  <c:v>32885</c:v>
                </c:pt>
                <c:pt idx="938">
                  <c:v>32889</c:v>
                </c:pt>
                <c:pt idx="939">
                  <c:v>32890</c:v>
                </c:pt>
                <c:pt idx="940">
                  <c:v>32891</c:v>
                </c:pt>
                <c:pt idx="941">
                  <c:v>32892</c:v>
                </c:pt>
                <c:pt idx="942">
                  <c:v>32895</c:v>
                </c:pt>
                <c:pt idx="943">
                  <c:v>32896</c:v>
                </c:pt>
                <c:pt idx="944">
                  <c:v>32897</c:v>
                </c:pt>
                <c:pt idx="945">
                  <c:v>32898</c:v>
                </c:pt>
                <c:pt idx="946">
                  <c:v>32899</c:v>
                </c:pt>
                <c:pt idx="947">
                  <c:v>32902</c:v>
                </c:pt>
                <c:pt idx="948">
                  <c:v>32903</c:v>
                </c:pt>
                <c:pt idx="949">
                  <c:v>32904</c:v>
                </c:pt>
                <c:pt idx="950">
                  <c:v>32905</c:v>
                </c:pt>
                <c:pt idx="951">
                  <c:v>32906</c:v>
                </c:pt>
                <c:pt idx="952">
                  <c:v>32909</c:v>
                </c:pt>
                <c:pt idx="953">
                  <c:v>32910</c:v>
                </c:pt>
                <c:pt idx="954">
                  <c:v>32911</c:v>
                </c:pt>
                <c:pt idx="955">
                  <c:v>32912</c:v>
                </c:pt>
                <c:pt idx="956">
                  <c:v>32913</c:v>
                </c:pt>
                <c:pt idx="957">
                  <c:v>32917</c:v>
                </c:pt>
                <c:pt idx="958">
                  <c:v>32918</c:v>
                </c:pt>
                <c:pt idx="959">
                  <c:v>32919</c:v>
                </c:pt>
                <c:pt idx="960">
                  <c:v>32920</c:v>
                </c:pt>
                <c:pt idx="961">
                  <c:v>32923</c:v>
                </c:pt>
                <c:pt idx="962">
                  <c:v>32924</c:v>
                </c:pt>
                <c:pt idx="963">
                  <c:v>32925</c:v>
                </c:pt>
                <c:pt idx="964">
                  <c:v>32926</c:v>
                </c:pt>
                <c:pt idx="965">
                  <c:v>32927</c:v>
                </c:pt>
                <c:pt idx="966">
                  <c:v>32930</c:v>
                </c:pt>
                <c:pt idx="967">
                  <c:v>32931</c:v>
                </c:pt>
                <c:pt idx="968">
                  <c:v>32932</c:v>
                </c:pt>
                <c:pt idx="969">
                  <c:v>32933</c:v>
                </c:pt>
                <c:pt idx="970">
                  <c:v>32934</c:v>
                </c:pt>
                <c:pt idx="971">
                  <c:v>32937</c:v>
                </c:pt>
                <c:pt idx="972">
                  <c:v>32938</c:v>
                </c:pt>
                <c:pt idx="973">
                  <c:v>32939</c:v>
                </c:pt>
                <c:pt idx="974">
                  <c:v>32940</c:v>
                </c:pt>
                <c:pt idx="975">
                  <c:v>32941</c:v>
                </c:pt>
                <c:pt idx="976">
                  <c:v>32944</c:v>
                </c:pt>
                <c:pt idx="977">
                  <c:v>32945</c:v>
                </c:pt>
                <c:pt idx="978">
                  <c:v>32946</c:v>
                </c:pt>
                <c:pt idx="979">
                  <c:v>32947</c:v>
                </c:pt>
                <c:pt idx="980">
                  <c:v>32948</c:v>
                </c:pt>
                <c:pt idx="981">
                  <c:v>32951</c:v>
                </c:pt>
                <c:pt idx="982">
                  <c:v>32952</c:v>
                </c:pt>
                <c:pt idx="983">
                  <c:v>32954</c:v>
                </c:pt>
                <c:pt idx="984">
                  <c:v>32955</c:v>
                </c:pt>
                <c:pt idx="985">
                  <c:v>32958</c:v>
                </c:pt>
                <c:pt idx="986">
                  <c:v>32959</c:v>
                </c:pt>
                <c:pt idx="987">
                  <c:v>32960</c:v>
                </c:pt>
                <c:pt idx="988">
                  <c:v>32961</c:v>
                </c:pt>
                <c:pt idx="989">
                  <c:v>32962</c:v>
                </c:pt>
                <c:pt idx="990">
                  <c:v>32965</c:v>
                </c:pt>
                <c:pt idx="991">
                  <c:v>32966</c:v>
                </c:pt>
                <c:pt idx="992">
                  <c:v>32967</c:v>
                </c:pt>
                <c:pt idx="993">
                  <c:v>32968</c:v>
                </c:pt>
                <c:pt idx="994">
                  <c:v>32969</c:v>
                </c:pt>
                <c:pt idx="995">
                  <c:v>32972</c:v>
                </c:pt>
                <c:pt idx="996">
                  <c:v>32973</c:v>
                </c:pt>
                <c:pt idx="997">
                  <c:v>32974</c:v>
                </c:pt>
                <c:pt idx="998">
                  <c:v>32975</c:v>
                </c:pt>
                <c:pt idx="999">
                  <c:v>32976</c:v>
                </c:pt>
                <c:pt idx="1000">
                  <c:v>32979</c:v>
                </c:pt>
                <c:pt idx="1001">
                  <c:v>32980</c:v>
                </c:pt>
                <c:pt idx="1002">
                  <c:v>32981</c:v>
                </c:pt>
                <c:pt idx="1003">
                  <c:v>32982</c:v>
                </c:pt>
                <c:pt idx="1004">
                  <c:v>32983</c:v>
                </c:pt>
                <c:pt idx="1005">
                  <c:v>32986</c:v>
                </c:pt>
                <c:pt idx="1006">
                  <c:v>32987</c:v>
                </c:pt>
                <c:pt idx="1007">
                  <c:v>32988</c:v>
                </c:pt>
                <c:pt idx="1008">
                  <c:v>32989</c:v>
                </c:pt>
                <c:pt idx="1009">
                  <c:v>32990</c:v>
                </c:pt>
                <c:pt idx="1010">
                  <c:v>32994</c:v>
                </c:pt>
                <c:pt idx="1011">
                  <c:v>32995</c:v>
                </c:pt>
                <c:pt idx="1012">
                  <c:v>33000</c:v>
                </c:pt>
                <c:pt idx="1013">
                  <c:v>33001</c:v>
                </c:pt>
                <c:pt idx="1014">
                  <c:v>33002</c:v>
                </c:pt>
                <c:pt idx="1015">
                  <c:v>33003</c:v>
                </c:pt>
                <c:pt idx="1016">
                  <c:v>33004</c:v>
                </c:pt>
                <c:pt idx="1017">
                  <c:v>33007</c:v>
                </c:pt>
                <c:pt idx="1018">
                  <c:v>33008</c:v>
                </c:pt>
                <c:pt idx="1019">
                  <c:v>33009</c:v>
                </c:pt>
                <c:pt idx="1020">
                  <c:v>33010</c:v>
                </c:pt>
                <c:pt idx="1021">
                  <c:v>33011</c:v>
                </c:pt>
                <c:pt idx="1022">
                  <c:v>33014</c:v>
                </c:pt>
                <c:pt idx="1023">
                  <c:v>33015</c:v>
                </c:pt>
                <c:pt idx="1024">
                  <c:v>33016</c:v>
                </c:pt>
                <c:pt idx="1025">
                  <c:v>33017</c:v>
                </c:pt>
                <c:pt idx="1026">
                  <c:v>33018</c:v>
                </c:pt>
                <c:pt idx="1027">
                  <c:v>33021</c:v>
                </c:pt>
                <c:pt idx="1028">
                  <c:v>33022</c:v>
                </c:pt>
                <c:pt idx="1029">
                  <c:v>33023</c:v>
                </c:pt>
                <c:pt idx="1030">
                  <c:v>33024</c:v>
                </c:pt>
                <c:pt idx="1031">
                  <c:v>33025</c:v>
                </c:pt>
                <c:pt idx="1032">
                  <c:v>33028</c:v>
                </c:pt>
                <c:pt idx="1033">
                  <c:v>33029</c:v>
                </c:pt>
                <c:pt idx="1034">
                  <c:v>33030</c:v>
                </c:pt>
                <c:pt idx="1035">
                  <c:v>33031</c:v>
                </c:pt>
                <c:pt idx="1036">
                  <c:v>33032</c:v>
                </c:pt>
                <c:pt idx="1037">
                  <c:v>33035</c:v>
                </c:pt>
                <c:pt idx="1038">
                  <c:v>33036</c:v>
                </c:pt>
                <c:pt idx="1039">
                  <c:v>33037</c:v>
                </c:pt>
                <c:pt idx="1040">
                  <c:v>33038</c:v>
                </c:pt>
                <c:pt idx="1041">
                  <c:v>33039</c:v>
                </c:pt>
                <c:pt idx="1042">
                  <c:v>33042</c:v>
                </c:pt>
                <c:pt idx="1043">
                  <c:v>33043</c:v>
                </c:pt>
                <c:pt idx="1044">
                  <c:v>33044</c:v>
                </c:pt>
                <c:pt idx="1045">
                  <c:v>33045</c:v>
                </c:pt>
                <c:pt idx="1046">
                  <c:v>33046</c:v>
                </c:pt>
                <c:pt idx="1047">
                  <c:v>33049</c:v>
                </c:pt>
                <c:pt idx="1048">
                  <c:v>33050</c:v>
                </c:pt>
                <c:pt idx="1049">
                  <c:v>33051</c:v>
                </c:pt>
                <c:pt idx="1050">
                  <c:v>33052</c:v>
                </c:pt>
                <c:pt idx="1051">
                  <c:v>33053</c:v>
                </c:pt>
                <c:pt idx="1052">
                  <c:v>33056</c:v>
                </c:pt>
                <c:pt idx="1053">
                  <c:v>33057</c:v>
                </c:pt>
                <c:pt idx="1054">
                  <c:v>33058</c:v>
                </c:pt>
                <c:pt idx="1055">
                  <c:v>33059</c:v>
                </c:pt>
                <c:pt idx="1056">
                  <c:v>33060</c:v>
                </c:pt>
                <c:pt idx="1057">
                  <c:v>33063</c:v>
                </c:pt>
                <c:pt idx="1058">
                  <c:v>33064</c:v>
                </c:pt>
                <c:pt idx="1059">
                  <c:v>33065</c:v>
                </c:pt>
                <c:pt idx="1060">
                  <c:v>33066</c:v>
                </c:pt>
                <c:pt idx="1061">
                  <c:v>33067</c:v>
                </c:pt>
                <c:pt idx="1062">
                  <c:v>33070</c:v>
                </c:pt>
                <c:pt idx="1063">
                  <c:v>33071</c:v>
                </c:pt>
                <c:pt idx="1064">
                  <c:v>33072</c:v>
                </c:pt>
                <c:pt idx="1065">
                  <c:v>33073</c:v>
                </c:pt>
                <c:pt idx="1066">
                  <c:v>33074</c:v>
                </c:pt>
                <c:pt idx="1067">
                  <c:v>33077</c:v>
                </c:pt>
                <c:pt idx="1068">
                  <c:v>33078</c:v>
                </c:pt>
                <c:pt idx="1069">
                  <c:v>33079</c:v>
                </c:pt>
                <c:pt idx="1070">
                  <c:v>33080</c:v>
                </c:pt>
                <c:pt idx="1071">
                  <c:v>33081</c:v>
                </c:pt>
                <c:pt idx="1072">
                  <c:v>33084</c:v>
                </c:pt>
                <c:pt idx="1073">
                  <c:v>33085</c:v>
                </c:pt>
                <c:pt idx="1074">
                  <c:v>33086</c:v>
                </c:pt>
                <c:pt idx="1075">
                  <c:v>33087</c:v>
                </c:pt>
                <c:pt idx="1076">
                  <c:v>33088</c:v>
                </c:pt>
                <c:pt idx="1077">
                  <c:v>33091</c:v>
                </c:pt>
                <c:pt idx="1078">
                  <c:v>33092</c:v>
                </c:pt>
                <c:pt idx="1079">
                  <c:v>33093</c:v>
                </c:pt>
                <c:pt idx="1080">
                  <c:v>33094</c:v>
                </c:pt>
                <c:pt idx="1081">
                  <c:v>33095</c:v>
                </c:pt>
                <c:pt idx="1082">
                  <c:v>33098</c:v>
                </c:pt>
                <c:pt idx="1083">
                  <c:v>33099</c:v>
                </c:pt>
                <c:pt idx="1084">
                  <c:v>33100</c:v>
                </c:pt>
                <c:pt idx="1085">
                  <c:v>33101</c:v>
                </c:pt>
                <c:pt idx="1086">
                  <c:v>33102</c:v>
                </c:pt>
                <c:pt idx="1087">
                  <c:v>33105</c:v>
                </c:pt>
                <c:pt idx="1088">
                  <c:v>33106</c:v>
                </c:pt>
                <c:pt idx="1089">
                  <c:v>33107</c:v>
                </c:pt>
                <c:pt idx="1090">
                  <c:v>33108</c:v>
                </c:pt>
                <c:pt idx="1091">
                  <c:v>33109</c:v>
                </c:pt>
                <c:pt idx="1092">
                  <c:v>33112</c:v>
                </c:pt>
                <c:pt idx="1093">
                  <c:v>33113</c:v>
                </c:pt>
                <c:pt idx="1094">
                  <c:v>33114</c:v>
                </c:pt>
                <c:pt idx="1095">
                  <c:v>33115</c:v>
                </c:pt>
                <c:pt idx="1096">
                  <c:v>33116</c:v>
                </c:pt>
                <c:pt idx="1097">
                  <c:v>33119</c:v>
                </c:pt>
                <c:pt idx="1098">
                  <c:v>33120</c:v>
                </c:pt>
                <c:pt idx="1099">
                  <c:v>33121</c:v>
                </c:pt>
                <c:pt idx="1100">
                  <c:v>33122</c:v>
                </c:pt>
                <c:pt idx="1101">
                  <c:v>33123</c:v>
                </c:pt>
                <c:pt idx="1102">
                  <c:v>33126</c:v>
                </c:pt>
                <c:pt idx="1103">
                  <c:v>33127</c:v>
                </c:pt>
                <c:pt idx="1104">
                  <c:v>33128</c:v>
                </c:pt>
                <c:pt idx="1105">
                  <c:v>33129</c:v>
                </c:pt>
                <c:pt idx="1106">
                  <c:v>33130</c:v>
                </c:pt>
                <c:pt idx="1107">
                  <c:v>33133</c:v>
                </c:pt>
                <c:pt idx="1108">
                  <c:v>33134</c:v>
                </c:pt>
                <c:pt idx="1109">
                  <c:v>33135</c:v>
                </c:pt>
                <c:pt idx="1110">
                  <c:v>33136</c:v>
                </c:pt>
                <c:pt idx="1111">
                  <c:v>33137</c:v>
                </c:pt>
                <c:pt idx="1112">
                  <c:v>33141</c:v>
                </c:pt>
                <c:pt idx="1113">
                  <c:v>33142</c:v>
                </c:pt>
                <c:pt idx="1114">
                  <c:v>33143</c:v>
                </c:pt>
                <c:pt idx="1115">
                  <c:v>33144</c:v>
                </c:pt>
                <c:pt idx="1116">
                  <c:v>33147</c:v>
                </c:pt>
                <c:pt idx="1117">
                  <c:v>33148</c:v>
                </c:pt>
                <c:pt idx="1118">
                  <c:v>33149</c:v>
                </c:pt>
                <c:pt idx="1119">
                  <c:v>33150</c:v>
                </c:pt>
                <c:pt idx="1120">
                  <c:v>33151</c:v>
                </c:pt>
                <c:pt idx="1121">
                  <c:v>33154</c:v>
                </c:pt>
                <c:pt idx="1122">
                  <c:v>33155</c:v>
                </c:pt>
                <c:pt idx="1123">
                  <c:v>33157</c:v>
                </c:pt>
                <c:pt idx="1124">
                  <c:v>33158</c:v>
                </c:pt>
                <c:pt idx="1125">
                  <c:v>33161</c:v>
                </c:pt>
                <c:pt idx="1126">
                  <c:v>33162</c:v>
                </c:pt>
                <c:pt idx="1127">
                  <c:v>33163</c:v>
                </c:pt>
                <c:pt idx="1128">
                  <c:v>33164</c:v>
                </c:pt>
                <c:pt idx="1129">
                  <c:v>33165</c:v>
                </c:pt>
                <c:pt idx="1130">
                  <c:v>33168</c:v>
                </c:pt>
                <c:pt idx="1131">
                  <c:v>33169</c:v>
                </c:pt>
                <c:pt idx="1132">
                  <c:v>33170</c:v>
                </c:pt>
                <c:pt idx="1133">
                  <c:v>33171</c:v>
                </c:pt>
                <c:pt idx="1134">
                  <c:v>33172</c:v>
                </c:pt>
                <c:pt idx="1135">
                  <c:v>33175</c:v>
                </c:pt>
                <c:pt idx="1136">
                  <c:v>33176</c:v>
                </c:pt>
                <c:pt idx="1137">
                  <c:v>33177</c:v>
                </c:pt>
                <c:pt idx="1138">
                  <c:v>33178</c:v>
                </c:pt>
                <c:pt idx="1139">
                  <c:v>33179</c:v>
                </c:pt>
                <c:pt idx="1140">
                  <c:v>33182</c:v>
                </c:pt>
                <c:pt idx="1141">
                  <c:v>33183</c:v>
                </c:pt>
                <c:pt idx="1142">
                  <c:v>33184</c:v>
                </c:pt>
                <c:pt idx="1143">
                  <c:v>33185</c:v>
                </c:pt>
                <c:pt idx="1144">
                  <c:v>33186</c:v>
                </c:pt>
                <c:pt idx="1145">
                  <c:v>33190</c:v>
                </c:pt>
                <c:pt idx="1146">
                  <c:v>33191</c:v>
                </c:pt>
                <c:pt idx="1147">
                  <c:v>33192</c:v>
                </c:pt>
                <c:pt idx="1148">
                  <c:v>33193</c:v>
                </c:pt>
                <c:pt idx="1149">
                  <c:v>33196</c:v>
                </c:pt>
                <c:pt idx="1150">
                  <c:v>33197</c:v>
                </c:pt>
                <c:pt idx="1151">
                  <c:v>33198</c:v>
                </c:pt>
                <c:pt idx="1152">
                  <c:v>33199</c:v>
                </c:pt>
                <c:pt idx="1153">
                  <c:v>33203</c:v>
                </c:pt>
                <c:pt idx="1154">
                  <c:v>33204</c:v>
                </c:pt>
                <c:pt idx="1155">
                  <c:v>33205</c:v>
                </c:pt>
                <c:pt idx="1156">
                  <c:v>33206</c:v>
                </c:pt>
                <c:pt idx="1157">
                  <c:v>33207</c:v>
                </c:pt>
                <c:pt idx="1158">
                  <c:v>33210</c:v>
                </c:pt>
                <c:pt idx="1159">
                  <c:v>33211</c:v>
                </c:pt>
                <c:pt idx="1160">
                  <c:v>33212</c:v>
                </c:pt>
                <c:pt idx="1161">
                  <c:v>33213</c:v>
                </c:pt>
                <c:pt idx="1162">
                  <c:v>33214</c:v>
                </c:pt>
                <c:pt idx="1163">
                  <c:v>33217</c:v>
                </c:pt>
                <c:pt idx="1164">
                  <c:v>33218</c:v>
                </c:pt>
                <c:pt idx="1165">
                  <c:v>33219</c:v>
                </c:pt>
                <c:pt idx="1166">
                  <c:v>33220</c:v>
                </c:pt>
                <c:pt idx="1167">
                  <c:v>33221</c:v>
                </c:pt>
                <c:pt idx="1168">
                  <c:v>33224</c:v>
                </c:pt>
                <c:pt idx="1169">
                  <c:v>33225</c:v>
                </c:pt>
                <c:pt idx="1170">
                  <c:v>33226</c:v>
                </c:pt>
                <c:pt idx="1171">
                  <c:v>33227</c:v>
                </c:pt>
                <c:pt idx="1172">
                  <c:v>33228</c:v>
                </c:pt>
                <c:pt idx="1173">
                  <c:v>33232</c:v>
                </c:pt>
                <c:pt idx="1174">
                  <c:v>33233</c:v>
                </c:pt>
                <c:pt idx="1175">
                  <c:v>33234</c:v>
                </c:pt>
                <c:pt idx="1176">
                  <c:v>33235</c:v>
                </c:pt>
                <c:pt idx="1177">
                  <c:v>33242</c:v>
                </c:pt>
                <c:pt idx="1178">
                  <c:v>33245</c:v>
                </c:pt>
                <c:pt idx="1179">
                  <c:v>33246</c:v>
                </c:pt>
                <c:pt idx="1180">
                  <c:v>33247</c:v>
                </c:pt>
                <c:pt idx="1181">
                  <c:v>33248</c:v>
                </c:pt>
                <c:pt idx="1182">
                  <c:v>33249</c:v>
                </c:pt>
                <c:pt idx="1183">
                  <c:v>33252</c:v>
                </c:pt>
                <c:pt idx="1184">
                  <c:v>33254</c:v>
                </c:pt>
                <c:pt idx="1185">
                  <c:v>33255</c:v>
                </c:pt>
                <c:pt idx="1186">
                  <c:v>33256</c:v>
                </c:pt>
                <c:pt idx="1187">
                  <c:v>33259</c:v>
                </c:pt>
                <c:pt idx="1188">
                  <c:v>33260</c:v>
                </c:pt>
                <c:pt idx="1189">
                  <c:v>33261</c:v>
                </c:pt>
                <c:pt idx="1190">
                  <c:v>33262</c:v>
                </c:pt>
                <c:pt idx="1191">
                  <c:v>33263</c:v>
                </c:pt>
                <c:pt idx="1192">
                  <c:v>33266</c:v>
                </c:pt>
                <c:pt idx="1193">
                  <c:v>33267</c:v>
                </c:pt>
                <c:pt idx="1194">
                  <c:v>33268</c:v>
                </c:pt>
                <c:pt idx="1195">
                  <c:v>33269</c:v>
                </c:pt>
                <c:pt idx="1196">
                  <c:v>33270</c:v>
                </c:pt>
                <c:pt idx="1197">
                  <c:v>33273</c:v>
                </c:pt>
                <c:pt idx="1198">
                  <c:v>33274</c:v>
                </c:pt>
                <c:pt idx="1199">
                  <c:v>33275</c:v>
                </c:pt>
                <c:pt idx="1200">
                  <c:v>33276</c:v>
                </c:pt>
                <c:pt idx="1201">
                  <c:v>33277</c:v>
                </c:pt>
                <c:pt idx="1202">
                  <c:v>33281</c:v>
                </c:pt>
                <c:pt idx="1203">
                  <c:v>33282</c:v>
                </c:pt>
                <c:pt idx="1204">
                  <c:v>33283</c:v>
                </c:pt>
                <c:pt idx="1205">
                  <c:v>33284</c:v>
                </c:pt>
                <c:pt idx="1206">
                  <c:v>33287</c:v>
                </c:pt>
                <c:pt idx="1207">
                  <c:v>33288</c:v>
                </c:pt>
                <c:pt idx="1208">
                  <c:v>33289</c:v>
                </c:pt>
                <c:pt idx="1209">
                  <c:v>33290</c:v>
                </c:pt>
                <c:pt idx="1210">
                  <c:v>33291</c:v>
                </c:pt>
                <c:pt idx="1211">
                  <c:v>33294</c:v>
                </c:pt>
                <c:pt idx="1212">
                  <c:v>33295</c:v>
                </c:pt>
                <c:pt idx="1213">
                  <c:v>33296</c:v>
                </c:pt>
                <c:pt idx="1214">
                  <c:v>33297</c:v>
                </c:pt>
                <c:pt idx="1215">
                  <c:v>33298</c:v>
                </c:pt>
                <c:pt idx="1216">
                  <c:v>33301</c:v>
                </c:pt>
                <c:pt idx="1217">
                  <c:v>33302</c:v>
                </c:pt>
                <c:pt idx="1218">
                  <c:v>33303</c:v>
                </c:pt>
                <c:pt idx="1219">
                  <c:v>33304</c:v>
                </c:pt>
                <c:pt idx="1220">
                  <c:v>33305</c:v>
                </c:pt>
                <c:pt idx="1221">
                  <c:v>33308</c:v>
                </c:pt>
                <c:pt idx="1222">
                  <c:v>33309</c:v>
                </c:pt>
                <c:pt idx="1223">
                  <c:v>33310</c:v>
                </c:pt>
                <c:pt idx="1224">
                  <c:v>33311</c:v>
                </c:pt>
                <c:pt idx="1225">
                  <c:v>33312</c:v>
                </c:pt>
                <c:pt idx="1226">
                  <c:v>33315</c:v>
                </c:pt>
                <c:pt idx="1227">
                  <c:v>33316</c:v>
                </c:pt>
                <c:pt idx="1228">
                  <c:v>33317</c:v>
                </c:pt>
                <c:pt idx="1229">
                  <c:v>33319</c:v>
                </c:pt>
                <c:pt idx="1230">
                  <c:v>33322</c:v>
                </c:pt>
                <c:pt idx="1231">
                  <c:v>33323</c:v>
                </c:pt>
                <c:pt idx="1232">
                  <c:v>33324</c:v>
                </c:pt>
                <c:pt idx="1233">
                  <c:v>33325</c:v>
                </c:pt>
                <c:pt idx="1234">
                  <c:v>33326</c:v>
                </c:pt>
                <c:pt idx="1235">
                  <c:v>33329</c:v>
                </c:pt>
                <c:pt idx="1236">
                  <c:v>33330</c:v>
                </c:pt>
                <c:pt idx="1237">
                  <c:v>33331</c:v>
                </c:pt>
                <c:pt idx="1238">
                  <c:v>33332</c:v>
                </c:pt>
                <c:pt idx="1239">
                  <c:v>33333</c:v>
                </c:pt>
                <c:pt idx="1240">
                  <c:v>33336</c:v>
                </c:pt>
                <c:pt idx="1241">
                  <c:v>33337</c:v>
                </c:pt>
                <c:pt idx="1242">
                  <c:v>33338</c:v>
                </c:pt>
                <c:pt idx="1243">
                  <c:v>33339</c:v>
                </c:pt>
                <c:pt idx="1244">
                  <c:v>33340</c:v>
                </c:pt>
                <c:pt idx="1245">
                  <c:v>33343</c:v>
                </c:pt>
                <c:pt idx="1246">
                  <c:v>33344</c:v>
                </c:pt>
                <c:pt idx="1247">
                  <c:v>33345</c:v>
                </c:pt>
                <c:pt idx="1248">
                  <c:v>33346</c:v>
                </c:pt>
                <c:pt idx="1249">
                  <c:v>33347</c:v>
                </c:pt>
                <c:pt idx="1250">
                  <c:v>33350</c:v>
                </c:pt>
                <c:pt idx="1251">
                  <c:v>33351</c:v>
                </c:pt>
                <c:pt idx="1252">
                  <c:v>33352</c:v>
                </c:pt>
                <c:pt idx="1253">
                  <c:v>33353</c:v>
                </c:pt>
                <c:pt idx="1254">
                  <c:v>33354</c:v>
                </c:pt>
                <c:pt idx="1255">
                  <c:v>33358</c:v>
                </c:pt>
                <c:pt idx="1256">
                  <c:v>33359</c:v>
                </c:pt>
                <c:pt idx="1257">
                  <c:v>33360</c:v>
                </c:pt>
                <c:pt idx="1258">
                  <c:v>33365</c:v>
                </c:pt>
                <c:pt idx="1259">
                  <c:v>33366</c:v>
                </c:pt>
                <c:pt idx="1260">
                  <c:v>33367</c:v>
                </c:pt>
                <c:pt idx="1261">
                  <c:v>33368</c:v>
                </c:pt>
                <c:pt idx="1262">
                  <c:v>33371</c:v>
                </c:pt>
                <c:pt idx="1263">
                  <c:v>33372</c:v>
                </c:pt>
                <c:pt idx="1264">
                  <c:v>33373</c:v>
                </c:pt>
                <c:pt idx="1265">
                  <c:v>33374</c:v>
                </c:pt>
                <c:pt idx="1266">
                  <c:v>33375</c:v>
                </c:pt>
                <c:pt idx="1267">
                  <c:v>33378</c:v>
                </c:pt>
                <c:pt idx="1268">
                  <c:v>33379</c:v>
                </c:pt>
                <c:pt idx="1269">
                  <c:v>33380</c:v>
                </c:pt>
                <c:pt idx="1270">
                  <c:v>33381</c:v>
                </c:pt>
                <c:pt idx="1271">
                  <c:v>33382</c:v>
                </c:pt>
                <c:pt idx="1272">
                  <c:v>33385</c:v>
                </c:pt>
                <c:pt idx="1273">
                  <c:v>33386</c:v>
                </c:pt>
                <c:pt idx="1274">
                  <c:v>33387</c:v>
                </c:pt>
                <c:pt idx="1275">
                  <c:v>33388</c:v>
                </c:pt>
                <c:pt idx="1276">
                  <c:v>33389</c:v>
                </c:pt>
                <c:pt idx="1277">
                  <c:v>33392</c:v>
                </c:pt>
                <c:pt idx="1278">
                  <c:v>33393</c:v>
                </c:pt>
                <c:pt idx="1279">
                  <c:v>33394</c:v>
                </c:pt>
                <c:pt idx="1280">
                  <c:v>33395</c:v>
                </c:pt>
                <c:pt idx="1281">
                  <c:v>33396</c:v>
                </c:pt>
                <c:pt idx="1282">
                  <c:v>33399</c:v>
                </c:pt>
                <c:pt idx="1283">
                  <c:v>33400</c:v>
                </c:pt>
                <c:pt idx="1284">
                  <c:v>33401</c:v>
                </c:pt>
                <c:pt idx="1285">
                  <c:v>33402</c:v>
                </c:pt>
                <c:pt idx="1286">
                  <c:v>33403</c:v>
                </c:pt>
                <c:pt idx="1287">
                  <c:v>33406</c:v>
                </c:pt>
                <c:pt idx="1288">
                  <c:v>33407</c:v>
                </c:pt>
                <c:pt idx="1289">
                  <c:v>33408</c:v>
                </c:pt>
                <c:pt idx="1290">
                  <c:v>33409</c:v>
                </c:pt>
                <c:pt idx="1291">
                  <c:v>33410</c:v>
                </c:pt>
                <c:pt idx="1292">
                  <c:v>33413</c:v>
                </c:pt>
                <c:pt idx="1293">
                  <c:v>33414</c:v>
                </c:pt>
                <c:pt idx="1294">
                  <c:v>33415</c:v>
                </c:pt>
                <c:pt idx="1295">
                  <c:v>33416</c:v>
                </c:pt>
                <c:pt idx="1296">
                  <c:v>33417</c:v>
                </c:pt>
                <c:pt idx="1297">
                  <c:v>33420</c:v>
                </c:pt>
                <c:pt idx="1298">
                  <c:v>33421</c:v>
                </c:pt>
                <c:pt idx="1299">
                  <c:v>33422</c:v>
                </c:pt>
                <c:pt idx="1300">
                  <c:v>33423</c:v>
                </c:pt>
                <c:pt idx="1301">
                  <c:v>33424</c:v>
                </c:pt>
                <c:pt idx="1302">
                  <c:v>33427</c:v>
                </c:pt>
                <c:pt idx="1303">
                  <c:v>33428</c:v>
                </c:pt>
                <c:pt idx="1304">
                  <c:v>33429</c:v>
                </c:pt>
                <c:pt idx="1305">
                  <c:v>33430</c:v>
                </c:pt>
                <c:pt idx="1306">
                  <c:v>33431</c:v>
                </c:pt>
                <c:pt idx="1307">
                  <c:v>33434</c:v>
                </c:pt>
                <c:pt idx="1308">
                  <c:v>33435</c:v>
                </c:pt>
                <c:pt idx="1309">
                  <c:v>33436</c:v>
                </c:pt>
                <c:pt idx="1310">
                  <c:v>33437</c:v>
                </c:pt>
                <c:pt idx="1311">
                  <c:v>33438</c:v>
                </c:pt>
                <c:pt idx="1312">
                  <c:v>33441</c:v>
                </c:pt>
                <c:pt idx="1313">
                  <c:v>33442</c:v>
                </c:pt>
                <c:pt idx="1314">
                  <c:v>33443</c:v>
                </c:pt>
                <c:pt idx="1315">
                  <c:v>33444</c:v>
                </c:pt>
                <c:pt idx="1316">
                  <c:v>33445</c:v>
                </c:pt>
                <c:pt idx="1317">
                  <c:v>33448</c:v>
                </c:pt>
                <c:pt idx="1318">
                  <c:v>33449</c:v>
                </c:pt>
                <c:pt idx="1319">
                  <c:v>33450</c:v>
                </c:pt>
                <c:pt idx="1320">
                  <c:v>33451</c:v>
                </c:pt>
                <c:pt idx="1321">
                  <c:v>33452</c:v>
                </c:pt>
                <c:pt idx="1322">
                  <c:v>33455</c:v>
                </c:pt>
                <c:pt idx="1323">
                  <c:v>33456</c:v>
                </c:pt>
                <c:pt idx="1324">
                  <c:v>33457</c:v>
                </c:pt>
                <c:pt idx="1325">
                  <c:v>33458</c:v>
                </c:pt>
                <c:pt idx="1326">
                  <c:v>33459</c:v>
                </c:pt>
                <c:pt idx="1327">
                  <c:v>33462</c:v>
                </c:pt>
                <c:pt idx="1328">
                  <c:v>33463</c:v>
                </c:pt>
                <c:pt idx="1329">
                  <c:v>33464</c:v>
                </c:pt>
                <c:pt idx="1330">
                  <c:v>33465</c:v>
                </c:pt>
                <c:pt idx="1331">
                  <c:v>33466</c:v>
                </c:pt>
                <c:pt idx="1332">
                  <c:v>33469</c:v>
                </c:pt>
                <c:pt idx="1333">
                  <c:v>33470</c:v>
                </c:pt>
                <c:pt idx="1334">
                  <c:v>33471</c:v>
                </c:pt>
                <c:pt idx="1335">
                  <c:v>33472</c:v>
                </c:pt>
                <c:pt idx="1336">
                  <c:v>33473</c:v>
                </c:pt>
                <c:pt idx="1337">
                  <c:v>33476</c:v>
                </c:pt>
                <c:pt idx="1338">
                  <c:v>33477</c:v>
                </c:pt>
                <c:pt idx="1339">
                  <c:v>33478</c:v>
                </c:pt>
                <c:pt idx="1340">
                  <c:v>33479</c:v>
                </c:pt>
                <c:pt idx="1341">
                  <c:v>33480</c:v>
                </c:pt>
                <c:pt idx="1342">
                  <c:v>33483</c:v>
                </c:pt>
                <c:pt idx="1343">
                  <c:v>33484</c:v>
                </c:pt>
                <c:pt idx="1344">
                  <c:v>33485</c:v>
                </c:pt>
                <c:pt idx="1345">
                  <c:v>33486</c:v>
                </c:pt>
                <c:pt idx="1346">
                  <c:v>33487</c:v>
                </c:pt>
                <c:pt idx="1347">
                  <c:v>33490</c:v>
                </c:pt>
                <c:pt idx="1348">
                  <c:v>33491</c:v>
                </c:pt>
                <c:pt idx="1349">
                  <c:v>33492</c:v>
                </c:pt>
                <c:pt idx="1350">
                  <c:v>33493</c:v>
                </c:pt>
                <c:pt idx="1351">
                  <c:v>33494</c:v>
                </c:pt>
                <c:pt idx="1352">
                  <c:v>33498</c:v>
                </c:pt>
                <c:pt idx="1353">
                  <c:v>33499</c:v>
                </c:pt>
                <c:pt idx="1354">
                  <c:v>33500</c:v>
                </c:pt>
                <c:pt idx="1355">
                  <c:v>33501</c:v>
                </c:pt>
                <c:pt idx="1356">
                  <c:v>33505</c:v>
                </c:pt>
                <c:pt idx="1357">
                  <c:v>33506</c:v>
                </c:pt>
                <c:pt idx="1358">
                  <c:v>33507</c:v>
                </c:pt>
                <c:pt idx="1359">
                  <c:v>33508</c:v>
                </c:pt>
                <c:pt idx="1360">
                  <c:v>33511</c:v>
                </c:pt>
                <c:pt idx="1361">
                  <c:v>33512</c:v>
                </c:pt>
                <c:pt idx="1362">
                  <c:v>33513</c:v>
                </c:pt>
                <c:pt idx="1363">
                  <c:v>33514</c:v>
                </c:pt>
                <c:pt idx="1364">
                  <c:v>33515</c:v>
                </c:pt>
                <c:pt idx="1365">
                  <c:v>33518</c:v>
                </c:pt>
                <c:pt idx="1366">
                  <c:v>33519</c:v>
                </c:pt>
                <c:pt idx="1367">
                  <c:v>33520</c:v>
                </c:pt>
                <c:pt idx="1368">
                  <c:v>33522</c:v>
                </c:pt>
                <c:pt idx="1369">
                  <c:v>33525</c:v>
                </c:pt>
                <c:pt idx="1370">
                  <c:v>33526</c:v>
                </c:pt>
                <c:pt idx="1371">
                  <c:v>33527</c:v>
                </c:pt>
                <c:pt idx="1372">
                  <c:v>33528</c:v>
                </c:pt>
                <c:pt idx="1373">
                  <c:v>33529</c:v>
                </c:pt>
                <c:pt idx="1374">
                  <c:v>33532</c:v>
                </c:pt>
                <c:pt idx="1375">
                  <c:v>33533</c:v>
                </c:pt>
                <c:pt idx="1376">
                  <c:v>33534</c:v>
                </c:pt>
                <c:pt idx="1377">
                  <c:v>33535</c:v>
                </c:pt>
                <c:pt idx="1378">
                  <c:v>33536</c:v>
                </c:pt>
                <c:pt idx="1379">
                  <c:v>33539</c:v>
                </c:pt>
                <c:pt idx="1380">
                  <c:v>33540</c:v>
                </c:pt>
                <c:pt idx="1381">
                  <c:v>33541</c:v>
                </c:pt>
                <c:pt idx="1382">
                  <c:v>33542</c:v>
                </c:pt>
                <c:pt idx="1383">
                  <c:v>33543</c:v>
                </c:pt>
                <c:pt idx="1384">
                  <c:v>33547</c:v>
                </c:pt>
                <c:pt idx="1385">
                  <c:v>33548</c:v>
                </c:pt>
                <c:pt idx="1386">
                  <c:v>33549</c:v>
                </c:pt>
                <c:pt idx="1387">
                  <c:v>33550</c:v>
                </c:pt>
                <c:pt idx="1388">
                  <c:v>33553</c:v>
                </c:pt>
                <c:pt idx="1389">
                  <c:v>33554</c:v>
                </c:pt>
                <c:pt idx="1390">
                  <c:v>33555</c:v>
                </c:pt>
                <c:pt idx="1391">
                  <c:v>33556</c:v>
                </c:pt>
                <c:pt idx="1392">
                  <c:v>33557</c:v>
                </c:pt>
                <c:pt idx="1393">
                  <c:v>33560</c:v>
                </c:pt>
                <c:pt idx="1394">
                  <c:v>33561</c:v>
                </c:pt>
                <c:pt idx="1395">
                  <c:v>33562</c:v>
                </c:pt>
                <c:pt idx="1396">
                  <c:v>33563</c:v>
                </c:pt>
                <c:pt idx="1397">
                  <c:v>33564</c:v>
                </c:pt>
                <c:pt idx="1398">
                  <c:v>33567</c:v>
                </c:pt>
                <c:pt idx="1399">
                  <c:v>33568</c:v>
                </c:pt>
                <c:pt idx="1400">
                  <c:v>33569</c:v>
                </c:pt>
                <c:pt idx="1401">
                  <c:v>33570</c:v>
                </c:pt>
                <c:pt idx="1402">
                  <c:v>33571</c:v>
                </c:pt>
                <c:pt idx="1403">
                  <c:v>33574</c:v>
                </c:pt>
                <c:pt idx="1404">
                  <c:v>33575</c:v>
                </c:pt>
                <c:pt idx="1405">
                  <c:v>33576</c:v>
                </c:pt>
                <c:pt idx="1406">
                  <c:v>33577</c:v>
                </c:pt>
                <c:pt idx="1407">
                  <c:v>33578</c:v>
                </c:pt>
                <c:pt idx="1408">
                  <c:v>33581</c:v>
                </c:pt>
                <c:pt idx="1409">
                  <c:v>33582</c:v>
                </c:pt>
                <c:pt idx="1410">
                  <c:v>33583</c:v>
                </c:pt>
                <c:pt idx="1411">
                  <c:v>33584</c:v>
                </c:pt>
                <c:pt idx="1412">
                  <c:v>33585</c:v>
                </c:pt>
                <c:pt idx="1413">
                  <c:v>33588</c:v>
                </c:pt>
                <c:pt idx="1414">
                  <c:v>33589</c:v>
                </c:pt>
                <c:pt idx="1415">
                  <c:v>33590</c:v>
                </c:pt>
                <c:pt idx="1416">
                  <c:v>33591</c:v>
                </c:pt>
                <c:pt idx="1417">
                  <c:v>33592</c:v>
                </c:pt>
                <c:pt idx="1418">
                  <c:v>33596</c:v>
                </c:pt>
                <c:pt idx="1419">
                  <c:v>33597</c:v>
                </c:pt>
                <c:pt idx="1420">
                  <c:v>33598</c:v>
                </c:pt>
                <c:pt idx="1421">
                  <c:v>33599</c:v>
                </c:pt>
                <c:pt idx="1422">
                  <c:v>33602</c:v>
                </c:pt>
                <c:pt idx="1423">
                  <c:v>33609</c:v>
                </c:pt>
                <c:pt idx="1424">
                  <c:v>33610</c:v>
                </c:pt>
                <c:pt idx="1425">
                  <c:v>33611</c:v>
                </c:pt>
                <c:pt idx="1426">
                  <c:v>33612</c:v>
                </c:pt>
                <c:pt idx="1427">
                  <c:v>33613</c:v>
                </c:pt>
                <c:pt idx="1428">
                  <c:v>33616</c:v>
                </c:pt>
                <c:pt idx="1429">
                  <c:v>33617</c:v>
                </c:pt>
                <c:pt idx="1430">
                  <c:v>33619</c:v>
                </c:pt>
                <c:pt idx="1431">
                  <c:v>33620</c:v>
                </c:pt>
                <c:pt idx="1432">
                  <c:v>33623</c:v>
                </c:pt>
                <c:pt idx="1433">
                  <c:v>33624</c:v>
                </c:pt>
                <c:pt idx="1434">
                  <c:v>33625</c:v>
                </c:pt>
                <c:pt idx="1435">
                  <c:v>33626</c:v>
                </c:pt>
                <c:pt idx="1436">
                  <c:v>33627</c:v>
                </c:pt>
                <c:pt idx="1437">
                  <c:v>33630</c:v>
                </c:pt>
                <c:pt idx="1438">
                  <c:v>33631</c:v>
                </c:pt>
                <c:pt idx="1439">
                  <c:v>33632</c:v>
                </c:pt>
                <c:pt idx="1440">
                  <c:v>33633</c:v>
                </c:pt>
                <c:pt idx="1441">
                  <c:v>33634</c:v>
                </c:pt>
                <c:pt idx="1442">
                  <c:v>33637</c:v>
                </c:pt>
                <c:pt idx="1443">
                  <c:v>33638</c:v>
                </c:pt>
                <c:pt idx="1444">
                  <c:v>33639</c:v>
                </c:pt>
                <c:pt idx="1445">
                  <c:v>33640</c:v>
                </c:pt>
                <c:pt idx="1446">
                  <c:v>33641</c:v>
                </c:pt>
                <c:pt idx="1447">
                  <c:v>33644</c:v>
                </c:pt>
                <c:pt idx="1448">
                  <c:v>33646</c:v>
                </c:pt>
                <c:pt idx="1449">
                  <c:v>33647</c:v>
                </c:pt>
                <c:pt idx="1450">
                  <c:v>33648</c:v>
                </c:pt>
                <c:pt idx="1451">
                  <c:v>33651</c:v>
                </c:pt>
                <c:pt idx="1452">
                  <c:v>33652</c:v>
                </c:pt>
                <c:pt idx="1453">
                  <c:v>33653</c:v>
                </c:pt>
                <c:pt idx="1454">
                  <c:v>33654</c:v>
                </c:pt>
                <c:pt idx="1455">
                  <c:v>33655</c:v>
                </c:pt>
                <c:pt idx="1456">
                  <c:v>33658</c:v>
                </c:pt>
                <c:pt idx="1457">
                  <c:v>33659</c:v>
                </c:pt>
                <c:pt idx="1458">
                  <c:v>33660</c:v>
                </c:pt>
                <c:pt idx="1459">
                  <c:v>33661</c:v>
                </c:pt>
                <c:pt idx="1460">
                  <c:v>33662</c:v>
                </c:pt>
                <c:pt idx="1461">
                  <c:v>33665</c:v>
                </c:pt>
                <c:pt idx="1462">
                  <c:v>33666</c:v>
                </c:pt>
                <c:pt idx="1463">
                  <c:v>33667</c:v>
                </c:pt>
                <c:pt idx="1464">
                  <c:v>33668</c:v>
                </c:pt>
                <c:pt idx="1465">
                  <c:v>33669</c:v>
                </c:pt>
                <c:pt idx="1466">
                  <c:v>33672</c:v>
                </c:pt>
                <c:pt idx="1467">
                  <c:v>33673</c:v>
                </c:pt>
                <c:pt idx="1468">
                  <c:v>33674</c:v>
                </c:pt>
                <c:pt idx="1469">
                  <c:v>33675</c:v>
                </c:pt>
                <c:pt idx="1470">
                  <c:v>33676</c:v>
                </c:pt>
                <c:pt idx="1471">
                  <c:v>33679</c:v>
                </c:pt>
                <c:pt idx="1472">
                  <c:v>33680</c:v>
                </c:pt>
                <c:pt idx="1473">
                  <c:v>33681</c:v>
                </c:pt>
                <c:pt idx="1474">
                  <c:v>33682</c:v>
                </c:pt>
                <c:pt idx="1475">
                  <c:v>33686</c:v>
                </c:pt>
                <c:pt idx="1476">
                  <c:v>33687</c:v>
                </c:pt>
                <c:pt idx="1477">
                  <c:v>33688</c:v>
                </c:pt>
                <c:pt idx="1478">
                  <c:v>33689</c:v>
                </c:pt>
                <c:pt idx="1479">
                  <c:v>33690</c:v>
                </c:pt>
                <c:pt idx="1480">
                  <c:v>33693</c:v>
                </c:pt>
                <c:pt idx="1481">
                  <c:v>33694</c:v>
                </c:pt>
                <c:pt idx="1482">
                  <c:v>33695</c:v>
                </c:pt>
                <c:pt idx="1483">
                  <c:v>33696</c:v>
                </c:pt>
                <c:pt idx="1484">
                  <c:v>33697</c:v>
                </c:pt>
                <c:pt idx="1485">
                  <c:v>33700</c:v>
                </c:pt>
                <c:pt idx="1486">
                  <c:v>33701</c:v>
                </c:pt>
                <c:pt idx="1487">
                  <c:v>33702</c:v>
                </c:pt>
                <c:pt idx="1488">
                  <c:v>33703</c:v>
                </c:pt>
                <c:pt idx="1489">
                  <c:v>33704</c:v>
                </c:pt>
                <c:pt idx="1490">
                  <c:v>33707</c:v>
                </c:pt>
                <c:pt idx="1491">
                  <c:v>33708</c:v>
                </c:pt>
                <c:pt idx="1492">
                  <c:v>33709</c:v>
                </c:pt>
                <c:pt idx="1493">
                  <c:v>33710</c:v>
                </c:pt>
                <c:pt idx="1494">
                  <c:v>33711</c:v>
                </c:pt>
                <c:pt idx="1495">
                  <c:v>33714</c:v>
                </c:pt>
                <c:pt idx="1496">
                  <c:v>33715</c:v>
                </c:pt>
                <c:pt idx="1497">
                  <c:v>33716</c:v>
                </c:pt>
                <c:pt idx="1498">
                  <c:v>33717</c:v>
                </c:pt>
                <c:pt idx="1499">
                  <c:v>33718</c:v>
                </c:pt>
                <c:pt idx="1500">
                  <c:v>33721</c:v>
                </c:pt>
                <c:pt idx="1501">
                  <c:v>33722</c:v>
                </c:pt>
                <c:pt idx="1502">
                  <c:v>33724</c:v>
                </c:pt>
                <c:pt idx="1503">
                  <c:v>33725</c:v>
                </c:pt>
                <c:pt idx="1504">
                  <c:v>33730</c:v>
                </c:pt>
                <c:pt idx="1505">
                  <c:v>33731</c:v>
                </c:pt>
                <c:pt idx="1506">
                  <c:v>33732</c:v>
                </c:pt>
                <c:pt idx="1507">
                  <c:v>33735</c:v>
                </c:pt>
                <c:pt idx="1508">
                  <c:v>33736</c:v>
                </c:pt>
                <c:pt idx="1509">
                  <c:v>33737</c:v>
                </c:pt>
                <c:pt idx="1510">
                  <c:v>33738</c:v>
                </c:pt>
                <c:pt idx="1511">
                  <c:v>33739</c:v>
                </c:pt>
                <c:pt idx="1512">
                  <c:v>33742</c:v>
                </c:pt>
                <c:pt idx="1513">
                  <c:v>33743</c:v>
                </c:pt>
                <c:pt idx="1514">
                  <c:v>33744</c:v>
                </c:pt>
                <c:pt idx="1515">
                  <c:v>33745</c:v>
                </c:pt>
                <c:pt idx="1516">
                  <c:v>33746</c:v>
                </c:pt>
                <c:pt idx="1517">
                  <c:v>33749</c:v>
                </c:pt>
                <c:pt idx="1518">
                  <c:v>33750</c:v>
                </c:pt>
                <c:pt idx="1519">
                  <c:v>33751</c:v>
                </c:pt>
                <c:pt idx="1520">
                  <c:v>33752</c:v>
                </c:pt>
                <c:pt idx="1521">
                  <c:v>33753</c:v>
                </c:pt>
                <c:pt idx="1522">
                  <c:v>33756</c:v>
                </c:pt>
                <c:pt idx="1523">
                  <c:v>33757</c:v>
                </c:pt>
                <c:pt idx="1524">
                  <c:v>33758</c:v>
                </c:pt>
                <c:pt idx="1525">
                  <c:v>33759</c:v>
                </c:pt>
                <c:pt idx="1526">
                  <c:v>33760</c:v>
                </c:pt>
                <c:pt idx="1527">
                  <c:v>33763</c:v>
                </c:pt>
                <c:pt idx="1528">
                  <c:v>33764</c:v>
                </c:pt>
                <c:pt idx="1529">
                  <c:v>33765</c:v>
                </c:pt>
                <c:pt idx="1530">
                  <c:v>33766</c:v>
                </c:pt>
                <c:pt idx="1531">
                  <c:v>33767</c:v>
                </c:pt>
                <c:pt idx="1532">
                  <c:v>33770</c:v>
                </c:pt>
                <c:pt idx="1533">
                  <c:v>33771</c:v>
                </c:pt>
                <c:pt idx="1534">
                  <c:v>33772</c:v>
                </c:pt>
                <c:pt idx="1535">
                  <c:v>33773</c:v>
                </c:pt>
                <c:pt idx="1536">
                  <c:v>33774</c:v>
                </c:pt>
                <c:pt idx="1537">
                  <c:v>33777</c:v>
                </c:pt>
                <c:pt idx="1538">
                  <c:v>33778</c:v>
                </c:pt>
                <c:pt idx="1539">
                  <c:v>33779</c:v>
                </c:pt>
                <c:pt idx="1540">
                  <c:v>33780</c:v>
                </c:pt>
                <c:pt idx="1541">
                  <c:v>33781</c:v>
                </c:pt>
                <c:pt idx="1542">
                  <c:v>33784</c:v>
                </c:pt>
                <c:pt idx="1543">
                  <c:v>33785</c:v>
                </c:pt>
                <c:pt idx="1544">
                  <c:v>33786</c:v>
                </c:pt>
                <c:pt idx="1545">
                  <c:v>33787</c:v>
                </c:pt>
                <c:pt idx="1546">
                  <c:v>33788</c:v>
                </c:pt>
                <c:pt idx="1547">
                  <c:v>33791</c:v>
                </c:pt>
                <c:pt idx="1548">
                  <c:v>33792</c:v>
                </c:pt>
                <c:pt idx="1549">
                  <c:v>33793</c:v>
                </c:pt>
                <c:pt idx="1550">
                  <c:v>33794</c:v>
                </c:pt>
                <c:pt idx="1551">
                  <c:v>33795</c:v>
                </c:pt>
                <c:pt idx="1552">
                  <c:v>33798</c:v>
                </c:pt>
                <c:pt idx="1553">
                  <c:v>33799</c:v>
                </c:pt>
                <c:pt idx="1554">
                  <c:v>33800</c:v>
                </c:pt>
                <c:pt idx="1555">
                  <c:v>33801</c:v>
                </c:pt>
                <c:pt idx="1556">
                  <c:v>33802</c:v>
                </c:pt>
                <c:pt idx="1557">
                  <c:v>33805</c:v>
                </c:pt>
                <c:pt idx="1558">
                  <c:v>33806</c:v>
                </c:pt>
                <c:pt idx="1559">
                  <c:v>33807</c:v>
                </c:pt>
                <c:pt idx="1560">
                  <c:v>33808</c:v>
                </c:pt>
                <c:pt idx="1561">
                  <c:v>33809</c:v>
                </c:pt>
                <c:pt idx="1562">
                  <c:v>33812</c:v>
                </c:pt>
                <c:pt idx="1563">
                  <c:v>33813</c:v>
                </c:pt>
                <c:pt idx="1564">
                  <c:v>33814</c:v>
                </c:pt>
                <c:pt idx="1565">
                  <c:v>33815</c:v>
                </c:pt>
                <c:pt idx="1566">
                  <c:v>33816</c:v>
                </c:pt>
                <c:pt idx="1567">
                  <c:v>33819</c:v>
                </c:pt>
                <c:pt idx="1568">
                  <c:v>33820</c:v>
                </c:pt>
                <c:pt idx="1569">
                  <c:v>33821</c:v>
                </c:pt>
                <c:pt idx="1570">
                  <c:v>33822</c:v>
                </c:pt>
                <c:pt idx="1571">
                  <c:v>33823</c:v>
                </c:pt>
                <c:pt idx="1572">
                  <c:v>33826</c:v>
                </c:pt>
                <c:pt idx="1573">
                  <c:v>33827</c:v>
                </c:pt>
                <c:pt idx="1574">
                  <c:v>33828</c:v>
                </c:pt>
                <c:pt idx="1575">
                  <c:v>33829</c:v>
                </c:pt>
                <c:pt idx="1576">
                  <c:v>33830</c:v>
                </c:pt>
                <c:pt idx="1577">
                  <c:v>33833</c:v>
                </c:pt>
                <c:pt idx="1578">
                  <c:v>33834</c:v>
                </c:pt>
                <c:pt idx="1579">
                  <c:v>33835</c:v>
                </c:pt>
                <c:pt idx="1580">
                  <c:v>33836</c:v>
                </c:pt>
                <c:pt idx="1581">
                  <c:v>33837</c:v>
                </c:pt>
                <c:pt idx="1582">
                  <c:v>33840</c:v>
                </c:pt>
                <c:pt idx="1583">
                  <c:v>33841</c:v>
                </c:pt>
                <c:pt idx="1584">
                  <c:v>33842</c:v>
                </c:pt>
                <c:pt idx="1585">
                  <c:v>33843</c:v>
                </c:pt>
                <c:pt idx="1586">
                  <c:v>33844</c:v>
                </c:pt>
                <c:pt idx="1587">
                  <c:v>33847</c:v>
                </c:pt>
                <c:pt idx="1588">
                  <c:v>33848</c:v>
                </c:pt>
                <c:pt idx="1589">
                  <c:v>33849</c:v>
                </c:pt>
                <c:pt idx="1590">
                  <c:v>33850</c:v>
                </c:pt>
                <c:pt idx="1591">
                  <c:v>33851</c:v>
                </c:pt>
                <c:pt idx="1592">
                  <c:v>33854</c:v>
                </c:pt>
                <c:pt idx="1593">
                  <c:v>33855</c:v>
                </c:pt>
                <c:pt idx="1594">
                  <c:v>33856</c:v>
                </c:pt>
                <c:pt idx="1595">
                  <c:v>33857</c:v>
                </c:pt>
                <c:pt idx="1596">
                  <c:v>33858</c:v>
                </c:pt>
                <c:pt idx="1597">
                  <c:v>33861</c:v>
                </c:pt>
                <c:pt idx="1598">
                  <c:v>33863</c:v>
                </c:pt>
                <c:pt idx="1599">
                  <c:v>33864</c:v>
                </c:pt>
                <c:pt idx="1600">
                  <c:v>33865</c:v>
                </c:pt>
                <c:pt idx="1601">
                  <c:v>33868</c:v>
                </c:pt>
                <c:pt idx="1602">
                  <c:v>33869</c:v>
                </c:pt>
                <c:pt idx="1603">
                  <c:v>33871</c:v>
                </c:pt>
                <c:pt idx="1604">
                  <c:v>33872</c:v>
                </c:pt>
                <c:pt idx="1605">
                  <c:v>33875</c:v>
                </c:pt>
                <c:pt idx="1606">
                  <c:v>33876</c:v>
                </c:pt>
                <c:pt idx="1607">
                  <c:v>33877</c:v>
                </c:pt>
                <c:pt idx="1608">
                  <c:v>33878</c:v>
                </c:pt>
                <c:pt idx="1609">
                  <c:v>33879</c:v>
                </c:pt>
                <c:pt idx="1610">
                  <c:v>33882</c:v>
                </c:pt>
                <c:pt idx="1611">
                  <c:v>33883</c:v>
                </c:pt>
                <c:pt idx="1612">
                  <c:v>33884</c:v>
                </c:pt>
                <c:pt idx="1613">
                  <c:v>33885</c:v>
                </c:pt>
                <c:pt idx="1614">
                  <c:v>33886</c:v>
                </c:pt>
                <c:pt idx="1615">
                  <c:v>33889</c:v>
                </c:pt>
                <c:pt idx="1616">
                  <c:v>33890</c:v>
                </c:pt>
                <c:pt idx="1617">
                  <c:v>33891</c:v>
                </c:pt>
                <c:pt idx="1618">
                  <c:v>33892</c:v>
                </c:pt>
                <c:pt idx="1619">
                  <c:v>33893</c:v>
                </c:pt>
                <c:pt idx="1620">
                  <c:v>33896</c:v>
                </c:pt>
                <c:pt idx="1621">
                  <c:v>33897</c:v>
                </c:pt>
                <c:pt idx="1622">
                  <c:v>33898</c:v>
                </c:pt>
                <c:pt idx="1623">
                  <c:v>33899</c:v>
                </c:pt>
                <c:pt idx="1624">
                  <c:v>33900</c:v>
                </c:pt>
                <c:pt idx="1625">
                  <c:v>33903</c:v>
                </c:pt>
                <c:pt idx="1626">
                  <c:v>33904</c:v>
                </c:pt>
                <c:pt idx="1627">
                  <c:v>33905</c:v>
                </c:pt>
                <c:pt idx="1628">
                  <c:v>33906</c:v>
                </c:pt>
                <c:pt idx="1629">
                  <c:v>33907</c:v>
                </c:pt>
                <c:pt idx="1630">
                  <c:v>33910</c:v>
                </c:pt>
                <c:pt idx="1631">
                  <c:v>33912</c:v>
                </c:pt>
                <c:pt idx="1632">
                  <c:v>33913</c:v>
                </c:pt>
                <c:pt idx="1633">
                  <c:v>33914</c:v>
                </c:pt>
                <c:pt idx="1634">
                  <c:v>33917</c:v>
                </c:pt>
                <c:pt idx="1635">
                  <c:v>33918</c:v>
                </c:pt>
                <c:pt idx="1636">
                  <c:v>33919</c:v>
                </c:pt>
                <c:pt idx="1637">
                  <c:v>33920</c:v>
                </c:pt>
                <c:pt idx="1638">
                  <c:v>33921</c:v>
                </c:pt>
                <c:pt idx="1639">
                  <c:v>33924</c:v>
                </c:pt>
                <c:pt idx="1640">
                  <c:v>33925</c:v>
                </c:pt>
                <c:pt idx="1641">
                  <c:v>33926</c:v>
                </c:pt>
                <c:pt idx="1642">
                  <c:v>33927</c:v>
                </c:pt>
                <c:pt idx="1643">
                  <c:v>33928</c:v>
                </c:pt>
                <c:pt idx="1644">
                  <c:v>33932</c:v>
                </c:pt>
                <c:pt idx="1645">
                  <c:v>33933</c:v>
                </c:pt>
                <c:pt idx="1646">
                  <c:v>33934</c:v>
                </c:pt>
                <c:pt idx="1647">
                  <c:v>33935</c:v>
                </c:pt>
                <c:pt idx="1648">
                  <c:v>33938</c:v>
                </c:pt>
                <c:pt idx="1649">
                  <c:v>33939</c:v>
                </c:pt>
                <c:pt idx="1650">
                  <c:v>33940</c:v>
                </c:pt>
                <c:pt idx="1651">
                  <c:v>33941</c:v>
                </c:pt>
                <c:pt idx="1652">
                  <c:v>33942</c:v>
                </c:pt>
                <c:pt idx="1653">
                  <c:v>33945</c:v>
                </c:pt>
                <c:pt idx="1654">
                  <c:v>33946</c:v>
                </c:pt>
                <c:pt idx="1655">
                  <c:v>33947</c:v>
                </c:pt>
                <c:pt idx="1656">
                  <c:v>33948</c:v>
                </c:pt>
                <c:pt idx="1657">
                  <c:v>33949</c:v>
                </c:pt>
                <c:pt idx="1658">
                  <c:v>33952</c:v>
                </c:pt>
                <c:pt idx="1659">
                  <c:v>33953</c:v>
                </c:pt>
                <c:pt idx="1660">
                  <c:v>33954</c:v>
                </c:pt>
                <c:pt idx="1661">
                  <c:v>33955</c:v>
                </c:pt>
                <c:pt idx="1662">
                  <c:v>33956</c:v>
                </c:pt>
                <c:pt idx="1663">
                  <c:v>33959</c:v>
                </c:pt>
                <c:pt idx="1664">
                  <c:v>33960</c:v>
                </c:pt>
                <c:pt idx="1665">
                  <c:v>33962</c:v>
                </c:pt>
                <c:pt idx="1666">
                  <c:v>33963</c:v>
                </c:pt>
                <c:pt idx="1667">
                  <c:v>33966</c:v>
                </c:pt>
                <c:pt idx="1668">
                  <c:v>33967</c:v>
                </c:pt>
                <c:pt idx="1669">
                  <c:v>33968</c:v>
                </c:pt>
                <c:pt idx="1670">
                  <c:v>33973</c:v>
                </c:pt>
                <c:pt idx="1671">
                  <c:v>33974</c:v>
                </c:pt>
                <c:pt idx="1672">
                  <c:v>33975</c:v>
                </c:pt>
                <c:pt idx="1673">
                  <c:v>33976</c:v>
                </c:pt>
                <c:pt idx="1674">
                  <c:v>33977</c:v>
                </c:pt>
                <c:pt idx="1675">
                  <c:v>33980</c:v>
                </c:pt>
                <c:pt idx="1676">
                  <c:v>33981</c:v>
                </c:pt>
                <c:pt idx="1677">
                  <c:v>33982</c:v>
                </c:pt>
                <c:pt idx="1678">
                  <c:v>33983</c:v>
                </c:pt>
                <c:pt idx="1679">
                  <c:v>33987</c:v>
                </c:pt>
                <c:pt idx="1680">
                  <c:v>33988</c:v>
                </c:pt>
                <c:pt idx="1681">
                  <c:v>33989</c:v>
                </c:pt>
                <c:pt idx="1682">
                  <c:v>33990</c:v>
                </c:pt>
                <c:pt idx="1683">
                  <c:v>33991</c:v>
                </c:pt>
                <c:pt idx="1684">
                  <c:v>33994</c:v>
                </c:pt>
                <c:pt idx="1685">
                  <c:v>33995</c:v>
                </c:pt>
                <c:pt idx="1686">
                  <c:v>33996</c:v>
                </c:pt>
                <c:pt idx="1687">
                  <c:v>33997</c:v>
                </c:pt>
                <c:pt idx="1688">
                  <c:v>33998</c:v>
                </c:pt>
                <c:pt idx="1689">
                  <c:v>34001</c:v>
                </c:pt>
                <c:pt idx="1690">
                  <c:v>34002</c:v>
                </c:pt>
                <c:pt idx="1691">
                  <c:v>34003</c:v>
                </c:pt>
                <c:pt idx="1692">
                  <c:v>34004</c:v>
                </c:pt>
                <c:pt idx="1693">
                  <c:v>34005</c:v>
                </c:pt>
                <c:pt idx="1694">
                  <c:v>34008</c:v>
                </c:pt>
                <c:pt idx="1695">
                  <c:v>34009</c:v>
                </c:pt>
                <c:pt idx="1696">
                  <c:v>34010</c:v>
                </c:pt>
                <c:pt idx="1697">
                  <c:v>34012</c:v>
                </c:pt>
                <c:pt idx="1698">
                  <c:v>34015</c:v>
                </c:pt>
                <c:pt idx="1699">
                  <c:v>34016</c:v>
                </c:pt>
                <c:pt idx="1700">
                  <c:v>34017</c:v>
                </c:pt>
                <c:pt idx="1701">
                  <c:v>34018</c:v>
                </c:pt>
                <c:pt idx="1702">
                  <c:v>34019</c:v>
                </c:pt>
                <c:pt idx="1703">
                  <c:v>34022</c:v>
                </c:pt>
                <c:pt idx="1704">
                  <c:v>34023</c:v>
                </c:pt>
                <c:pt idx="1705">
                  <c:v>34024</c:v>
                </c:pt>
                <c:pt idx="1706">
                  <c:v>34025</c:v>
                </c:pt>
                <c:pt idx="1707">
                  <c:v>34026</c:v>
                </c:pt>
                <c:pt idx="1708">
                  <c:v>34029</c:v>
                </c:pt>
                <c:pt idx="1709">
                  <c:v>34030</c:v>
                </c:pt>
                <c:pt idx="1710">
                  <c:v>34031</c:v>
                </c:pt>
                <c:pt idx="1711">
                  <c:v>34032</c:v>
                </c:pt>
                <c:pt idx="1712">
                  <c:v>34033</c:v>
                </c:pt>
                <c:pt idx="1713">
                  <c:v>34036</c:v>
                </c:pt>
                <c:pt idx="1714">
                  <c:v>34037</c:v>
                </c:pt>
                <c:pt idx="1715">
                  <c:v>34038</c:v>
                </c:pt>
                <c:pt idx="1716">
                  <c:v>34039</c:v>
                </c:pt>
                <c:pt idx="1717">
                  <c:v>34040</c:v>
                </c:pt>
                <c:pt idx="1718">
                  <c:v>34043</c:v>
                </c:pt>
                <c:pt idx="1719">
                  <c:v>34044</c:v>
                </c:pt>
                <c:pt idx="1720">
                  <c:v>34045</c:v>
                </c:pt>
                <c:pt idx="1721">
                  <c:v>34046</c:v>
                </c:pt>
                <c:pt idx="1722">
                  <c:v>34047</c:v>
                </c:pt>
                <c:pt idx="1723">
                  <c:v>34050</c:v>
                </c:pt>
                <c:pt idx="1724">
                  <c:v>34051</c:v>
                </c:pt>
                <c:pt idx="1725">
                  <c:v>34052</c:v>
                </c:pt>
                <c:pt idx="1726">
                  <c:v>34053</c:v>
                </c:pt>
                <c:pt idx="1727">
                  <c:v>34054</c:v>
                </c:pt>
                <c:pt idx="1728">
                  <c:v>34057</c:v>
                </c:pt>
                <c:pt idx="1729">
                  <c:v>34058</c:v>
                </c:pt>
                <c:pt idx="1730">
                  <c:v>34059</c:v>
                </c:pt>
                <c:pt idx="1731">
                  <c:v>34060</c:v>
                </c:pt>
                <c:pt idx="1732">
                  <c:v>34061</c:v>
                </c:pt>
                <c:pt idx="1733">
                  <c:v>34064</c:v>
                </c:pt>
                <c:pt idx="1734">
                  <c:v>34065</c:v>
                </c:pt>
                <c:pt idx="1735">
                  <c:v>34066</c:v>
                </c:pt>
                <c:pt idx="1736">
                  <c:v>34067</c:v>
                </c:pt>
                <c:pt idx="1737">
                  <c:v>34068</c:v>
                </c:pt>
                <c:pt idx="1738">
                  <c:v>34071</c:v>
                </c:pt>
                <c:pt idx="1739">
                  <c:v>34072</c:v>
                </c:pt>
                <c:pt idx="1740">
                  <c:v>34073</c:v>
                </c:pt>
                <c:pt idx="1741">
                  <c:v>34074</c:v>
                </c:pt>
                <c:pt idx="1742">
                  <c:v>34075</c:v>
                </c:pt>
                <c:pt idx="1743">
                  <c:v>34078</c:v>
                </c:pt>
                <c:pt idx="1744">
                  <c:v>34079</c:v>
                </c:pt>
                <c:pt idx="1745">
                  <c:v>34080</c:v>
                </c:pt>
                <c:pt idx="1746">
                  <c:v>34081</c:v>
                </c:pt>
                <c:pt idx="1747">
                  <c:v>34082</c:v>
                </c:pt>
                <c:pt idx="1748">
                  <c:v>34085</c:v>
                </c:pt>
                <c:pt idx="1749">
                  <c:v>34086</c:v>
                </c:pt>
                <c:pt idx="1750">
                  <c:v>34087</c:v>
                </c:pt>
                <c:pt idx="1751">
                  <c:v>34089</c:v>
                </c:pt>
                <c:pt idx="1752">
                  <c:v>34095</c:v>
                </c:pt>
                <c:pt idx="1753">
                  <c:v>34096</c:v>
                </c:pt>
                <c:pt idx="1754">
                  <c:v>34099</c:v>
                </c:pt>
                <c:pt idx="1755">
                  <c:v>34100</c:v>
                </c:pt>
                <c:pt idx="1756">
                  <c:v>34101</c:v>
                </c:pt>
                <c:pt idx="1757">
                  <c:v>34102</c:v>
                </c:pt>
                <c:pt idx="1758">
                  <c:v>34103</c:v>
                </c:pt>
                <c:pt idx="1759">
                  <c:v>34106</c:v>
                </c:pt>
                <c:pt idx="1760">
                  <c:v>34107</c:v>
                </c:pt>
                <c:pt idx="1761">
                  <c:v>34108</c:v>
                </c:pt>
                <c:pt idx="1762">
                  <c:v>34109</c:v>
                </c:pt>
                <c:pt idx="1763">
                  <c:v>34110</c:v>
                </c:pt>
                <c:pt idx="1764">
                  <c:v>34113</c:v>
                </c:pt>
                <c:pt idx="1765">
                  <c:v>34114</c:v>
                </c:pt>
                <c:pt idx="1766">
                  <c:v>34115</c:v>
                </c:pt>
                <c:pt idx="1767">
                  <c:v>34116</c:v>
                </c:pt>
                <c:pt idx="1768">
                  <c:v>34117</c:v>
                </c:pt>
                <c:pt idx="1769">
                  <c:v>34120</c:v>
                </c:pt>
                <c:pt idx="1770">
                  <c:v>34121</c:v>
                </c:pt>
                <c:pt idx="1771">
                  <c:v>34122</c:v>
                </c:pt>
                <c:pt idx="1772">
                  <c:v>34123</c:v>
                </c:pt>
                <c:pt idx="1773">
                  <c:v>34124</c:v>
                </c:pt>
                <c:pt idx="1774">
                  <c:v>34127</c:v>
                </c:pt>
                <c:pt idx="1775">
                  <c:v>34128</c:v>
                </c:pt>
                <c:pt idx="1776">
                  <c:v>34130</c:v>
                </c:pt>
                <c:pt idx="1777">
                  <c:v>34131</c:v>
                </c:pt>
                <c:pt idx="1778">
                  <c:v>34134</c:v>
                </c:pt>
                <c:pt idx="1779">
                  <c:v>34135</c:v>
                </c:pt>
                <c:pt idx="1780">
                  <c:v>34136</c:v>
                </c:pt>
                <c:pt idx="1781">
                  <c:v>34137</c:v>
                </c:pt>
                <c:pt idx="1782">
                  <c:v>34138</c:v>
                </c:pt>
                <c:pt idx="1783">
                  <c:v>34141</c:v>
                </c:pt>
                <c:pt idx="1784">
                  <c:v>34142</c:v>
                </c:pt>
                <c:pt idx="1785">
                  <c:v>34143</c:v>
                </c:pt>
                <c:pt idx="1786">
                  <c:v>34144</c:v>
                </c:pt>
                <c:pt idx="1787">
                  <c:v>34145</c:v>
                </c:pt>
                <c:pt idx="1788">
                  <c:v>34148</c:v>
                </c:pt>
                <c:pt idx="1789">
                  <c:v>34149</c:v>
                </c:pt>
                <c:pt idx="1790">
                  <c:v>34150</c:v>
                </c:pt>
                <c:pt idx="1791">
                  <c:v>34151</c:v>
                </c:pt>
                <c:pt idx="1792">
                  <c:v>34152</c:v>
                </c:pt>
                <c:pt idx="1793">
                  <c:v>34155</c:v>
                </c:pt>
                <c:pt idx="1794">
                  <c:v>34156</c:v>
                </c:pt>
                <c:pt idx="1795">
                  <c:v>34157</c:v>
                </c:pt>
                <c:pt idx="1796">
                  <c:v>34158</c:v>
                </c:pt>
                <c:pt idx="1797">
                  <c:v>34159</c:v>
                </c:pt>
                <c:pt idx="1798">
                  <c:v>34162</c:v>
                </c:pt>
                <c:pt idx="1799">
                  <c:v>34163</c:v>
                </c:pt>
                <c:pt idx="1800">
                  <c:v>34164</c:v>
                </c:pt>
                <c:pt idx="1801">
                  <c:v>34165</c:v>
                </c:pt>
                <c:pt idx="1802">
                  <c:v>34166</c:v>
                </c:pt>
                <c:pt idx="1803">
                  <c:v>34169</c:v>
                </c:pt>
                <c:pt idx="1804">
                  <c:v>34170</c:v>
                </c:pt>
                <c:pt idx="1805">
                  <c:v>34171</c:v>
                </c:pt>
                <c:pt idx="1806">
                  <c:v>34172</c:v>
                </c:pt>
                <c:pt idx="1807">
                  <c:v>34173</c:v>
                </c:pt>
                <c:pt idx="1808">
                  <c:v>34176</c:v>
                </c:pt>
                <c:pt idx="1809">
                  <c:v>34177</c:v>
                </c:pt>
                <c:pt idx="1810">
                  <c:v>34178</c:v>
                </c:pt>
                <c:pt idx="1811">
                  <c:v>34179</c:v>
                </c:pt>
                <c:pt idx="1812">
                  <c:v>34180</c:v>
                </c:pt>
                <c:pt idx="1813">
                  <c:v>34183</c:v>
                </c:pt>
                <c:pt idx="1814">
                  <c:v>34184</c:v>
                </c:pt>
                <c:pt idx="1815">
                  <c:v>34185</c:v>
                </c:pt>
                <c:pt idx="1816">
                  <c:v>34186</c:v>
                </c:pt>
                <c:pt idx="1817">
                  <c:v>34187</c:v>
                </c:pt>
                <c:pt idx="1818">
                  <c:v>34190</c:v>
                </c:pt>
                <c:pt idx="1819">
                  <c:v>34191</c:v>
                </c:pt>
                <c:pt idx="1820">
                  <c:v>34192</c:v>
                </c:pt>
                <c:pt idx="1821">
                  <c:v>34193</c:v>
                </c:pt>
                <c:pt idx="1822">
                  <c:v>34194</c:v>
                </c:pt>
                <c:pt idx="1823">
                  <c:v>34197</c:v>
                </c:pt>
                <c:pt idx="1824">
                  <c:v>34198</c:v>
                </c:pt>
                <c:pt idx="1825">
                  <c:v>34199</c:v>
                </c:pt>
                <c:pt idx="1826">
                  <c:v>34200</c:v>
                </c:pt>
                <c:pt idx="1827">
                  <c:v>34201</c:v>
                </c:pt>
                <c:pt idx="1828">
                  <c:v>34204</c:v>
                </c:pt>
                <c:pt idx="1829">
                  <c:v>34205</c:v>
                </c:pt>
                <c:pt idx="1830">
                  <c:v>34206</c:v>
                </c:pt>
                <c:pt idx="1831">
                  <c:v>34207</c:v>
                </c:pt>
                <c:pt idx="1832">
                  <c:v>34208</c:v>
                </c:pt>
                <c:pt idx="1833">
                  <c:v>34211</c:v>
                </c:pt>
                <c:pt idx="1834">
                  <c:v>34212</c:v>
                </c:pt>
                <c:pt idx="1835">
                  <c:v>34213</c:v>
                </c:pt>
                <c:pt idx="1836">
                  <c:v>34214</c:v>
                </c:pt>
                <c:pt idx="1837">
                  <c:v>34215</c:v>
                </c:pt>
                <c:pt idx="1838">
                  <c:v>34218</c:v>
                </c:pt>
                <c:pt idx="1839">
                  <c:v>34219</c:v>
                </c:pt>
                <c:pt idx="1840">
                  <c:v>34220</c:v>
                </c:pt>
                <c:pt idx="1841">
                  <c:v>34221</c:v>
                </c:pt>
                <c:pt idx="1842">
                  <c:v>34222</c:v>
                </c:pt>
                <c:pt idx="1843">
                  <c:v>34225</c:v>
                </c:pt>
                <c:pt idx="1844">
                  <c:v>34226</c:v>
                </c:pt>
                <c:pt idx="1845">
                  <c:v>34228</c:v>
                </c:pt>
                <c:pt idx="1846">
                  <c:v>34229</c:v>
                </c:pt>
                <c:pt idx="1847">
                  <c:v>34232</c:v>
                </c:pt>
                <c:pt idx="1848">
                  <c:v>34233</c:v>
                </c:pt>
                <c:pt idx="1849">
                  <c:v>34234</c:v>
                </c:pt>
                <c:pt idx="1850">
                  <c:v>34236</c:v>
                </c:pt>
                <c:pt idx="1851">
                  <c:v>34239</c:v>
                </c:pt>
                <c:pt idx="1852">
                  <c:v>34240</c:v>
                </c:pt>
                <c:pt idx="1853">
                  <c:v>34241</c:v>
                </c:pt>
                <c:pt idx="1854">
                  <c:v>34242</c:v>
                </c:pt>
                <c:pt idx="1855">
                  <c:v>34243</c:v>
                </c:pt>
                <c:pt idx="1856">
                  <c:v>34246</c:v>
                </c:pt>
                <c:pt idx="1857">
                  <c:v>34247</c:v>
                </c:pt>
                <c:pt idx="1858">
                  <c:v>34248</c:v>
                </c:pt>
                <c:pt idx="1859">
                  <c:v>34249</c:v>
                </c:pt>
                <c:pt idx="1860">
                  <c:v>34250</c:v>
                </c:pt>
                <c:pt idx="1861">
                  <c:v>34254</c:v>
                </c:pt>
                <c:pt idx="1862">
                  <c:v>34255</c:v>
                </c:pt>
                <c:pt idx="1863">
                  <c:v>34256</c:v>
                </c:pt>
                <c:pt idx="1864">
                  <c:v>34257</c:v>
                </c:pt>
                <c:pt idx="1865">
                  <c:v>34260</c:v>
                </c:pt>
                <c:pt idx="1866">
                  <c:v>34261</c:v>
                </c:pt>
                <c:pt idx="1867">
                  <c:v>34262</c:v>
                </c:pt>
                <c:pt idx="1868">
                  <c:v>34263</c:v>
                </c:pt>
                <c:pt idx="1869">
                  <c:v>34264</c:v>
                </c:pt>
                <c:pt idx="1870">
                  <c:v>34267</c:v>
                </c:pt>
                <c:pt idx="1871">
                  <c:v>34268</c:v>
                </c:pt>
                <c:pt idx="1872">
                  <c:v>34269</c:v>
                </c:pt>
                <c:pt idx="1873">
                  <c:v>34270</c:v>
                </c:pt>
                <c:pt idx="1874">
                  <c:v>34271</c:v>
                </c:pt>
                <c:pt idx="1875">
                  <c:v>34274</c:v>
                </c:pt>
                <c:pt idx="1876">
                  <c:v>34275</c:v>
                </c:pt>
                <c:pt idx="1877">
                  <c:v>34277</c:v>
                </c:pt>
                <c:pt idx="1878">
                  <c:v>34278</c:v>
                </c:pt>
                <c:pt idx="1879">
                  <c:v>34281</c:v>
                </c:pt>
                <c:pt idx="1880">
                  <c:v>34282</c:v>
                </c:pt>
                <c:pt idx="1881">
                  <c:v>34283</c:v>
                </c:pt>
                <c:pt idx="1882">
                  <c:v>34284</c:v>
                </c:pt>
                <c:pt idx="1883">
                  <c:v>34285</c:v>
                </c:pt>
                <c:pt idx="1884">
                  <c:v>34288</c:v>
                </c:pt>
                <c:pt idx="1885">
                  <c:v>34289</c:v>
                </c:pt>
                <c:pt idx="1886">
                  <c:v>34290</c:v>
                </c:pt>
                <c:pt idx="1887">
                  <c:v>34291</c:v>
                </c:pt>
                <c:pt idx="1888">
                  <c:v>34292</c:v>
                </c:pt>
                <c:pt idx="1889">
                  <c:v>34295</c:v>
                </c:pt>
                <c:pt idx="1890">
                  <c:v>34297</c:v>
                </c:pt>
                <c:pt idx="1891">
                  <c:v>34298</c:v>
                </c:pt>
                <c:pt idx="1892">
                  <c:v>34299</c:v>
                </c:pt>
                <c:pt idx="1893">
                  <c:v>34302</c:v>
                </c:pt>
                <c:pt idx="1894">
                  <c:v>34303</c:v>
                </c:pt>
                <c:pt idx="1895">
                  <c:v>34304</c:v>
                </c:pt>
                <c:pt idx="1896">
                  <c:v>34305</c:v>
                </c:pt>
                <c:pt idx="1897">
                  <c:v>34306</c:v>
                </c:pt>
                <c:pt idx="1898">
                  <c:v>34309</c:v>
                </c:pt>
                <c:pt idx="1899">
                  <c:v>34310</c:v>
                </c:pt>
                <c:pt idx="1900">
                  <c:v>34311</c:v>
                </c:pt>
                <c:pt idx="1901">
                  <c:v>34312</c:v>
                </c:pt>
                <c:pt idx="1902">
                  <c:v>34313</c:v>
                </c:pt>
                <c:pt idx="1903">
                  <c:v>34316</c:v>
                </c:pt>
                <c:pt idx="1904">
                  <c:v>34317</c:v>
                </c:pt>
                <c:pt idx="1905">
                  <c:v>34318</c:v>
                </c:pt>
                <c:pt idx="1906">
                  <c:v>34319</c:v>
                </c:pt>
                <c:pt idx="1907">
                  <c:v>34320</c:v>
                </c:pt>
                <c:pt idx="1908">
                  <c:v>34323</c:v>
                </c:pt>
                <c:pt idx="1909">
                  <c:v>34324</c:v>
                </c:pt>
                <c:pt idx="1910">
                  <c:v>34325</c:v>
                </c:pt>
                <c:pt idx="1911">
                  <c:v>34327</c:v>
                </c:pt>
                <c:pt idx="1912">
                  <c:v>34330</c:v>
                </c:pt>
                <c:pt idx="1913">
                  <c:v>34331</c:v>
                </c:pt>
                <c:pt idx="1914">
                  <c:v>34332</c:v>
                </c:pt>
                <c:pt idx="1915">
                  <c:v>34333</c:v>
                </c:pt>
                <c:pt idx="1916">
                  <c:v>34338</c:v>
                </c:pt>
                <c:pt idx="1917">
                  <c:v>34339</c:v>
                </c:pt>
                <c:pt idx="1918">
                  <c:v>34340</c:v>
                </c:pt>
                <c:pt idx="1919">
                  <c:v>34341</c:v>
                </c:pt>
                <c:pt idx="1920">
                  <c:v>34344</c:v>
                </c:pt>
                <c:pt idx="1921">
                  <c:v>34345</c:v>
                </c:pt>
                <c:pt idx="1922">
                  <c:v>34346</c:v>
                </c:pt>
                <c:pt idx="1923">
                  <c:v>34347</c:v>
                </c:pt>
                <c:pt idx="1924">
                  <c:v>34348</c:v>
                </c:pt>
                <c:pt idx="1925">
                  <c:v>34351</c:v>
                </c:pt>
                <c:pt idx="1926">
                  <c:v>34352</c:v>
                </c:pt>
                <c:pt idx="1927">
                  <c:v>34353</c:v>
                </c:pt>
                <c:pt idx="1928">
                  <c:v>34354</c:v>
                </c:pt>
                <c:pt idx="1929">
                  <c:v>34355</c:v>
                </c:pt>
                <c:pt idx="1930">
                  <c:v>34358</c:v>
                </c:pt>
                <c:pt idx="1931">
                  <c:v>34359</c:v>
                </c:pt>
                <c:pt idx="1932">
                  <c:v>34360</c:v>
                </c:pt>
                <c:pt idx="1933">
                  <c:v>34361</c:v>
                </c:pt>
                <c:pt idx="1934">
                  <c:v>34362</c:v>
                </c:pt>
                <c:pt idx="1935">
                  <c:v>34365</c:v>
                </c:pt>
                <c:pt idx="1936">
                  <c:v>34366</c:v>
                </c:pt>
                <c:pt idx="1937">
                  <c:v>34367</c:v>
                </c:pt>
                <c:pt idx="1938">
                  <c:v>34368</c:v>
                </c:pt>
                <c:pt idx="1939">
                  <c:v>34369</c:v>
                </c:pt>
                <c:pt idx="1940">
                  <c:v>34372</c:v>
                </c:pt>
                <c:pt idx="1941">
                  <c:v>34373</c:v>
                </c:pt>
                <c:pt idx="1942">
                  <c:v>34374</c:v>
                </c:pt>
                <c:pt idx="1943">
                  <c:v>34375</c:v>
                </c:pt>
                <c:pt idx="1944">
                  <c:v>34379</c:v>
                </c:pt>
                <c:pt idx="1945">
                  <c:v>34380</c:v>
                </c:pt>
                <c:pt idx="1946">
                  <c:v>34381</c:v>
                </c:pt>
                <c:pt idx="1947">
                  <c:v>34382</c:v>
                </c:pt>
                <c:pt idx="1948">
                  <c:v>34383</c:v>
                </c:pt>
                <c:pt idx="1949">
                  <c:v>34386</c:v>
                </c:pt>
                <c:pt idx="1950">
                  <c:v>34387</c:v>
                </c:pt>
                <c:pt idx="1951">
                  <c:v>34388</c:v>
                </c:pt>
                <c:pt idx="1952">
                  <c:v>34389</c:v>
                </c:pt>
                <c:pt idx="1953">
                  <c:v>34390</c:v>
                </c:pt>
                <c:pt idx="1954">
                  <c:v>34393</c:v>
                </c:pt>
                <c:pt idx="1955">
                  <c:v>34394</c:v>
                </c:pt>
                <c:pt idx="1956">
                  <c:v>34395</c:v>
                </c:pt>
                <c:pt idx="1957">
                  <c:v>34396</c:v>
                </c:pt>
                <c:pt idx="1958">
                  <c:v>34397</c:v>
                </c:pt>
                <c:pt idx="1959">
                  <c:v>34400</c:v>
                </c:pt>
                <c:pt idx="1960">
                  <c:v>34401</c:v>
                </c:pt>
                <c:pt idx="1961">
                  <c:v>34402</c:v>
                </c:pt>
                <c:pt idx="1962">
                  <c:v>34403</c:v>
                </c:pt>
                <c:pt idx="1963">
                  <c:v>34404</c:v>
                </c:pt>
                <c:pt idx="1964">
                  <c:v>34407</c:v>
                </c:pt>
                <c:pt idx="1965">
                  <c:v>34408</c:v>
                </c:pt>
                <c:pt idx="1966">
                  <c:v>34409</c:v>
                </c:pt>
                <c:pt idx="1967">
                  <c:v>34410</c:v>
                </c:pt>
                <c:pt idx="1968">
                  <c:v>34411</c:v>
                </c:pt>
                <c:pt idx="1969">
                  <c:v>34415</c:v>
                </c:pt>
                <c:pt idx="1970">
                  <c:v>34416</c:v>
                </c:pt>
                <c:pt idx="1971">
                  <c:v>34417</c:v>
                </c:pt>
                <c:pt idx="1972">
                  <c:v>34418</c:v>
                </c:pt>
                <c:pt idx="1973">
                  <c:v>34421</c:v>
                </c:pt>
                <c:pt idx="1974">
                  <c:v>34422</c:v>
                </c:pt>
                <c:pt idx="1975">
                  <c:v>34423</c:v>
                </c:pt>
                <c:pt idx="1976">
                  <c:v>34424</c:v>
                </c:pt>
                <c:pt idx="1977">
                  <c:v>34425</c:v>
                </c:pt>
                <c:pt idx="1978">
                  <c:v>34428</c:v>
                </c:pt>
                <c:pt idx="1979">
                  <c:v>34429</c:v>
                </c:pt>
                <c:pt idx="1980">
                  <c:v>34430</c:v>
                </c:pt>
                <c:pt idx="1981">
                  <c:v>34431</c:v>
                </c:pt>
                <c:pt idx="1982">
                  <c:v>34432</c:v>
                </c:pt>
                <c:pt idx="1983">
                  <c:v>34435</c:v>
                </c:pt>
                <c:pt idx="1984">
                  <c:v>34436</c:v>
                </c:pt>
                <c:pt idx="1985">
                  <c:v>34437</c:v>
                </c:pt>
                <c:pt idx="1986">
                  <c:v>34438</c:v>
                </c:pt>
                <c:pt idx="1987">
                  <c:v>34439</c:v>
                </c:pt>
                <c:pt idx="1988">
                  <c:v>34442</c:v>
                </c:pt>
                <c:pt idx="1989">
                  <c:v>34443</c:v>
                </c:pt>
                <c:pt idx="1990">
                  <c:v>34444</c:v>
                </c:pt>
                <c:pt idx="1991">
                  <c:v>34445</c:v>
                </c:pt>
                <c:pt idx="1992">
                  <c:v>34446</c:v>
                </c:pt>
                <c:pt idx="1993">
                  <c:v>34449</c:v>
                </c:pt>
                <c:pt idx="1994">
                  <c:v>34450</c:v>
                </c:pt>
                <c:pt idx="1995">
                  <c:v>34451</c:v>
                </c:pt>
                <c:pt idx="1996">
                  <c:v>34452</c:v>
                </c:pt>
                <c:pt idx="1997">
                  <c:v>34456</c:v>
                </c:pt>
                <c:pt idx="1998">
                  <c:v>34460</c:v>
                </c:pt>
                <c:pt idx="1999">
                  <c:v>34463</c:v>
                </c:pt>
                <c:pt idx="2000">
                  <c:v>34464</c:v>
                </c:pt>
                <c:pt idx="2001">
                  <c:v>34465</c:v>
                </c:pt>
                <c:pt idx="2002">
                  <c:v>34466</c:v>
                </c:pt>
                <c:pt idx="2003">
                  <c:v>34467</c:v>
                </c:pt>
                <c:pt idx="2004">
                  <c:v>34470</c:v>
                </c:pt>
                <c:pt idx="2005">
                  <c:v>34471</c:v>
                </c:pt>
                <c:pt idx="2006">
                  <c:v>34472</c:v>
                </c:pt>
                <c:pt idx="2007">
                  <c:v>34473</c:v>
                </c:pt>
                <c:pt idx="2008">
                  <c:v>34474</c:v>
                </c:pt>
                <c:pt idx="2009">
                  <c:v>34477</c:v>
                </c:pt>
                <c:pt idx="2010">
                  <c:v>34478</c:v>
                </c:pt>
                <c:pt idx="2011">
                  <c:v>34479</c:v>
                </c:pt>
                <c:pt idx="2012">
                  <c:v>34480</c:v>
                </c:pt>
                <c:pt idx="2013">
                  <c:v>34481</c:v>
                </c:pt>
                <c:pt idx="2014">
                  <c:v>34484</c:v>
                </c:pt>
                <c:pt idx="2015">
                  <c:v>34485</c:v>
                </c:pt>
                <c:pt idx="2016">
                  <c:v>34486</c:v>
                </c:pt>
                <c:pt idx="2017">
                  <c:v>34487</c:v>
                </c:pt>
                <c:pt idx="2018">
                  <c:v>34488</c:v>
                </c:pt>
                <c:pt idx="2019">
                  <c:v>34491</c:v>
                </c:pt>
                <c:pt idx="2020">
                  <c:v>34492</c:v>
                </c:pt>
                <c:pt idx="2021">
                  <c:v>34493</c:v>
                </c:pt>
                <c:pt idx="2022">
                  <c:v>34494</c:v>
                </c:pt>
                <c:pt idx="2023">
                  <c:v>34495</c:v>
                </c:pt>
                <c:pt idx="2024">
                  <c:v>34498</c:v>
                </c:pt>
                <c:pt idx="2025">
                  <c:v>34499</c:v>
                </c:pt>
                <c:pt idx="2026">
                  <c:v>34500</c:v>
                </c:pt>
                <c:pt idx="2027">
                  <c:v>34501</c:v>
                </c:pt>
                <c:pt idx="2028">
                  <c:v>34502</c:v>
                </c:pt>
                <c:pt idx="2029">
                  <c:v>34505</c:v>
                </c:pt>
                <c:pt idx="2030">
                  <c:v>34506</c:v>
                </c:pt>
                <c:pt idx="2031">
                  <c:v>34507</c:v>
                </c:pt>
                <c:pt idx="2032">
                  <c:v>34508</c:v>
                </c:pt>
                <c:pt idx="2033">
                  <c:v>34509</c:v>
                </c:pt>
                <c:pt idx="2034">
                  <c:v>34512</c:v>
                </c:pt>
                <c:pt idx="2035">
                  <c:v>34513</c:v>
                </c:pt>
                <c:pt idx="2036">
                  <c:v>34514</c:v>
                </c:pt>
                <c:pt idx="2037">
                  <c:v>34515</c:v>
                </c:pt>
                <c:pt idx="2038">
                  <c:v>34516</c:v>
                </c:pt>
                <c:pt idx="2039">
                  <c:v>34519</c:v>
                </c:pt>
                <c:pt idx="2040">
                  <c:v>34520</c:v>
                </c:pt>
                <c:pt idx="2041">
                  <c:v>34521</c:v>
                </c:pt>
                <c:pt idx="2042">
                  <c:v>34522</c:v>
                </c:pt>
                <c:pt idx="2043">
                  <c:v>34523</c:v>
                </c:pt>
                <c:pt idx="2044">
                  <c:v>34526</c:v>
                </c:pt>
                <c:pt idx="2045">
                  <c:v>34527</c:v>
                </c:pt>
                <c:pt idx="2046">
                  <c:v>34528</c:v>
                </c:pt>
                <c:pt idx="2047">
                  <c:v>34529</c:v>
                </c:pt>
                <c:pt idx="2048">
                  <c:v>34530</c:v>
                </c:pt>
                <c:pt idx="2049">
                  <c:v>34533</c:v>
                </c:pt>
                <c:pt idx="2050">
                  <c:v>34534</c:v>
                </c:pt>
                <c:pt idx="2051">
                  <c:v>34535</c:v>
                </c:pt>
                <c:pt idx="2052">
                  <c:v>34536</c:v>
                </c:pt>
                <c:pt idx="2053">
                  <c:v>34537</c:v>
                </c:pt>
                <c:pt idx="2054">
                  <c:v>34540</c:v>
                </c:pt>
                <c:pt idx="2055">
                  <c:v>34541</c:v>
                </c:pt>
                <c:pt idx="2056">
                  <c:v>34542</c:v>
                </c:pt>
                <c:pt idx="2057">
                  <c:v>34543</c:v>
                </c:pt>
                <c:pt idx="2058">
                  <c:v>34544</c:v>
                </c:pt>
                <c:pt idx="2059">
                  <c:v>34547</c:v>
                </c:pt>
                <c:pt idx="2060">
                  <c:v>34548</c:v>
                </c:pt>
                <c:pt idx="2061">
                  <c:v>34549</c:v>
                </c:pt>
                <c:pt idx="2062">
                  <c:v>34550</c:v>
                </c:pt>
                <c:pt idx="2063">
                  <c:v>34551</c:v>
                </c:pt>
                <c:pt idx="2064">
                  <c:v>34554</c:v>
                </c:pt>
                <c:pt idx="2065">
                  <c:v>34555</c:v>
                </c:pt>
                <c:pt idx="2066">
                  <c:v>34556</c:v>
                </c:pt>
                <c:pt idx="2067">
                  <c:v>34557</c:v>
                </c:pt>
                <c:pt idx="2068">
                  <c:v>34558</c:v>
                </c:pt>
                <c:pt idx="2069">
                  <c:v>34561</c:v>
                </c:pt>
                <c:pt idx="2070">
                  <c:v>34562</c:v>
                </c:pt>
                <c:pt idx="2071">
                  <c:v>34563</c:v>
                </c:pt>
                <c:pt idx="2072">
                  <c:v>34564</c:v>
                </c:pt>
                <c:pt idx="2073">
                  <c:v>34565</c:v>
                </c:pt>
                <c:pt idx="2074">
                  <c:v>34568</c:v>
                </c:pt>
                <c:pt idx="2075">
                  <c:v>34569</c:v>
                </c:pt>
                <c:pt idx="2076">
                  <c:v>34570</c:v>
                </c:pt>
                <c:pt idx="2077">
                  <c:v>34571</c:v>
                </c:pt>
                <c:pt idx="2078">
                  <c:v>34572</c:v>
                </c:pt>
                <c:pt idx="2079">
                  <c:v>34575</c:v>
                </c:pt>
                <c:pt idx="2080">
                  <c:v>34576</c:v>
                </c:pt>
                <c:pt idx="2081">
                  <c:v>34577</c:v>
                </c:pt>
                <c:pt idx="2082">
                  <c:v>34578</c:v>
                </c:pt>
                <c:pt idx="2083">
                  <c:v>34579</c:v>
                </c:pt>
                <c:pt idx="2084">
                  <c:v>34582</c:v>
                </c:pt>
                <c:pt idx="2085">
                  <c:v>34583</c:v>
                </c:pt>
                <c:pt idx="2086">
                  <c:v>34584</c:v>
                </c:pt>
                <c:pt idx="2087">
                  <c:v>34585</c:v>
                </c:pt>
                <c:pt idx="2088">
                  <c:v>34586</c:v>
                </c:pt>
                <c:pt idx="2089">
                  <c:v>34589</c:v>
                </c:pt>
                <c:pt idx="2090">
                  <c:v>34590</c:v>
                </c:pt>
                <c:pt idx="2091">
                  <c:v>34591</c:v>
                </c:pt>
                <c:pt idx="2092">
                  <c:v>34593</c:v>
                </c:pt>
                <c:pt idx="2093">
                  <c:v>34596</c:v>
                </c:pt>
                <c:pt idx="2094">
                  <c:v>34597</c:v>
                </c:pt>
                <c:pt idx="2095">
                  <c:v>34598</c:v>
                </c:pt>
                <c:pt idx="2096">
                  <c:v>34599</c:v>
                </c:pt>
                <c:pt idx="2097">
                  <c:v>34603</c:v>
                </c:pt>
                <c:pt idx="2098">
                  <c:v>34604</c:v>
                </c:pt>
                <c:pt idx="2099">
                  <c:v>34605</c:v>
                </c:pt>
                <c:pt idx="2100">
                  <c:v>34606</c:v>
                </c:pt>
                <c:pt idx="2101">
                  <c:v>34607</c:v>
                </c:pt>
                <c:pt idx="2102">
                  <c:v>34610</c:v>
                </c:pt>
                <c:pt idx="2103">
                  <c:v>34611</c:v>
                </c:pt>
                <c:pt idx="2104">
                  <c:v>34612</c:v>
                </c:pt>
                <c:pt idx="2105">
                  <c:v>34613</c:v>
                </c:pt>
                <c:pt idx="2106">
                  <c:v>34614</c:v>
                </c:pt>
                <c:pt idx="2107">
                  <c:v>34618</c:v>
                </c:pt>
                <c:pt idx="2108">
                  <c:v>34619</c:v>
                </c:pt>
                <c:pt idx="2109">
                  <c:v>34620</c:v>
                </c:pt>
                <c:pt idx="2110">
                  <c:v>34621</c:v>
                </c:pt>
                <c:pt idx="2111">
                  <c:v>34624</c:v>
                </c:pt>
                <c:pt idx="2112">
                  <c:v>34625</c:v>
                </c:pt>
                <c:pt idx="2113">
                  <c:v>34626</c:v>
                </c:pt>
                <c:pt idx="2114">
                  <c:v>34627</c:v>
                </c:pt>
                <c:pt idx="2115">
                  <c:v>34628</c:v>
                </c:pt>
                <c:pt idx="2116">
                  <c:v>34631</c:v>
                </c:pt>
                <c:pt idx="2117">
                  <c:v>34632</c:v>
                </c:pt>
                <c:pt idx="2118">
                  <c:v>34633</c:v>
                </c:pt>
                <c:pt idx="2119">
                  <c:v>34634</c:v>
                </c:pt>
                <c:pt idx="2120">
                  <c:v>34635</c:v>
                </c:pt>
                <c:pt idx="2121">
                  <c:v>34638</c:v>
                </c:pt>
                <c:pt idx="2122">
                  <c:v>34639</c:v>
                </c:pt>
                <c:pt idx="2123">
                  <c:v>34640</c:v>
                </c:pt>
                <c:pt idx="2124">
                  <c:v>34642</c:v>
                </c:pt>
                <c:pt idx="2125">
                  <c:v>34645</c:v>
                </c:pt>
                <c:pt idx="2126">
                  <c:v>34646</c:v>
                </c:pt>
                <c:pt idx="2127">
                  <c:v>34647</c:v>
                </c:pt>
                <c:pt idx="2128">
                  <c:v>34648</c:v>
                </c:pt>
                <c:pt idx="2129">
                  <c:v>34649</c:v>
                </c:pt>
                <c:pt idx="2130">
                  <c:v>34652</c:v>
                </c:pt>
                <c:pt idx="2131">
                  <c:v>34653</c:v>
                </c:pt>
                <c:pt idx="2132">
                  <c:v>34654</c:v>
                </c:pt>
                <c:pt idx="2133">
                  <c:v>34655</c:v>
                </c:pt>
                <c:pt idx="2134">
                  <c:v>34656</c:v>
                </c:pt>
                <c:pt idx="2135">
                  <c:v>34659</c:v>
                </c:pt>
                <c:pt idx="2136">
                  <c:v>34660</c:v>
                </c:pt>
                <c:pt idx="2137">
                  <c:v>34662</c:v>
                </c:pt>
                <c:pt idx="2138">
                  <c:v>34663</c:v>
                </c:pt>
                <c:pt idx="2139">
                  <c:v>34666</c:v>
                </c:pt>
                <c:pt idx="2140">
                  <c:v>34667</c:v>
                </c:pt>
                <c:pt idx="2141">
                  <c:v>34668</c:v>
                </c:pt>
                <c:pt idx="2142">
                  <c:v>34669</c:v>
                </c:pt>
                <c:pt idx="2143">
                  <c:v>34670</c:v>
                </c:pt>
                <c:pt idx="2144">
                  <c:v>34673</c:v>
                </c:pt>
                <c:pt idx="2145">
                  <c:v>34674</c:v>
                </c:pt>
                <c:pt idx="2146">
                  <c:v>34675</c:v>
                </c:pt>
                <c:pt idx="2147">
                  <c:v>34676</c:v>
                </c:pt>
                <c:pt idx="2148">
                  <c:v>34677</c:v>
                </c:pt>
                <c:pt idx="2149">
                  <c:v>34680</c:v>
                </c:pt>
                <c:pt idx="2150">
                  <c:v>34681</c:v>
                </c:pt>
                <c:pt idx="2151">
                  <c:v>34682</c:v>
                </c:pt>
                <c:pt idx="2152">
                  <c:v>34683</c:v>
                </c:pt>
                <c:pt idx="2153">
                  <c:v>34684</c:v>
                </c:pt>
                <c:pt idx="2154">
                  <c:v>34687</c:v>
                </c:pt>
                <c:pt idx="2155">
                  <c:v>34688</c:v>
                </c:pt>
                <c:pt idx="2156">
                  <c:v>34689</c:v>
                </c:pt>
                <c:pt idx="2157">
                  <c:v>34690</c:v>
                </c:pt>
                <c:pt idx="2158">
                  <c:v>34694</c:v>
                </c:pt>
                <c:pt idx="2159">
                  <c:v>34695</c:v>
                </c:pt>
                <c:pt idx="2160">
                  <c:v>34696</c:v>
                </c:pt>
                <c:pt idx="2161">
                  <c:v>34697</c:v>
                </c:pt>
                <c:pt idx="2162">
                  <c:v>34698</c:v>
                </c:pt>
                <c:pt idx="2163">
                  <c:v>34703</c:v>
                </c:pt>
                <c:pt idx="2164">
                  <c:v>34704</c:v>
                </c:pt>
                <c:pt idx="2165">
                  <c:v>34705</c:v>
                </c:pt>
                <c:pt idx="2166">
                  <c:v>34708</c:v>
                </c:pt>
                <c:pt idx="2167">
                  <c:v>34709</c:v>
                </c:pt>
                <c:pt idx="2168">
                  <c:v>34710</c:v>
                </c:pt>
                <c:pt idx="2169">
                  <c:v>34711</c:v>
                </c:pt>
                <c:pt idx="2170">
                  <c:v>34712</c:v>
                </c:pt>
                <c:pt idx="2171">
                  <c:v>34716</c:v>
                </c:pt>
                <c:pt idx="2172">
                  <c:v>34717</c:v>
                </c:pt>
                <c:pt idx="2173">
                  <c:v>34718</c:v>
                </c:pt>
                <c:pt idx="2174">
                  <c:v>34719</c:v>
                </c:pt>
                <c:pt idx="2175">
                  <c:v>34722</c:v>
                </c:pt>
                <c:pt idx="2176">
                  <c:v>34723</c:v>
                </c:pt>
                <c:pt idx="2177">
                  <c:v>34724</c:v>
                </c:pt>
                <c:pt idx="2178">
                  <c:v>34725</c:v>
                </c:pt>
                <c:pt idx="2179">
                  <c:v>34726</c:v>
                </c:pt>
                <c:pt idx="2180">
                  <c:v>34729</c:v>
                </c:pt>
                <c:pt idx="2181">
                  <c:v>34730</c:v>
                </c:pt>
                <c:pt idx="2182">
                  <c:v>34731</c:v>
                </c:pt>
                <c:pt idx="2183">
                  <c:v>34732</c:v>
                </c:pt>
                <c:pt idx="2184">
                  <c:v>34733</c:v>
                </c:pt>
                <c:pt idx="2185">
                  <c:v>34736</c:v>
                </c:pt>
                <c:pt idx="2186">
                  <c:v>34737</c:v>
                </c:pt>
                <c:pt idx="2187">
                  <c:v>34738</c:v>
                </c:pt>
                <c:pt idx="2188">
                  <c:v>34739</c:v>
                </c:pt>
                <c:pt idx="2189">
                  <c:v>34740</c:v>
                </c:pt>
                <c:pt idx="2190">
                  <c:v>34743</c:v>
                </c:pt>
                <c:pt idx="2191">
                  <c:v>34744</c:v>
                </c:pt>
                <c:pt idx="2192">
                  <c:v>34745</c:v>
                </c:pt>
                <c:pt idx="2193">
                  <c:v>34746</c:v>
                </c:pt>
                <c:pt idx="2194">
                  <c:v>34747</c:v>
                </c:pt>
                <c:pt idx="2195">
                  <c:v>34750</c:v>
                </c:pt>
                <c:pt idx="2196">
                  <c:v>34751</c:v>
                </c:pt>
                <c:pt idx="2197">
                  <c:v>34752</c:v>
                </c:pt>
                <c:pt idx="2198">
                  <c:v>34753</c:v>
                </c:pt>
                <c:pt idx="2199">
                  <c:v>34754</c:v>
                </c:pt>
                <c:pt idx="2200">
                  <c:v>34757</c:v>
                </c:pt>
                <c:pt idx="2201">
                  <c:v>34758</c:v>
                </c:pt>
                <c:pt idx="2202">
                  <c:v>34759</c:v>
                </c:pt>
                <c:pt idx="2203">
                  <c:v>34760</c:v>
                </c:pt>
                <c:pt idx="2204">
                  <c:v>34761</c:v>
                </c:pt>
                <c:pt idx="2205">
                  <c:v>34764</c:v>
                </c:pt>
                <c:pt idx="2206">
                  <c:v>34765</c:v>
                </c:pt>
                <c:pt idx="2207">
                  <c:v>34766</c:v>
                </c:pt>
                <c:pt idx="2208">
                  <c:v>34767</c:v>
                </c:pt>
                <c:pt idx="2209">
                  <c:v>34768</c:v>
                </c:pt>
                <c:pt idx="2210">
                  <c:v>34771</c:v>
                </c:pt>
                <c:pt idx="2211">
                  <c:v>34772</c:v>
                </c:pt>
                <c:pt idx="2212">
                  <c:v>34773</c:v>
                </c:pt>
                <c:pt idx="2213">
                  <c:v>34774</c:v>
                </c:pt>
                <c:pt idx="2214">
                  <c:v>34775</c:v>
                </c:pt>
                <c:pt idx="2215">
                  <c:v>34778</c:v>
                </c:pt>
                <c:pt idx="2216">
                  <c:v>34780</c:v>
                </c:pt>
                <c:pt idx="2217">
                  <c:v>34781</c:v>
                </c:pt>
                <c:pt idx="2218">
                  <c:v>34782</c:v>
                </c:pt>
                <c:pt idx="2219">
                  <c:v>34785</c:v>
                </c:pt>
                <c:pt idx="2220">
                  <c:v>34786</c:v>
                </c:pt>
                <c:pt idx="2221">
                  <c:v>34787</c:v>
                </c:pt>
                <c:pt idx="2222">
                  <c:v>34788</c:v>
                </c:pt>
                <c:pt idx="2223">
                  <c:v>34789</c:v>
                </c:pt>
                <c:pt idx="2224">
                  <c:v>34792</c:v>
                </c:pt>
                <c:pt idx="2225">
                  <c:v>34793</c:v>
                </c:pt>
                <c:pt idx="2226">
                  <c:v>34794</c:v>
                </c:pt>
                <c:pt idx="2227">
                  <c:v>34795</c:v>
                </c:pt>
                <c:pt idx="2228">
                  <c:v>34796</c:v>
                </c:pt>
                <c:pt idx="2229">
                  <c:v>34799</c:v>
                </c:pt>
                <c:pt idx="2230">
                  <c:v>34800</c:v>
                </c:pt>
                <c:pt idx="2231">
                  <c:v>34801</c:v>
                </c:pt>
                <c:pt idx="2232">
                  <c:v>34802</c:v>
                </c:pt>
                <c:pt idx="2233">
                  <c:v>34803</c:v>
                </c:pt>
                <c:pt idx="2234">
                  <c:v>34806</c:v>
                </c:pt>
                <c:pt idx="2235">
                  <c:v>34807</c:v>
                </c:pt>
                <c:pt idx="2236">
                  <c:v>34808</c:v>
                </c:pt>
                <c:pt idx="2237">
                  <c:v>34809</c:v>
                </c:pt>
                <c:pt idx="2238">
                  <c:v>34810</c:v>
                </c:pt>
                <c:pt idx="2239">
                  <c:v>34813</c:v>
                </c:pt>
                <c:pt idx="2240">
                  <c:v>34814</c:v>
                </c:pt>
                <c:pt idx="2241">
                  <c:v>34815</c:v>
                </c:pt>
                <c:pt idx="2242">
                  <c:v>34816</c:v>
                </c:pt>
                <c:pt idx="2243">
                  <c:v>34817</c:v>
                </c:pt>
                <c:pt idx="2244">
                  <c:v>34820</c:v>
                </c:pt>
                <c:pt idx="2245">
                  <c:v>34821</c:v>
                </c:pt>
                <c:pt idx="2246">
                  <c:v>34827</c:v>
                </c:pt>
                <c:pt idx="2247">
                  <c:v>34828</c:v>
                </c:pt>
                <c:pt idx="2248">
                  <c:v>34829</c:v>
                </c:pt>
                <c:pt idx="2249">
                  <c:v>34830</c:v>
                </c:pt>
                <c:pt idx="2250">
                  <c:v>34831</c:v>
                </c:pt>
                <c:pt idx="2251">
                  <c:v>34834</c:v>
                </c:pt>
                <c:pt idx="2252">
                  <c:v>34835</c:v>
                </c:pt>
                <c:pt idx="2253">
                  <c:v>34836</c:v>
                </c:pt>
                <c:pt idx="2254">
                  <c:v>34837</c:v>
                </c:pt>
                <c:pt idx="2255">
                  <c:v>34838</c:v>
                </c:pt>
                <c:pt idx="2256">
                  <c:v>34841</c:v>
                </c:pt>
                <c:pt idx="2257">
                  <c:v>34842</c:v>
                </c:pt>
                <c:pt idx="2258">
                  <c:v>34843</c:v>
                </c:pt>
                <c:pt idx="2259">
                  <c:v>34844</c:v>
                </c:pt>
                <c:pt idx="2260">
                  <c:v>34845</c:v>
                </c:pt>
                <c:pt idx="2261">
                  <c:v>34848</c:v>
                </c:pt>
                <c:pt idx="2262">
                  <c:v>34849</c:v>
                </c:pt>
                <c:pt idx="2263">
                  <c:v>34850</c:v>
                </c:pt>
                <c:pt idx="2264">
                  <c:v>34851</c:v>
                </c:pt>
                <c:pt idx="2265">
                  <c:v>34852</c:v>
                </c:pt>
                <c:pt idx="2266">
                  <c:v>34855</c:v>
                </c:pt>
                <c:pt idx="2267">
                  <c:v>34856</c:v>
                </c:pt>
                <c:pt idx="2268">
                  <c:v>34857</c:v>
                </c:pt>
                <c:pt idx="2269">
                  <c:v>34858</c:v>
                </c:pt>
                <c:pt idx="2270">
                  <c:v>34859</c:v>
                </c:pt>
                <c:pt idx="2271">
                  <c:v>34862</c:v>
                </c:pt>
                <c:pt idx="2272">
                  <c:v>34863</c:v>
                </c:pt>
                <c:pt idx="2273">
                  <c:v>34864</c:v>
                </c:pt>
                <c:pt idx="2274">
                  <c:v>34865</c:v>
                </c:pt>
                <c:pt idx="2275">
                  <c:v>34866</c:v>
                </c:pt>
                <c:pt idx="2276">
                  <c:v>34869</c:v>
                </c:pt>
                <c:pt idx="2277">
                  <c:v>34870</c:v>
                </c:pt>
                <c:pt idx="2278">
                  <c:v>34871</c:v>
                </c:pt>
                <c:pt idx="2279">
                  <c:v>34872</c:v>
                </c:pt>
                <c:pt idx="2280">
                  <c:v>34873</c:v>
                </c:pt>
                <c:pt idx="2281">
                  <c:v>34876</c:v>
                </c:pt>
                <c:pt idx="2282">
                  <c:v>34877</c:v>
                </c:pt>
                <c:pt idx="2283">
                  <c:v>34878</c:v>
                </c:pt>
                <c:pt idx="2284">
                  <c:v>34879</c:v>
                </c:pt>
                <c:pt idx="2285">
                  <c:v>34880</c:v>
                </c:pt>
                <c:pt idx="2286">
                  <c:v>34883</c:v>
                </c:pt>
                <c:pt idx="2287">
                  <c:v>34884</c:v>
                </c:pt>
                <c:pt idx="2288">
                  <c:v>34885</c:v>
                </c:pt>
                <c:pt idx="2289">
                  <c:v>34886</c:v>
                </c:pt>
                <c:pt idx="2290">
                  <c:v>34887</c:v>
                </c:pt>
                <c:pt idx="2291">
                  <c:v>34890</c:v>
                </c:pt>
                <c:pt idx="2292">
                  <c:v>34891</c:v>
                </c:pt>
                <c:pt idx="2293">
                  <c:v>34892</c:v>
                </c:pt>
                <c:pt idx="2294">
                  <c:v>34893</c:v>
                </c:pt>
                <c:pt idx="2295">
                  <c:v>34894</c:v>
                </c:pt>
                <c:pt idx="2296">
                  <c:v>34897</c:v>
                </c:pt>
                <c:pt idx="2297">
                  <c:v>34898</c:v>
                </c:pt>
                <c:pt idx="2298">
                  <c:v>34899</c:v>
                </c:pt>
                <c:pt idx="2299">
                  <c:v>34900</c:v>
                </c:pt>
                <c:pt idx="2300">
                  <c:v>34901</c:v>
                </c:pt>
                <c:pt idx="2301">
                  <c:v>34904</c:v>
                </c:pt>
                <c:pt idx="2302">
                  <c:v>34905</c:v>
                </c:pt>
                <c:pt idx="2303">
                  <c:v>34906</c:v>
                </c:pt>
                <c:pt idx="2304">
                  <c:v>34907</c:v>
                </c:pt>
                <c:pt idx="2305">
                  <c:v>34908</c:v>
                </c:pt>
                <c:pt idx="2306">
                  <c:v>34911</c:v>
                </c:pt>
                <c:pt idx="2307">
                  <c:v>34912</c:v>
                </c:pt>
                <c:pt idx="2308">
                  <c:v>34913</c:v>
                </c:pt>
                <c:pt idx="2309">
                  <c:v>34914</c:v>
                </c:pt>
                <c:pt idx="2310">
                  <c:v>34915</c:v>
                </c:pt>
                <c:pt idx="2311">
                  <c:v>34918</c:v>
                </c:pt>
                <c:pt idx="2312">
                  <c:v>34919</c:v>
                </c:pt>
                <c:pt idx="2313">
                  <c:v>34920</c:v>
                </c:pt>
                <c:pt idx="2314">
                  <c:v>34921</c:v>
                </c:pt>
                <c:pt idx="2315">
                  <c:v>34922</c:v>
                </c:pt>
                <c:pt idx="2316">
                  <c:v>34925</c:v>
                </c:pt>
                <c:pt idx="2317">
                  <c:v>34926</c:v>
                </c:pt>
                <c:pt idx="2318">
                  <c:v>34927</c:v>
                </c:pt>
                <c:pt idx="2319">
                  <c:v>34928</c:v>
                </c:pt>
                <c:pt idx="2320">
                  <c:v>34929</c:v>
                </c:pt>
                <c:pt idx="2321">
                  <c:v>34932</c:v>
                </c:pt>
                <c:pt idx="2322">
                  <c:v>34933</c:v>
                </c:pt>
                <c:pt idx="2323">
                  <c:v>34934</c:v>
                </c:pt>
                <c:pt idx="2324">
                  <c:v>34935</c:v>
                </c:pt>
                <c:pt idx="2325">
                  <c:v>34936</c:v>
                </c:pt>
                <c:pt idx="2326">
                  <c:v>34939</c:v>
                </c:pt>
                <c:pt idx="2327">
                  <c:v>34940</c:v>
                </c:pt>
                <c:pt idx="2328">
                  <c:v>34941</c:v>
                </c:pt>
                <c:pt idx="2329">
                  <c:v>34942</c:v>
                </c:pt>
                <c:pt idx="2330">
                  <c:v>34943</c:v>
                </c:pt>
                <c:pt idx="2331">
                  <c:v>34946</c:v>
                </c:pt>
                <c:pt idx="2332">
                  <c:v>34947</c:v>
                </c:pt>
                <c:pt idx="2333">
                  <c:v>34948</c:v>
                </c:pt>
                <c:pt idx="2334">
                  <c:v>34949</c:v>
                </c:pt>
                <c:pt idx="2335">
                  <c:v>34950</c:v>
                </c:pt>
                <c:pt idx="2336">
                  <c:v>34953</c:v>
                </c:pt>
                <c:pt idx="2337">
                  <c:v>34954</c:v>
                </c:pt>
                <c:pt idx="2338">
                  <c:v>34955</c:v>
                </c:pt>
                <c:pt idx="2339">
                  <c:v>34956</c:v>
                </c:pt>
                <c:pt idx="2340">
                  <c:v>34960</c:v>
                </c:pt>
                <c:pt idx="2341">
                  <c:v>34961</c:v>
                </c:pt>
                <c:pt idx="2342">
                  <c:v>34962</c:v>
                </c:pt>
                <c:pt idx="2343">
                  <c:v>34963</c:v>
                </c:pt>
                <c:pt idx="2344">
                  <c:v>34964</c:v>
                </c:pt>
                <c:pt idx="2345">
                  <c:v>34967</c:v>
                </c:pt>
                <c:pt idx="2346">
                  <c:v>34968</c:v>
                </c:pt>
                <c:pt idx="2347">
                  <c:v>34969</c:v>
                </c:pt>
                <c:pt idx="2348">
                  <c:v>34970</c:v>
                </c:pt>
                <c:pt idx="2349">
                  <c:v>34971</c:v>
                </c:pt>
                <c:pt idx="2350">
                  <c:v>34974</c:v>
                </c:pt>
                <c:pt idx="2351">
                  <c:v>34975</c:v>
                </c:pt>
                <c:pt idx="2352">
                  <c:v>34976</c:v>
                </c:pt>
                <c:pt idx="2353">
                  <c:v>34977</c:v>
                </c:pt>
                <c:pt idx="2354">
                  <c:v>34978</c:v>
                </c:pt>
                <c:pt idx="2355">
                  <c:v>34981</c:v>
                </c:pt>
                <c:pt idx="2356">
                  <c:v>34983</c:v>
                </c:pt>
                <c:pt idx="2357">
                  <c:v>34984</c:v>
                </c:pt>
                <c:pt idx="2358">
                  <c:v>34985</c:v>
                </c:pt>
                <c:pt idx="2359">
                  <c:v>34988</c:v>
                </c:pt>
                <c:pt idx="2360">
                  <c:v>34989</c:v>
                </c:pt>
                <c:pt idx="2361">
                  <c:v>34990</c:v>
                </c:pt>
                <c:pt idx="2362">
                  <c:v>34991</c:v>
                </c:pt>
                <c:pt idx="2363">
                  <c:v>34992</c:v>
                </c:pt>
                <c:pt idx="2364">
                  <c:v>34995</c:v>
                </c:pt>
                <c:pt idx="2365">
                  <c:v>34996</c:v>
                </c:pt>
                <c:pt idx="2366">
                  <c:v>34997</c:v>
                </c:pt>
                <c:pt idx="2367">
                  <c:v>34998</c:v>
                </c:pt>
                <c:pt idx="2368">
                  <c:v>34999</c:v>
                </c:pt>
                <c:pt idx="2369">
                  <c:v>35002</c:v>
                </c:pt>
                <c:pt idx="2370">
                  <c:v>35003</c:v>
                </c:pt>
                <c:pt idx="2371">
                  <c:v>35004</c:v>
                </c:pt>
                <c:pt idx="2372">
                  <c:v>35005</c:v>
                </c:pt>
                <c:pt idx="2373">
                  <c:v>35009</c:v>
                </c:pt>
                <c:pt idx="2374">
                  <c:v>35010</c:v>
                </c:pt>
                <c:pt idx="2375">
                  <c:v>35011</c:v>
                </c:pt>
                <c:pt idx="2376">
                  <c:v>35012</c:v>
                </c:pt>
                <c:pt idx="2377">
                  <c:v>35013</c:v>
                </c:pt>
                <c:pt idx="2378">
                  <c:v>35016</c:v>
                </c:pt>
                <c:pt idx="2379">
                  <c:v>35017</c:v>
                </c:pt>
                <c:pt idx="2380">
                  <c:v>35018</c:v>
                </c:pt>
                <c:pt idx="2381">
                  <c:v>35019</c:v>
                </c:pt>
                <c:pt idx="2382">
                  <c:v>35020</c:v>
                </c:pt>
                <c:pt idx="2383">
                  <c:v>35023</c:v>
                </c:pt>
                <c:pt idx="2384">
                  <c:v>35024</c:v>
                </c:pt>
                <c:pt idx="2385">
                  <c:v>35025</c:v>
                </c:pt>
                <c:pt idx="2386">
                  <c:v>35027</c:v>
                </c:pt>
                <c:pt idx="2387">
                  <c:v>35030</c:v>
                </c:pt>
                <c:pt idx="2388">
                  <c:v>35031</c:v>
                </c:pt>
                <c:pt idx="2389">
                  <c:v>35032</c:v>
                </c:pt>
                <c:pt idx="2390">
                  <c:v>35033</c:v>
                </c:pt>
                <c:pt idx="2391">
                  <c:v>35034</c:v>
                </c:pt>
                <c:pt idx="2392">
                  <c:v>35037</c:v>
                </c:pt>
                <c:pt idx="2393">
                  <c:v>35038</c:v>
                </c:pt>
                <c:pt idx="2394">
                  <c:v>35039</c:v>
                </c:pt>
                <c:pt idx="2395">
                  <c:v>35040</c:v>
                </c:pt>
                <c:pt idx="2396">
                  <c:v>35041</c:v>
                </c:pt>
                <c:pt idx="2397">
                  <c:v>35044</c:v>
                </c:pt>
                <c:pt idx="2398">
                  <c:v>35045</c:v>
                </c:pt>
                <c:pt idx="2399">
                  <c:v>35046</c:v>
                </c:pt>
                <c:pt idx="2400">
                  <c:v>35047</c:v>
                </c:pt>
                <c:pt idx="2401">
                  <c:v>35048</c:v>
                </c:pt>
                <c:pt idx="2402">
                  <c:v>35051</c:v>
                </c:pt>
                <c:pt idx="2403">
                  <c:v>35052</c:v>
                </c:pt>
                <c:pt idx="2404">
                  <c:v>35053</c:v>
                </c:pt>
                <c:pt idx="2405">
                  <c:v>35054</c:v>
                </c:pt>
                <c:pt idx="2406">
                  <c:v>35055</c:v>
                </c:pt>
                <c:pt idx="2407">
                  <c:v>35058</c:v>
                </c:pt>
                <c:pt idx="2408">
                  <c:v>35059</c:v>
                </c:pt>
                <c:pt idx="2409">
                  <c:v>35060</c:v>
                </c:pt>
                <c:pt idx="2410">
                  <c:v>35061</c:v>
                </c:pt>
                <c:pt idx="2411">
                  <c:v>35062</c:v>
                </c:pt>
                <c:pt idx="2412">
                  <c:v>35068</c:v>
                </c:pt>
                <c:pt idx="2413">
                  <c:v>35069</c:v>
                </c:pt>
                <c:pt idx="2414">
                  <c:v>35072</c:v>
                </c:pt>
                <c:pt idx="2415">
                  <c:v>35073</c:v>
                </c:pt>
                <c:pt idx="2416">
                  <c:v>35074</c:v>
                </c:pt>
                <c:pt idx="2417">
                  <c:v>35075</c:v>
                </c:pt>
                <c:pt idx="2418">
                  <c:v>35076</c:v>
                </c:pt>
                <c:pt idx="2419">
                  <c:v>35080</c:v>
                </c:pt>
                <c:pt idx="2420">
                  <c:v>35081</c:v>
                </c:pt>
                <c:pt idx="2421">
                  <c:v>35082</c:v>
                </c:pt>
                <c:pt idx="2422">
                  <c:v>35083</c:v>
                </c:pt>
                <c:pt idx="2423">
                  <c:v>35086</c:v>
                </c:pt>
                <c:pt idx="2424">
                  <c:v>35087</c:v>
                </c:pt>
                <c:pt idx="2425">
                  <c:v>35088</c:v>
                </c:pt>
                <c:pt idx="2426">
                  <c:v>35089</c:v>
                </c:pt>
                <c:pt idx="2427">
                  <c:v>35090</c:v>
                </c:pt>
                <c:pt idx="2428">
                  <c:v>35093</c:v>
                </c:pt>
                <c:pt idx="2429">
                  <c:v>35094</c:v>
                </c:pt>
                <c:pt idx="2430">
                  <c:v>35095</c:v>
                </c:pt>
                <c:pt idx="2431">
                  <c:v>35096</c:v>
                </c:pt>
                <c:pt idx="2432">
                  <c:v>35097</c:v>
                </c:pt>
                <c:pt idx="2433">
                  <c:v>35100</c:v>
                </c:pt>
                <c:pt idx="2434">
                  <c:v>35101</c:v>
                </c:pt>
                <c:pt idx="2435">
                  <c:v>35102</c:v>
                </c:pt>
                <c:pt idx="2436">
                  <c:v>35103</c:v>
                </c:pt>
                <c:pt idx="2437">
                  <c:v>35104</c:v>
                </c:pt>
                <c:pt idx="2438">
                  <c:v>35108</c:v>
                </c:pt>
                <c:pt idx="2439">
                  <c:v>35109</c:v>
                </c:pt>
                <c:pt idx="2440">
                  <c:v>35110</c:v>
                </c:pt>
                <c:pt idx="2441">
                  <c:v>35111</c:v>
                </c:pt>
                <c:pt idx="2442">
                  <c:v>35114</c:v>
                </c:pt>
                <c:pt idx="2443">
                  <c:v>35115</c:v>
                </c:pt>
                <c:pt idx="2444">
                  <c:v>35116</c:v>
                </c:pt>
                <c:pt idx="2445">
                  <c:v>35117</c:v>
                </c:pt>
                <c:pt idx="2446">
                  <c:v>35118</c:v>
                </c:pt>
                <c:pt idx="2447">
                  <c:v>35121</c:v>
                </c:pt>
                <c:pt idx="2448">
                  <c:v>35122</c:v>
                </c:pt>
                <c:pt idx="2449">
                  <c:v>35123</c:v>
                </c:pt>
                <c:pt idx="2450">
                  <c:v>35124</c:v>
                </c:pt>
                <c:pt idx="2451">
                  <c:v>35125</c:v>
                </c:pt>
                <c:pt idx="2452">
                  <c:v>35128</c:v>
                </c:pt>
                <c:pt idx="2453">
                  <c:v>35129</c:v>
                </c:pt>
                <c:pt idx="2454">
                  <c:v>35130</c:v>
                </c:pt>
                <c:pt idx="2455">
                  <c:v>35131</c:v>
                </c:pt>
                <c:pt idx="2456">
                  <c:v>35132</c:v>
                </c:pt>
                <c:pt idx="2457">
                  <c:v>35135</c:v>
                </c:pt>
                <c:pt idx="2458">
                  <c:v>35136</c:v>
                </c:pt>
                <c:pt idx="2459">
                  <c:v>35137</c:v>
                </c:pt>
                <c:pt idx="2460">
                  <c:v>35138</c:v>
                </c:pt>
                <c:pt idx="2461">
                  <c:v>35139</c:v>
                </c:pt>
                <c:pt idx="2462">
                  <c:v>35142</c:v>
                </c:pt>
                <c:pt idx="2463">
                  <c:v>35143</c:v>
                </c:pt>
                <c:pt idx="2464">
                  <c:v>35145</c:v>
                </c:pt>
                <c:pt idx="2465">
                  <c:v>35146</c:v>
                </c:pt>
                <c:pt idx="2466">
                  <c:v>35149</c:v>
                </c:pt>
                <c:pt idx="2467">
                  <c:v>35150</c:v>
                </c:pt>
                <c:pt idx="2468">
                  <c:v>35151</c:v>
                </c:pt>
                <c:pt idx="2469">
                  <c:v>35152</c:v>
                </c:pt>
                <c:pt idx="2470">
                  <c:v>35153</c:v>
                </c:pt>
                <c:pt idx="2471">
                  <c:v>35156</c:v>
                </c:pt>
                <c:pt idx="2472">
                  <c:v>35157</c:v>
                </c:pt>
                <c:pt idx="2473">
                  <c:v>35158</c:v>
                </c:pt>
                <c:pt idx="2474">
                  <c:v>35159</c:v>
                </c:pt>
                <c:pt idx="2475">
                  <c:v>35160</c:v>
                </c:pt>
                <c:pt idx="2476">
                  <c:v>35163</c:v>
                </c:pt>
                <c:pt idx="2477">
                  <c:v>35164</c:v>
                </c:pt>
                <c:pt idx="2478">
                  <c:v>35165</c:v>
                </c:pt>
                <c:pt idx="2479">
                  <c:v>35166</c:v>
                </c:pt>
                <c:pt idx="2480">
                  <c:v>35167</c:v>
                </c:pt>
                <c:pt idx="2481">
                  <c:v>35170</c:v>
                </c:pt>
                <c:pt idx="2482">
                  <c:v>35171</c:v>
                </c:pt>
                <c:pt idx="2483">
                  <c:v>35172</c:v>
                </c:pt>
                <c:pt idx="2484">
                  <c:v>35173</c:v>
                </c:pt>
                <c:pt idx="2485">
                  <c:v>35174</c:v>
                </c:pt>
                <c:pt idx="2486">
                  <c:v>35177</c:v>
                </c:pt>
                <c:pt idx="2487">
                  <c:v>35178</c:v>
                </c:pt>
                <c:pt idx="2488">
                  <c:v>35179</c:v>
                </c:pt>
                <c:pt idx="2489">
                  <c:v>35180</c:v>
                </c:pt>
                <c:pt idx="2490">
                  <c:v>35181</c:v>
                </c:pt>
                <c:pt idx="2491">
                  <c:v>35185</c:v>
                </c:pt>
                <c:pt idx="2492">
                  <c:v>35186</c:v>
                </c:pt>
                <c:pt idx="2493">
                  <c:v>35187</c:v>
                </c:pt>
                <c:pt idx="2494">
                  <c:v>35192</c:v>
                </c:pt>
                <c:pt idx="2495">
                  <c:v>35193</c:v>
                </c:pt>
                <c:pt idx="2496">
                  <c:v>35194</c:v>
                </c:pt>
                <c:pt idx="2497">
                  <c:v>35195</c:v>
                </c:pt>
                <c:pt idx="2498">
                  <c:v>35198</c:v>
                </c:pt>
                <c:pt idx="2499">
                  <c:v>35199</c:v>
                </c:pt>
                <c:pt idx="2500">
                  <c:v>35200</c:v>
                </c:pt>
                <c:pt idx="2501">
                  <c:v>35201</c:v>
                </c:pt>
                <c:pt idx="2502">
                  <c:v>35202</c:v>
                </c:pt>
                <c:pt idx="2503">
                  <c:v>35205</c:v>
                </c:pt>
                <c:pt idx="2504">
                  <c:v>35206</c:v>
                </c:pt>
                <c:pt idx="2505">
                  <c:v>35207</c:v>
                </c:pt>
                <c:pt idx="2506">
                  <c:v>35208</c:v>
                </c:pt>
                <c:pt idx="2507">
                  <c:v>35209</c:v>
                </c:pt>
                <c:pt idx="2508">
                  <c:v>35212</c:v>
                </c:pt>
                <c:pt idx="2509">
                  <c:v>35213</c:v>
                </c:pt>
                <c:pt idx="2510">
                  <c:v>35214</c:v>
                </c:pt>
                <c:pt idx="2511">
                  <c:v>35215</c:v>
                </c:pt>
                <c:pt idx="2512">
                  <c:v>35216</c:v>
                </c:pt>
                <c:pt idx="2513">
                  <c:v>35219</c:v>
                </c:pt>
                <c:pt idx="2514">
                  <c:v>35220</c:v>
                </c:pt>
                <c:pt idx="2515">
                  <c:v>35221</c:v>
                </c:pt>
                <c:pt idx="2516">
                  <c:v>35222</c:v>
                </c:pt>
                <c:pt idx="2517">
                  <c:v>35223</c:v>
                </c:pt>
                <c:pt idx="2518">
                  <c:v>35226</c:v>
                </c:pt>
                <c:pt idx="2519">
                  <c:v>35227</c:v>
                </c:pt>
                <c:pt idx="2520">
                  <c:v>35228</c:v>
                </c:pt>
                <c:pt idx="2521">
                  <c:v>35229</c:v>
                </c:pt>
                <c:pt idx="2522">
                  <c:v>35230</c:v>
                </c:pt>
                <c:pt idx="2523">
                  <c:v>35233</c:v>
                </c:pt>
                <c:pt idx="2524">
                  <c:v>35234</c:v>
                </c:pt>
                <c:pt idx="2525">
                  <c:v>35235</c:v>
                </c:pt>
                <c:pt idx="2526">
                  <c:v>35236</c:v>
                </c:pt>
                <c:pt idx="2527">
                  <c:v>35237</c:v>
                </c:pt>
                <c:pt idx="2528">
                  <c:v>35240</c:v>
                </c:pt>
                <c:pt idx="2529">
                  <c:v>35241</c:v>
                </c:pt>
                <c:pt idx="2530">
                  <c:v>35242</c:v>
                </c:pt>
                <c:pt idx="2531">
                  <c:v>35243</c:v>
                </c:pt>
                <c:pt idx="2532">
                  <c:v>35244</c:v>
                </c:pt>
                <c:pt idx="2533">
                  <c:v>35247</c:v>
                </c:pt>
                <c:pt idx="2534">
                  <c:v>35248</c:v>
                </c:pt>
                <c:pt idx="2535">
                  <c:v>35249</c:v>
                </c:pt>
                <c:pt idx="2536">
                  <c:v>35250</c:v>
                </c:pt>
                <c:pt idx="2537">
                  <c:v>35251</c:v>
                </c:pt>
                <c:pt idx="2538">
                  <c:v>35254</c:v>
                </c:pt>
                <c:pt idx="2539">
                  <c:v>35255</c:v>
                </c:pt>
                <c:pt idx="2540">
                  <c:v>35256</c:v>
                </c:pt>
                <c:pt idx="2541">
                  <c:v>35257</c:v>
                </c:pt>
                <c:pt idx="2542">
                  <c:v>35258</c:v>
                </c:pt>
                <c:pt idx="2543">
                  <c:v>35261</c:v>
                </c:pt>
                <c:pt idx="2544">
                  <c:v>35262</c:v>
                </c:pt>
                <c:pt idx="2545">
                  <c:v>35263</c:v>
                </c:pt>
                <c:pt idx="2546">
                  <c:v>35264</c:v>
                </c:pt>
                <c:pt idx="2547">
                  <c:v>35265</c:v>
                </c:pt>
                <c:pt idx="2548">
                  <c:v>35268</c:v>
                </c:pt>
                <c:pt idx="2549">
                  <c:v>35269</c:v>
                </c:pt>
                <c:pt idx="2550">
                  <c:v>35270</c:v>
                </c:pt>
                <c:pt idx="2551">
                  <c:v>35271</c:v>
                </c:pt>
                <c:pt idx="2552">
                  <c:v>35272</c:v>
                </c:pt>
                <c:pt idx="2553">
                  <c:v>35275</c:v>
                </c:pt>
                <c:pt idx="2554">
                  <c:v>35276</c:v>
                </c:pt>
                <c:pt idx="2555">
                  <c:v>35277</c:v>
                </c:pt>
                <c:pt idx="2556">
                  <c:v>35278</c:v>
                </c:pt>
                <c:pt idx="2557">
                  <c:v>35279</c:v>
                </c:pt>
                <c:pt idx="2558">
                  <c:v>35282</c:v>
                </c:pt>
                <c:pt idx="2559">
                  <c:v>35283</c:v>
                </c:pt>
                <c:pt idx="2560">
                  <c:v>35284</c:v>
                </c:pt>
                <c:pt idx="2561">
                  <c:v>35285</c:v>
                </c:pt>
                <c:pt idx="2562">
                  <c:v>35286</c:v>
                </c:pt>
                <c:pt idx="2563">
                  <c:v>35289</c:v>
                </c:pt>
                <c:pt idx="2564">
                  <c:v>35290</c:v>
                </c:pt>
                <c:pt idx="2565">
                  <c:v>35291</c:v>
                </c:pt>
                <c:pt idx="2566">
                  <c:v>35292</c:v>
                </c:pt>
                <c:pt idx="2567">
                  <c:v>35293</c:v>
                </c:pt>
                <c:pt idx="2568">
                  <c:v>35296</c:v>
                </c:pt>
                <c:pt idx="2569">
                  <c:v>35297</c:v>
                </c:pt>
                <c:pt idx="2570">
                  <c:v>35298</c:v>
                </c:pt>
                <c:pt idx="2571">
                  <c:v>35299</c:v>
                </c:pt>
                <c:pt idx="2572">
                  <c:v>35300</c:v>
                </c:pt>
                <c:pt idx="2573">
                  <c:v>35303</c:v>
                </c:pt>
                <c:pt idx="2574">
                  <c:v>35304</c:v>
                </c:pt>
                <c:pt idx="2575">
                  <c:v>35305</c:v>
                </c:pt>
                <c:pt idx="2576">
                  <c:v>35306</c:v>
                </c:pt>
                <c:pt idx="2577">
                  <c:v>35307</c:v>
                </c:pt>
                <c:pt idx="2578">
                  <c:v>35310</c:v>
                </c:pt>
                <c:pt idx="2579">
                  <c:v>35311</c:v>
                </c:pt>
                <c:pt idx="2580">
                  <c:v>35312</c:v>
                </c:pt>
                <c:pt idx="2581">
                  <c:v>35313</c:v>
                </c:pt>
                <c:pt idx="2582">
                  <c:v>35314</c:v>
                </c:pt>
                <c:pt idx="2583">
                  <c:v>35317</c:v>
                </c:pt>
                <c:pt idx="2584">
                  <c:v>35318</c:v>
                </c:pt>
                <c:pt idx="2585">
                  <c:v>35319</c:v>
                </c:pt>
                <c:pt idx="2586">
                  <c:v>35320</c:v>
                </c:pt>
                <c:pt idx="2587">
                  <c:v>35321</c:v>
                </c:pt>
                <c:pt idx="2588">
                  <c:v>35325</c:v>
                </c:pt>
                <c:pt idx="2589">
                  <c:v>35326</c:v>
                </c:pt>
                <c:pt idx="2590">
                  <c:v>35327</c:v>
                </c:pt>
                <c:pt idx="2591">
                  <c:v>35328</c:v>
                </c:pt>
                <c:pt idx="2592">
                  <c:v>35332</c:v>
                </c:pt>
                <c:pt idx="2593">
                  <c:v>35333</c:v>
                </c:pt>
                <c:pt idx="2594">
                  <c:v>35334</c:v>
                </c:pt>
                <c:pt idx="2595">
                  <c:v>35335</c:v>
                </c:pt>
                <c:pt idx="2596">
                  <c:v>35338</c:v>
                </c:pt>
                <c:pt idx="2597">
                  <c:v>35339</c:v>
                </c:pt>
                <c:pt idx="2598">
                  <c:v>35340</c:v>
                </c:pt>
                <c:pt idx="2599">
                  <c:v>35341</c:v>
                </c:pt>
                <c:pt idx="2600">
                  <c:v>35342</c:v>
                </c:pt>
                <c:pt idx="2601">
                  <c:v>35345</c:v>
                </c:pt>
                <c:pt idx="2602">
                  <c:v>35346</c:v>
                </c:pt>
                <c:pt idx="2603">
                  <c:v>35347</c:v>
                </c:pt>
                <c:pt idx="2604">
                  <c:v>35349</c:v>
                </c:pt>
                <c:pt idx="2605">
                  <c:v>35352</c:v>
                </c:pt>
                <c:pt idx="2606">
                  <c:v>35353</c:v>
                </c:pt>
                <c:pt idx="2607">
                  <c:v>35354</c:v>
                </c:pt>
                <c:pt idx="2608">
                  <c:v>35355</c:v>
                </c:pt>
                <c:pt idx="2609">
                  <c:v>35356</c:v>
                </c:pt>
                <c:pt idx="2610">
                  <c:v>35359</c:v>
                </c:pt>
                <c:pt idx="2611">
                  <c:v>35360</c:v>
                </c:pt>
                <c:pt idx="2612">
                  <c:v>35361</c:v>
                </c:pt>
                <c:pt idx="2613">
                  <c:v>35362</c:v>
                </c:pt>
                <c:pt idx="2614">
                  <c:v>35363</c:v>
                </c:pt>
                <c:pt idx="2615">
                  <c:v>35366</c:v>
                </c:pt>
                <c:pt idx="2616">
                  <c:v>35367</c:v>
                </c:pt>
                <c:pt idx="2617">
                  <c:v>35368</c:v>
                </c:pt>
                <c:pt idx="2618">
                  <c:v>35369</c:v>
                </c:pt>
                <c:pt idx="2619">
                  <c:v>35370</c:v>
                </c:pt>
                <c:pt idx="2620">
                  <c:v>35374</c:v>
                </c:pt>
                <c:pt idx="2621">
                  <c:v>35375</c:v>
                </c:pt>
                <c:pt idx="2622">
                  <c:v>35376</c:v>
                </c:pt>
                <c:pt idx="2623">
                  <c:v>35377</c:v>
                </c:pt>
                <c:pt idx="2624">
                  <c:v>35380</c:v>
                </c:pt>
                <c:pt idx="2625">
                  <c:v>35381</c:v>
                </c:pt>
                <c:pt idx="2626">
                  <c:v>35382</c:v>
                </c:pt>
                <c:pt idx="2627">
                  <c:v>35383</c:v>
                </c:pt>
                <c:pt idx="2628">
                  <c:v>35384</c:v>
                </c:pt>
                <c:pt idx="2629">
                  <c:v>35387</c:v>
                </c:pt>
                <c:pt idx="2630">
                  <c:v>35388</c:v>
                </c:pt>
                <c:pt idx="2631">
                  <c:v>35389</c:v>
                </c:pt>
                <c:pt idx="2632">
                  <c:v>35390</c:v>
                </c:pt>
                <c:pt idx="2633">
                  <c:v>35391</c:v>
                </c:pt>
                <c:pt idx="2634">
                  <c:v>35394</c:v>
                </c:pt>
                <c:pt idx="2635">
                  <c:v>35395</c:v>
                </c:pt>
                <c:pt idx="2636">
                  <c:v>35396</c:v>
                </c:pt>
                <c:pt idx="2637">
                  <c:v>35397</c:v>
                </c:pt>
                <c:pt idx="2638">
                  <c:v>35398</c:v>
                </c:pt>
                <c:pt idx="2639">
                  <c:v>35401</c:v>
                </c:pt>
                <c:pt idx="2640">
                  <c:v>35402</c:v>
                </c:pt>
                <c:pt idx="2641">
                  <c:v>35403</c:v>
                </c:pt>
                <c:pt idx="2642">
                  <c:v>35404</c:v>
                </c:pt>
                <c:pt idx="2643">
                  <c:v>35405</c:v>
                </c:pt>
                <c:pt idx="2644">
                  <c:v>35408</c:v>
                </c:pt>
                <c:pt idx="2645">
                  <c:v>35409</c:v>
                </c:pt>
                <c:pt idx="2646">
                  <c:v>35410</c:v>
                </c:pt>
                <c:pt idx="2647">
                  <c:v>35411</c:v>
                </c:pt>
                <c:pt idx="2648">
                  <c:v>35412</c:v>
                </c:pt>
                <c:pt idx="2649">
                  <c:v>35415</c:v>
                </c:pt>
                <c:pt idx="2650">
                  <c:v>35416</c:v>
                </c:pt>
                <c:pt idx="2651">
                  <c:v>35417</c:v>
                </c:pt>
                <c:pt idx="2652">
                  <c:v>35418</c:v>
                </c:pt>
                <c:pt idx="2653">
                  <c:v>35419</c:v>
                </c:pt>
                <c:pt idx="2654">
                  <c:v>35423</c:v>
                </c:pt>
                <c:pt idx="2655">
                  <c:v>35424</c:v>
                </c:pt>
                <c:pt idx="2656">
                  <c:v>35425</c:v>
                </c:pt>
                <c:pt idx="2657">
                  <c:v>35426</c:v>
                </c:pt>
                <c:pt idx="2658">
                  <c:v>35429</c:v>
                </c:pt>
                <c:pt idx="2659">
                  <c:v>35436</c:v>
                </c:pt>
                <c:pt idx="2660">
                  <c:v>35437</c:v>
                </c:pt>
                <c:pt idx="2661">
                  <c:v>35438</c:v>
                </c:pt>
                <c:pt idx="2662">
                  <c:v>35439</c:v>
                </c:pt>
                <c:pt idx="2663">
                  <c:v>35440</c:v>
                </c:pt>
                <c:pt idx="2664">
                  <c:v>35443</c:v>
                </c:pt>
                <c:pt idx="2665">
                  <c:v>35444</c:v>
                </c:pt>
                <c:pt idx="2666">
                  <c:v>35446</c:v>
                </c:pt>
                <c:pt idx="2667">
                  <c:v>35447</c:v>
                </c:pt>
                <c:pt idx="2668">
                  <c:v>35450</c:v>
                </c:pt>
                <c:pt idx="2669">
                  <c:v>35451</c:v>
                </c:pt>
                <c:pt idx="2670">
                  <c:v>35452</c:v>
                </c:pt>
                <c:pt idx="2671">
                  <c:v>35453</c:v>
                </c:pt>
                <c:pt idx="2672">
                  <c:v>35454</c:v>
                </c:pt>
                <c:pt idx="2673">
                  <c:v>35457</c:v>
                </c:pt>
                <c:pt idx="2674">
                  <c:v>35458</c:v>
                </c:pt>
                <c:pt idx="2675">
                  <c:v>35459</c:v>
                </c:pt>
                <c:pt idx="2676">
                  <c:v>35460</c:v>
                </c:pt>
                <c:pt idx="2677">
                  <c:v>35461</c:v>
                </c:pt>
                <c:pt idx="2678">
                  <c:v>35464</c:v>
                </c:pt>
                <c:pt idx="2679">
                  <c:v>35465</c:v>
                </c:pt>
                <c:pt idx="2680">
                  <c:v>35466</c:v>
                </c:pt>
                <c:pt idx="2681">
                  <c:v>35467</c:v>
                </c:pt>
                <c:pt idx="2682">
                  <c:v>35468</c:v>
                </c:pt>
                <c:pt idx="2683">
                  <c:v>35471</c:v>
                </c:pt>
                <c:pt idx="2684">
                  <c:v>35473</c:v>
                </c:pt>
                <c:pt idx="2685">
                  <c:v>35474</c:v>
                </c:pt>
                <c:pt idx="2686">
                  <c:v>35475</c:v>
                </c:pt>
                <c:pt idx="2687">
                  <c:v>35478</c:v>
                </c:pt>
                <c:pt idx="2688">
                  <c:v>35479</c:v>
                </c:pt>
                <c:pt idx="2689">
                  <c:v>35480</c:v>
                </c:pt>
                <c:pt idx="2690">
                  <c:v>35481</c:v>
                </c:pt>
                <c:pt idx="2691">
                  <c:v>35482</c:v>
                </c:pt>
                <c:pt idx="2692">
                  <c:v>35485</c:v>
                </c:pt>
                <c:pt idx="2693">
                  <c:v>35486</c:v>
                </c:pt>
                <c:pt idx="2694">
                  <c:v>35487</c:v>
                </c:pt>
                <c:pt idx="2695">
                  <c:v>35488</c:v>
                </c:pt>
                <c:pt idx="2696">
                  <c:v>35489</c:v>
                </c:pt>
                <c:pt idx="2697">
                  <c:v>35492</c:v>
                </c:pt>
                <c:pt idx="2698">
                  <c:v>35493</c:v>
                </c:pt>
                <c:pt idx="2699">
                  <c:v>35494</c:v>
                </c:pt>
                <c:pt idx="2700">
                  <c:v>35495</c:v>
                </c:pt>
                <c:pt idx="2701">
                  <c:v>35496</c:v>
                </c:pt>
                <c:pt idx="2702">
                  <c:v>35499</c:v>
                </c:pt>
                <c:pt idx="2703">
                  <c:v>35500</c:v>
                </c:pt>
                <c:pt idx="2704">
                  <c:v>35501</c:v>
                </c:pt>
                <c:pt idx="2705">
                  <c:v>35502</c:v>
                </c:pt>
                <c:pt idx="2706">
                  <c:v>35503</c:v>
                </c:pt>
                <c:pt idx="2707">
                  <c:v>35506</c:v>
                </c:pt>
                <c:pt idx="2708">
                  <c:v>35507</c:v>
                </c:pt>
                <c:pt idx="2709">
                  <c:v>35508</c:v>
                </c:pt>
                <c:pt idx="2710">
                  <c:v>35510</c:v>
                </c:pt>
                <c:pt idx="2711">
                  <c:v>35513</c:v>
                </c:pt>
                <c:pt idx="2712">
                  <c:v>35514</c:v>
                </c:pt>
                <c:pt idx="2713">
                  <c:v>35515</c:v>
                </c:pt>
                <c:pt idx="2714">
                  <c:v>35516</c:v>
                </c:pt>
                <c:pt idx="2715">
                  <c:v>35517</c:v>
                </c:pt>
                <c:pt idx="2716">
                  <c:v>35520</c:v>
                </c:pt>
                <c:pt idx="2717">
                  <c:v>35521</c:v>
                </c:pt>
                <c:pt idx="2718">
                  <c:v>35522</c:v>
                </c:pt>
                <c:pt idx="2719">
                  <c:v>35523</c:v>
                </c:pt>
                <c:pt idx="2720">
                  <c:v>35524</c:v>
                </c:pt>
                <c:pt idx="2721">
                  <c:v>35527</c:v>
                </c:pt>
                <c:pt idx="2722">
                  <c:v>35528</c:v>
                </c:pt>
                <c:pt idx="2723">
                  <c:v>35529</c:v>
                </c:pt>
                <c:pt idx="2724">
                  <c:v>35530</c:v>
                </c:pt>
                <c:pt idx="2725">
                  <c:v>35531</c:v>
                </c:pt>
                <c:pt idx="2726">
                  <c:v>35534</c:v>
                </c:pt>
                <c:pt idx="2727">
                  <c:v>35535</c:v>
                </c:pt>
                <c:pt idx="2728">
                  <c:v>35536</c:v>
                </c:pt>
                <c:pt idx="2729">
                  <c:v>35537</c:v>
                </c:pt>
                <c:pt idx="2730">
                  <c:v>35538</c:v>
                </c:pt>
                <c:pt idx="2731">
                  <c:v>35541</c:v>
                </c:pt>
                <c:pt idx="2732">
                  <c:v>35542</c:v>
                </c:pt>
                <c:pt idx="2733">
                  <c:v>35543</c:v>
                </c:pt>
                <c:pt idx="2734">
                  <c:v>35544</c:v>
                </c:pt>
                <c:pt idx="2735">
                  <c:v>35545</c:v>
                </c:pt>
                <c:pt idx="2736">
                  <c:v>35548</c:v>
                </c:pt>
                <c:pt idx="2737">
                  <c:v>35550</c:v>
                </c:pt>
                <c:pt idx="2738">
                  <c:v>35551</c:v>
                </c:pt>
                <c:pt idx="2739">
                  <c:v>35552</c:v>
                </c:pt>
                <c:pt idx="2740">
                  <c:v>35556</c:v>
                </c:pt>
                <c:pt idx="2741">
                  <c:v>35557</c:v>
                </c:pt>
                <c:pt idx="2742">
                  <c:v>35558</c:v>
                </c:pt>
                <c:pt idx="2743">
                  <c:v>35559</c:v>
                </c:pt>
                <c:pt idx="2744">
                  <c:v>35562</c:v>
                </c:pt>
                <c:pt idx="2745">
                  <c:v>35563</c:v>
                </c:pt>
                <c:pt idx="2746">
                  <c:v>35564</c:v>
                </c:pt>
                <c:pt idx="2747">
                  <c:v>35565</c:v>
                </c:pt>
                <c:pt idx="2748">
                  <c:v>35566</c:v>
                </c:pt>
                <c:pt idx="2749">
                  <c:v>35569</c:v>
                </c:pt>
                <c:pt idx="2750">
                  <c:v>35570</c:v>
                </c:pt>
                <c:pt idx="2751">
                  <c:v>35571</c:v>
                </c:pt>
                <c:pt idx="2752">
                  <c:v>35572</c:v>
                </c:pt>
                <c:pt idx="2753">
                  <c:v>35573</c:v>
                </c:pt>
                <c:pt idx="2754">
                  <c:v>35576</c:v>
                </c:pt>
                <c:pt idx="2755">
                  <c:v>35577</c:v>
                </c:pt>
                <c:pt idx="2756">
                  <c:v>35578</c:v>
                </c:pt>
                <c:pt idx="2757">
                  <c:v>35579</c:v>
                </c:pt>
                <c:pt idx="2758">
                  <c:v>35580</c:v>
                </c:pt>
                <c:pt idx="2759">
                  <c:v>35583</c:v>
                </c:pt>
                <c:pt idx="2760">
                  <c:v>35584</c:v>
                </c:pt>
                <c:pt idx="2761">
                  <c:v>35585</c:v>
                </c:pt>
                <c:pt idx="2762">
                  <c:v>35586</c:v>
                </c:pt>
                <c:pt idx="2763">
                  <c:v>35587</c:v>
                </c:pt>
                <c:pt idx="2764">
                  <c:v>35590</c:v>
                </c:pt>
                <c:pt idx="2765">
                  <c:v>35591</c:v>
                </c:pt>
                <c:pt idx="2766">
                  <c:v>35592</c:v>
                </c:pt>
                <c:pt idx="2767">
                  <c:v>35593</c:v>
                </c:pt>
                <c:pt idx="2768">
                  <c:v>35594</c:v>
                </c:pt>
                <c:pt idx="2769">
                  <c:v>35597</c:v>
                </c:pt>
                <c:pt idx="2770">
                  <c:v>35598</c:v>
                </c:pt>
                <c:pt idx="2771">
                  <c:v>35599</c:v>
                </c:pt>
                <c:pt idx="2772">
                  <c:v>35600</c:v>
                </c:pt>
                <c:pt idx="2773">
                  <c:v>35601</c:v>
                </c:pt>
                <c:pt idx="2774">
                  <c:v>35604</c:v>
                </c:pt>
                <c:pt idx="2775">
                  <c:v>35605</c:v>
                </c:pt>
                <c:pt idx="2776">
                  <c:v>35606</c:v>
                </c:pt>
                <c:pt idx="2777">
                  <c:v>35607</c:v>
                </c:pt>
                <c:pt idx="2778">
                  <c:v>35608</c:v>
                </c:pt>
                <c:pt idx="2779">
                  <c:v>35611</c:v>
                </c:pt>
                <c:pt idx="2780">
                  <c:v>35612</c:v>
                </c:pt>
                <c:pt idx="2781">
                  <c:v>35613</c:v>
                </c:pt>
                <c:pt idx="2782">
                  <c:v>35614</c:v>
                </c:pt>
                <c:pt idx="2783">
                  <c:v>35615</c:v>
                </c:pt>
                <c:pt idx="2784">
                  <c:v>35618</c:v>
                </c:pt>
                <c:pt idx="2785">
                  <c:v>35619</c:v>
                </c:pt>
                <c:pt idx="2786">
                  <c:v>35620</c:v>
                </c:pt>
                <c:pt idx="2787">
                  <c:v>35621</c:v>
                </c:pt>
                <c:pt idx="2788">
                  <c:v>35622</c:v>
                </c:pt>
                <c:pt idx="2789">
                  <c:v>35625</c:v>
                </c:pt>
                <c:pt idx="2790">
                  <c:v>35626</c:v>
                </c:pt>
                <c:pt idx="2791">
                  <c:v>35627</c:v>
                </c:pt>
                <c:pt idx="2792">
                  <c:v>35628</c:v>
                </c:pt>
                <c:pt idx="2793">
                  <c:v>35629</c:v>
                </c:pt>
                <c:pt idx="2794">
                  <c:v>35633</c:v>
                </c:pt>
                <c:pt idx="2795">
                  <c:v>35634</c:v>
                </c:pt>
                <c:pt idx="2796">
                  <c:v>35635</c:v>
                </c:pt>
                <c:pt idx="2797">
                  <c:v>35636</c:v>
                </c:pt>
                <c:pt idx="2798">
                  <c:v>35639</c:v>
                </c:pt>
                <c:pt idx="2799">
                  <c:v>35640</c:v>
                </c:pt>
                <c:pt idx="2800">
                  <c:v>35641</c:v>
                </c:pt>
                <c:pt idx="2801">
                  <c:v>35642</c:v>
                </c:pt>
                <c:pt idx="2802">
                  <c:v>35643</c:v>
                </c:pt>
                <c:pt idx="2803">
                  <c:v>35646</c:v>
                </c:pt>
                <c:pt idx="2804">
                  <c:v>35647</c:v>
                </c:pt>
                <c:pt idx="2805">
                  <c:v>35648</c:v>
                </c:pt>
                <c:pt idx="2806">
                  <c:v>35649</c:v>
                </c:pt>
                <c:pt idx="2807">
                  <c:v>35650</c:v>
                </c:pt>
                <c:pt idx="2808">
                  <c:v>35653</c:v>
                </c:pt>
                <c:pt idx="2809">
                  <c:v>35654</c:v>
                </c:pt>
                <c:pt idx="2810">
                  <c:v>35655</c:v>
                </c:pt>
                <c:pt idx="2811">
                  <c:v>35656</c:v>
                </c:pt>
                <c:pt idx="2812">
                  <c:v>35657</c:v>
                </c:pt>
                <c:pt idx="2813">
                  <c:v>35660</c:v>
                </c:pt>
                <c:pt idx="2814">
                  <c:v>35661</c:v>
                </c:pt>
                <c:pt idx="2815">
                  <c:v>35662</c:v>
                </c:pt>
                <c:pt idx="2816">
                  <c:v>35663</c:v>
                </c:pt>
                <c:pt idx="2817">
                  <c:v>35664</c:v>
                </c:pt>
                <c:pt idx="2818">
                  <c:v>35667</c:v>
                </c:pt>
                <c:pt idx="2819">
                  <c:v>35668</c:v>
                </c:pt>
                <c:pt idx="2820">
                  <c:v>35669</c:v>
                </c:pt>
                <c:pt idx="2821">
                  <c:v>35670</c:v>
                </c:pt>
                <c:pt idx="2822">
                  <c:v>35671</c:v>
                </c:pt>
                <c:pt idx="2823">
                  <c:v>35674</c:v>
                </c:pt>
                <c:pt idx="2824">
                  <c:v>35675</c:v>
                </c:pt>
                <c:pt idx="2825">
                  <c:v>35676</c:v>
                </c:pt>
                <c:pt idx="2826">
                  <c:v>35677</c:v>
                </c:pt>
                <c:pt idx="2827">
                  <c:v>35678</c:v>
                </c:pt>
                <c:pt idx="2828">
                  <c:v>35681</c:v>
                </c:pt>
                <c:pt idx="2829">
                  <c:v>35682</c:v>
                </c:pt>
                <c:pt idx="2830">
                  <c:v>35683</c:v>
                </c:pt>
                <c:pt idx="2831">
                  <c:v>35684</c:v>
                </c:pt>
                <c:pt idx="2832">
                  <c:v>35685</c:v>
                </c:pt>
                <c:pt idx="2833">
                  <c:v>35689</c:v>
                </c:pt>
                <c:pt idx="2834">
                  <c:v>35690</c:v>
                </c:pt>
                <c:pt idx="2835">
                  <c:v>35691</c:v>
                </c:pt>
                <c:pt idx="2836">
                  <c:v>35692</c:v>
                </c:pt>
                <c:pt idx="2837">
                  <c:v>35695</c:v>
                </c:pt>
                <c:pt idx="2838">
                  <c:v>35697</c:v>
                </c:pt>
                <c:pt idx="2839">
                  <c:v>35698</c:v>
                </c:pt>
                <c:pt idx="2840">
                  <c:v>35699</c:v>
                </c:pt>
                <c:pt idx="2841">
                  <c:v>35702</c:v>
                </c:pt>
                <c:pt idx="2842">
                  <c:v>35703</c:v>
                </c:pt>
                <c:pt idx="2843">
                  <c:v>35704</c:v>
                </c:pt>
                <c:pt idx="2844">
                  <c:v>35705</c:v>
                </c:pt>
                <c:pt idx="2845">
                  <c:v>35706</c:v>
                </c:pt>
                <c:pt idx="2846">
                  <c:v>35709</c:v>
                </c:pt>
                <c:pt idx="2847">
                  <c:v>35710</c:v>
                </c:pt>
                <c:pt idx="2848">
                  <c:v>35711</c:v>
                </c:pt>
                <c:pt idx="2849">
                  <c:v>35712</c:v>
                </c:pt>
                <c:pt idx="2850">
                  <c:v>35716</c:v>
                </c:pt>
                <c:pt idx="2851">
                  <c:v>35717</c:v>
                </c:pt>
                <c:pt idx="2852">
                  <c:v>35718</c:v>
                </c:pt>
                <c:pt idx="2853">
                  <c:v>35719</c:v>
                </c:pt>
                <c:pt idx="2854">
                  <c:v>35720</c:v>
                </c:pt>
                <c:pt idx="2855">
                  <c:v>35723</c:v>
                </c:pt>
                <c:pt idx="2856">
                  <c:v>35724</c:v>
                </c:pt>
                <c:pt idx="2857">
                  <c:v>35725</c:v>
                </c:pt>
                <c:pt idx="2858">
                  <c:v>35726</c:v>
                </c:pt>
                <c:pt idx="2859">
                  <c:v>35727</c:v>
                </c:pt>
                <c:pt idx="2860">
                  <c:v>35730</c:v>
                </c:pt>
                <c:pt idx="2861">
                  <c:v>35731</c:v>
                </c:pt>
                <c:pt idx="2862">
                  <c:v>35732</c:v>
                </c:pt>
                <c:pt idx="2863">
                  <c:v>35733</c:v>
                </c:pt>
                <c:pt idx="2864">
                  <c:v>35734</c:v>
                </c:pt>
                <c:pt idx="2865">
                  <c:v>35738</c:v>
                </c:pt>
                <c:pt idx="2866">
                  <c:v>35739</c:v>
                </c:pt>
                <c:pt idx="2867">
                  <c:v>35740</c:v>
                </c:pt>
                <c:pt idx="2868">
                  <c:v>35741</c:v>
                </c:pt>
                <c:pt idx="2869">
                  <c:v>35744</c:v>
                </c:pt>
                <c:pt idx="2870">
                  <c:v>35745</c:v>
                </c:pt>
                <c:pt idx="2871">
                  <c:v>35746</c:v>
                </c:pt>
                <c:pt idx="2872">
                  <c:v>35747</c:v>
                </c:pt>
                <c:pt idx="2873">
                  <c:v>35748</c:v>
                </c:pt>
                <c:pt idx="2874">
                  <c:v>35751</c:v>
                </c:pt>
                <c:pt idx="2875">
                  <c:v>35752</c:v>
                </c:pt>
                <c:pt idx="2876">
                  <c:v>35753</c:v>
                </c:pt>
                <c:pt idx="2877">
                  <c:v>35754</c:v>
                </c:pt>
                <c:pt idx="2878">
                  <c:v>35755</c:v>
                </c:pt>
                <c:pt idx="2879">
                  <c:v>35759</c:v>
                </c:pt>
                <c:pt idx="2880">
                  <c:v>35760</c:v>
                </c:pt>
                <c:pt idx="2881">
                  <c:v>35761</c:v>
                </c:pt>
                <c:pt idx="2882">
                  <c:v>35762</c:v>
                </c:pt>
                <c:pt idx="2883">
                  <c:v>35765</c:v>
                </c:pt>
                <c:pt idx="2884">
                  <c:v>35766</c:v>
                </c:pt>
                <c:pt idx="2885">
                  <c:v>35767</c:v>
                </c:pt>
                <c:pt idx="2886">
                  <c:v>35768</c:v>
                </c:pt>
                <c:pt idx="2887">
                  <c:v>35769</c:v>
                </c:pt>
                <c:pt idx="2888">
                  <c:v>35772</c:v>
                </c:pt>
                <c:pt idx="2889">
                  <c:v>35773</c:v>
                </c:pt>
                <c:pt idx="2890">
                  <c:v>35774</c:v>
                </c:pt>
                <c:pt idx="2891">
                  <c:v>35775</c:v>
                </c:pt>
                <c:pt idx="2892">
                  <c:v>35776</c:v>
                </c:pt>
                <c:pt idx="2893">
                  <c:v>35779</c:v>
                </c:pt>
                <c:pt idx="2894">
                  <c:v>35780</c:v>
                </c:pt>
                <c:pt idx="2895">
                  <c:v>35781</c:v>
                </c:pt>
                <c:pt idx="2896">
                  <c:v>35782</c:v>
                </c:pt>
                <c:pt idx="2897">
                  <c:v>35783</c:v>
                </c:pt>
                <c:pt idx="2898">
                  <c:v>35786</c:v>
                </c:pt>
                <c:pt idx="2899">
                  <c:v>35788</c:v>
                </c:pt>
                <c:pt idx="2900">
                  <c:v>35789</c:v>
                </c:pt>
                <c:pt idx="2901">
                  <c:v>35790</c:v>
                </c:pt>
                <c:pt idx="2902">
                  <c:v>35793</c:v>
                </c:pt>
                <c:pt idx="2903">
                  <c:v>35794</c:v>
                </c:pt>
                <c:pt idx="2904">
                  <c:v>35800</c:v>
                </c:pt>
                <c:pt idx="2905">
                  <c:v>35801</c:v>
                </c:pt>
                <c:pt idx="2906">
                  <c:v>35802</c:v>
                </c:pt>
                <c:pt idx="2907">
                  <c:v>35803</c:v>
                </c:pt>
                <c:pt idx="2908">
                  <c:v>35804</c:v>
                </c:pt>
                <c:pt idx="2909">
                  <c:v>35807</c:v>
                </c:pt>
                <c:pt idx="2910">
                  <c:v>35808</c:v>
                </c:pt>
                <c:pt idx="2911">
                  <c:v>35809</c:v>
                </c:pt>
                <c:pt idx="2912">
                  <c:v>35811</c:v>
                </c:pt>
                <c:pt idx="2913">
                  <c:v>35814</c:v>
                </c:pt>
                <c:pt idx="2914">
                  <c:v>35815</c:v>
                </c:pt>
                <c:pt idx="2915">
                  <c:v>35816</c:v>
                </c:pt>
                <c:pt idx="2916">
                  <c:v>35817</c:v>
                </c:pt>
                <c:pt idx="2917">
                  <c:v>35818</c:v>
                </c:pt>
                <c:pt idx="2918">
                  <c:v>35821</c:v>
                </c:pt>
                <c:pt idx="2919">
                  <c:v>35822</c:v>
                </c:pt>
                <c:pt idx="2920">
                  <c:v>35823</c:v>
                </c:pt>
                <c:pt idx="2921">
                  <c:v>35824</c:v>
                </c:pt>
                <c:pt idx="2922">
                  <c:v>35825</c:v>
                </c:pt>
                <c:pt idx="2923">
                  <c:v>35828</c:v>
                </c:pt>
                <c:pt idx="2924">
                  <c:v>35829</c:v>
                </c:pt>
                <c:pt idx="2925">
                  <c:v>35830</c:v>
                </c:pt>
                <c:pt idx="2926">
                  <c:v>35831</c:v>
                </c:pt>
                <c:pt idx="2927">
                  <c:v>35832</c:v>
                </c:pt>
                <c:pt idx="2928">
                  <c:v>35835</c:v>
                </c:pt>
                <c:pt idx="2929">
                  <c:v>35836</c:v>
                </c:pt>
                <c:pt idx="2930">
                  <c:v>35838</c:v>
                </c:pt>
                <c:pt idx="2931">
                  <c:v>35839</c:v>
                </c:pt>
                <c:pt idx="2932">
                  <c:v>35842</c:v>
                </c:pt>
                <c:pt idx="2933">
                  <c:v>35843</c:v>
                </c:pt>
                <c:pt idx="2934">
                  <c:v>35844</c:v>
                </c:pt>
                <c:pt idx="2935">
                  <c:v>35845</c:v>
                </c:pt>
                <c:pt idx="2936">
                  <c:v>35846</c:v>
                </c:pt>
                <c:pt idx="2937">
                  <c:v>35849</c:v>
                </c:pt>
                <c:pt idx="2938">
                  <c:v>35850</c:v>
                </c:pt>
                <c:pt idx="2939">
                  <c:v>35851</c:v>
                </c:pt>
                <c:pt idx="2940">
                  <c:v>35852</c:v>
                </c:pt>
                <c:pt idx="2941">
                  <c:v>35853</c:v>
                </c:pt>
                <c:pt idx="2942">
                  <c:v>35856</c:v>
                </c:pt>
                <c:pt idx="2943">
                  <c:v>35857</c:v>
                </c:pt>
                <c:pt idx="2944">
                  <c:v>35858</c:v>
                </c:pt>
                <c:pt idx="2945">
                  <c:v>35859</c:v>
                </c:pt>
                <c:pt idx="2946">
                  <c:v>35860</c:v>
                </c:pt>
                <c:pt idx="2947">
                  <c:v>35863</c:v>
                </c:pt>
                <c:pt idx="2948">
                  <c:v>35864</c:v>
                </c:pt>
                <c:pt idx="2949">
                  <c:v>35865</c:v>
                </c:pt>
                <c:pt idx="2950">
                  <c:v>35866</c:v>
                </c:pt>
                <c:pt idx="2951">
                  <c:v>35867</c:v>
                </c:pt>
                <c:pt idx="2952">
                  <c:v>35870</c:v>
                </c:pt>
                <c:pt idx="2953">
                  <c:v>35871</c:v>
                </c:pt>
                <c:pt idx="2954">
                  <c:v>35872</c:v>
                </c:pt>
                <c:pt idx="2955">
                  <c:v>35873</c:v>
                </c:pt>
                <c:pt idx="2956">
                  <c:v>35874</c:v>
                </c:pt>
                <c:pt idx="2957">
                  <c:v>35877</c:v>
                </c:pt>
                <c:pt idx="2958">
                  <c:v>35878</c:v>
                </c:pt>
                <c:pt idx="2959">
                  <c:v>35879</c:v>
                </c:pt>
                <c:pt idx="2960">
                  <c:v>35880</c:v>
                </c:pt>
                <c:pt idx="2961">
                  <c:v>35881</c:v>
                </c:pt>
                <c:pt idx="2962">
                  <c:v>35884</c:v>
                </c:pt>
                <c:pt idx="2963">
                  <c:v>35885</c:v>
                </c:pt>
                <c:pt idx="2964">
                  <c:v>35886</c:v>
                </c:pt>
                <c:pt idx="2965">
                  <c:v>35887</c:v>
                </c:pt>
                <c:pt idx="2966">
                  <c:v>35888</c:v>
                </c:pt>
                <c:pt idx="2967">
                  <c:v>35891</c:v>
                </c:pt>
                <c:pt idx="2968">
                  <c:v>35892</c:v>
                </c:pt>
                <c:pt idx="2969">
                  <c:v>35893</c:v>
                </c:pt>
                <c:pt idx="2970">
                  <c:v>35894</c:v>
                </c:pt>
                <c:pt idx="2971">
                  <c:v>35895</c:v>
                </c:pt>
                <c:pt idx="2972">
                  <c:v>35898</c:v>
                </c:pt>
                <c:pt idx="2973">
                  <c:v>35899</c:v>
                </c:pt>
                <c:pt idx="2974">
                  <c:v>35900</c:v>
                </c:pt>
                <c:pt idx="2975">
                  <c:v>35901</c:v>
                </c:pt>
                <c:pt idx="2976">
                  <c:v>35902</c:v>
                </c:pt>
                <c:pt idx="2977">
                  <c:v>35905</c:v>
                </c:pt>
                <c:pt idx="2978">
                  <c:v>35906</c:v>
                </c:pt>
                <c:pt idx="2979">
                  <c:v>35907</c:v>
                </c:pt>
                <c:pt idx="2980">
                  <c:v>35908</c:v>
                </c:pt>
                <c:pt idx="2981">
                  <c:v>35909</c:v>
                </c:pt>
                <c:pt idx="2982">
                  <c:v>35912</c:v>
                </c:pt>
                <c:pt idx="2983">
                  <c:v>35913</c:v>
                </c:pt>
                <c:pt idx="2984">
                  <c:v>35915</c:v>
                </c:pt>
                <c:pt idx="2985">
                  <c:v>35916</c:v>
                </c:pt>
                <c:pt idx="2986">
                  <c:v>35921</c:v>
                </c:pt>
                <c:pt idx="2987">
                  <c:v>35922</c:v>
                </c:pt>
                <c:pt idx="2988">
                  <c:v>35923</c:v>
                </c:pt>
                <c:pt idx="2989">
                  <c:v>35926</c:v>
                </c:pt>
                <c:pt idx="2990">
                  <c:v>35927</c:v>
                </c:pt>
                <c:pt idx="2991">
                  <c:v>35928</c:v>
                </c:pt>
                <c:pt idx="2992">
                  <c:v>35929</c:v>
                </c:pt>
                <c:pt idx="2993">
                  <c:v>35930</c:v>
                </c:pt>
                <c:pt idx="2994">
                  <c:v>35933</c:v>
                </c:pt>
                <c:pt idx="2995">
                  <c:v>35934</c:v>
                </c:pt>
                <c:pt idx="2996">
                  <c:v>35935</c:v>
                </c:pt>
                <c:pt idx="2997">
                  <c:v>35936</c:v>
                </c:pt>
                <c:pt idx="2998">
                  <c:v>35937</c:v>
                </c:pt>
                <c:pt idx="2999">
                  <c:v>35940</c:v>
                </c:pt>
                <c:pt idx="3000">
                  <c:v>35941</c:v>
                </c:pt>
                <c:pt idx="3001">
                  <c:v>35942</c:v>
                </c:pt>
                <c:pt idx="3002">
                  <c:v>35943</c:v>
                </c:pt>
                <c:pt idx="3003">
                  <c:v>35944</c:v>
                </c:pt>
                <c:pt idx="3004">
                  <c:v>35947</c:v>
                </c:pt>
                <c:pt idx="3005">
                  <c:v>35948</c:v>
                </c:pt>
                <c:pt idx="3006">
                  <c:v>35949</c:v>
                </c:pt>
                <c:pt idx="3007">
                  <c:v>35950</c:v>
                </c:pt>
                <c:pt idx="3008">
                  <c:v>35951</c:v>
                </c:pt>
                <c:pt idx="3009">
                  <c:v>35954</c:v>
                </c:pt>
                <c:pt idx="3010">
                  <c:v>35955</c:v>
                </c:pt>
                <c:pt idx="3011">
                  <c:v>35956</c:v>
                </c:pt>
                <c:pt idx="3012">
                  <c:v>35957</c:v>
                </c:pt>
                <c:pt idx="3013">
                  <c:v>35958</c:v>
                </c:pt>
                <c:pt idx="3014">
                  <c:v>35961</c:v>
                </c:pt>
                <c:pt idx="3015">
                  <c:v>35962</c:v>
                </c:pt>
                <c:pt idx="3016">
                  <c:v>35963</c:v>
                </c:pt>
                <c:pt idx="3017">
                  <c:v>35964</c:v>
                </c:pt>
                <c:pt idx="3018">
                  <c:v>35965</c:v>
                </c:pt>
                <c:pt idx="3019">
                  <c:v>35968</c:v>
                </c:pt>
                <c:pt idx="3020">
                  <c:v>35969</c:v>
                </c:pt>
                <c:pt idx="3021">
                  <c:v>35970</c:v>
                </c:pt>
                <c:pt idx="3022">
                  <c:v>35971</c:v>
                </c:pt>
                <c:pt idx="3023">
                  <c:v>35972</c:v>
                </c:pt>
                <c:pt idx="3024">
                  <c:v>35975</c:v>
                </c:pt>
                <c:pt idx="3025">
                  <c:v>35976</c:v>
                </c:pt>
                <c:pt idx="3026">
                  <c:v>35977</c:v>
                </c:pt>
                <c:pt idx="3027">
                  <c:v>35978</c:v>
                </c:pt>
                <c:pt idx="3028">
                  <c:v>35979</c:v>
                </c:pt>
                <c:pt idx="3029">
                  <c:v>35982</c:v>
                </c:pt>
                <c:pt idx="3030">
                  <c:v>35983</c:v>
                </c:pt>
                <c:pt idx="3031">
                  <c:v>35984</c:v>
                </c:pt>
                <c:pt idx="3032">
                  <c:v>35985</c:v>
                </c:pt>
                <c:pt idx="3033">
                  <c:v>35986</c:v>
                </c:pt>
                <c:pt idx="3034">
                  <c:v>35989</c:v>
                </c:pt>
                <c:pt idx="3035">
                  <c:v>35990</c:v>
                </c:pt>
                <c:pt idx="3036">
                  <c:v>35991</c:v>
                </c:pt>
                <c:pt idx="3037">
                  <c:v>35992</c:v>
                </c:pt>
                <c:pt idx="3038">
                  <c:v>35993</c:v>
                </c:pt>
                <c:pt idx="3039">
                  <c:v>35997</c:v>
                </c:pt>
                <c:pt idx="3040">
                  <c:v>35998</c:v>
                </c:pt>
                <c:pt idx="3041">
                  <c:v>35999</c:v>
                </c:pt>
                <c:pt idx="3042">
                  <c:v>36000</c:v>
                </c:pt>
                <c:pt idx="3043">
                  <c:v>36003</c:v>
                </c:pt>
                <c:pt idx="3044">
                  <c:v>36004</c:v>
                </c:pt>
                <c:pt idx="3045">
                  <c:v>36005</c:v>
                </c:pt>
                <c:pt idx="3046">
                  <c:v>36006</c:v>
                </c:pt>
                <c:pt idx="3047">
                  <c:v>36007</c:v>
                </c:pt>
                <c:pt idx="3048">
                  <c:v>36010</c:v>
                </c:pt>
                <c:pt idx="3049">
                  <c:v>36011</c:v>
                </c:pt>
                <c:pt idx="3050">
                  <c:v>36012</c:v>
                </c:pt>
                <c:pt idx="3051">
                  <c:v>36013</c:v>
                </c:pt>
                <c:pt idx="3052">
                  <c:v>36014</c:v>
                </c:pt>
                <c:pt idx="3053">
                  <c:v>36017</c:v>
                </c:pt>
                <c:pt idx="3054">
                  <c:v>36018</c:v>
                </c:pt>
                <c:pt idx="3055">
                  <c:v>36019</c:v>
                </c:pt>
                <c:pt idx="3056">
                  <c:v>36020</c:v>
                </c:pt>
                <c:pt idx="3057">
                  <c:v>36021</c:v>
                </c:pt>
                <c:pt idx="3058">
                  <c:v>36024</c:v>
                </c:pt>
                <c:pt idx="3059">
                  <c:v>36025</c:v>
                </c:pt>
                <c:pt idx="3060">
                  <c:v>36026</c:v>
                </c:pt>
                <c:pt idx="3061">
                  <c:v>36027</c:v>
                </c:pt>
                <c:pt idx="3062">
                  <c:v>36028</c:v>
                </c:pt>
                <c:pt idx="3063">
                  <c:v>36031</c:v>
                </c:pt>
                <c:pt idx="3064">
                  <c:v>36032</c:v>
                </c:pt>
                <c:pt idx="3065">
                  <c:v>36033</c:v>
                </c:pt>
                <c:pt idx="3066">
                  <c:v>36034</c:v>
                </c:pt>
                <c:pt idx="3067">
                  <c:v>36035</c:v>
                </c:pt>
                <c:pt idx="3068">
                  <c:v>36038</c:v>
                </c:pt>
                <c:pt idx="3069">
                  <c:v>36039</c:v>
                </c:pt>
                <c:pt idx="3070">
                  <c:v>36040</c:v>
                </c:pt>
                <c:pt idx="3071">
                  <c:v>36041</c:v>
                </c:pt>
                <c:pt idx="3072">
                  <c:v>36042</c:v>
                </c:pt>
                <c:pt idx="3073">
                  <c:v>36045</c:v>
                </c:pt>
                <c:pt idx="3074">
                  <c:v>36046</c:v>
                </c:pt>
                <c:pt idx="3075">
                  <c:v>36047</c:v>
                </c:pt>
                <c:pt idx="3076">
                  <c:v>36048</c:v>
                </c:pt>
                <c:pt idx="3077">
                  <c:v>36049</c:v>
                </c:pt>
                <c:pt idx="3078">
                  <c:v>36052</c:v>
                </c:pt>
                <c:pt idx="3079">
                  <c:v>36054</c:v>
                </c:pt>
                <c:pt idx="3080">
                  <c:v>36055</c:v>
                </c:pt>
                <c:pt idx="3081">
                  <c:v>36056</c:v>
                </c:pt>
                <c:pt idx="3082">
                  <c:v>36059</c:v>
                </c:pt>
                <c:pt idx="3083">
                  <c:v>36060</c:v>
                </c:pt>
                <c:pt idx="3084">
                  <c:v>36062</c:v>
                </c:pt>
                <c:pt idx="3085">
                  <c:v>36063</c:v>
                </c:pt>
                <c:pt idx="3086">
                  <c:v>36066</c:v>
                </c:pt>
                <c:pt idx="3087">
                  <c:v>36067</c:v>
                </c:pt>
                <c:pt idx="3088">
                  <c:v>36068</c:v>
                </c:pt>
                <c:pt idx="3089">
                  <c:v>36069</c:v>
                </c:pt>
                <c:pt idx="3090">
                  <c:v>36070</c:v>
                </c:pt>
                <c:pt idx="3091">
                  <c:v>36073</c:v>
                </c:pt>
                <c:pt idx="3092">
                  <c:v>36074</c:v>
                </c:pt>
                <c:pt idx="3093">
                  <c:v>36075</c:v>
                </c:pt>
                <c:pt idx="3094">
                  <c:v>36076</c:v>
                </c:pt>
                <c:pt idx="3095">
                  <c:v>36077</c:v>
                </c:pt>
                <c:pt idx="3096">
                  <c:v>36080</c:v>
                </c:pt>
                <c:pt idx="3097">
                  <c:v>36081</c:v>
                </c:pt>
                <c:pt idx="3098">
                  <c:v>36082</c:v>
                </c:pt>
                <c:pt idx="3099">
                  <c:v>36083</c:v>
                </c:pt>
                <c:pt idx="3100">
                  <c:v>36084</c:v>
                </c:pt>
                <c:pt idx="3101">
                  <c:v>36087</c:v>
                </c:pt>
                <c:pt idx="3102">
                  <c:v>36088</c:v>
                </c:pt>
                <c:pt idx="3103">
                  <c:v>36089</c:v>
                </c:pt>
                <c:pt idx="3104">
                  <c:v>36090</c:v>
                </c:pt>
                <c:pt idx="3105">
                  <c:v>36091</c:v>
                </c:pt>
                <c:pt idx="3106">
                  <c:v>36094</c:v>
                </c:pt>
                <c:pt idx="3107">
                  <c:v>36095</c:v>
                </c:pt>
                <c:pt idx="3108">
                  <c:v>36096</c:v>
                </c:pt>
                <c:pt idx="3109">
                  <c:v>36097</c:v>
                </c:pt>
                <c:pt idx="3110">
                  <c:v>36098</c:v>
                </c:pt>
                <c:pt idx="3111">
                  <c:v>36101</c:v>
                </c:pt>
                <c:pt idx="3112">
                  <c:v>36103</c:v>
                </c:pt>
                <c:pt idx="3113">
                  <c:v>36104</c:v>
                </c:pt>
                <c:pt idx="3114">
                  <c:v>36105</c:v>
                </c:pt>
                <c:pt idx="3115">
                  <c:v>36108</c:v>
                </c:pt>
                <c:pt idx="3116">
                  <c:v>36109</c:v>
                </c:pt>
                <c:pt idx="3117">
                  <c:v>36110</c:v>
                </c:pt>
                <c:pt idx="3118">
                  <c:v>36111</c:v>
                </c:pt>
                <c:pt idx="3119">
                  <c:v>36112</c:v>
                </c:pt>
                <c:pt idx="3120">
                  <c:v>36115</c:v>
                </c:pt>
                <c:pt idx="3121">
                  <c:v>36116</c:v>
                </c:pt>
                <c:pt idx="3122">
                  <c:v>36117</c:v>
                </c:pt>
                <c:pt idx="3123">
                  <c:v>36118</c:v>
                </c:pt>
                <c:pt idx="3124">
                  <c:v>36119</c:v>
                </c:pt>
                <c:pt idx="3125">
                  <c:v>36123</c:v>
                </c:pt>
                <c:pt idx="3126">
                  <c:v>36124</c:v>
                </c:pt>
                <c:pt idx="3127">
                  <c:v>36125</c:v>
                </c:pt>
                <c:pt idx="3128">
                  <c:v>36126</c:v>
                </c:pt>
                <c:pt idx="3129">
                  <c:v>36129</c:v>
                </c:pt>
                <c:pt idx="3130">
                  <c:v>36130</c:v>
                </c:pt>
                <c:pt idx="3131">
                  <c:v>36131</c:v>
                </c:pt>
                <c:pt idx="3132">
                  <c:v>36132</c:v>
                </c:pt>
                <c:pt idx="3133">
                  <c:v>36133</c:v>
                </c:pt>
                <c:pt idx="3134">
                  <c:v>36136</c:v>
                </c:pt>
                <c:pt idx="3135">
                  <c:v>36137</c:v>
                </c:pt>
                <c:pt idx="3136">
                  <c:v>36138</c:v>
                </c:pt>
                <c:pt idx="3137">
                  <c:v>36139</c:v>
                </c:pt>
                <c:pt idx="3138">
                  <c:v>36140</c:v>
                </c:pt>
                <c:pt idx="3139">
                  <c:v>36143</c:v>
                </c:pt>
                <c:pt idx="3140">
                  <c:v>36144</c:v>
                </c:pt>
                <c:pt idx="3141">
                  <c:v>36145</c:v>
                </c:pt>
                <c:pt idx="3142">
                  <c:v>36146</c:v>
                </c:pt>
                <c:pt idx="3143">
                  <c:v>36147</c:v>
                </c:pt>
                <c:pt idx="3144">
                  <c:v>36150</c:v>
                </c:pt>
                <c:pt idx="3145">
                  <c:v>36151</c:v>
                </c:pt>
                <c:pt idx="3146">
                  <c:v>36153</c:v>
                </c:pt>
                <c:pt idx="3147">
                  <c:v>36154</c:v>
                </c:pt>
                <c:pt idx="3148">
                  <c:v>36157</c:v>
                </c:pt>
                <c:pt idx="3149">
                  <c:v>36158</c:v>
                </c:pt>
                <c:pt idx="3150">
                  <c:v>36159</c:v>
                </c:pt>
                <c:pt idx="3151">
                  <c:v>36164</c:v>
                </c:pt>
                <c:pt idx="3152">
                  <c:v>36165</c:v>
                </c:pt>
                <c:pt idx="3153">
                  <c:v>36166</c:v>
                </c:pt>
                <c:pt idx="3154">
                  <c:v>36167</c:v>
                </c:pt>
                <c:pt idx="3155">
                  <c:v>36168</c:v>
                </c:pt>
                <c:pt idx="3156">
                  <c:v>36171</c:v>
                </c:pt>
                <c:pt idx="3157">
                  <c:v>36172</c:v>
                </c:pt>
                <c:pt idx="3158">
                  <c:v>36173</c:v>
                </c:pt>
                <c:pt idx="3159">
                  <c:v>36174</c:v>
                </c:pt>
                <c:pt idx="3160">
                  <c:v>36178</c:v>
                </c:pt>
                <c:pt idx="3161">
                  <c:v>36179</c:v>
                </c:pt>
                <c:pt idx="3162">
                  <c:v>36180</c:v>
                </c:pt>
                <c:pt idx="3163">
                  <c:v>36181</c:v>
                </c:pt>
                <c:pt idx="3164">
                  <c:v>36182</c:v>
                </c:pt>
                <c:pt idx="3165">
                  <c:v>36185</c:v>
                </c:pt>
                <c:pt idx="3166">
                  <c:v>36186</c:v>
                </c:pt>
                <c:pt idx="3167">
                  <c:v>36187</c:v>
                </c:pt>
                <c:pt idx="3168">
                  <c:v>36188</c:v>
                </c:pt>
                <c:pt idx="3169">
                  <c:v>36189</c:v>
                </c:pt>
                <c:pt idx="3170">
                  <c:v>36192</c:v>
                </c:pt>
                <c:pt idx="3171">
                  <c:v>36193</c:v>
                </c:pt>
                <c:pt idx="3172">
                  <c:v>36194</c:v>
                </c:pt>
                <c:pt idx="3173">
                  <c:v>36195</c:v>
                </c:pt>
                <c:pt idx="3174">
                  <c:v>36196</c:v>
                </c:pt>
                <c:pt idx="3175">
                  <c:v>36199</c:v>
                </c:pt>
                <c:pt idx="3176">
                  <c:v>36200</c:v>
                </c:pt>
                <c:pt idx="3177">
                  <c:v>36201</c:v>
                </c:pt>
                <c:pt idx="3178">
                  <c:v>36203</c:v>
                </c:pt>
                <c:pt idx="3179">
                  <c:v>36206</c:v>
                </c:pt>
                <c:pt idx="3180">
                  <c:v>36207</c:v>
                </c:pt>
                <c:pt idx="3181">
                  <c:v>36208</c:v>
                </c:pt>
                <c:pt idx="3182">
                  <c:v>36209</c:v>
                </c:pt>
                <c:pt idx="3183">
                  <c:v>36210</c:v>
                </c:pt>
                <c:pt idx="3184">
                  <c:v>36213</c:v>
                </c:pt>
                <c:pt idx="3185">
                  <c:v>36214</c:v>
                </c:pt>
                <c:pt idx="3186">
                  <c:v>36215</c:v>
                </c:pt>
                <c:pt idx="3187">
                  <c:v>36216</c:v>
                </c:pt>
                <c:pt idx="3188">
                  <c:v>36217</c:v>
                </c:pt>
                <c:pt idx="3189">
                  <c:v>36220</c:v>
                </c:pt>
                <c:pt idx="3190">
                  <c:v>36221</c:v>
                </c:pt>
                <c:pt idx="3191">
                  <c:v>36222</c:v>
                </c:pt>
                <c:pt idx="3192">
                  <c:v>36223</c:v>
                </c:pt>
                <c:pt idx="3193">
                  <c:v>36224</c:v>
                </c:pt>
                <c:pt idx="3194">
                  <c:v>36227</c:v>
                </c:pt>
                <c:pt idx="3195">
                  <c:v>36228</c:v>
                </c:pt>
                <c:pt idx="3196">
                  <c:v>36229</c:v>
                </c:pt>
                <c:pt idx="3197">
                  <c:v>36230</c:v>
                </c:pt>
                <c:pt idx="3198">
                  <c:v>36231</c:v>
                </c:pt>
                <c:pt idx="3199">
                  <c:v>36234</c:v>
                </c:pt>
                <c:pt idx="3200">
                  <c:v>36235</c:v>
                </c:pt>
                <c:pt idx="3201">
                  <c:v>36236</c:v>
                </c:pt>
                <c:pt idx="3202">
                  <c:v>36237</c:v>
                </c:pt>
                <c:pt idx="3203">
                  <c:v>36238</c:v>
                </c:pt>
                <c:pt idx="3204">
                  <c:v>36242</c:v>
                </c:pt>
                <c:pt idx="3205">
                  <c:v>36243</c:v>
                </c:pt>
                <c:pt idx="3206">
                  <c:v>36244</c:v>
                </c:pt>
                <c:pt idx="3207">
                  <c:v>36245</c:v>
                </c:pt>
                <c:pt idx="3208">
                  <c:v>36248</c:v>
                </c:pt>
                <c:pt idx="3209">
                  <c:v>36249</c:v>
                </c:pt>
                <c:pt idx="3210">
                  <c:v>36250</c:v>
                </c:pt>
                <c:pt idx="3211">
                  <c:v>36251</c:v>
                </c:pt>
                <c:pt idx="3212">
                  <c:v>36252</c:v>
                </c:pt>
                <c:pt idx="3213">
                  <c:v>36255</c:v>
                </c:pt>
                <c:pt idx="3214">
                  <c:v>36256</c:v>
                </c:pt>
                <c:pt idx="3215">
                  <c:v>36257</c:v>
                </c:pt>
                <c:pt idx="3216">
                  <c:v>36258</c:v>
                </c:pt>
                <c:pt idx="3217">
                  <c:v>36259</c:v>
                </c:pt>
                <c:pt idx="3218">
                  <c:v>36262</c:v>
                </c:pt>
                <c:pt idx="3219">
                  <c:v>36263</c:v>
                </c:pt>
                <c:pt idx="3220">
                  <c:v>36264</c:v>
                </c:pt>
                <c:pt idx="3221">
                  <c:v>36265</c:v>
                </c:pt>
                <c:pt idx="3222">
                  <c:v>36266</c:v>
                </c:pt>
                <c:pt idx="3223">
                  <c:v>36269</c:v>
                </c:pt>
                <c:pt idx="3224">
                  <c:v>36270</c:v>
                </c:pt>
                <c:pt idx="3225">
                  <c:v>36271</c:v>
                </c:pt>
                <c:pt idx="3226">
                  <c:v>36272</c:v>
                </c:pt>
                <c:pt idx="3227">
                  <c:v>36273</c:v>
                </c:pt>
                <c:pt idx="3228">
                  <c:v>36276</c:v>
                </c:pt>
                <c:pt idx="3229">
                  <c:v>36277</c:v>
                </c:pt>
                <c:pt idx="3230">
                  <c:v>36278</c:v>
                </c:pt>
                <c:pt idx="3231">
                  <c:v>36280</c:v>
                </c:pt>
                <c:pt idx="3232">
                  <c:v>36286</c:v>
                </c:pt>
                <c:pt idx="3233">
                  <c:v>36287</c:v>
                </c:pt>
                <c:pt idx="3234">
                  <c:v>36290</c:v>
                </c:pt>
                <c:pt idx="3235">
                  <c:v>36291</c:v>
                </c:pt>
                <c:pt idx="3236">
                  <c:v>36292</c:v>
                </c:pt>
                <c:pt idx="3237">
                  <c:v>36293</c:v>
                </c:pt>
                <c:pt idx="3238">
                  <c:v>36294</c:v>
                </c:pt>
                <c:pt idx="3239">
                  <c:v>36297</c:v>
                </c:pt>
                <c:pt idx="3240">
                  <c:v>36298</c:v>
                </c:pt>
                <c:pt idx="3241">
                  <c:v>36299</c:v>
                </c:pt>
                <c:pt idx="3242">
                  <c:v>36300</c:v>
                </c:pt>
                <c:pt idx="3243">
                  <c:v>36301</c:v>
                </c:pt>
                <c:pt idx="3244">
                  <c:v>36304</c:v>
                </c:pt>
                <c:pt idx="3245">
                  <c:v>36305</c:v>
                </c:pt>
                <c:pt idx="3246">
                  <c:v>36306</c:v>
                </c:pt>
                <c:pt idx="3247">
                  <c:v>36307</c:v>
                </c:pt>
                <c:pt idx="3248">
                  <c:v>36308</c:v>
                </c:pt>
                <c:pt idx="3249">
                  <c:v>36311</c:v>
                </c:pt>
                <c:pt idx="3250">
                  <c:v>36312</c:v>
                </c:pt>
                <c:pt idx="3251">
                  <c:v>36313</c:v>
                </c:pt>
                <c:pt idx="3252">
                  <c:v>36314</c:v>
                </c:pt>
                <c:pt idx="3253">
                  <c:v>36315</c:v>
                </c:pt>
                <c:pt idx="3254">
                  <c:v>36318</c:v>
                </c:pt>
                <c:pt idx="3255">
                  <c:v>36319</c:v>
                </c:pt>
                <c:pt idx="3256">
                  <c:v>36320</c:v>
                </c:pt>
                <c:pt idx="3257">
                  <c:v>36321</c:v>
                </c:pt>
                <c:pt idx="3258">
                  <c:v>36322</c:v>
                </c:pt>
                <c:pt idx="3259">
                  <c:v>36325</c:v>
                </c:pt>
                <c:pt idx="3260">
                  <c:v>36326</c:v>
                </c:pt>
                <c:pt idx="3261">
                  <c:v>36327</c:v>
                </c:pt>
                <c:pt idx="3262">
                  <c:v>36328</c:v>
                </c:pt>
                <c:pt idx="3263">
                  <c:v>36329</c:v>
                </c:pt>
                <c:pt idx="3264">
                  <c:v>36332</c:v>
                </c:pt>
                <c:pt idx="3265">
                  <c:v>36333</c:v>
                </c:pt>
                <c:pt idx="3266">
                  <c:v>36334</c:v>
                </c:pt>
                <c:pt idx="3267">
                  <c:v>36335</c:v>
                </c:pt>
                <c:pt idx="3268">
                  <c:v>36336</c:v>
                </c:pt>
                <c:pt idx="3269">
                  <c:v>36339</c:v>
                </c:pt>
                <c:pt idx="3270">
                  <c:v>36340</c:v>
                </c:pt>
                <c:pt idx="3271">
                  <c:v>36341</c:v>
                </c:pt>
                <c:pt idx="3272">
                  <c:v>36342</c:v>
                </c:pt>
                <c:pt idx="3273">
                  <c:v>36343</c:v>
                </c:pt>
                <c:pt idx="3274">
                  <c:v>36346</c:v>
                </c:pt>
                <c:pt idx="3275">
                  <c:v>36347</c:v>
                </c:pt>
                <c:pt idx="3276">
                  <c:v>36348</c:v>
                </c:pt>
                <c:pt idx="3277">
                  <c:v>36349</c:v>
                </c:pt>
                <c:pt idx="3278">
                  <c:v>36350</c:v>
                </c:pt>
                <c:pt idx="3279">
                  <c:v>36353</c:v>
                </c:pt>
                <c:pt idx="3280">
                  <c:v>36354</c:v>
                </c:pt>
                <c:pt idx="3281">
                  <c:v>36355</c:v>
                </c:pt>
                <c:pt idx="3282">
                  <c:v>36356</c:v>
                </c:pt>
                <c:pt idx="3283">
                  <c:v>36357</c:v>
                </c:pt>
                <c:pt idx="3284">
                  <c:v>36360</c:v>
                </c:pt>
                <c:pt idx="3285">
                  <c:v>36362</c:v>
                </c:pt>
                <c:pt idx="3286">
                  <c:v>36363</c:v>
                </c:pt>
                <c:pt idx="3287">
                  <c:v>36364</c:v>
                </c:pt>
                <c:pt idx="3288">
                  <c:v>36367</c:v>
                </c:pt>
                <c:pt idx="3289">
                  <c:v>36368</c:v>
                </c:pt>
                <c:pt idx="3290">
                  <c:v>36369</c:v>
                </c:pt>
                <c:pt idx="3291">
                  <c:v>36370</c:v>
                </c:pt>
                <c:pt idx="3292">
                  <c:v>36371</c:v>
                </c:pt>
                <c:pt idx="3293">
                  <c:v>36374</c:v>
                </c:pt>
                <c:pt idx="3294">
                  <c:v>36375</c:v>
                </c:pt>
                <c:pt idx="3295">
                  <c:v>36376</c:v>
                </c:pt>
                <c:pt idx="3296">
                  <c:v>36377</c:v>
                </c:pt>
                <c:pt idx="3297">
                  <c:v>36378</c:v>
                </c:pt>
                <c:pt idx="3298">
                  <c:v>36381</c:v>
                </c:pt>
                <c:pt idx="3299">
                  <c:v>36382</c:v>
                </c:pt>
                <c:pt idx="3300">
                  <c:v>36383</c:v>
                </c:pt>
                <c:pt idx="3301">
                  <c:v>36384</c:v>
                </c:pt>
                <c:pt idx="3302">
                  <c:v>36385</c:v>
                </c:pt>
                <c:pt idx="3303">
                  <c:v>36388</c:v>
                </c:pt>
                <c:pt idx="3304">
                  <c:v>36389</c:v>
                </c:pt>
                <c:pt idx="3305">
                  <c:v>36390</c:v>
                </c:pt>
                <c:pt idx="3306">
                  <c:v>36391</c:v>
                </c:pt>
                <c:pt idx="3307">
                  <c:v>36392</c:v>
                </c:pt>
                <c:pt idx="3308">
                  <c:v>36395</c:v>
                </c:pt>
                <c:pt idx="3309">
                  <c:v>36396</c:v>
                </c:pt>
                <c:pt idx="3310">
                  <c:v>36397</c:v>
                </c:pt>
                <c:pt idx="3311">
                  <c:v>36398</c:v>
                </c:pt>
                <c:pt idx="3312">
                  <c:v>36399</c:v>
                </c:pt>
                <c:pt idx="3313">
                  <c:v>36402</c:v>
                </c:pt>
                <c:pt idx="3314">
                  <c:v>36403</c:v>
                </c:pt>
                <c:pt idx="3315">
                  <c:v>36404</c:v>
                </c:pt>
                <c:pt idx="3316">
                  <c:v>36405</c:v>
                </c:pt>
                <c:pt idx="3317">
                  <c:v>36406</c:v>
                </c:pt>
                <c:pt idx="3318">
                  <c:v>36409</c:v>
                </c:pt>
                <c:pt idx="3319">
                  <c:v>36410</c:v>
                </c:pt>
                <c:pt idx="3320">
                  <c:v>36411</c:v>
                </c:pt>
                <c:pt idx="3321">
                  <c:v>36412</c:v>
                </c:pt>
                <c:pt idx="3322">
                  <c:v>36413</c:v>
                </c:pt>
                <c:pt idx="3323">
                  <c:v>36416</c:v>
                </c:pt>
                <c:pt idx="3324">
                  <c:v>36417</c:v>
                </c:pt>
                <c:pt idx="3325">
                  <c:v>36419</c:v>
                </c:pt>
                <c:pt idx="3326">
                  <c:v>36420</c:v>
                </c:pt>
                <c:pt idx="3327">
                  <c:v>36423</c:v>
                </c:pt>
                <c:pt idx="3328">
                  <c:v>36424</c:v>
                </c:pt>
                <c:pt idx="3329">
                  <c:v>36425</c:v>
                </c:pt>
                <c:pt idx="3330">
                  <c:v>36427</c:v>
                </c:pt>
                <c:pt idx="3331">
                  <c:v>36430</c:v>
                </c:pt>
                <c:pt idx="3332">
                  <c:v>36431</c:v>
                </c:pt>
                <c:pt idx="3333">
                  <c:v>36432</c:v>
                </c:pt>
                <c:pt idx="3334">
                  <c:v>36433</c:v>
                </c:pt>
                <c:pt idx="3335">
                  <c:v>36434</c:v>
                </c:pt>
                <c:pt idx="3336">
                  <c:v>36437</c:v>
                </c:pt>
                <c:pt idx="3337">
                  <c:v>36438</c:v>
                </c:pt>
                <c:pt idx="3338">
                  <c:v>36439</c:v>
                </c:pt>
                <c:pt idx="3339">
                  <c:v>36440</c:v>
                </c:pt>
                <c:pt idx="3340">
                  <c:v>36441</c:v>
                </c:pt>
                <c:pt idx="3341">
                  <c:v>36445</c:v>
                </c:pt>
                <c:pt idx="3342">
                  <c:v>36446</c:v>
                </c:pt>
                <c:pt idx="3343">
                  <c:v>36447</c:v>
                </c:pt>
                <c:pt idx="3344">
                  <c:v>36448</c:v>
                </c:pt>
                <c:pt idx="3345">
                  <c:v>36451</c:v>
                </c:pt>
                <c:pt idx="3346">
                  <c:v>36452</c:v>
                </c:pt>
                <c:pt idx="3347">
                  <c:v>36453</c:v>
                </c:pt>
                <c:pt idx="3348">
                  <c:v>36454</c:v>
                </c:pt>
                <c:pt idx="3349">
                  <c:v>36455</c:v>
                </c:pt>
                <c:pt idx="3350">
                  <c:v>36458</c:v>
                </c:pt>
                <c:pt idx="3351">
                  <c:v>36459</c:v>
                </c:pt>
                <c:pt idx="3352">
                  <c:v>36460</c:v>
                </c:pt>
                <c:pt idx="3353">
                  <c:v>36461</c:v>
                </c:pt>
                <c:pt idx="3354">
                  <c:v>36462</c:v>
                </c:pt>
                <c:pt idx="3355">
                  <c:v>36465</c:v>
                </c:pt>
                <c:pt idx="3356">
                  <c:v>36466</c:v>
                </c:pt>
                <c:pt idx="3357">
                  <c:v>36468</c:v>
                </c:pt>
                <c:pt idx="3358">
                  <c:v>36469</c:v>
                </c:pt>
                <c:pt idx="3359">
                  <c:v>36472</c:v>
                </c:pt>
                <c:pt idx="3360">
                  <c:v>36473</c:v>
                </c:pt>
                <c:pt idx="3361">
                  <c:v>36474</c:v>
                </c:pt>
                <c:pt idx="3362">
                  <c:v>36475</c:v>
                </c:pt>
                <c:pt idx="3363">
                  <c:v>36476</c:v>
                </c:pt>
                <c:pt idx="3364">
                  <c:v>36479</c:v>
                </c:pt>
                <c:pt idx="3365">
                  <c:v>36480</c:v>
                </c:pt>
                <c:pt idx="3366">
                  <c:v>36481</c:v>
                </c:pt>
                <c:pt idx="3367">
                  <c:v>36482</c:v>
                </c:pt>
                <c:pt idx="3368">
                  <c:v>36483</c:v>
                </c:pt>
                <c:pt idx="3369">
                  <c:v>36486</c:v>
                </c:pt>
                <c:pt idx="3370">
                  <c:v>36488</c:v>
                </c:pt>
                <c:pt idx="3371">
                  <c:v>36489</c:v>
                </c:pt>
                <c:pt idx="3372">
                  <c:v>36490</c:v>
                </c:pt>
                <c:pt idx="3373">
                  <c:v>36493</c:v>
                </c:pt>
                <c:pt idx="3374">
                  <c:v>36494</c:v>
                </c:pt>
                <c:pt idx="3375">
                  <c:v>36495</c:v>
                </c:pt>
                <c:pt idx="3376">
                  <c:v>36496</c:v>
                </c:pt>
                <c:pt idx="3377">
                  <c:v>36497</c:v>
                </c:pt>
                <c:pt idx="3378">
                  <c:v>36500</c:v>
                </c:pt>
                <c:pt idx="3379">
                  <c:v>36501</c:v>
                </c:pt>
                <c:pt idx="3380">
                  <c:v>36502</c:v>
                </c:pt>
                <c:pt idx="3381">
                  <c:v>36503</c:v>
                </c:pt>
                <c:pt idx="3382">
                  <c:v>36504</c:v>
                </c:pt>
                <c:pt idx="3383">
                  <c:v>36507</c:v>
                </c:pt>
                <c:pt idx="3384">
                  <c:v>36508</c:v>
                </c:pt>
                <c:pt idx="3385">
                  <c:v>36509</c:v>
                </c:pt>
                <c:pt idx="3386">
                  <c:v>36510</c:v>
                </c:pt>
                <c:pt idx="3387">
                  <c:v>36511</c:v>
                </c:pt>
                <c:pt idx="3388">
                  <c:v>36514</c:v>
                </c:pt>
                <c:pt idx="3389">
                  <c:v>36515</c:v>
                </c:pt>
                <c:pt idx="3390">
                  <c:v>36516</c:v>
                </c:pt>
                <c:pt idx="3391">
                  <c:v>36518</c:v>
                </c:pt>
                <c:pt idx="3392">
                  <c:v>36521</c:v>
                </c:pt>
                <c:pt idx="3393">
                  <c:v>36522</c:v>
                </c:pt>
                <c:pt idx="3394">
                  <c:v>36523</c:v>
                </c:pt>
                <c:pt idx="3395">
                  <c:v>36524</c:v>
                </c:pt>
                <c:pt idx="3396">
                  <c:v>36529</c:v>
                </c:pt>
                <c:pt idx="3397">
                  <c:v>36530</c:v>
                </c:pt>
                <c:pt idx="3398">
                  <c:v>36531</c:v>
                </c:pt>
                <c:pt idx="3399">
                  <c:v>36532</c:v>
                </c:pt>
                <c:pt idx="3400">
                  <c:v>36536</c:v>
                </c:pt>
                <c:pt idx="3401">
                  <c:v>36537</c:v>
                </c:pt>
                <c:pt idx="3402">
                  <c:v>36538</c:v>
                </c:pt>
                <c:pt idx="3403">
                  <c:v>36539</c:v>
                </c:pt>
                <c:pt idx="3404">
                  <c:v>36542</c:v>
                </c:pt>
                <c:pt idx="3405">
                  <c:v>36543</c:v>
                </c:pt>
                <c:pt idx="3406">
                  <c:v>36544</c:v>
                </c:pt>
                <c:pt idx="3407">
                  <c:v>36545</c:v>
                </c:pt>
                <c:pt idx="3408">
                  <c:v>36546</c:v>
                </c:pt>
                <c:pt idx="3409">
                  <c:v>36549</c:v>
                </c:pt>
                <c:pt idx="3410">
                  <c:v>36550</c:v>
                </c:pt>
                <c:pt idx="3411">
                  <c:v>36551</c:v>
                </c:pt>
                <c:pt idx="3412">
                  <c:v>36552</c:v>
                </c:pt>
                <c:pt idx="3413">
                  <c:v>36553</c:v>
                </c:pt>
                <c:pt idx="3414">
                  <c:v>36556</c:v>
                </c:pt>
                <c:pt idx="3415">
                  <c:v>36557</c:v>
                </c:pt>
                <c:pt idx="3416">
                  <c:v>36558</c:v>
                </c:pt>
                <c:pt idx="3417">
                  <c:v>36559</c:v>
                </c:pt>
                <c:pt idx="3418">
                  <c:v>36560</c:v>
                </c:pt>
                <c:pt idx="3419">
                  <c:v>36563</c:v>
                </c:pt>
                <c:pt idx="3420">
                  <c:v>36564</c:v>
                </c:pt>
                <c:pt idx="3421">
                  <c:v>36565</c:v>
                </c:pt>
                <c:pt idx="3422">
                  <c:v>36566</c:v>
                </c:pt>
                <c:pt idx="3423">
                  <c:v>36570</c:v>
                </c:pt>
                <c:pt idx="3424">
                  <c:v>36571</c:v>
                </c:pt>
                <c:pt idx="3425">
                  <c:v>36572</c:v>
                </c:pt>
                <c:pt idx="3426">
                  <c:v>36573</c:v>
                </c:pt>
                <c:pt idx="3427">
                  <c:v>36574</c:v>
                </c:pt>
                <c:pt idx="3428">
                  <c:v>36577</c:v>
                </c:pt>
                <c:pt idx="3429">
                  <c:v>36578</c:v>
                </c:pt>
                <c:pt idx="3430">
                  <c:v>36579</c:v>
                </c:pt>
                <c:pt idx="3431">
                  <c:v>36580</c:v>
                </c:pt>
                <c:pt idx="3432">
                  <c:v>36581</c:v>
                </c:pt>
                <c:pt idx="3433">
                  <c:v>36584</c:v>
                </c:pt>
                <c:pt idx="3434">
                  <c:v>36585</c:v>
                </c:pt>
                <c:pt idx="3435">
                  <c:v>36586</c:v>
                </c:pt>
                <c:pt idx="3436">
                  <c:v>36587</c:v>
                </c:pt>
                <c:pt idx="3437">
                  <c:v>36588</c:v>
                </c:pt>
                <c:pt idx="3438">
                  <c:v>36591</c:v>
                </c:pt>
                <c:pt idx="3439">
                  <c:v>36592</c:v>
                </c:pt>
                <c:pt idx="3440">
                  <c:v>36593</c:v>
                </c:pt>
                <c:pt idx="3441">
                  <c:v>36594</c:v>
                </c:pt>
                <c:pt idx="3442">
                  <c:v>36595</c:v>
                </c:pt>
                <c:pt idx="3443">
                  <c:v>36598</c:v>
                </c:pt>
                <c:pt idx="3444">
                  <c:v>36599</c:v>
                </c:pt>
                <c:pt idx="3445">
                  <c:v>36600</c:v>
                </c:pt>
                <c:pt idx="3446">
                  <c:v>36601</c:v>
                </c:pt>
                <c:pt idx="3447">
                  <c:v>36602</c:v>
                </c:pt>
                <c:pt idx="3448">
                  <c:v>36606</c:v>
                </c:pt>
                <c:pt idx="3449">
                  <c:v>36607</c:v>
                </c:pt>
                <c:pt idx="3450">
                  <c:v>36608</c:v>
                </c:pt>
                <c:pt idx="3451">
                  <c:v>36609</c:v>
                </c:pt>
                <c:pt idx="3452">
                  <c:v>36612</c:v>
                </c:pt>
                <c:pt idx="3453">
                  <c:v>36613</c:v>
                </c:pt>
                <c:pt idx="3454">
                  <c:v>36614</c:v>
                </c:pt>
                <c:pt idx="3455">
                  <c:v>36615</c:v>
                </c:pt>
                <c:pt idx="3456">
                  <c:v>36616</c:v>
                </c:pt>
                <c:pt idx="3457">
                  <c:v>36619</c:v>
                </c:pt>
                <c:pt idx="3458">
                  <c:v>36620</c:v>
                </c:pt>
                <c:pt idx="3459">
                  <c:v>36621</c:v>
                </c:pt>
                <c:pt idx="3460">
                  <c:v>36622</c:v>
                </c:pt>
                <c:pt idx="3461">
                  <c:v>36623</c:v>
                </c:pt>
                <c:pt idx="3462">
                  <c:v>36626</c:v>
                </c:pt>
                <c:pt idx="3463">
                  <c:v>36627</c:v>
                </c:pt>
                <c:pt idx="3464">
                  <c:v>36628</c:v>
                </c:pt>
                <c:pt idx="3465">
                  <c:v>36629</c:v>
                </c:pt>
                <c:pt idx="3466">
                  <c:v>36630</c:v>
                </c:pt>
                <c:pt idx="3467">
                  <c:v>36633</c:v>
                </c:pt>
                <c:pt idx="3468">
                  <c:v>36634</c:v>
                </c:pt>
                <c:pt idx="3469">
                  <c:v>36635</c:v>
                </c:pt>
                <c:pt idx="3470">
                  <c:v>36636</c:v>
                </c:pt>
                <c:pt idx="3471">
                  <c:v>36637</c:v>
                </c:pt>
                <c:pt idx="3472">
                  <c:v>36640</c:v>
                </c:pt>
                <c:pt idx="3473">
                  <c:v>36641</c:v>
                </c:pt>
                <c:pt idx="3474">
                  <c:v>36642</c:v>
                </c:pt>
                <c:pt idx="3475">
                  <c:v>36643</c:v>
                </c:pt>
                <c:pt idx="3476">
                  <c:v>36644</c:v>
                </c:pt>
                <c:pt idx="3477">
                  <c:v>36647</c:v>
                </c:pt>
                <c:pt idx="3478">
                  <c:v>36648</c:v>
                </c:pt>
                <c:pt idx="3479">
                  <c:v>36654</c:v>
                </c:pt>
                <c:pt idx="3480">
                  <c:v>36655</c:v>
                </c:pt>
                <c:pt idx="3481">
                  <c:v>36656</c:v>
                </c:pt>
                <c:pt idx="3482">
                  <c:v>36657</c:v>
                </c:pt>
                <c:pt idx="3483">
                  <c:v>36658</c:v>
                </c:pt>
                <c:pt idx="3484">
                  <c:v>36661</c:v>
                </c:pt>
                <c:pt idx="3485">
                  <c:v>36662</c:v>
                </c:pt>
                <c:pt idx="3486">
                  <c:v>36663</c:v>
                </c:pt>
                <c:pt idx="3487">
                  <c:v>36664</c:v>
                </c:pt>
                <c:pt idx="3488">
                  <c:v>36665</c:v>
                </c:pt>
                <c:pt idx="3489">
                  <c:v>36668</c:v>
                </c:pt>
                <c:pt idx="3490">
                  <c:v>36669</c:v>
                </c:pt>
                <c:pt idx="3491">
                  <c:v>36670</c:v>
                </c:pt>
                <c:pt idx="3492">
                  <c:v>36671</c:v>
                </c:pt>
                <c:pt idx="3493">
                  <c:v>36672</c:v>
                </c:pt>
                <c:pt idx="3494">
                  <c:v>36675</c:v>
                </c:pt>
                <c:pt idx="3495">
                  <c:v>36676</c:v>
                </c:pt>
                <c:pt idx="3496">
                  <c:v>36677</c:v>
                </c:pt>
                <c:pt idx="3497">
                  <c:v>36678</c:v>
                </c:pt>
                <c:pt idx="3498">
                  <c:v>36679</c:v>
                </c:pt>
                <c:pt idx="3499">
                  <c:v>36682</c:v>
                </c:pt>
                <c:pt idx="3500">
                  <c:v>36683</c:v>
                </c:pt>
                <c:pt idx="3501">
                  <c:v>36684</c:v>
                </c:pt>
                <c:pt idx="3502">
                  <c:v>36685</c:v>
                </c:pt>
                <c:pt idx="3503">
                  <c:v>36686</c:v>
                </c:pt>
                <c:pt idx="3504">
                  <c:v>36689</c:v>
                </c:pt>
                <c:pt idx="3505">
                  <c:v>36690</c:v>
                </c:pt>
                <c:pt idx="3506">
                  <c:v>36691</c:v>
                </c:pt>
                <c:pt idx="3507">
                  <c:v>36692</c:v>
                </c:pt>
                <c:pt idx="3508">
                  <c:v>36693</c:v>
                </c:pt>
                <c:pt idx="3509">
                  <c:v>36696</c:v>
                </c:pt>
                <c:pt idx="3510">
                  <c:v>36697</c:v>
                </c:pt>
                <c:pt idx="3511">
                  <c:v>36698</c:v>
                </c:pt>
                <c:pt idx="3512">
                  <c:v>36699</c:v>
                </c:pt>
                <c:pt idx="3513">
                  <c:v>36700</c:v>
                </c:pt>
                <c:pt idx="3514">
                  <c:v>36703</c:v>
                </c:pt>
                <c:pt idx="3515">
                  <c:v>36704</c:v>
                </c:pt>
                <c:pt idx="3516">
                  <c:v>36705</c:v>
                </c:pt>
                <c:pt idx="3517">
                  <c:v>36706</c:v>
                </c:pt>
                <c:pt idx="3518">
                  <c:v>36707</c:v>
                </c:pt>
                <c:pt idx="3519">
                  <c:v>36710</c:v>
                </c:pt>
                <c:pt idx="3520">
                  <c:v>36711</c:v>
                </c:pt>
                <c:pt idx="3521">
                  <c:v>36712</c:v>
                </c:pt>
                <c:pt idx="3522">
                  <c:v>36713</c:v>
                </c:pt>
                <c:pt idx="3523">
                  <c:v>36714</c:v>
                </c:pt>
                <c:pt idx="3524">
                  <c:v>36717</c:v>
                </c:pt>
                <c:pt idx="3525">
                  <c:v>36718</c:v>
                </c:pt>
                <c:pt idx="3526">
                  <c:v>36719</c:v>
                </c:pt>
                <c:pt idx="3527">
                  <c:v>36720</c:v>
                </c:pt>
                <c:pt idx="3528">
                  <c:v>36721</c:v>
                </c:pt>
                <c:pt idx="3529">
                  <c:v>36724</c:v>
                </c:pt>
                <c:pt idx="3530">
                  <c:v>36725</c:v>
                </c:pt>
                <c:pt idx="3531">
                  <c:v>36726</c:v>
                </c:pt>
                <c:pt idx="3532">
                  <c:v>36728</c:v>
                </c:pt>
                <c:pt idx="3533">
                  <c:v>36731</c:v>
                </c:pt>
                <c:pt idx="3534">
                  <c:v>36732</c:v>
                </c:pt>
                <c:pt idx="3535">
                  <c:v>36733</c:v>
                </c:pt>
                <c:pt idx="3536">
                  <c:v>36734</c:v>
                </c:pt>
                <c:pt idx="3537">
                  <c:v>36735</c:v>
                </c:pt>
                <c:pt idx="3538">
                  <c:v>36738</c:v>
                </c:pt>
                <c:pt idx="3539">
                  <c:v>36739</c:v>
                </c:pt>
                <c:pt idx="3540">
                  <c:v>36740</c:v>
                </c:pt>
                <c:pt idx="3541">
                  <c:v>36741</c:v>
                </c:pt>
                <c:pt idx="3542">
                  <c:v>36742</c:v>
                </c:pt>
                <c:pt idx="3543">
                  <c:v>36745</c:v>
                </c:pt>
                <c:pt idx="3544">
                  <c:v>36746</c:v>
                </c:pt>
                <c:pt idx="3545">
                  <c:v>36747</c:v>
                </c:pt>
                <c:pt idx="3546">
                  <c:v>36748</c:v>
                </c:pt>
                <c:pt idx="3547">
                  <c:v>36749</c:v>
                </c:pt>
                <c:pt idx="3548">
                  <c:v>36752</c:v>
                </c:pt>
                <c:pt idx="3549">
                  <c:v>36753</c:v>
                </c:pt>
                <c:pt idx="3550">
                  <c:v>36754</c:v>
                </c:pt>
                <c:pt idx="3551">
                  <c:v>36755</c:v>
                </c:pt>
                <c:pt idx="3552">
                  <c:v>36756</c:v>
                </c:pt>
                <c:pt idx="3553">
                  <c:v>36759</c:v>
                </c:pt>
                <c:pt idx="3554">
                  <c:v>36760</c:v>
                </c:pt>
                <c:pt idx="3555">
                  <c:v>36761</c:v>
                </c:pt>
                <c:pt idx="3556">
                  <c:v>36762</c:v>
                </c:pt>
                <c:pt idx="3557">
                  <c:v>36763</c:v>
                </c:pt>
                <c:pt idx="3558">
                  <c:v>36766</c:v>
                </c:pt>
                <c:pt idx="3559">
                  <c:v>36767</c:v>
                </c:pt>
                <c:pt idx="3560">
                  <c:v>36768</c:v>
                </c:pt>
                <c:pt idx="3561">
                  <c:v>36769</c:v>
                </c:pt>
                <c:pt idx="3562">
                  <c:v>36770</c:v>
                </c:pt>
                <c:pt idx="3563">
                  <c:v>36773</c:v>
                </c:pt>
                <c:pt idx="3564">
                  <c:v>36774</c:v>
                </c:pt>
                <c:pt idx="3565">
                  <c:v>36775</c:v>
                </c:pt>
                <c:pt idx="3566">
                  <c:v>36776</c:v>
                </c:pt>
                <c:pt idx="3567">
                  <c:v>36777</c:v>
                </c:pt>
                <c:pt idx="3568">
                  <c:v>36780</c:v>
                </c:pt>
                <c:pt idx="3569">
                  <c:v>36781</c:v>
                </c:pt>
                <c:pt idx="3570">
                  <c:v>36782</c:v>
                </c:pt>
                <c:pt idx="3571">
                  <c:v>36783</c:v>
                </c:pt>
                <c:pt idx="3572">
                  <c:v>36787</c:v>
                </c:pt>
                <c:pt idx="3573">
                  <c:v>36788</c:v>
                </c:pt>
                <c:pt idx="3574">
                  <c:v>36789</c:v>
                </c:pt>
                <c:pt idx="3575">
                  <c:v>36790</c:v>
                </c:pt>
                <c:pt idx="3576">
                  <c:v>36791</c:v>
                </c:pt>
                <c:pt idx="3577">
                  <c:v>36794</c:v>
                </c:pt>
                <c:pt idx="3578">
                  <c:v>36795</c:v>
                </c:pt>
                <c:pt idx="3579">
                  <c:v>36796</c:v>
                </c:pt>
                <c:pt idx="3580">
                  <c:v>36797</c:v>
                </c:pt>
                <c:pt idx="3581">
                  <c:v>36798</c:v>
                </c:pt>
                <c:pt idx="3582">
                  <c:v>36801</c:v>
                </c:pt>
                <c:pt idx="3583">
                  <c:v>36802</c:v>
                </c:pt>
                <c:pt idx="3584">
                  <c:v>36803</c:v>
                </c:pt>
                <c:pt idx="3585">
                  <c:v>36804</c:v>
                </c:pt>
                <c:pt idx="3586">
                  <c:v>36805</c:v>
                </c:pt>
                <c:pt idx="3587">
                  <c:v>36809</c:v>
                </c:pt>
                <c:pt idx="3588">
                  <c:v>36810</c:v>
                </c:pt>
                <c:pt idx="3589">
                  <c:v>36811</c:v>
                </c:pt>
                <c:pt idx="3590">
                  <c:v>36812</c:v>
                </c:pt>
                <c:pt idx="3591">
                  <c:v>36815</c:v>
                </c:pt>
                <c:pt idx="3592">
                  <c:v>36816</c:v>
                </c:pt>
                <c:pt idx="3593">
                  <c:v>36817</c:v>
                </c:pt>
                <c:pt idx="3594">
                  <c:v>36818</c:v>
                </c:pt>
                <c:pt idx="3595">
                  <c:v>36819</c:v>
                </c:pt>
                <c:pt idx="3596">
                  <c:v>36822</c:v>
                </c:pt>
                <c:pt idx="3597">
                  <c:v>36823</c:v>
                </c:pt>
                <c:pt idx="3598">
                  <c:v>36824</c:v>
                </c:pt>
                <c:pt idx="3599">
                  <c:v>36825</c:v>
                </c:pt>
                <c:pt idx="3600">
                  <c:v>36826</c:v>
                </c:pt>
                <c:pt idx="3601">
                  <c:v>36829</c:v>
                </c:pt>
                <c:pt idx="3602">
                  <c:v>36830</c:v>
                </c:pt>
                <c:pt idx="3603">
                  <c:v>36831</c:v>
                </c:pt>
                <c:pt idx="3604">
                  <c:v>36832</c:v>
                </c:pt>
                <c:pt idx="3605">
                  <c:v>36836</c:v>
                </c:pt>
                <c:pt idx="3606">
                  <c:v>36837</c:v>
                </c:pt>
                <c:pt idx="3607">
                  <c:v>36838</c:v>
                </c:pt>
                <c:pt idx="3608">
                  <c:v>36839</c:v>
                </c:pt>
                <c:pt idx="3609">
                  <c:v>36840</c:v>
                </c:pt>
                <c:pt idx="3610">
                  <c:v>36843</c:v>
                </c:pt>
                <c:pt idx="3611">
                  <c:v>36844</c:v>
                </c:pt>
                <c:pt idx="3612">
                  <c:v>36845</c:v>
                </c:pt>
                <c:pt idx="3613">
                  <c:v>36846</c:v>
                </c:pt>
                <c:pt idx="3614">
                  <c:v>36847</c:v>
                </c:pt>
                <c:pt idx="3615">
                  <c:v>36850</c:v>
                </c:pt>
                <c:pt idx="3616">
                  <c:v>36851</c:v>
                </c:pt>
                <c:pt idx="3617">
                  <c:v>36852</c:v>
                </c:pt>
                <c:pt idx="3618">
                  <c:v>36854</c:v>
                </c:pt>
                <c:pt idx="3619">
                  <c:v>36857</c:v>
                </c:pt>
                <c:pt idx="3620">
                  <c:v>36858</c:v>
                </c:pt>
                <c:pt idx="3621">
                  <c:v>36859</c:v>
                </c:pt>
                <c:pt idx="3622">
                  <c:v>36860</c:v>
                </c:pt>
                <c:pt idx="3623">
                  <c:v>36861</c:v>
                </c:pt>
                <c:pt idx="3624">
                  <c:v>36864</c:v>
                </c:pt>
                <c:pt idx="3625">
                  <c:v>36865</c:v>
                </c:pt>
                <c:pt idx="3626">
                  <c:v>36866</c:v>
                </c:pt>
                <c:pt idx="3627">
                  <c:v>36867</c:v>
                </c:pt>
                <c:pt idx="3628">
                  <c:v>36868</c:v>
                </c:pt>
                <c:pt idx="3629">
                  <c:v>36871</c:v>
                </c:pt>
                <c:pt idx="3630">
                  <c:v>36872</c:v>
                </c:pt>
                <c:pt idx="3631">
                  <c:v>36873</c:v>
                </c:pt>
                <c:pt idx="3632">
                  <c:v>36874</c:v>
                </c:pt>
                <c:pt idx="3633">
                  <c:v>36875</c:v>
                </c:pt>
                <c:pt idx="3634">
                  <c:v>36878</c:v>
                </c:pt>
                <c:pt idx="3635">
                  <c:v>36879</c:v>
                </c:pt>
                <c:pt idx="3636">
                  <c:v>36880</c:v>
                </c:pt>
                <c:pt idx="3637">
                  <c:v>36881</c:v>
                </c:pt>
                <c:pt idx="3638">
                  <c:v>36882</c:v>
                </c:pt>
                <c:pt idx="3639">
                  <c:v>36885</c:v>
                </c:pt>
                <c:pt idx="3640">
                  <c:v>36886</c:v>
                </c:pt>
                <c:pt idx="3641">
                  <c:v>36887</c:v>
                </c:pt>
                <c:pt idx="3642">
                  <c:v>36888</c:v>
                </c:pt>
                <c:pt idx="3643">
                  <c:v>36889</c:v>
                </c:pt>
                <c:pt idx="3644">
                  <c:v>36895</c:v>
                </c:pt>
                <c:pt idx="3645">
                  <c:v>36896</c:v>
                </c:pt>
                <c:pt idx="3646">
                  <c:v>36900</c:v>
                </c:pt>
                <c:pt idx="3647">
                  <c:v>36901</c:v>
                </c:pt>
                <c:pt idx="3648">
                  <c:v>36902</c:v>
                </c:pt>
                <c:pt idx="3649">
                  <c:v>36903</c:v>
                </c:pt>
                <c:pt idx="3650">
                  <c:v>36906</c:v>
                </c:pt>
                <c:pt idx="3651">
                  <c:v>36907</c:v>
                </c:pt>
                <c:pt idx="3652">
                  <c:v>36908</c:v>
                </c:pt>
                <c:pt idx="3653">
                  <c:v>36909</c:v>
                </c:pt>
                <c:pt idx="3654">
                  <c:v>36910</c:v>
                </c:pt>
                <c:pt idx="3655">
                  <c:v>36913</c:v>
                </c:pt>
                <c:pt idx="3656">
                  <c:v>36914</c:v>
                </c:pt>
                <c:pt idx="3657">
                  <c:v>36915</c:v>
                </c:pt>
                <c:pt idx="3658">
                  <c:v>36916</c:v>
                </c:pt>
                <c:pt idx="3659">
                  <c:v>36917</c:v>
                </c:pt>
                <c:pt idx="3660">
                  <c:v>36920</c:v>
                </c:pt>
                <c:pt idx="3661">
                  <c:v>36921</c:v>
                </c:pt>
                <c:pt idx="3662">
                  <c:v>36922</c:v>
                </c:pt>
                <c:pt idx="3663">
                  <c:v>36923</c:v>
                </c:pt>
                <c:pt idx="3664">
                  <c:v>36924</c:v>
                </c:pt>
                <c:pt idx="3665">
                  <c:v>36927</c:v>
                </c:pt>
                <c:pt idx="3666">
                  <c:v>36928</c:v>
                </c:pt>
                <c:pt idx="3667">
                  <c:v>36929</c:v>
                </c:pt>
                <c:pt idx="3668">
                  <c:v>36930</c:v>
                </c:pt>
                <c:pt idx="3669">
                  <c:v>36931</c:v>
                </c:pt>
                <c:pt idx="3670">
                  <c:v>36935</c:v>
                </c:pt>
                <c:pt idx="3671">
                  <c:v>36936</c:v>
                </c:pt>
                <c:pt idx="3672">
                  <c:v>36937</c:v>
                </c:pt>
                <c:pt idx="3673">
                  <c:v>36938</c:v>
                </c:pt>
                <c:pt idx="3674">
                  <c:v>36941</c:v>
                </c:pt>
                <c:pt idx="3675">
                  <c:v>36942</c:v>
                </c:pt>
                <c:pt idx="3676">
                  <c:v>36943</c:v>
                </c:pt>
                <c:pt idx="3677">
                  <c:v>36944</c:v>
                </c:pt>
                <c:pt idx="3678">
                  <c:v>36945</c:v>
                </c:pt>
                <c:pt idx="3679">
                  <c:v>36948</c:v>
                </c:pt>
                <c:pt idx="3680">
                  <c:v>36949</c:v>
                </c:pt>
                <c:pt idx="3681">
                  <c:v>36950</c:v>
                </c:pt>
                <c:pt idx="3682">
                  <c:v>36951</c:v>
                </c:pt>
                <c:pt idx="3683">
                  <c:v>36952</c:v>
                </c:pt>
                <c:pt idx="3684">
                  <c:v>36955</c:v>
                </c:pt>
                <c:pt idx="3685">
                  <c:v>36956</c:v>
                </c:pt>
                <c:pt idx="3686">
                  <c:v>36957</c:v>
                </c:pt>
                <c:pt idx="3687">
                  <c:v>36958</c:v>
                </c:pt>
                <c:pt idx="3688">
                  <c:v>36959</c:v>
                </c:pt>
                <c:pt idx="3689">
                  <c:v>36962</c:v>
                </c:pt>
                <c:pt idx="3690">
                  <c:v>36963</c:v>
                </c:pt>
                <c:pt idx="3691">
                  <c:v>36964</c:v>
                </c:pt>
                <c:pt idx="3692">
                  <c:v>36965</c:v>
                </c:pt>
                <c:pt idx="3693">
                  <c:v>36966</c:v>
                </c:pt>
                <c:pt idx="3694">
                  <c:v>36969</c:v>
                </c:pt>
                <c:pt idx="3695">
                  <c:v>36971</c:v>
                </c:pt>
                <c:pt idx="3696">
                  <c:v>36972</c:v>
                </c:pt>
                <c:pt idx="3697">
                  <c:v>36973</c:v>
                </c:pt>
                <c:pt idx="3698">
                  <c:v>36976</c:v>
                </c:pt>
                <c:pt idx="3699">
                  <c:v>36977</c:v>
                </c:pt>
                <c:pt idx="3700">
                  <c:v>36978</c:v>
                </c:pt>
                <c:pt idx="3701">
                  <c:v>36979</c:v>
                </c:pt>
                <c:pt idx="3702">
                  <c:v>36980</c:v>
                </c:pt>
                <c:pt idx="3703">
                  <c:v>36983</c:v>
                </c:pt>
                <c:pt idx="3704">
                  <c:v>36984</c:v>
                </c:pt>
                <c:pt idx="3705">
                  <c:v>36985</c:v>
                </c:pt>
                <c:pt idx="3706">
                  <c:v>36986</c:v>
                </c:pt>
                <c:pt idx="3707">
                  <c:v>36987</c:v>
                </c:pt>
                <c:pt idx="3708">
                  <c:v>36990</c:v>
                </c:pt>
                <c:pt idx="3709">
                  <c:v>36991</c:v>
                </c:pt>
                <c:pt idx="3710">
                  <c:v>36992</c:v>
                </c:pt>
                <c:pt idx="3711">
                  <c:v>36993</c:v>
                </c:pt>
                <c:pt idx="3712">
                  <c:v>36994</c:v>
                </c:pt>
                <c:pt idx="3713">
                  <c:v>36997</c:v>
                </c:pt>
                <c:pt idx="3714">
                  <c:v>36998</c:v>
                </c:pt>
                <c:pt idx="3715">
                  <c:v>36999</c:v>
                </c:pt>
                <c:pt idx="3716">
                  <c:v>37000</c:v>
                </c:pt>
                <c:pt idx="3717">
                  <c:v>37001</c:v>
                </c:pt>
                <c:pt idx="3718">
                  <c:v>37004</c:v>
                </c:pt>
                <c:pt idx="3719">
                  <c:v>37005</c:v>
                </c:pt>
                <c:pt idx="3720">
                  <c:v>37006</c:v>
                </c:pt>
                <c:pt idx="3721">
                  <c:v>37007</c:v>
                </c:pt>
                <c:pt idx="3722">
                  <c:v>37008</c:v>
                </c:pt>
                <c:pt idx="3723">
                  <c:v>37012</c:v>
                </c:pt>
                <c:pt idx="3724">
                  <c:v>37013</c:v>
                </c:pt>
                <c:pt idx="3725">
                  <c:v>37018</c:v>
                </c:pt>
                <c:pt idx="3726">
                  <c:v>37019</c:v>
                </c:pt>
                <c:pt idx="3727">
                  <c:v>37020</c:v>
                </c:pt>
                <c:pt idx="3728">
                  <c:v>37021</c:v>
                </c:pt>
                <c:pt idx="3729">
                  <c:v>37022</c:v>
                </c:pt>
                <c:pt idx="3730">
                  <c:v>37025</c:v>
                </c:pt>
                <c:pt idx="3731">
                  <c:v>37026</c:v>
                </c:pt>
                <c:pt idx="3732">
                  <c:v>37027</c:v>
                </c:pt>
                <c:pt idx="3733">
                  <c:v>37028</c:v>
                </c:pt>
                <c:pt idx="3734">
                  <c:v>37029</c:v>
                </c:pt>
                <c:pt idx="3735">
                  <c:v>37032</c:v>
                </c:pt>
                <c:pt idx="3736">
                  <c:v>37033</c:v>
                </c:pt>
                <c:pt idx="3737">
                  <c:v>37034</c:v>
                </c:pt>
                <c:pt idx="3738">
                  <c:v>37035</c:v>
                </c:pt>
                <c:pt idx="3739">
                  <c:v>37036</c:v>
                </c:pt>
                <c:pt idx="3740">
                  <c:v>37039</c:v>
                </c:pt>
                <c:pt idx="3741">
                  <c:v>37040</c:v>
                </c:pt>
                <c:pt idx="3742">
                  <c:v>37041</c:v>
                </c:pt>
                <c:pt idx="3743">
                  <c:v>37042</c:v>
                </c:pt>
                <c:pt idx="3744">
                  <c:v>37043</c:v>
                </c:pt>
                <c:pt idx="3745">
                  <c:v>37046</c:v>
                </c:pt>
                <c:pt idx="3746">
                  <c:v>37047</c:v>
                </c:pt>
                <c:pt idx="3747">
                  <c:v>37048</c:v>
                </c:pt>
                <c:pt idx="3748">
                  <c:v>37049</c:v>
                </c:pt>
                <c:pt idx="3749">
                  <c:v>37050</c:v>
                </c:pt>
                <c:pt idx="3750">
                  <c:v>37053</c:v>
                </c:pt>
                <c:pt idx="3751">
                  <c:v>37054</c:v>
                </c:pt>
                <c:pt idx="3752">
                  <c:v>37055</c:v>
                </c:pt>
                <c:pt idx="3753">
                  <c:v>37056</c:v>
                </c:pt>
                <c:pt idx="3754">
                  <c:v>37057</c:v>
                </c:pt>
                <c:pt idx="3755">
                  <c:v>37060</c:v>
                </c:pt>
                <c:pt idx="3756">
                  <c:v>37061</c:v>
                </c:pt>
                <c:pt idx="3757">
                  <c:v>37062</c:v>
                </c:pt>
                <c:pt idx="3758">
                  <c:v>37063</c:v>
                </c:pt>
                <c:pt idx="3759">
                  <c:v>37064</c:v>
                </c:pt>
                <c:pt idx="3760">
                  <c:v>37067</c:v>
                </c:pt>
                <c:pt idx="3761">
                  <c:v>37068</c:v>
                </c:pt>
                <c:pt idx="3762">
                  <c:v>37069</c:v>
                </c:pt>
                <c:pt idx="3763">
                  <c:v>37070</c:v>
                </c:pt>
                <c:pt idx="3764">
                  <c:v>37071</c:v>
                </c:pt>
                <c:pt idx="3765">
                  <c:v>37074</c:v>
                </c:pt>
                <c:pt idx="3766">
                  <c:v>37075</c:v>
                </c:pt>
                <c:pt idx="3767">
                  <c:v>37076</c:v>
                </c:pt>
                <c:pt idx="3768">
                  <c:v>37077</c:v>
                </c:pt>
                <c:pt idx="3769">
                  <c:v>37078</c:v>
                </c:pt>
                <c:pt idx="3770">
                  <c:v>37081</c:v>
                </c:pt>
                <c:pt idx="3771">
                  <c:v>37082</c:v>
                </c:pt>
                <c:pt idx="3772">
                  <c:v>37083</c:v>
                </c:pt>
                <c:pt idx="3773">
                  <c:v>37084</c:v>
                </c:pt>
                <c:pt idx="3774">
                  <c:v>37085</c:v>
                </c:pt>
                <c:pt idx="3775">
                  <c:v>37088</c:v>
                </c:pt>
                <c:pt idx="3776">
                  <c:v>37089</c:v>
                </c:pt>
                <c:pt idx="3777">
                  <c:v>37090</c:v>
                </c:pt>
                <c:pt idx="3778">
                  <c:v>37091</c:v>
                </c:pt>
                <c:pt idx="3779">
                  <c:v>37095</c:v>
                </c:pt>
                <c:pt idx="3780">
                  <c:v>37096</c:v>
                </c:pt>
                <c:pt idx="3781">
                  <c:v>37097</c:v>
                </c:pt>
                <c:pt idx="3782">
                  <c:v>37098</c:v>
                </c:pt>
                <c:pt idx="3783">
                  <c:v>37099</c:v>
                </c:pt>
                <c:pt idx="3784">
                  <c:v>37102</c:v>
                </c:pt>
                <c:pt idx="3785">
                  <c:v>37103</c:v>
                </c:pt>
                <c:pt idx="3786">
                  <c:v>37104</c:v>
                </c:pt>
                <c:pt idx="3787">
                  <c:v>37105</c:v>
                </c:pt>
                <c:pt idx="3788">
                  <c:v>37106</c:v>
                </c:pt>
                <c:pt idx="3789">
                  <c:v>37109</c:v>
                </c:pt>
                <c:pt idx="3790">
                  <c:v>37110</c:v>
                </c:pt>
                <c:pt idx="3791">
                  <c:v>37111</c:v>
                </c:pt>
                <c:pt idx="3792">
                  <c:v>37112</c:v>
                </c:pt>
                <c:pt idx="3793">
                  <c:v>37113</c:v>
                </c:pt>
                <c:pt idx="3794">
                  <c:v>37116</c:v>
                </c:pt>
                <c:pt idx="3795">
                  <c:v>37117</c:v>
                </c:pt>
                <c:pt idx="3796">
                  <c:v>37118</c:v>
                </c:pt>
                <c:pt idx="3797">
                  <c:v>37119</c:v>
                </c:pt>
                <c:pt idx="3798">
                  <c:v>37120</c:v>
                </c:pt>
                <c:pt idx="3799">
                  <c:v>37123</c:v>
                </c:pt>
                <c:pt idx="3800">
                  <c:v>37124</c:v>
                </c:pt>
                <c:pt idx="3801">
                  <c:v>37125</c:v>
                </c:pt>
                <c:pt idx="3802">
                  <c:v>37126</c:v>
                </c:pt>
                <c:pt idx="3803">
                  <c:v>37127</c:v>
                </c:pt>
                <c:pt idx="3804">
                  <c:v>37130</c:v>
                </c:pt>
                <c:pt idx="3805">
                  <c:v>37131</c:v>
                </c:pt>
                <c:pt idx="3806">
                  <c:v>37132</c:v>
                </c:pt>
                <c:pt idx="3807">
                  <c:v>37133</c:v>
                </c:pt>
                <c:pt idx="3808">
                  <c:v>37134</c:v>
                </c:pt>
                <c:pt idx="3809">
                  <c:v>37137</c:v>
                </c:pt>
                <c:pt idx="3810">
                  <c:v>37138</c:v>
                </c:pt>
                <c:pt idx="3811">
                  <c:v>37139</c:v>
                </c:pt>
                <c:pt idx="3812">
                  <c:v>37140</c:v>
                </c:pt>
                <c:pt idx="3813">
                  <c:v>37141</c:v>
                </c:pt>
                <c:pt idx="3814">
                  <c:v>37144</c:v>
                </c:pt>
                <c:pt idx="3815">
                  <c:v>37145</c:v>
                </c:pt>
                <c:pt idx="3816">
                  <c:v>37146</c:v>
                </c:pt>
                <c:pt idx="3817">
                  <c:v>37147</c:v>
                </c:pt>
                <c:pt idx="3818">
                  <c:v>37148</c:v>
                </c:pt>
                <c:pt idx="3819">
                  <c:v>37151</c:v>
                </c:pt>
                <c:pt idx="3820">
                  <c:v>37152</c:v>
                </c:pt>
                <c:pt idx="3821">
                  <c:v>37153</c:v>
                </c:pt>
                <c:pt idx="3822">
                  <c:v>37154</c:v>
                </c:pt>
                <c:pt idx="3823">
                  <c:v>37155</c:v>
                </c:pt>
                <c:pt idx="3824">
                  <c:v>37159</c:v>
                </c:pt>
                <c:pt idx="3825">
                  <c:v>37160</c:v>
                </c:pt>
                <c:pt idx="3826">
                  <c:v>37161</c:v>
                </c:pt>
                <c:pt idx="3827">
                  <c:v>37162</c:v>
                </c:pt>
                <c:pt idx="3828">
                  <c:v>37165</c:v>
                </c:pt>
                <c:pt idx="3829">
                  <c:v>37166</c:v>
                </c:pt>
                <c:pt idx="3830">
                  <c:v>37167</c:v>
                </c:pt>
                <c:pt idx="3831">
                  <c:v>37168</c:v>
                </c:pt>
                <c:pt idx="3832">
                  <c:v>37169</c:v>
                </c:pt>
                <c:pt idx="3833">
                  <c:v>37173</c:v>
                </c:pt>
                <c:pt idx="3834">
                  <c:v>37174</c:v>
                </c:pt>
                <c:pt idx="3835">
                  <c:v>37175</c:v>
                </c:pt>
                <c:pt idx="3836">
                  <c:v>37176</c:v>
                </c:pt>
                <c:pt idx="3837">
                  <c:v>37179</c:v>
                </c:pt>
                <c:pt idx="3838">
                  <c:v>37180</c:v>
                </c:pt>
                <c:pt idx="3839">
                  <c:v>37181</c:v>
                </c:pt>
                <c:pt idx="3840">
                  <c:v>37182</c:v>
                </c:pt>
                <c:pt idx="3841">
                  <c:v>37183</c:v>
                </c:pt>
                <c:pt idx="3842">
                  <c:v>37186</c:v>
                </c:pt>
                <c:pt idx="3843">
                  <c:v>37187</c:v>
                </c:pt>
                <c:pt idx="3844">
                  <c:v>37188</c:v>
                </c:pt>
                <c:pt idx="3845">
                  <c:v>37189</c:v>
                </c:pt>
                <c:pt idx="3846">
                  <c:v>37190</c:v>
                </c:pt>
                <c:pt idx="3847">
                  <c:v>37193</c:v>
                </c:pt>
                <c:pt idx="3848">
                  <c:v>37194</c:v>
                </c:pt>
                <c:pt idx="3849">
                  <c:v>37195</c:v>
                </c:pt>
                <c:pt idx="3850">
                  <c:v>37196</c:v>
                </c:pt>
                <c:pt idx="3851">
                  <c:v>37197</c:v>
                </c:pt>
                <c:pt idx="3852">
                  <c:v>37200</c:v>
                </c:pt>
                <c:pt idx="3853">
                  <c:v>37201</c:v>
                </c:pt>
                <c:pt idx="3854">
                  <c:v>37202</c:v>
                </c:pt>
                <c:pt idx="3855">
                  <c:v>37203</c:v>
                </c:pt>
                <c:pt idx="3856">
                  <c:v>37204</c:v>
                </c:pt>
                <c:pt idx="3857">
                  <c:v>37207</c:v>
                </c:pt>
                <c:pt idx="3858">
                  <c:v>37208</c:v>
                </c:pt>
                <c:pt idx="3859">
                  <c:v>37209</c:v>
                </c:pt>
                <c:pt idx="3860">
                  <c:v>37210</c:v>
                </c:pt>
                <c:pt idx="3861">
                  <c:v>37211</c:v>
                </c:pt>
                <c:pt idx="3862">
                  <c:v>37214</c:v>
                </c:pt>
                <c:pt idx="3863">
                  <c:v>37215</c:v>
                </c:pt>
                <c:pt idx="3864">
                  <c:v>37216</c:v>
                </c:pt>
                <c:pt idx="3865">
                  <c:v>37217</c:v>
                </c:pt>
                <c:pt idx="3866">
                  <c:v>37221</c:v>
                </c:pt>
                <c:pt idx="3867">
                  <c:v>37222</c:v>
                </c:pt>
                <c:pt idx="3868">
                  <c:v>37223</c:v>
                </c:pt>
                <c:pt idx="3869">
                  <c:v>37224</c:v>
                </c:pt>
                <c:pt idx="3870">
                  <c:v>37225</c:v>
                </c:pt>
                <c:pt idx="3871">
                  <c:v>37228</c:v>
                </c:pt>
                <c:pt idx="3872">
                  <c:v>37229</c:v>
                </c:pt>
                <c:pt idx="3873">
                  <c:v>37230</c:v>
                </c:pt>
                <c:pt idx="3874">
                  <c:v>37231</c:v>
                </c:pt>
                <c:pt idx="3875">
                  <c:v>37232</c:v>
                </c:pt>
                <c:pt idx="3876">
                  <c:v>37235</c:v>
                </c:pt>
                <c:pt idx="3877">
                  <c:v>37236</c:v>
                </c:pt>
                <c:pt idx="3878">
                  <c:v>37237</c:v>
                </c:pt>
                <c:pt idx="3879">
                  <c:v>37238</c:v>
                </c:pt>
                <c:pt idx="3880">
                  <c:v>37239</c:v>
                </c:pt>
                <c:pt idx="3881">
                  <c:v>37242</c:v>
                </c:pt>
                <c:pt idx="3882">
                  <c:v>37243</c:v>
                </c:pt>
                <c:pt idx="3883">
                  <c:v>37244</c:v>
                </c:pt>
                <c:pt idx="3884">
                  <c:v>37245</c:v>
                </c:pt>
                <c:pt idx="3885">
                  <c:v>37246</c:v>
                </c:pt>
                <c:pt idx="3886">
                  <c:v>37250</c:v>
                </c:pt>
                <c:pt idx="3887">
                  <c:v>37251</c:v>
                </c:pt>
                <c:pt idx="3888">
                  <c:v>37252</c:v>
                </c:pt>
                <c:pt idx="3889">
                  <c:v>37253</c:v>
                </c:pt>
                <c:pt idx="3890">
                  <c:v>37260</c:v>
                </c:pt>
                <c:pt idx="3891">
                  <c:v>37263</c:v>
                </c:pt>
                <c:pt idx="3892">
                  <c:v>37264</c:v>
                </c:pt>
                <c:pt idx="3893">
                  <c:v>37265</c:v>
                </c:pt>
                <c:pt idx="3894">
                  <c:v>37266</c:v>
                </c:pt>
                <c:pt idx="3895">
                  <c:v>37267</c:v>
                </c:pt>
                <c:pt idx="3896">
                  <c:v>37271</c:v>
                </c:pt>
                <c:pt idx="3897">
                  <c:v>37272</c:v>
                </c:pt>
                <c:pt idx="3898">
                  <c:v>37273</c:v>
                </c:pt>
                <c:pt idx="3899">
                  <c:v>37274</c:v>
                </c:pt>
                <c:pt idx="3900">
                  <c:v>37277</c:v>
                </c:pt>
                <c:pt idx="3901">
                  <c:v>37278</c:v>
                </c:pt>
                <c:pt idx="3902">
                  <c:v>37279</c:v>
                </c:pt>
                <c:pt idx="3903">
                  <c:v>37280</c:v>
                </c:pt>
                <c:pt idx="3904">
                  <c:v>37281</c:v>
                </c:pt>
                <c:pt idx="3905">
                  <c:v>37284</c:v>
                </c:pt>
                <c:pt idx="3906">
                  <c:v>37285</c:v>
                </c:pt>
                <c:pt idx="3907">
                  <c:v>37286</c:v>
                </c:pt>
                <c:pt idx="3908">
                  <c:v>37287</c:v>
                </c:pt>
                <c:pt idx="3909">
                  <c:v>37288</c:v>
                </c:pt>
                <c:pt idx="3910">
                  <c:v>37291</c:v>
                </c:pt>
                <c:pt idx="3911">
                  <c:v>37292</c:v>
                </c:pt>
                <c:pt idx="3912">
                  <c:v>37293</c:v>
                </c:pt>
                <c:pt idx="3913">
                  <c:v>37294</c:v>
                </c:pt>
                <c:pt idx="3914">
                  <c:v>37295</c:v>
                </c:pt>
                <c:pt idx="3915">
                  <c:v>37299</c:v>
                </c:pt>
                <c:pt idx="3916">
                  <c:v>37300</c:v>
                </c:pt>
                <c:pt idx="3917">
                  <c:v>37301</c:v>
                </c:pt>
                <c:pt idx="3918">
                  <c:v>37302</c:v>
                </c:pt>
                <c:pt idx="3919">
                  <c:v>37305</c:v>
                </c:pt>
                <c:pt idx="3920">
                  <c:v>37306</c:v>
                </c:pt>
                <c:pt idx="3921">
                  <c:v>37307</c:v>
                </c:pt>
                <c:pt idx="3922">
                  <c:v>37308</c:v>
                </c:pt>
                <c:pt idx="3923">
                  <c:v>37309</c:v>
                </c:pt>
                <c:pt idx="3924">
                  <c:v>37312</c:v>
                </c:pt>
                <c:pt idx="3925">
                  <c:v>37313</c:v>
                </c:pt>
                <c:pt idx="3926">
                  <c:v>37314</c:v>
                </c:pt>
                <c:pt idx="3927">
                  <c:v>37315</c:v>
                </c:pt>
                <c:pt idx="3928">
                  <c:v>37316</c:v>
                </c:pt>
                <c:pt idx="3929">
                  <c:v>37319</c:v>
                </c:pt>
                <c:pt idx="3930">
                  <c:v>37320</c:v>
                </c:pt>
                <c:pt idx="3931">
                  <c:v>37321</c:v>
                </c:pt>
                <c:pt idx="3932">
                  <c:v>37322</c:v>
                </c:pt>
                <c:pt idx="3933">
                  <c:v>37323</c:v>
                </c:pt>
                <c:pt idx="3934">
                  <c:v>37326</c:v>
                </c:pt>
                <c:pt idx="3935">
                  <c:v>37327</c:v>
                </c:pt>
                <c:pt idx="3936">
                  <c:v>37328</c:v>
                </c:pt>
                <c:pt idx="3937">
                  <c:v>37329</c:v>
                </c:pt>
                <c:pt idx="3938">
                  <c:v>37330</c:v>
                </c:pt>
                <c:pt idx="3939">
                  <c:v>37333</c:v>
                </c:pt>
                <c:pt idx="3940">
                  <c:v>37334</c:v>
                </c:pt>
                <c:pt idx="3941">
                  <c:v>37335</c:v>
                </c:pt>
                <c:pt idx="3942">
                  <c:v>37337</c:v>
                </c:pt>
                <c:pt idx="3943">
                  <c:v>37340</c:v>
                </c:pt>
                <c:pt idx="3944">
                  <c:v>37341</c:v>
                </c:pt>
                <c:pt idx="3945">
                  <c:v>37342</c:v>
                </c:pt>
                <c:pt idx="3946">
                  <c:v>37343</c:v>
                </c:pt>
                <c:pt idx="3947">
                  <c:v>37344</c:v>
                </c:pt>
                <c:pt idx="3948">
                  <c:v>37347</c:v>
                </c:pt>
                <c:pt idx="3949">
                  <c:v>37348</c:v>
                </c:pt>
                <c:pt idx="3950">
                  <c:v>37349</c:v>
                </c:pt>
                <c:pt idx="3951">
                  <c:v>37350</c:v>
                </c:pt>
                <c:pt idx="3952">
                  <c:v>37351</c:v>
                </c:pt>
                <c:pt idx="3953">
                  <c:v>37354</c:v>
                </c:pt>
                <c:pt idx="3954">
                  <c:v>37355</c:v>
                </c:pt>
                <c:pt idx="3955">
                  <c:v>37356</c:v>
                </c:pt>
                <c:pt idx="3956">
                  <c:v>37357</c:v>
                </c:pt>
                <c:pt idx="3957">
                  <c:v>37358</c:v>
                </c:pt>
                <c:pt idx="3958">
                  <c:v>37361</c:v>
                </c:pt>
                <c:pt idx="3959">
                  <c:v>37362</c:v>
                </c:pt>
                <c:pt idx="3960">
                  <c:v>37363</c:v>
                </c:pt>
                <c:pt idx="3961">
                  <c:v>37364</c:v>
                </c:pt>
                <c:pt idx="3962">
                  <c:v>37365</c:v>
                </c:pt>
                <c:pt idx="3963">
                  <c:v>37368</c:v>
                </c:pt>
                <c:pt idx="3964">
                  <c:v>37369</c:v>
                </c:pt>
                <c:pt idx="3965">
                  <c:v>37370</c:v>
                </c:pt>
                <c:pt idx="3966">
                  <c:v>37371</c:v>
                </c:pt>
                <c:pt idx="3967">
                  <c:v>37372</c:v>
                </c:pt>
                <c:pt idx="3968">
                  <c:v>37376</c:v>
                </c:pt>
                <c:pt idx="3969">
                  <c:v>37377</c:v>
                </c:pt>
                <c:pt idx="3970">
                  <c:v>37378</c:v>
                </c:pt>
                <c:pt idx="3971">
                  <c:v>37383</c:v>
                </c:pt>
                <c:pt idx="3972">
                  <c:v>37384</c:v>
                </c:pt>
                <c:pt idx="3973">
                  <c:v>37385</c:v>
                </c:pt>
                <c:pt idx="3974">
                  <c:v>37386</c:v>
                </c:pt>
                <c:pt idx="3975">
                  <c:v>37389</c:v>
                </c:pt>
                <c:pt idx="3976">
                  <c:v>37390</c:v>
                </c:pt>
                <c:pt idx="3977">
                  <c:v>37391</c:v>
                </c:pt>
                <c:pt idx="3978">
                  <c:v>37392</c:v>
                </c:pt>
                <c:pt idx="3979">
                  <c:v>37393</c:v>
                </c:pt>
                <c:pt idx="3980">
                  <c:v>37396</c:v>
                </c:pt>
                <c:pt idx="3981">
                  <c:v>37397</c:v>
                </c:pt>
                <c:pt idx="3982">
                  <c:v>37398</c:v>
                </c:pt>
                <c:pt idx="3983">
                  <c:v>37399</c:v>
                </c:pt>
                <c:pt idx="3984">
                  <c:v>37400</c:v>
                </c:pt>
                <c:pt idx="3985">
                  <c:v>37403</c:v>
                </c:pt>
                <c:pt idx="3986">
                  <c:v>37404</c:v>
                </c:pt>
                <c:pt idx="3987">
                  <c:v>37405</c:v>
                </c:pt>
                <c:pt idx="3988">
                  <c:v>37406</c:v>
                </c:pt>
                <c:pt idx="3989">
                  <c:v>37407</c:v>
                </c:pt>
                <c:pt idx="3990">
                  <c:v>37410</c:v>
                </c:pt>
                <c:pt idx="3991">
                  <c:v>37411</c:v>
                </c:pt>
                <c:pt idx="3992">
                  <c:v>37412</c:v>
                </c:pt>
                <c:pt idx="3993">
                  <c:v>37413</c:v>
                </c:pt>
                <c:pt idx="3994">
                  <c:v>37414</c:v>
                </c:pt>
                <c:pt idx="3995">
                  <c:v>37417</c:v>
                </c:pt>
                <c:pt idx="3996">
                  <c:v>37418</c:v>
                </c:pt>
                <c:pt idx="3997">
                  <c:v>37419</c:v>
                </c:pt>
                <c:pt idx="3998">
                  <c:v>37420</c:v>
                </c:pt>
                <c:pt idx="3999">
                  <c:v>37421</c:v>
                </c:pt>
                <c:pt idx="4000">
                  <c:v>37424</c:v>
                </c:pt>
                <c:pt idx="4001">
                  <c:v>37425</c:v>
                </c:pt>
                <c:pt idx="4002">
                  <c:v>37426</c:v>
                </c:pt>
                <c:pt idx="4003">
                  <c:v>37427</c:v>
                </c:pt>
                <c:pt idx="4004">
                  <c:v>37428</c:v>
                </c:pt>
                <c:pt idx="4005">
                  <c:v>37431</c:v>
                </c:pt>
                <c:pt idx="4006">
                  <c:v>37432</c:v>
                </c:pt>
                <c:pt idx="4007">
                  <c:v>37433</c:v>
                </c:pt>
                <c:pt idx="4008">
                  <c:v>37434</c:v>
                </c:pt>
                <c:pt idx="4009">
                  <c:v>37435</c:v>
                </c:pt>
                <c:pt idx="4010">
                  <c:v>37438</c:v>
                </c:pt>
                <c:pt idx="4011">
                  <c:v>37439</c:v>
                </c:pt>
                <c:pt idx="4012">
                  <c:v>37440</c:v>
                </c:pt>
                <c:pt idx="4013">
                  <c:v>37441</c:v>
                </c:pt>
                <c:pt idx="4014">
                  <c:v>37442</c:v>
                </c:pt>
                <c:pt idx="4015">
                  <c:v>37445</c:v>
                </c:pt>
                <c:pt idx="4016">
                  <c:v>37446</c:v>
                </c:pt>
                <c:pt idx="4017">
                  <c:v>37447</c:v>
                </c:pt>
                <c:pt idx="4018">
                  <c:v>37448</c:v>
                </c:pt>
                <c:pt idx="4019">
                  <c:v>37449</c:v>
                </c:pt>
                <c:pt idx="4020">
                  <c:v>37452</c:v>
                </c:pt>
                <c:pt idx="4021">
                  <c:v>37453</c:v>
                </c:pt>
                <c:pt idx="4022">
                  <c:v>37454</c:v>
                </c:pt>
                <c:pt idx="4023">
                  <c:v>37455</c:v>
                </c:pt>
                <c:pt idx="4024">
                  <c:v>37456</c:v>
                </c:pt>
                <c:pt idx="4025">
                  <c:v>37459</c:v>
                </c:pt>
                <c:pt idx="4026">
                  <c:v>37460</c:v>
                </c:pt>
                <c:pt idx="4027">
                  <c:v>37461</c:v>
                </c:pt>
                <c:pt idx="4028">
                  <c:v>37462</c:v>
                </c:pt>
                <c:pt idx="4029">
                  <c:v>37463</c:v>
                </c:pt>
                <c:pt idx="4030">
                  <c:v>37466</c:v>
                </c:pt>
                <c:pt idx="4031">
                  <c:v>37467</c:v>
                </c:pt>
                <c:pt idx="4032">
                  <c:v>37468</c:v>
                </c:pt>
                <c:pt idx="4033">
                  <c:v>37469</c:v>
                </c:pt>
                <c:pt idx="4034">
                  <c:v>37470</c:v>
                </c:pt>
                <c:pt idx="4035">
                  <c:v>37473</c:v>
                </c:pt>
                <c:pt idx="4036">
                  <c:v>37474</c:v>
                </c:pt>
                <c:pt idx="4037">
                  <c:v>37475</c:v>
                </c:pt>
                <c:pt idx="4038">
                  <c:v>37476</c:v>
                </c:pt>
                <c:pt idx="4039">
                  <c:v>37477</c:v>
                </c:pt>
                <c:pt idx="4040">
                  <c:v>37480</c:v>
                </c:pt>
                <c:pt idx="4041">
                  <c:v>37481</c:v>
                </c:pt>
                <c:pt idx="4042">
                  <c:v>37482</c:v>
                </c:pt>
                <c:pt idx="4043">
                  <c:v>37483</c:v>
                </c:pt>
                <c:pt idx="4044">
                  <c:v>37484</c:v>
                </c:pt>
                <c:pt idx="4045">
                  <c:v>37487</c:v>
                </c:pt>
                <c:pt idx="4046">
                  <c:v>37488</c:v>
                </c:pt>
                <c:pt idx="4047">
                  <c:v>37489</c:v>
                </c:pt>
                <c:pt idx="4048">
                  <c:v>37490</c:v>
                </c:pt>
                <c:pt idx="4049">
                  <c:v>37491</c:v>
                </c:pt>
                <c:pt idx="4050">
                  <c:v>37494</c:v>
                </c:pt>
                <c:pt idx="4051">
                  <c:v>37495</c:v>
                </c:pt>
                <c:pt idx="4052">
                  <c:v>37496</c:v>
                </c:pt>
                <c:pt idx="4053">
                  <c:v>37497</c:v>
                </c:pt>
                <c:pt idx="4054">
                  <c:v>37498</c:v>
                </c:pt>
                <c:pt idx="4055">
                  <c:v>37501</c:v>
                </c:pt>
                <c:pt idx="4056">
                  <c:v>37502</c:v>
                </c:pt>
                <c:pt idx="4057">
                  <c:v>37503</c:v>
                </c:pt>
                <c:pt idx="4058">
                  <c:v>37504</c:v>
                </c:pt>
                <c:pt idx="4059">
                  <c:v>37505</c:v>
                </c:pt>
                <c:pt idx="4060">
                  <c:v>37508</c:v>
                </c:pt>
                <c:pt idx="4061">
                  <c:v>37509</c:v>
                </c:pt>
                <c:pt idx="4062">
                  <c:v>37510</c:v>
                </c:pt>
                <c:pt idx="4063">
                  <c:v>37511</c:v>
                </c:pt>
                <c:pt idx="4064">
                  <c:v>37512</c:v>
                </c:pt>
                <c:pt idx="4065">
                  <c:v>37516</c:v>
                </c:pt>
                <c:pt idx="4066">
                  <c:v>37517</c:v>
                </c:pt>
                <c:pt idx="4067">
                  <c:v>37518</c:v>
                </c:pt>
                <c:pt idx="4068">
                  <c:v>37519</c:v>
                </c:pt>
                <c:pt idx="4069">
                  <c:v>37523</c:v>
                </c:pt>
                <c:pt idx="4070">
                  <c:v>37524</c:v>
                </c:pt>
                <c:pt idx="4071">
                  <c:v>37525</c:v>
                </c:pt>
                <c:pt idx="4072">
                  <c:v>37526</c:v>
                </c:pt>
                <c:pt idx="4073">
                  <c:v>37529</c:v>
                </c:pt>
                <c:pt idx="4074">
                  <c:v>37530</c:v>
                </c:pt>
                <c:pt idx="4075">
                  <c:v>37531</c:v>
                </c:pt>
                <c:pt idx="4076">
                  <c:v>37532</c:v>
                </c:pt>
                <c:pt idx="4077">
                  <c:v>37533</c:v>
                </c:pt>
                <c:pt idx="4078">
                  <c:v>37536</c:v>
                </c:pt>
                <c:pt idx="4079">
                  <c:v>37537</c:v>
                </c:pt>
                <c:pt idx="4080">
                  <c:v>37538</c:v>
                </c:pt>
                <c:pt idx="4081">
                  <c:v>37539</c:v>
                </c:pt>
                <c:pt idx="4082">
                  <c:v>37540</c:v>
                </c:pt>
                <c:pt idx="4083">
                  <c:v>37544</c:v>
                </c:pt>
                <c:pt idx="4084">
                  <c:v>37545</c:v>
                </c:pt>
                <c:pt idx="4085">
                  <c:v>37546</c:v>
                </c:pt>
                <c:pt idx="4086">
                  <c:v>37547</c:v>
                </c:pt>
                <c:pt idx="4087">
                  <c:v>37550</c:v>
                </c:pt>
                <c:pt idx="4088">
                  <c:v>37551</c:v>
                </c:pt>
                <c:pt idx="4089">
                  <c:v>37552</c:v>
                </c:pt>
                <c:pt idx="4090">
                  <c:v>37553</c:v>
                </c:pt>
                <c:pt idx="4091">
                  <c:v>37554</c:v>
                </c:pt>
                <c:pt idx="4092">
                  <c:v>37557</c:v>
                </c:pt>
                <c:pt idx="4093">
                  <c:v>37558</c:v>
                </c:pt>
                <c:pt idx="4094">
                  <c:v>37559</c:v>
                </c:pt>
                <c:pt idx="4095">
                  <c:v>37560</c:v>
                </c:pt>
                <c:pt idx="4096">
                  <c:v>37561</c:v>
                </c:pt>
                <c:pt idx="4097">
                  <c:v>37565</c:v>
                </c:pt>
                <c:pt idx="4098">
                  <c:v>37566</c:v>
                </c:pt>
                <c:pt idx="4099">
                  <c:v>37567</c:v>
                </c:pt>
                <c:pt idx="4100">
                  <c:v>37568</c:v>
                </c:pt>
                <c:pt idx="4101">
                  <c:v>37571</c:v>
                </c:pt>
                <c:pt idx="4102">
                  <c:v>37572</c:v>
                </c:pt>
                <c:pt idx="4103">
                  <c:v>37573</c:v>
                </c:pt>
                <c:pt idx="4104">
                  <c:v>37574</c:v>
                </c:pt>
                <c:pt idx="4105">
                  <c:v>37575</c:v>
                </c:pt>
                <c:pt idx="4106">
                  <c:v>37578</c:v>
                </c:pt>
                <c:pt idx="4107">
                  <c:v>37579</c:v>
                </c:pt>
                <c:pt idx="4108">
                  <c:v>37580</c:v>
                </c:pt>
                <c:pt idx="4109">
                  <c:v>37581</c:v>
                </c:pt>
                <c:pt idx="4110">
                  <c:v>37582</c:v>
                </c:pt>
                <c:pt idx="4111">
                  <c:v>37585</c:v>
                </c:pt>
                <c:pt idx="4112">
                  <c:v>37586</c:v>
                </c:pt>
                <c:pt idx="4113">
                  <c:v>37587</c:v>
                </c:pt>
                <c:pt idx="4114">
                  <c:v>37588</c:v>
                </c:pt>
                <c:pt idx="4115">
                  <c:v>37589</c:v>
                </c:pt>
                <c:pt idx="4116">
                  <c:v>37592</c:v>
                </c:pt>
                <c:pt idx="4117">
                  <c:v>37593</c:v>
                </c:pt>
                <c:pt idx="4118">
                  <c:v>37594</c:v>
                </c:pt>
                <c:pt idx="4119">
                  <c:v>37595</c:v>
                </c:pt>
                <c:pt idx="4120">
                  <c:v>37596</c:v>
                </c:pt>
                <c:pt idx="4121">
                  <c:v>37599</c:v>
                </c:pt>
                <c:pt idx="4122">
                  <c:v>37600</c:v>
                </c:pt>
                <c:pt idx="4123">
                  <c:v>37601</c:v>
                </c:pt>
                <c:pt idx="4124">
                  <c:v>37602</c:v>
                </c:pt>
                <c:pt idx="4125">
                  <c:v>37603</c:v>
                </c:pt>
                <c:pt idx="4126">
                  <c:v>37606</c:v>
                </c:pt>
                <c:pt idx="4127">
                  <c:v>37607</c:v>
                </c:pt>
                <c:pt idx="4128">
                  <c:v>37608</c:v>
                </c:pt>
                <c:pt idx="4129">
                  <c:v>37609</c:v>
                </c:pt>
                <c:pt idx="4130">
                  <c:v>37610</c:v>
                </c:pt>
                <c:pt idx="4131">
                  <c:v>37614</c:v>
                </c:pt>
                <c:pt idx="4132">
                  <c:v>37615</c:v>
                </c:pt>
                <c:pt idx="4133">
                  <c:v>37616</c:v>
                </c:pt>
                <c:pt idx="4134">
                  <c:v>37617</c:v>
                </c:pt>
                <c:pt idx="4135">
                  <c:v>37620</c:v>
                </c:pt>
                <c:pt idx="4136">
                  <c:v>37627</c:v>
                </c:pt>
                <c:pt idx="4137">
                  <c:v>37628</c:v>
                </c:pt>
                <c:pt idx="4138">
                  <c:v>37629</c:v>
                </c:pt>
                <c:pt idx="4139">
                  <c:v>37630</c:v>
                </c:pt>
                <c:pt idx="4140">
                  <c:v>37631</c:v>
                </c:pt>
                <c:pt idx="4141">
                  <c:v>37635</c:v>
                </c:pt>
                <c:pt idx="4142">
                  <c:v>37636</c:v>
                </c:pt>
                <c:pt idx="4143">
                  <c:v>37637</c:v>
                </c:pt>
                <c:pt idx="4144">
                  <c:v>37638</c:v>
                </c:pt>
                <c:pt idx="4145">
                  <c:v>37641</c:v>
                </c:pt>
                <c:pt idx="4146">
                  <c:v>37642</c:v>
                </c:pt>
                <c:pt idx="4147">
                  <c:v>37643</c:v>
                </c:pt>
                <c:pt idx="4148">
                  <c:v>37644</c:v>
                </c:pt>
                <c:pt idx="4149">
                  <c:v>37645</c:v>
                </c:pt>
                <c:pt idx="4150">
                  <c:v>37648</c:v>
                </c:pt>
                <c:pt idx="4151">
                  <c:v>37649</c:v>
                </c:pt>
                <c:pt idx="4152">
                  <c:v>37650</c:v>
                </c:pt>
                <c:pt idx="4153">
                  <c:v>37651</c:v>
                </c:pt>
                <c:pt idx="4154">
                  <c:v>37652</c:v>
                </c:pt>
                <c:pt idx="4155">
                  <c:v>37655</c:v>
                </c:pt>
                <c:pt idx="4156">
                  <c:v>37656</c:v>
                </c:pt>
                <c:pt idx="4157">
                  <c:v>37657</c:v>
                </c:pt>
                <c:pt idx="4158">
                  <c:v>37658</c:v>
                </c:pt>
                <c:pt idx="4159">
                  <c:v>37659</c:v>
                </c:pt>
                <c:pt idx="4160">
                  <c:v>37662</c:v>
                </c:pt>
                <c:pt idx="4161">
                  <c:v>37664</c:v>
                </c:pt>
                <c:pt idx="4162">
                  <c:v>37665</c:v>
                </c:pt>
                <c:pt idx="4163">
                  <c:v>37666</c:v>
                </c:pt>
                <c:pt idx="4164">
                  <c:v>37669</c:v>
                </c:pt>
                <c:pt idx="4165">
                  <c:v>37670</c:v>
                </c:pt>
                <c:pt idx="4166">
                  <c:v>37671</c:v>
                </c:pt>
                <c:pt idx="4167">
                  <c:v>37672</c:v>
                </c:pt>
                <c:pt idx="4168">
                  <c:v>37673</c:v>
                </c:pt>
                <c:pt idx="4169">
                  <c:v>37676</c:v>
                </c:pt>
                <c:pt idx="4170">
                  <c:v>37677</c:v>
                </c:pt>
                <c:pt idx="4171">
                  <c:v>37678</c:v>
                </c:pt>
                <c:pt idx="4172">
                  <c:v>37679</c:v>
                </c:pt>
                <c:pt idx="4173">
                  <c:v>37680</c:v>
                </c:pt>
                <c:pt idx="4174">
                  <c:v>37683</c:v>
                </c:pt>
                <c:pt idx="4175">
                  <c:v>37684</c:v>
                </c:pt>
                <c:pt idx="4176">
                  <c:v>37685</c:v>
                </c:pt>
                <c:pt idx="4177">
                  <c:v>37686</c:v>
                </c:pt>
                <c:pt idx="4178">
                  <c:v>37687</c:v>
                </c:pt>
                <c:pt idx="4179">
                  <c:v>37690</c:v>
                </c:pt>
                <c:pt idx="4180">
                  <c:v>37691</c:v>
                </c:pt>
                <c:pt idx="4181">
                  <c:v>37692</c:v>
                </c:pt>
                <c:pt idx="4182">
                  <c:v>37693</c:v>
                </c:pt>
                <c:pt idx="4183">
                  <c:v>37694</c:v>
                </c:pt>
                <c:pt idx="4184">
                  <c:v>37697</c:v>
                </c:pt>
                <c:pt idx="4185">
                  <c:v>37698</c:v>
                </c:pt>
                <c:pt idx="4186">
                  <c:v>37699</c:v>
                </c:pt>
                <c:pt idx="4187">
                  <c:v>37700</c:v>
                </c:pt>
                <c:pt idx="4188">
                  <c:v>37704</c:v>
                </c:pt>
                <c:pt idx="4189">
                  <c:v>37705</c:v>
                </c:pt>
                <c:pt idx="4190">
                  <c:v>37706</c:v>
                </c:pt>
                <c:pt idx="4191">
                  <c:v>37707</c:v>
                </c:pt>
                <c:pt idx="4192">
                  <c:v>37708</c:v>
                </c:pt>
                <c:pt idx="4193">
                  <c:v>37711</c:v>
                </c:pt>
                <c:pt idx="4194">
                  <c:v>37712</c:v>
                </c:pt>
                <c:pt idx="4195">
                  <c:v>37713</c:v>
                </c:pt>
                <c:pt idx="4196">
                  <c:v>37714</c:v>
                </c:pt>
                <c:pt idx="4197">
                  <c:v>37715</c:v>
                </c:pt>
                <c:pt idx="4198">
                  <c:v>37718</c:v>
                </c:pt>
                <c:pt idx="4199">
                  <c:v>37719</c:v>
                </c:pt>
                <c:pt idx="4200">
                  <c:v>37720</c:v>
                </c:pt>
                <c:pt idx="4201">
                  <c:v>37721</c:v>
                </c:pt>
                <c:pt idx="4202">
                  <c:v>37722</c:v>
                </c:pt>
                <c:pt idx="4203">
                  <c:v>37725</c:v>
                </c:pt>
                <c:pt idx="4204">
                  <c:v>37726</c:v>
                </c:pt>
                <c:pt idx="4205">
                  <c:v>37727</c:v>
                </c:pt>
                <c:pt idx="4206">
                  <c:v>37728</c:v>
                </c:pt>
                <c:pt idx="4207">
                  <c:v>37729</c:v>
                </c:pt>
                <c:pt idx="4208">
                  <c:v>37732</c:v>
                </c:pt>
                <c:pt idx="4209">
                  <c:v>37733</c:v>
                </c:pt>
                <c:pt idx="4210">
                  <c:v>37734</c:v>
                </c:pt>
                <c:pt idx="4211">
                  <c:v>37735</c:v>
                </c:pt>
                <c:pt idx="4212">
                  <c:v>37736</c:v>
                </c:pt>
                <c:pt idx="4213">
                  <c:v>37739</c:v>
                </c:pt>
                <c:pt idx="4214">
                  <c:v>37741</c:v>
                </c:pt>
                <c:pt idx="4215">
                  <c:v>37742</c:v>
                </c:pt>
                <c:pt idx="4216">
                  <c:v>37743</c:v>
                </c:pt>
                <c:pt idx="4217">
                  <c:v>37747</c:v>
                </c:pt>
                <c:pt idx="4218">
                  <c:v>37748</c:v>
                </c:pt>
                <c:pt idx="4219">
                  <c:v>37749</c:v>
                </c:pt>
                <c:pt idx="4220">
                  <c:v>37750</c:v>
                </c:pt>
                <c:pt idx="4221">
                  <c:v>37753</c:v>
                </c:pt>
                <c:pt idx="4222">
                  <c:v>37754</c:v>
                </c:pt>
                <c:pt idx="4223">
                  <c:v>37755</c:v>
                </c:pt>
                <c:pt idx="4224">
                  <c:v>37756</c:v>
                </c:pt>
                <c:pt idx="4225">
                  <c:v>37757</c:v>
                </c:pt>
                <c:pt idx="4226">
                  <c:v>37760</c:v>
                </c:pt>
                <c:pt idx="4227">
                  <c:v>37761</c:v>
                </c:pt>
                <c:pt idx="4228">
                  <c:v>37762</c:v>
                </c:pt>
                <c:pt idx="4229">
                  <c:v>37763</c:v>
                </c:pt>
                <c:pt idx="4230">
                  <c:v>37764</c:v>
                </c:pt>
                <c:pt idx="4231">
                  <c:v>37767</c:v>
                </c:pt>
                <c:pt idx="4232">
                  <c:v>37768</c:v>
                </c:pt>
                <c:pt idx="4233">
                  <c:v>37769</c:v>
                </c:pt>
                <c:pt idx="4234">
                  <c:v>37770</c:v>
                </c:pt>
                <c:pt idx="4235">
                  <c:v>37771</c:v>
                </c:pt>
                <c:pt idx="4236">
                  <c:v>37774</c:v>
                </c:pt>
                <c:pt idx="4237">
                  <c:v>37775</c:v>
                </c:pt>
                <c:pt idx="4238">
                  <c:v>37776</c:v>
                </c:pt>
                <c:pt idx="4239">
                  <c:v>37777</c:v>
                </c:pt>
                <c:pt idx="4240">
                  <c:v>37778</c:v>
                </c:pt>
                <c:pt idx="4241">
                  <c:v>37781</c:v>
                </c:pt>
                <c:pt idx="4242">
                  <c:v>37782</c:v>
                </c:pt>
                <c:pt idx="4243">
                  <c:v>37783</c:v>
                </c:pt>
                <c:pt idx="4244">
                  <c:v>37784</c:v>
                </c:pt>
                <c:pt idx="4245">
                  <c:v>37785</c:v>
                </c:pt>
                <c:pt idx="4246">
                  <c:v>37788</c:v>
                </c:pt>
                <c:pt idx="4247">
                  <c:v>37789</c:v>
                </c:pt>
                <c:pt idx="4248">
                  <c:v>37790</c:v>
                </c:pt>
                <c:pt idx="4249">
                  <c:v>37791</c:v>
                </c:pt>
                <c:pt idx="4250">
                  <c:v>37792</c:v>
                </c:pt>
                <c:pt idx="4251">
                  <c:v>37795</c:v>
                </c:pt>
                <c:pt idx="4252">
                  <c:v>37796</c:v>
                </c:pt>
                <c:pt idx="4253">
                  <c:v>37797</c:v>
                </c:pt>
                <c:pt idx="4254">
                  <c:v>37798</c:v>
                </c:pt>
                <c:pt idx="4255">
                  <c:v>37799</c:v>
                </c:pt>
                <c:pt idx="4256">
                  <c:v>37802</c:v>
                </c:pt>
                <c:pt idx="4257">
                  <c:v>37803</c:v>
                </c:pt>
                <c:pt idx="4258">
                  <c:v>37804</c:v>
                </c:pt>
                <c:pt idx="4259">
                  <c:v>37805</c:v>
                </c:pt>
                <c:pt idx="4260">
                  <c:v>37806</c:v>
                </c:pt>
                <c:pt idx="4261">
                  <c:v>37809</c:v>
                </c:pt>
                <c:pt idx="4262">
                  <c:v>37810</c:v>
                </c:pt>
                <c:pt idx="4263">
                  <c:v>37811</c:v>
                </c:pt>
                <c:pt idx="4264">
                  <c:v>37812</c:v>
                </c:pt>
                <c:pt idx="4265">
                  <c:v>37813</c:v>
                </c:pt>
                <c:pt idx="4266">
                  <c:v>37816</c:v>
                </c:pt>
                <c:pt idx="4267">
                  <c:v>37817</c:v>
                </c:pt>
                <c:pt idx="4268">
                  <c:v>37818</c:v>
                </c:pt>
                <c:pt idx="4269">
                  <c:v>37819</c:v>
                </c:pt>
                <c:pt idx="4270">
                  <c:v>37820</c:v>
                </c:pt>
                <c:pt idx="4271">
                  <c:v>37824</c:v>
                </c:pt>
                <c:pt idx="4272">
                  <c:v>37825</c:v>
                </c:pt>
                <c:pt idx="4273">
                  <c:v>37826</c:v>
                </c:pt>
                <c:pt idx="4274">
                  <c:v>37827</c:v>
                </c:pt>
                <c:pt idx="4275">
                  <c:v>37830</c:v>
                </c:pt>
                <c:pt idx="4276">
                  <c:v>37831</c:v>
                </c:pt>
                <c:pt idx="4277">
                  <c:v>37832</c:v>
                </c:pt>
                <c:pt idx="4278">
                  <c:v>37833</c:v>
                </c:pt>
                <c:pt idx="4279">
                  <c:v>37834</c:v>
                </c:pt>
                <c:pt idx="4280">
                  <c:v>37837</c:v>
                </c:pt>
                <c:pt idx="4281">
                  <c:v>37838</c:v>
                </c:pt>
                <c:pt idx="4282">
                  <c:v>37839</c:v>
                </c:pt>
                <c:pt idx="4283">
                  <c:v>37840</c:v>
                </c:pt>
                <c:pt idx="4284">
                  <c:v>37841</c:v>
                </c:pt>
                <c:pt idx="4285">
                  <c:v>37844</c:v>
                </c:pt>
                <c:pt idx="4286">
                  <c:v>37845</c:v>
                </c:pt>
                <c:pt idx="4287">
                  <c:v>37846</c:v>
                </c:pt>
                <c:pt idx="4288">
                  <c:v>37847</c:v>
                </c:pt>
                <c:pt idx="4289">
                  <c:v>37848</c:v>
                </c:pt>
                <c:pt idx="4290">
                  <c:v>37851</c:v>
                </c:pt>
                <c:pt idx="4291">
                  <c:v>37852</c:v>
                </c:pt>
                <c:pt idx="4292">
                  <c:v>37853</c:v>
                </c:pt>
                <c:pt idx="4293">
                  <c:v>37854</c:v>
                </c:pt>
                <c:pt idx="4294">
                  <c:v>37855</c:v>
                </c:pt>
                <c:pt idx="4295">
                  <c:v>37858</c:v>
                </c:pt>
                <c:pt idx="4296">
                  <c:v>37859</c:v>
                </c:pt>
                <c:pt idx="4297">
                  <c:v>37860</c:v>
                </c:pt>
                <c:pt idx="4298">
                  <c:v>37861</c:v>
                </c:pt>
                <c:pt idx="4299">
                  <c:v>37862</c:v>
                </c:pt>
                <c:pt idx="4300">
                  <c:v>37865</c:v>
                </c:pt>
                <c:pt idx="4301">
                  <c:v>37866</c:v>
                </c:pt>
                <c:pt idx="4302">
                  <c:v>37867</c:v>
                </c:pt>
                <c:pt idx="4303">
                  <c:v>37868</c:v>
                </c:pt>
                <c:pt idx="4304">
                  <c:v>37869</c:v>
                </c:pt>
                <c:pt idx="4305">
                  <c:v>37872</c:v>
                </c:pt>
                <c:pt idx="4306">
                  <c:v>37873</c:v>
                </c:pt>
                <c:pt idx="4307">
                  <c:v>37874</c:v>
                </c:pt>
                <c:pt idx="4308">
                  <c:v>37875</c:v>
                </c:pt>
                <c:pt idx="4309">
                  <c:v>37876</c:v>
                </c:pt>
                <c:pt idx="4310">
                  <c:v>37880</c:v>
                </c:pt>
                <c:pt idx="4311">
                  <c:v>37881</c:v>
                </c:pt>
                <c:pt idx="4312">
                  <c:v>37882</c:v>
                </c:pt>
                <c:pt idx="4313">
                  <c:v>37883</c:v>
                </c:pt>
                <c:pt idx="4314">
                  <c:v>37886</c:v>
                </c:pt>
                <c:pt idx="4315">
                  <c:v>37888</c:v>
                </c:pt>
                <c:pt idx="4316">
                  <c:v>37889</c:v>
                </c:pt>
                <c:pt idx="4317">
                  <c:v>37890</c:v>
                </c:pt>
                <c:pt idx="4318">
                  <c:v>37893</c:v>
                </c:pt>
                <c:pt idx="4319">
                  <c:v>37894</c:v>
                </c:pt>
                <c:pt idx="4320">
                  <c:v>37895</c:v>
                </c:pt>
                <c:pt idx="4321">
                  <c:v>37896</c:v>
                </c:pt>
                <c:pt idx="4322">
                  <c:v>37897</c:v>
                </c:pt>
                <c:pt idx="4323">
                  <c:v>37900</c:v>
                </c:pt>
                <c:pt idx="4324">
                  <c:v>37901</c:v>
                </c:pt>
                <c:pt idx="4325">
                  <c:v>37902</c:v>
                </c:pt>
                <c:pt idx="4326">
                  <c:v>37903</c:v>
                </c:pt>
                <c:pt idx="4327">
                  <c:v>37904</c:v>
                </c:pt>
                <c:pt idx="4328">
                  <c:v>37908</c:v>
                </c:pt>
                <c:pt idx="4329">
                  <c:v>37909</c:v>
                </c:pt>
                <c:pt idx="4330">
                  <c:v>37910</c:v>
                </c:pt>
                <c:pt idx="4331">
                  <c:v>37911</c:v>
                </c:pt>
                <c:pt idx="4332">
                  <c:v>37914</c:v>
                </c:pt>
                <c:pt idx="4333">
                  <c:v>37915</c:v>
                </c:pt>
                <c:pt idx="4334">
                  <c:v>37916</c:v>
                </c:pt>
                <c:pt idx="4335">
                  <c:v>37917</c:v>
                </c:pt>
                <c:pt idx="4336">
                  <c:v>37918</c:v>
                </c:pt>
                <c:pt idx="4337">
                  <c:v>37921</c:v>
                </c:pt>
                <c:pt idx="4338">
                  <c:v>37922</c:v>
                </c:pt>
                <c:pt idx="4339">
                  <c:v>37923</c:v>
                </c:pt>
                <c:pt idx="4340">
                  <c:v>37924</c:v>
                </c:pt>
                <c:pt idx="4341">
                  <c:v>37925</c:v>
                </c:pt>
                <c:pt idx="4342">
                  <c:v>37929</c:v>
                </c:pt>
                <c:pt idx="4343">
                  <c:v>37930</c:v>
                </c:pt>
                <c:pt idx="4344">
                  <c:v>37931</c:v>
                </c:pt>
                <c:pt idx="4345">
                  <c:v>37932</c:v>
                </c:pt>
                <c:pt idx="4346">
                  <c:v>37935</c:v>
                </c:pt>
                <c:pt idx="4347">
                  <c:v>37936</c:v>
                </c:pt>
                <c:pt idx="4348">
                  <c:v>37937</c:v>
                </c:pt>
                <c:pt idx="4349">
                  <c:v>37938</c:v>
                </c:pt>
                <c:pt idx="4350">
                  <c:v>37939</c:v>
                </c:pt>
                <c:pt idx="4351">
                  <c:v>37942</c:v>
                </c:pt>
                <c:pt idx="4352">
                  <c:v>37943</c:v>
                </c:pt>
                <c:pt idx="4353">
                  <c:v>37944</c:v>
                </c:pt>
                <c:pt idx="4354">
                  <c:v>37945</c:v>
                </c:pt>
                <c:pt idx="4355">
                  <c:v>37946</c:v>
                </c:pt>
                <c:pt idx="4356">
                  <c:v>37950</c:v>
                </c:pt>
                <c:pt idx="4357">
                  <c:v>37951</c:v>
                </c:pt>
                <c:pt idx="4358">
                  <c:v>37952</c:v>
                </c:pt>
                <c:pt idx="4359">
                  <c:v>37953</c:v>
                </c:pt>
                <c:pt idx="4360">
                  <c:v>37956</c:v>
                </c:pt>
                <c:pt idx="4361">
                  <c:v>37957</c:v>
                </c:pt>
                <c:pt idx="4362">
                  <c:v>37958</c:v>
                </c:pt>
                <c:pt idx="4363">
                  <c:v>37959</c:v>
                </c:pt>
                <c:pt idx="4364">
                  <c:v>37960</c:v>
                </c:pt>
                <c:pt idx="4365">
                  <c:v>37963</c:v>
                </c:pt>
                <c:pt idx="4366">
                  <c:v>37964</c:v>
                </c:pt>
                <c:pt idx="4367">
                  <c:v>37965</c:v>
                </c:pt>
                <c:pt idx="4368">
                  <c:v>37966</c:v>
                </c:pt>
                <c:pt idx="4369">
                  <c:v>37967</c:v>
                </c:pt>
                <c:pt idx="4370">
                  <c:v>37970</c:v>
                </c:pt>
                <c:pt idx="4371">
                  <c:v>37971</c:v>
                </c:pt>
                <c:pt idx="4372">
                  <c:v>37972</c:v>
                </c:pt>
                <c:pt idx="4373">
                  <c:v>37973</c:v>
                </c:pt>
                <c:pt idx="4374">
                  <c:v>37974</c:v>
                </c:pt>
                <c:pt idx="4375">
                  <c:v>37977</c:v>
                </c:pt>
                <c:pt idx="4376">
                  <c:v>37979</c:v>
                </c:pt>
                <c:pt idx="4377">
                  <c:v>37980</c:v>
                </c:pt>
                <c:pt idx="4378">
                  <c:v>37981</c:v>
                </c:pt>
                <c:pt idx="4379">
                  <c:v>37984</c:v>
                </c:pt>
                <c:pt idx="4380">
                  <c:v>37985</c:v>
                </c:pt>
                <c:pt idx="4381">
                  <c:v>37991</c:v>
                </c:pt>
                <c:pt idx="4382">
                  <c:v>37992</c:v>
                </c:pt>
                <c:pt idx="4383">
                  <c:v>37993</c:v>
                </c:pt>
                <c:pt idx="4384">
                  <c:v>37994</c:v>
                </c:pt>
                <c:pt idx="4385">
                  <c:v>37995</c:v>
                </c:pt>
                <c:pt idx="4386">
                  <c:v>37999</c:v>
                </c:pt>
                <c:pt idx="4387">
                  <c:v>38000</c:v>
                </c:pt>
                <c:pt idx="4388">
                  <c:v>38001</c:v>
                </c:pt>
                <c:pt idx="4389">
                  <c:v>38002</c:v>
                </c:pt>
                <c:pt idx="4390">
                  <c:v>38005</c:v>
                </c:pt>
                <c:pt idx="4391">
                  <c:v>38006</c:v>
                </c:pt>
                <c:pt idx="4392">
                  <c:v>38007</c:v>
                </c:pt>
                <c:pt idx="4393">
                  <c:v>38008</c:v>
                </c:pt>
                <c:pt idx="4394">
                  <c:v>38009</c:v>
                </c:pt>
                <c:pt idx="4395">
                  <c:v>38012</c:v>
                </c:pt>
                <c:pt idx="4396">
                  <c:v>38013</c:v>
                </c:pt>
                <c:pt idx="4397">
                  <c:v>38014</c:v>
                </c:pt>
                <c:pt idx="4398">
                  <c:v>38015</c:v>
                </c:pt>
                <c:pt idx="4399">
                  <c:v>38016</c:v>
                </c:pt>
                <c:pt idx="4400">
                  <c:v>38019</c:v>
                </c:pt>
                <c:pt idx="4401">
                  <c:v>38020</c:v>
                </c:pt>
                <c:pt idx="4402">
                  <c:v>38021</c:v>
                </c:pt>
                <c:pt idx="4403">
                  <c:v>38022</c:v>
                </c:pt>
                <c:pt idx="4404">
                  <c:v>38023</c:v>
                </c:pt>
                <c:pt idx="4405">
                  <c:v>38026</c:v>
                </c:pt>
                <c:pt idx="4406">
                  <c:v>38027</c:v>
                </c:pt>
                <c:pt idx="4407">
                  <c:v>38029</c:v>
                </c:pt>
                <c:pt idx="4408">
                  <c:v>38030</c:v>
                </c:pt>
                <c:pt idx="4409">
                  <c:v>38033</c:v>
                </c:pt>
                <c:pt idx="4410">
                  <c:v>38034</c:v>
                </c:pt>
                <c:pt idx="4411">
                  <c:v>38035</c:v>
                </c:pt>
                <c:pt idx="4412">
                  <c:v>38036</c:v>
                </c:pt>
                <c:pt idx="4413">
                  <c:v>38037</c:v>
                </c:pt>
                <c:pt idx="4414">
                  <c:v>38040</c:v>
                </c:pt>
                <c:pt idx="4415">
                  <c:v>38041</c:v>
                </c:pt>
                <c:pt idx="4416">
                  <c:v>38042</c:v>
                </c:pt>
                <c:pt idx="4417">
                  <c:v>38043</c:v>
                </c:pt>
                <c:pt idx="4418">
                  <c:v>38044</c:v>
                </c:pt>
                <c:pt idx="4419">
                  <c:v>38047</c:v>
                </c:pt>
                <c:pt idx="4420">
                  <c:v>38048</c:v>
                </c:pt>
                <c:pt idx="4421">
                  <c:v>38049</c:v>
                </c:pt>
                <c:pt idx="4422">
                  <c:v>38050</c:v>
                </c:pt>
                <c:pt idx="4423">
                  <c:v>38051</c:v>
                </c:pt>
                <c:pt idx="4424">
                  <c:v>38054</c:v>
                </c:pt>
                <c:pt idx="4425">
                  <c:v>38055</c:v>
                </c:pt>
                <c:pt idx="4426">
                  <c:v>38056</c:v>
                </c:pt>
                <c:pt idx="4427">
                  <c:v>38057</c:v>
                </c:pt>
                <c:pt idx="4428">
                  <c:v>38058</c:v>
                </c:pt>
                <c:pt idx="4429">
                  <c:v>38061</c:v>
                </c:pt>
                <c:pt idx="4430">
                  <c:v>38062</c:v>
                </c:pt>
                <c:pt idx="4431">
                  <c:v>38063</c:v>
                </c:pt>
                <c:pt idx="4432">
                  <c:v>38064</c:v>
                </c:pt>
                <c:pt idx="4433">
                  <c:v>38065</c:v>
                </c:pt>
                <c:pt idx="4434">
                  <c:v>38068</c:v>
                </c:pt>
                <c:pt idx="4435">
                  <c:v>38069</c:v>
                </c:pt>
                <c:pt idx="4436">
                  <c:v>38070</c:v>
                </c:pt>
                <c:pt idx="4437">
                  <c:v>38071</c:v>
                </c:pt>
                <c:pt idx="4438">
                  <c:v>38072</c:v>
                </c:pt>
                <c:pt idx="4439">
                  <c:v>38075</c:v>
                </c:pt>
                <c:pt idx="4440">
                  <c:v>38076</c:v>
                </c:pt>
                <c:pt idx="4441">
                  <c:v>38077</c:v>
                </c:pt>
                <c:pt idx="4442">
                  <c:v>38078</c:v>
                </c:pt>
                <c:pt idx="4443">
                  <c:v>38079</c:v>
                </c:pt>
                <c:pt idx="4444">
                  <c:v>38082</c:v>
                </c:pt>
                <c:pt idx="4445">
                  <c:v>38083</c:v>
                </c:pt>
                <c:pt idx="4446">
                  <c:v>38084</c:v>
                </c:pt>
                <c:pt idx="4447">
                  <c:v>38085</c:v>
                </c:pt>
                <c:pt idx="4448">
                  <c:v>38086</c:v>
                </c:pt>
                <c:pt idx="4449">
                  <c:v>38089</c:v>
                </c:pt>
                <c:pt idx="4450">
                  <c:v>38090</c:v>
                </c:pt>
                <c:pt idx="4451">
                  <c:v>38091</c:v>
                </c:pt>
                <c:pt idx="4452">
                  <c:v>38092</c:v>
                </c:pt>
                <c:pt idx="4453">
                  <c:v>38093</c:v>
                </c:pt>
                <c:pt idx="4454">
                  <c:v>38096</c:v>
                </c:pt>
                <c:pt idx="4455">
                  <c:v>38097</c:v>
                </c:pt>
                <c:pt idx="4456">
                  <c:v>38098</c:v>
                </c:pt>
                <c:pt idx="4457">
                  <c:v>38099</c:v>
                </c:pt>
                <c:pt idx="4458">
                  <c:v>38100</c:v>
                </c:pt>
                <c:pt idx="4459">
                  <c:v>38103</c:v>
                </c:pt>
                <c:pt idx="4460">
                  <c:v>38104</c:v>
                </c:pt>
                <c:pt idx="4461">
                  <c:v>38105</c:v>
                </c:pt>
                <c:pt idx="4462">
                  <c:v>38107</c:v>
                </c:pt>
                <c:pt idx="4463">
                  <c:v>38113</c:v>
                </c:pt>
                <c:pt idx="4464">
                  <c:v>38114</c:v>
                </c:pt>
                <c:pt idx="4465">
                  <c:v>38117</c:v>
                </c:pt>
                <c:pt idx="4466">
                  <c:v>38118</c:v>
                </c:pt>
                <c:pt idx="4467">
                  <c:v>38119</c:v>
                </c:pt>
                <c:pt idx="4468">
                  <c:v>38120</c:v>
                </c:pt>
                <c:pt idx="4469">
                  <c:v>38121</c:v>
                </c:pt>
                <c:pt idx="4470">
                  <c:v>38124</c:v>
                </c:pt>
                <c:pt idx="4471">
                  <c:v>38125</c:v>
                </c:pt>
                <c:pt idx="4472">
                  <c:v>38126</c:v>
                </c:pt>
                <c:pt idx="4473">
                  <c:v>38127</c:v>
                </c:pt>
                <c:pt idx="4474">
                  <c:v>38128</c:v>
                </c:pt>
                <c:pt idx="4475">
                  <c:v>38131</c:v>
                </c:pt>
                <c:pt idx="4476">
                  <c:v>38132</c:v>
                </c:pt>
                <c:pt idx="4477">
                  <c:v>38133</c:v>
                </c:pt>
                <c:pt idx="4478">
                  <c:v>38134</c:v>
                </c:pt>
                <c:pt idx="4479">
                  <c:v>38135</c:v>
                </c:pt>
                <c:pt idx="4480">
                  <c:v>38138</c:v>
                </c:pt>
                <c:pt idx="4481">
                  <c:v>38139</c:v>
                </c:pt>
                <c:pt idx="4482">
                  <c:v>38140</c:v>
                </c:pt>
                <c:pt idx="4483">
                  <c:v>38141</c:v>
                </c:pt>
                <c:pt idx="4484">
                  <c:v>38142</c:v>
                </c:pt>
                <c:pt idx="4485">
                  <c:v>38145</c:v>
                </c:pt>
                <c:pt idx="4486">
                  <c:v>38146</c:v>
                </c:pt>
                <c:pt idx="4487">
                  <c:v>38147</c:v>
                </c:pt>
                <c:pt idx="4488">
                  <c:v>38148</c:v>
                </c:pt>
                <c:pt idx="4489">
                  <c:v>38149</c:v>
                </c:pt>
                <c:pt idx="4490">
                  <c:v>38152</c:v>
                </c:pt>
                <c:pt idx="4491">
                  <c:v>38153</c:v>
                </c:pt>
                <c:pt idx="4492">
                  <c:v>38154</c:v>
                </c:pt>
                <c:pt idx="4493">
                  <c:v>38155</c:v>
                </c:pt>
                <c:pt idx="4494">
                  <c:v>38156</c:v>
                </c:pt>
                <c:pt idx="4495">
                  <c:v>38159</c:v>
                </c:pt>
                <c:pt idx="4496">
                  <c:v>38160</c:v>
                </c:pt>
                <c:pt idx="4497">
                  <c:v>38161</c:v>
                </c:pt>
                <c:pt idx="4498">
                  <c:v>38162</c:v>
                </c:pt>
                <c:pt idx="4499">
                  <c:v>38163</c:v>
                </c:pt>
                <c:pt idx="4500">
                  <c:v>38166</c:v>
                </c:pt>
                <c:pt idx="4501">
                  <c:v>38167</c:v>
                </c:pt>
                <c:pt idx="4502">
                  <c:v>38168</c:v>
                </c:pt>
                <c:pt idx="4503">
                  <c:v>38169</c:v>
                </c:pt>
                <c:pt idx="4504">
                  <c:v>38170</c:v>
                </c:pt>
                <c:pt idx="4505">
                  <c:v>38173</c:v>
                </c:pt>
                <c:pt idx="4506">
                  <c:v>38174</c:v>
                </c:pt>
                <c:pt idx="4507">
                  <c:v>38175</c:v>
                </c:pt>
                <c:pt idx="4508">
                  <c:v>38176</c:v>
                </c:pt>
                <c:pt idx="4509">
                  <c:v>38177</c:v>
                </c:pt>
                <c:pt idx="4510">
                  <c:v>38180</c:v>
                </c:pt>
                <c:pt idx="4511">
                  <c:v>38181</c:v>
                </c:pt>
                <c:pt idx="4512">
                  <c:v>38182</c:v>
                </c:pt>
                <c:pt idx="4513">
                  <c:v>38183</c:v>
                </c:pt>
                <c:pt idx="4514">
                  <c:v>38184</c:v>
                </c:pt>
                <c:pt idx="4515">
                  <c:v>38188</c:v>
                </c:pt>
                <c:pt idx="4516">
                  <c:v>38189</c:v>
                </c:pt>
                <c:pt idx="4517">
                  <c:v>38190</c:v>
                </c:pt>
                <c:pt idx="4518">
                  <c:v>38191</c:v>
                </c:pt>
                <c:pt idx="4519">
                  <c:v>38194</c:v>
                </c:pt>
                <c:pt idx="4520">
                  <c:v>38195</c:v>
                </c:pt>
                <c:pt idx="4521">
                  <c:v>38196</c:v>
                </c:pt>
                <c:pt idx="4522">
                  <c:v>38197</c:v>
                </c:pt>
                <c:pt idx="4523">
                  <c:v>38198</c:v>
                </c:pt>
                <c:pt idx="4524">
                  <c:v>38201</c:v>
                </c:pt>
                <c:pt idx="4525">
                  <c:v>38202</c:v>
                </c:pt>
                <c:pt idx="4526">
                  <c:v>38203</c:v>
                </c:pt>
                <c:pt idx="4527">
                  <c:v>38204</c:v>
                </c:pt>
                <c:pt idx="4528">
                  <c:v>38205</c:v>
                </c:pt>
                <c:pt idx="4529">
                  <c:v>38208</c:v>
                </c:pt>
                <c:pt idx="4530">
                  <c:v>38209</c:v>
                </c:pt>
                <c:pt idx="4531">
                  <c:v>38210</c:v>
                </c:pt>
                <c:pt idx="4532">
                  <c:v>38211</c:v>
                </c:pt>
                <c:pt idx="4533">
                  <c:v>38212</c:v>
                </c:pt>
                <c:pt idx="4534">
                  <c:v>38215</c:v>
                </c:pt>
                <c:pt idx="4535">
                  <c:v>38216</c:v>
                </c:pt>
                <c:pt idx="4536">
                  <c:v>38217</c:v>
                </c:pt>
                <c:pt idx="4537">
                  <c:v>38218</c:v>
                </c:pt>
                <c:pt idx="4538">
                  <c:v>38219</c:v>
                </c:pt>
                <c:pt idx="4539">
                  <c:v>38222</c:v>
                </c:pt>
                <c:pt idx="4540">
                  <c:v>38223</c:v>
                </c:pt>
                <c:pt idx="4541">
                  <c:v>38224</c:v>
                </c:pt>
                <c:pt idx="4542">
                  <c:v>38225</c:v>
                </c:pt>
                <c:pt idx="4543">
                  <c:v>38226</c:v>
                </c:pt>
                <c:pt idx="4544">
                  <c:v>38229</c:v>
                </c:pt>
                <c:pt idx="4545">
                  <c:v>38230</c:v>
                </c:pt>
                <c:pt idx="4546">
                  <c:v>38231</c:v>
                </c:pt>
                <c:pt idx="4547">
                  <c:v>38232</c:v>
                </c:pt>
                <c:pt idx="4548">
                  <c:v>38233</c:v>
                </c:pt>
                <c:pt idx="4549">
                  <c:v>38236</c:v>
                </c:pt>
                <c:pt idx="4550">
                  <c:v>38237</c:v>
                </c:pt>
                <c:pt idx="4551">
                  <c:v>38238</c:v>
                </c:pt>
                <c:pt idx="4552">
                  <c:v>38239</c:v>
                </c:pt>
                <c:pt idx="4553">
                  <c:v>38240</c:v>
                </c:pt>
                <c:pt idx="4554">
                  <c:v>38243</c:v>
                </c:pt>
                <c:pt idx="4555">
                  <c:v>38244</c:v>
                </c:pt>
                <c:pt idx="4556">
                  <c:v>38245</c:v>
                </c:pt>
                <c:pt idx="4557">
                  <c:v>38246</c:v>
                </c:pt>
                <c:pt idx="4558">
                  <c:v>38247</c:v>
                </c:pt>
                <c:pt idx="4559">
                  <c:v>38251</c:v>
                </c:pt>
                <c:pt idx="4560">
                  <c:v>38252</c:v>
                </c:pt>
                <c:pt idx="4561">
                  <c:v>38254</c:v>
                </c:pt>
                <c:pt idx="4562">
                  <c:v>38257</c:v>
                </c:pt>
                <c:pt idx="4563">
                  <c:v>38258</c:v>
                </c:pt>
                <c:pt idx="4564">
                  <c:v>38259</c:v>
                </c:pt>
                <c:pt idx="4565">
                  <c:v>38260</c:v>
                </c:pt>
                <c:pt idx="4566">
                  <c:v>38261</c:v>
                </c:pt>
                <c:pt idx="4567">
                  <c:v>38264</c:v>
                </c:pt>
                <c:pt idx="4568">
                  <c:v>38265</c:v>
                </c:pt>
                <c:pt idx="4569">
                  <c:v>38266</c:v>
                </c:pt>
                <c:pt idx="4570">
                  <c:v>38267</c:v>
                </c:pt>
                <c:pt idx="4571">
                  <c:v>38268</c:v>
                </c:pt>
                <c:pt idx="4572">
                  <c:v>38272</c:v>
                </c:pt>
                <c:pt idx="4573">
                  <c:v>38273</c:v>
                </c:pt>
                <c:pt idx="4574">
                  <c:v>38274</c:v>
                </c:pt>
                <c:pt idx="4575">
                  <c:v>38275</c:v>
                </c:pt>
                <c:pt idx="4576">
                  <c:v>38278</c:v>
                </c:pt>
                <c:pt idx="4577">
                  <c:v>38279</c:v>
                </c:pt>
                <c:pt idx="4578">
                  <c:v>38280</c:v>
                </c:pt>
                <c:pt idx="4579">
                  <c:v>38281</c:v>
                </c:pt>
                <c:pt idx="4580">
                  <c:v>38282</c:v>
                </c:pt>
                <c:pt idx="4581">
                  <c:v>38285</c:v>
                </c:pt>
                <c:pt idx="4582">
                  <c:v>38286</c:v>
                </c:pt>
                <c:pt idx="4583">
                  <c:v>38287</c:v>
                </c:pt>
                <c:pt idx="4584">
                  <c:v>38288</c:v>
                </c:pt>
                <c:pt idx="4585">
                  <c:v>38289</c:v>
                </c:pt>
                <c:pt idx="4586">
                  <c:v>38292</c:v>
                </c:pt>
                <c:pt idx="4587">
                  <c:v>38293</c:v>
                </c:pt>
                <c:pt idx="4588">
                  <c:v>38295</c:v>
                </c:pt>
                <c:pt idx="4589">
                  <c:v>38296</c:v>
                </c:pt>
                <c:pt idx="4590">
                  <c:v>38299</c:v>
                </c:pt>
                <c:pt idx="4591">
                  <c:v>38300</c:v>
                </c:pt>
                <c:pt idx="4592">
                  <c:v>38301</c:v>
                </c:pt>
                <c:pt idx="4593">
                  <c:v>38302</c:v>
                </c:pt>
                <c:pt idx="4594">
                  <c:v>38303</c:v>
                </c:pt>
                <c:pt idx="4595">
                  <c:v>38306</c:v>
                </c:pt>
                <c:pt idx="4596">
                  <c:v>38307</c:v>
                </c:pt>
                <c:pt idx="4597">
                  <c:v>38308</c:v>
                </c:pt>
                <c:pt idx="4598">
                  <c:v>38309</c:v>
                </c:pt>
                <c:pt idx="4599">
                  <c:v>38310</c:v>
                </c:pt>
                <c:pt idx="4600">
                  <c:v>38313</c:v>
                </c:pt>
                <c:pt idx="4601">
                  <c:v>38315</c:v>
                </c:pt>
                <c:pt idx="4602">
                  <c:v>38316</c:v>
                </c:pt>
                <c:pt idx="4603">
                  <c:v>38317</c:v>
                </c:pt>
                <c:pt idx="4604">
                  <c:v>38320</c:v>
                </c:pt>
                <c:pt idx="4605">
                  <c:v>38321</c:v>
                </c:pt>
                <c:pt idx="4606">
                  <c:v>38322</c:v>
                </c:pt>
                <c:pt idx="4607">
                  <c:v>38323</c:v>
                </c:pt>
                <c:pt idx="4608">
                  <c:v>38324</c:v>
                </c:pt>
                <c:pt idx="4609">
                  <c:v>38327</c:v>
                </c:pt>
                <c:pt idx="4610">
                  <c:v>38328</c:v>
                </c:pt>
                <c:pt idx="4611">
                  <c:v>38329</c:v>
                </c:pt>
                <c:pt idx="4612">
                  <c:v>38330</c:v>
                </c:pt>
                <c:pt idx="4613">
                  <c:v>38331</c:v>
                </c:pt>
                <c:pt idx="4614">
                  <c:v>38334</c:v>
                </c:pt>
                <c:pt idx="4615">
                  <c:v>38335</c:v>
                </c:pt>
                <c:pt idx="4616">
                  <c:v>38336</c:v>
                </c:pt>
                <c:pt idx="4617">
                  <c:v>38337</c:v>
                </c:pt>
                <c:pt idx="4618">
                  <c:v>38338</c:v>
                </c:pt>
                <c:pt idx="4619">
                  <c:v>38341</c:v>
                </c:pt>
                <c:pt idx="4620">
                  <c:v>38342</c:v>
                </c:pt>
                <c:pt idx="4621">
                  <c:v>38343</c:v>
                </c:pt>
                <c:pt idx="4622">
                  <c:v>38345</c:v>
                </c:pt>
                <c:pt idx="4623">
                  <c:v>38348</c:v>
                </c:pt>
                <c:pt idx="4624">
                  <c:v>38349</c:v>
                </c:pt>
                <c:pt idx="4625">
                  <c:v>38350</c:v>
                </c:pt>
                <c:pt idx="4626">
                  <c:v>38351</c:v>
                </c:pt>
                <c:pt idx="4627">
                  <c:v>38356</c:v>
                </c:pt>
                <c:pt idx="4628">
                  <c:v>38357</c:v>
                </c:pt>
                <c:pt idx="4629">
                  <c:v>38358</c:v>
                </c:pt>
                <c:pt idx="4630">
                  <c:v>38359</c:v>
                </c:pt>
                <c:pt idx="4631">
                  <c:v>38363</c:v>
                </c:pt>
                <c:pt idx="4632">
                  <c:v>38364</c:v>
                </c:pt>
                <c:pt idx="4633">
                  <c:v>38365</c:v>
                </c:pt>
                <c:pt idx="4634">
                  <c:v>38366</c:v>
                </c:pt>
                <c:pt idx="4635">
                  <c:v>38369</c:v>
                </c:pt>
                <c:pt idx="4636">
                  <c:v>38370</c:v>
                </c:pt>
                <c:pt idx="4637">
                  <c:v>38371</c:v>
                </c:pt>
                <c:pt idx="4638">
                  <c:v>38372</c:v>
                </c:pt>
                <c:pt idx="4639">
                  <c:v>38373</c:v>
                </c:pt>
                <c:pt idx="4640">
                  <c:v>38376</c:v>
                </c:pt>
                <c:pt idx="4641">
                  <c:v>38377</c:v>
                </c:pt>
                <c:pt idx="4642">
                  <c:v>38378</c:v>
                </c:pt>
                <c:pt idx="4643">
                  <c:v>38379</c:v>
                </c:pt>
                <c:pt idx="4644">
                  <c:v>38380</c:v>
                </c:pt>
                <c:pt idx="4645">
                  <c:v>38383</c:v>
                </c:pt>
                <c:pt idx="4646">
                  <c:v>38384</c:v>
                </c:pt>
                <c:pt idx="4647">
                  <c:v>38385</c:v>
                </c:pt>
                <c:pt idx="4648">
                  <c:v>38386</c:v>
                </c:pt>
                <c:pt idx="4649">
                  <c:v>38387</c:v>
                </c:pt>
                <c:pt idx="4650">
                  <c:v>38390</c:v>
                </c:pt>
                <c:pt idx="4651">
                  <c:v>38391</c:v>
                </c:pt>
                <c:pt idx="4652">
                  <c:v>38392</c:v>
                </c:pt>
                <c:pt idx="4653">
                  <c:v>38393</c:v>
                </c:pt>
                <c:pt idx="4654">
                  <c:v>38397</c:v>
                </c:pt>
                <c:pt idx="4655">
                  <c:v>38398</c:v>
                </c:pt>
                <c:pt idx="4656">
                  <c:v>38399</c:v>
                </c:pt>
                <c:pt idx="4657">
                  <c:v>38400</c:v>
                </c:pt>
                <c:pt idx="4658">
                  <c:v>38401</c:v>
                </c:pt>
                <c:pt idx="4659">
                  <c:v>38404</c:v>
                </c:pt>
                <c:pt idx="4660">
                  <c:v>38405</c:v>
                </c:pt>
                <c:pt idx="4661">
                  <c:v>38406</c:v>
                </c:pt>
                <c:pt idx="4662">
                  <c:v>38407</c:v>
                </c:pt>
                <c:pt idx="4663">
                  <c:v>38408</c:v>
                </c:pt>
                <c:pt idx="4664">
                  <c:v>38411</c:v>
                </c:pt>
                <c:pt idx="4665">
                  <c:v>38412</c:v>
                </c:pt>
                <c:pt idx="4666">
                  <c:v>38413</c:v>
                </c:pt>
                <c:pt idx="4667">
                  <c:v>38414</c:v>
                </c:pt>
                <c:pt idx="4668">
                  <c:v>38415</c:v>
                </c:pt>
                <c:pt idx="4669">
                  <c:v>38418</c:v>
                </c:pt>
                <c:pt idx="4670">
                  <c:v>38419</c:v>
                </c:pt>
                <c:pt idx="4671">
                  <c:v>38420</c:v>
                </c:pt>
                <c:pt idx="4672">
                  <c:v>38421</c:v>
                </c:pt>
                <c:pt idx="4673">
                  <c:v>38422</c:v>
                </c:pt>
                <c:pt idx="4674">
                  <c:v>38425</c:v>
                </c:pt>
                <c:pt idx="4675">
                  <c:v>38426</c:v>
                </c:pt>
                <c:pt idx="4676">
                  <c:v>38427</c:v>
                </c:pt>
                <c:pt idx="4677">
                  <c:v>38428</c:v>
                </c:pt>
                <c:pt idx="4678">
                  <c:v>38429</c:v>
                </c:pt>
                <c:pt idx="4679">
                  <c:v>38433</c:v>
                </c:pt>
                <c:pt idx="4680">
                  <c:v>38434</c:v>
                </c:pt>
                <c:pt idx="4681">
                  <c:v>38435</c:v>
                </c:pt>
                <c:pt idx="4682">
                  <c:v>38436</c:v>
                </c:pt>
                <c:pt idx="4683">
                  <c:v>38439</c:v>
                </c:pt>
                <c:pt idx="4684">
                  <c:v>38440</c:v>
                </c:pt>
                <c:pt idx="4685">
                  <c:v>38441</c:v>
                </c:pt>
                <c:pt idx="4686">
                  <c:v>38442</c:v>
                </c:pt>
                <c:pt idx="4687">
                  <c:v>38443</c:v>
                </c:pt>
                <c:pt idx="4688">
                  <c:v>38446</c:v>
                </c:pt>
                <c:pt idx="4689">
                  <c:v>38447</c:v>
                </c:pt>
                <c:pt idx="4690">
                  <c:v>38448</c:v>
                </c:pt>
                <c:pt idx="4691">
                  <c:v>38449</c:v>
                </c:pt>
                <c:pt idx="4692">
                  <c:v>38450</c:v>
                </c:pt>
                <c:pt idx="4693">
                  <c:v>38453</c:v>
                </c:pt>
                <c:pt idx="4694">
                  <c:v>38454</c:v>
                </c:pt>
                <c:pt idx="4695">
                  <c:v>38455</c:v>
                </c:pt>
                <c:pt idx="4696">
                  <c:v>38456</c:v>
                </c:pt>
                <c:pt idx="4697">
                  <c:v>38457</c:v>
                </c:pt>
                <c:pt idx="4698">
                  <c:v>38460</c:v>
                </c:pt>
                <c:pt idx="4699">
                  <c:v>38461</c:v>
                </c:pt>
                <c:pt idx="4700">
                  <c:v>38462</c:v>
                </c:pt>
                <c:pt idx="4701">
                  <c:v>38463</c:v>
                </c:pt>
                <c:pt idx="4702">
                  <c:v>38464</c:v>
                </c:pt>
                <c:pt idx="4703">
                  <c:v>38467</c:v>
                </c:pt>
                <c:pt idx="4704">
                  <c:v>38468</c:v>
                </c:pt>
                <c:pt idx="4705">
                  <c:v>38469</c:v>
                </c:pt>
                <c:pt idx="4706">
                  <c:v>38470</c:v>
                </c:pt>
                <c:pt idx="4707">
                  <c:v>38474</c:v>
                </c:pt>
                <c:pt idx="4708">
                  <c:v>38478</c:v>
                </c:pt>
                <c:pt idx="4709">
                  <c:v>38481</c:v>
                </c:pt>
                <c:pt idx="4710">
                  <c:v>38482</c:v>
                </c:pt>
                <c:pt idx="4711">
                  <c:v>38483</c:v>
                </c:pt>
                <c:pt idx="4712">
                  <c:v>38484</c:v>
                </c:pt>
                <c:pt idx="4713">
                  <c:v>38485</c:v>
                </c:pt>
                <c:pt idx="4714">
                  <c:v>38488</c:v>
                </c:pt>
                <c:pt idx="4715">
                  <c:v>38489</c:v>
                </c:pt>
                <c:pt idx="4716">
                  <c:v>38490</c:v>
                </c:pt>
                <c:pt idx="4717">
                  <c:v>38491</c:v>
                </c:pt>
                <c:pt idx="4718">
                  <c:v>38492</c:v>
                </c:pt>
                <c:pt idx="4719">
                  <c:v>38495</c:v>
                </c:pt>
                <c:pt idx="4720">
                  <c:v>38496</c:v>
                </c:pt>
                <c:pt idx="4721">
                  <c:v>38497</c:v>
                </c:pt>
                <c:pt idx="4722">
                  <c:v>38498</c:v>
                </c:pt>
                <c:pt idx="4723">
                  <c:v>38499</c:v>
                </c:pt>
                <c:pt idx="4724">
                  <c:v>38502</c:v>
                </c:pt>
                <c:pt idx="4725">
                  <c:v>38503</c:v>
                </c:pt>
                <c:pt idx="4726">
                  <c:v>38504</c:v>
                </c:pt>
                <c:pt idx="4727">
                  <c:v>38505</c:v>
                </c:pt>
                <c:pt idx="4728">
                  <c:v>38506</c:v>
                </c:pt>
                <c:pt idx="4729">
                  <c:v>38509</c:v>
                </c:pt>
                <c:pt idx="4730">
                  <c:v>38510</c:v>
                </c:pt>
                <c:pt idx="4731">
                  <c:v>38511</c:v>
                </c:pt>
                <c:pt idx="4732">
                  <c:v>38512</c:v>
                </c:pt>
                <c:pt idx="4733">
                  <c:v>38513</c:v>
                </c:pt>
                <c:pt idx="4734">
                  <c:v>38516</c:v>
                </c:pt>
                <c:pt idx="4735">
                  <c:v>38517</c:v>
                </c:pt>
                <c:pt idx="4736">
                  <c:v>38518</c:v>
                </c:pt>
                <c:pt idx="4737">
                  <c:v>38519</c:v>
                </c:pt>
                <c:pt idx="4738">
                  <c:v>38520</c:v>
                </c:pt>
                <c:pt idx="4739">
                  <c:v>38523</c:v>
                </c:pt>
                <c:pt idx="4740">
                  <c:v>38524</c:v>
                </c:pt>
                <c:pt idx="4741">
                  <c:v>38525</c:v>
                </c:pt>
                <c:pt idx="4742">
                  <c:v>38526</c:v>
                </c:pt>
                <c:pt idx="4743">
                  <c:v>38527</c:v>
                </c:pt>
                <c:pt idx="4744">
                  <c:v>38530</c:v>
                </c:pt>
                <c:pt idx="4745">
                  <c:v>38531</c:v>
                </c:pt>
                <c:pt idx="4746">
                  <c:v>38532</c:v>
                </c:pt>
                <c:pt idx="4747">
                  <c:v>38533</c:v>
                </c:pt>
                <c:pt idx="4748">
                  <c:v>38534</c:v>
                </c:pt>
                <c:pt idx="4749">
                  <c:v>38537</c:v>
                </c:pt>
                <c:pt idx="4750">
                  <c:v>38538</c:v>
                </c:pt>
                <c:pt idx="4751">
                  <c:v>38539</c:v>
                </c:pt>
                <c:pt idx="4752">
                  <c:v>38540</c:v>
                </c:pt>
                <c:pt idx="4753">
                  <c:v>38541</c:v>
                </c:pt>
                <c:pt idx="4754">
                  <c:v>38544</c:v>
                </c:pt>
                <c:pt idx="4755">
                  <c:v>38545</c:v>
                </c:pt>
                <c:pt idx="4756">
                  <c:v>38546</c:v>
                </c:pt>
                <c:pt idx="4757">
                  <c:v>38547</c:v>
                </c:pt>
                <c:pt idx="4758">
                  <c:v>38548</c:v>
                </c:pt>
                <c:pt idx="4759">
                  <c:v>38552</c:v>
                </c:pt>
                <c:pt idx="4760">
                  <c:v>38553</c:v>
                </c:pt>
                <c:pt idx="4761">
                  <c:v>38554</c:v>
                </c:pt>
                <c:pt idx="4762">
                  <c:v>38555</c:v>
                </c:pt>
                <c:pt idx="4763">
                  <c:v>38558</c:v>
                </c:pt>
                <c:pt idx="4764">
                  <c:v>38559</c:v>
                </c:pt>
                <c:pt idx="4765">
                  <c:v>38560</c:v>
                </c:pt>
                <c:pt idx="4766">
                  <c:v>38561</c:v>
                </c:pt>
                <c:pt idx="4767">
                  <c:v>38562</c:v>
                </c:pt>
                <c:pt idx="4768">
                  <c:v>38565</c:v>
                </c:pt>
                <c:pt idx="4769">
                  <c:v>38566</c:v>
                </c:pt>
                <c:pt idx="4770">
                  <c:v>38567</c:v>
                </c:pt>
                <c:pt idx="4771">
                  <c:v>38568</c:v>
                </c:pt>
                <c:pt idx="4772">
                  <c:v>38569</c:v>
                </c:pt>
                <c:pt idx="4773">
                  <c:v>38572</c:v>
                </c:pt>
                <c:pt idx="4774">
                  <c:v>38573</c:v>
                </c:pt>
                <c:pt idx="4775">
                  <c:v>38574</c:v>
                </c:pt>
                <c:pt idx="4776">
                  <c:v>38575</c:v>
                </c:pt>
                <c:pt idx="4777">
                  <c:v>38576</c:v>
                </c:pt>
                <c:pt idx="4778">
                  <c:v>38579</c:v>
                </c:pt>
                <c:pt idx="4779">
                  <c:v>38580</c:v>
                </c:pt>
                <c:pt idx="4780">
                  <c:v>38581</c:v>
                </c:pt>
                <c:pt idx="4781">
                  <c:v>38582</c:v>
                </c:pt>
                <c:pt idx="4782">
                  <c:v>38583</c:v>
                </c:pt>
                <c:pt idx="4783">
                  <c:v>38586</c:v>
                </c:pt>
                <c:pt idx="4784">
                  <c:v>38587</c:v>
                </c:pt>
                <c:pt idx="4785">
                  <c:v>38588</c:v>
                </c:pt>
                <c:pt idx="4786">
                  <c:v>38589</c:v>
                </c:pt>
                <c:pt idx="4787">
                  <c:v>38590</c:v>
                </c:pt>
                <c:pt idx="4788">
                  <c:v>38593</c:v>
                </c:pt>
                <c:pt idx="4789">
                  <c:v>38594</c:v>
                </c:pt>
                <c:pt idx="4790">
                  <c:v>38595</c:v>
                </c:pt>
                <c:pt idx="4791">
                  <c:v>38596</c:v>
                </c:pt>
                <c:pt idx="4792">
                  <c:v>38597</c:v>
                </c:pt>
                <c:pt idx="4793">
                  <c:v>38600</c:v>
                </c:pt>
                <c:pt idx="4794">
                  <c:v>38601</c:v>
                </c:pt>
                <c:pt idx="4795">
                  <c:v>38602</c:v>
                </c:pt>
                <c:pt idx="4796">
                  <c:v>38603</c:v>
                </c:pt>
                <c:pt idx="4797">
                  <c:v>38604</c:v>
                </c:pt>
                <c:pt idx="4798">
                  <c:v>38607</c:v>
                </c:pt>
                <c:pt idx="4799">
                  <c:v>38608</c:v>
                </c:pt>
                <c:pt idx="4800">
                  <c:v>38609</c:v>
                </c:pt>
                <c:pt idx="4801">
                  <c:v>38610</c:v>
                </c:pt>
                <c:pt idx="4802">
                  <c:v>38611</c:v>
                </c:pt>
                <c:pt idx="4803">
                  <c:v>38615</c:v>
                </c:pt>
                <c:pt idx="4804">
                  <c:v>38616</c:v>
                </c:pt>
                <c:pt idx="4805">
                  <c:v>38617</c:v>
                </c:pt>
                <c:pt idx="4806">
                  <c:v>38621</c:v>
                </c:pt>
                <c:pt idx="4807">
                  <c:v>38622</c:v>
                </c:pt>
                <c:pt idx="4808">
                  <c:v>38623</c:v>
                </c:pt>
                <c:pt idx="4809">
                  <c:v>38624</c:v>
                </c:pt>
                <c:pt idx="4810">
                  <c:v>38625</c:v>
                </c:pt>
                <c:pt idx="4811">
                  <c:v>38628</c:v>
                </c:pt>
                <c:pt idx="4812">
                  <c:v>38629</c:v>
                </c:pt>
                <c:pt idx="4813">
                  <c:v>38630</c:v>
                </c:pt>
                <c:pt idx="4814">
                  <c:v>38631</c:v>
                </c:pt>
                <c:pt idx="4815">
                  <c:v>38632</c:v>
                </c:pt>
                <c:pt idx="4816">
                  <c:v>38636</c:v>
                </c:pt>
                <c:pt idx="4817">
                  <c:v>38637</c:v>
                </c:pt>
                <c:pt idx="4818">
                  <c:v>38638</c:v>
                </c:pt>
                <c:pt idx="4819">
                  <c:v>38639</c:v>
                </c:pt>
                <c:pt idx="4820">
                  <c:v>38642</c:v>
                </c:pt>
                <c:pt idx="4821">
                  <c:v>38643</c:v>
                </c:pt>
                <c:pt idx="4822">
                  <c:v>38644</c:v>
                </c:pt>
                <c:pt idx="4823">
                  <c:v>38645</c:v>
                </c:pt>
                <c:pt idx="4824">
                  <c:v>38646</c:v>
                </c:pt>
                <c:pt idx="4825">
                  <c:v>38649</c:v>
                </c:pt>
                <c:pt idx="4826">
                  <c:v>38650</c:v>
                </c:pt>
                <c:pt idx="4827">
                  <c:v>38651</c:v>
                </c:pt>
                <c:pt idx="4828">
                  <c:v>38652</c:v>
                </c:pt>
                <c:pt idx="4829">
                  <c:v>38653</c:v>
                </c:pt>
                <c:pt idx="4830">
                  <c:v>38656</c:v>
                </c:pt>
                <c:pt idx="4831">
                  <c:v>38657</c:v>
                </c:pt>
                <c:pt idx="4832">
                  <c:v>38658</c:v>
                </c:pt>
                <c:pt idx="4833">
                  <c:v>38660</c:v>
                </c:pt>
                <c:pt idx="4834">
                  <c:v>38663</c:v>
                </c:pt>
                <c:pt idx="4835">
                  <c:v>38664</c:v>
                </c:pt>
                <c:pt idx="4836">
                  <c:v>38665</c:v>
                </c:pt>
                <c:pt idx="4837">
                  <c:v>38666</c:v>
                </c:pt>
                <c:pt idx="4838">
                  <c:v>38667</c:v>
                </c:pt>
                <c:pt idx="4839">
                  <c:v>38670</c:v>
                </c:pt>
                <c:pt idx="4840">
                  <c:v>38671</c:v>
                </c:pt>
                <c:pt idx="4841">
                  <c:v>38672</c:v>
                </c:pt>
                <c:pt idx="4842">
                  <c:v>38673</c:v>
                </c:pt>
                <c:pt idx="4843">
                  <c:v>38674</c:v>
                </c:pt>
                <c:pt idx="4844">
                  <c:v>38677</c:v>
                </c:pt>
                <c:pt idx="4845">
                  <c:v>38678</c:v>
                </c:pt>
                <c:pt idx="4846">
                  <c:v>38680</c:v>
                </c:pt>
                <c:pt idx="4847">
                  <c:v>38681</c:v>
                </c:pt>
                <c:pt idx="4848">
                  <c:v>38684</c:v>
                </c:pt>
                <c:pt idx="4849">
                  <c:v>38685</c:v>
                </c:pt>
                <c:pt idx="4850">
                  <c:v>38686</c:v>
                </c:pt>
                <c:pt idx="4851">
                  <c:v>38687</c:v>
                </c:pt>
                <c:pt idx="4852">
                  <c:v>38688</c:v>
                </c:pt>
                <c:pt idx="4853">
                  <c:v>38691</c:v>
                </c:pt>
                <c:pt idx="4854">
                  <c:v>38692</c:v>
                </c:pt>
                <c:pt idx="4855">
                  <c:v>38693</c:v>
                </c:pt>
                <c:pt idx="4856">
                  <c:v>38694</c:v>
                </c:pt>
                <c:pt idx="4857">
                  <c:v>38695</c:v>
                </c:pt>
                <c:pt idx="4858">
                  <c:v>38698</c:v>
                </c:pt>
                <c:pt idx="4859">
                  <c:v>38699</c:v>
                </c:pt>
                <c:pt idx="4860">
                  <c:v>38700</c:v>
                </c:pt>
                <c:pt idx="4861">
                  <c:v>38701</c:v>
                </c:pt>
                <c:pt idx="4862">
                  <c:v>38702</c:v>
                </c:pt>
                <c:pt idx="4863">
                  <c:v>38705</c:v>
                </c:pt>
                <c:pt idx="4864">
                  <c:v>38706</c:v>
                </c:pt>
                <c:pt idx="4865">
                  <c:v>38707</c:v>
                </c:pt>
                <c:pt idx="4866">
                  <c:v>38708</c:v>
                </c:pt>
                <c:pt idx="4867">
                  <c:v>38712</c:v>
                </c:pt>
                <c:pt idx="4868">
                  <c:v>38713</c:v>
                </c:pt>
                <c:pt idx="4869">
                  <c:v>38714</c:v>
                </c:pt>
                <c:pt idx="4870">
                  <c:v>38715</c:v>
                </c:pt>
                <c:pt idx="4871">
                  <c:v>38716</c:v>
                </c:pt>
                <c:pt idx="4872">
                  <c:v>38721</c:v>
                </c:pt>
                <c:pt idx="4873">
                  <c:v>38722</c:v>
                </c:pt>
                <c:pt idx="4874">
                  <c:v>38723</c:v>
                </c:pt>
                <c:pt idx="4875">
                  <c:v>38727</c:v>
                </c:pt>
                <c:pt idx="4876">
                  <c:v>38728</c:v>
                </c:pt>
                <c:pt idx="4877">
                  <c:v>38729</c:v>
                </c:pt>
                <c:pt idx="4878">
                  <c:v>38730</c:v>
                </c:pt>
                <c:pt idx="4879">
                  <c:v>38733</c:v>
                </c:pt>
                <c:pt idx="4880">
                  <c:v>38734</c:v>
                </c:pt>
                <c:pt idx="4881">
                  <c:v>38735</c:v>
                </c:pt>
                <c:pt idx="4882">
                  <c:v>38736</c:v>
                </c:pt>
                <c:pt idx="4883">
                  <c:v>38737</c:v>
                </c:pt>
                <c:pt idx="4884">
                  <c:v>38740</c:v>
                </c:pt>
                <c:pt idx="4885">
                  <c:v>38741</c:v>
                </c:pt>
                <c:pt idx="4886">
                  <c:v>38742</c:v>
                </c:pt>
                <c:pt idx="4887">
                  <c:v>38743</c:v>
                </c:pt>
                <c:pt idx="4888">
                  <c:v>38744</c:v>
                </c:pt>
                <c:pt idx="4889">
                  <c:v>38747</c:v>
                </c:pt>
                <c:pt idx="4890">
                  <c:v>38748</c:v>
                </c:pt>
                <c:pt idx="4891">
                  <c:v>38749</c:v>
                </c:pt>
                <c:pt idx="4892">
                  <c:v>38750</c:v>
                </c:pt>
                <c:pt idx="4893">
                  <c:v>38751</c:v>
                </c:pt>
                <c:pt idx="4894">
                  <c:v>38754</c:v>
                </c:pt>
                <c:pt idx="4895">
                  <c:v>38755</c:v>
                </c:pt>
                <c:pt idx="4896">
                  <c:v>38756</c:v>
                </c:pt>
                <c:pt idx="4897">
                  <c:v>38757</c:v>
                </c:pt>
                <c:pt idx="4898">
                  <c:v>38758</c:v>
                </c:pt>
                <c:pt idx="4899">
                  <c:v>38761</c:v>
                </c:pt>
                <c:pt idx="4900">
                  <c:v>38762</c:v>
                </c:pt>
                <c:pt idx="4901">
                  <c:v>38763</c:v>
                </c:pt>
                <c:pt idx="4902">
                  <c:v>38764</c:v>
                </c:pt>
                <c:pt idx="4903">
                  <c:v>38765</c:v>
                </c:pt>
                <c:pt idx="4904">
                  <c:v>38768</c:v>
                </c:pt>
                <c:pt idx="4905">
                  <c:v>38769</c:v>
                </c:pt>
                <c:pt idx="4906">
                  <c:v>38770</c:v>
                </c:pt>
                <c:pt idx="4907">
                  <c:v>38771</c:v>
                </c:pt>
                <c:pt idx="4908">
                  <c:v>38772</c:v>
                </c:pt>
                <c:pt idx="4909">
                  <c:v>38775</c:v>
                </c:pt>
                <c:pt idx="4910">
                  <c:v>38776</c:v>
                </c:pt>
                <c:pt idx="4911">
                  <c:v>38777</c:v>
                </c:pt>
                <c:pt idx="4912">
                  <c:v>38778</c:v>
                </c:pt>
                <c:pt idx="4913">
                  <c:v>38779</c:v>
                </c:pt>
                <c:pt idx="4914">
                  <c:v>38782</c:v>
                </c:pt>
                <c:pt idx="4915">
                  <c:v>38783</c:v>
                </c:pt>
                <c:pt idx="4916">
                  <c:v>38784</c:v>
                </c:pt>
                <c:pt idx="4917">
                  <c:v>38785</c:v>
                </c:pt>
                <c:pt idx="4918">
                  <c:v>38786</c:v>
                </c:pt>
                <c:pt idx="4919">
                  <c:v>38789</c:v>
                </c:pt>
                <c:pt idx="4920">
                  <c:v>38790</c:v>
                </c:pt>
                <c:pt idx="4921">
                  <c:v>38791</c:v>
                </c:pt>
                <c:pt idx="4922">
                  <c:v>38792</c:v>
                </c:pt>
                <c:pt idx="4923">
                  <c:v>38793</c:v>
                </c:pt>
                <c:pt idx="4924">
                  <c:v>38796</c:v>
                </c:pt>
                <c:pt idx="4925">
                  <c:v>38798</c:v>
                </c:pt>
                <c:pt idx="4926">
                  <c:v>38799</c:v>
                </c:pt>
                <c:pt idx="4927">
                  <c:v>38800</c:v>
                </c:pt>
                <c:pt idx="4928">
                  <c:v>38803</c:v>
                </c:pt>
                <c:pt idx="4929">
                  <c:v>38804</c:v>
                </c:pt>
                <c:pt idx="4930">
                  <c:v>38805</c:v>
                </c:pt>
                <c:pt idx="4931">
                  <c:v>38806</c:v>
                </c:pt>
                <c:pt idx="4932">
                  <c:v>38807</c:v>
                </c:pt>
                <c:pt idx="4933">
                  <c:v>38810</c:v>
                </c:pt>
                <c:pt idx="4934">
                  <c:v>38811</c:v>
                </c:pt>
                <c:pt idx="4935">
                  <c:v>38812</c:v>
                </c:pt>
                <c:pt idx="4936">
                  <c:v>38813</c:v>
                </c:pt>
                <c:pt idx="4937">
                  <c:v>38814</c:v>
                </c:pt>
                <c:pt idx="4938">
                  <c:v>38817</c:v>
                </c:pt>
                <c:pt idx="4939">
                  <c:v>38818</c:v>
                </c:pt>
                <c:pt idx="4940">
                  <c:v>38819</c:v>
                </c:pt>
                <c:pt idx="4941">
                  <c:v>38820</c:v>
                </c:pt>
                <c:pt idx="4942">
                  <c:v>38821</c:v>
                </c:pt>
                <c:pt idx="4943">
                  <c:v>38824</c:v>
                </c:pt>
                <c:pt idx="4944">
                  <c:v>38825</c:v>
                </c:pt>
                <c:pt idx="4945">
                  <c:v>38826</c:v>
                </c:pt>
                <c:pt idx="4946">
                  <c:v>38827</c:v>
                </c:pt>
                <c:pt idx="4947">
                  <c:v>38828</c:v>
                </c:pt>
                <c:pt idx="4948">
                  <c:v>38831</c:v>
                </c:pt>
                <c:pt idx="4949">
                  <c:v>38832</c:v>
                </c:pt>
                <c:pt idx="4950">
                  <c:v>38833</c:v>
                </c:pt>
                <c:pt idx="4951">
                  <c:v>38834</c:v>
                </c:pt>
                <c:pt idx="4952">
                  <c:v>38835</c:v>
                </c:pt>
                <c:pt idx="4953">
                  <c:v>38838</c:v>
                </c:pt>
                <c:pt idx="4954">
                  <c:v>38839</c:v>
                </c:pt>
                <c:pt idx="4955">
                  <c:v>38845</c:v>
                </c:pt>
                <c:pt idx="4956">
                  <c:v>38846</c:v>
                </c:pt>
                <c:pt idx="4957">
                  <c:v>38847</c:v>
                </c:pt>
                <c:pt idx="4958">
                  <c:v>38848</c:v>
                </c:pt>
                <c:pt idx="4959">
                  <c:v>38849</c:v>
                </c:pt>
                <c:pt idx="4960">
                  <c:v>38852</c:v>
                </c:pt>
                <c:pt idx="4961">
                  <c:v>38853</c:v>
                </c:pt>
                <c:pt idx="4962">
                  <c:v>38854</c:v>
                </c:pt>
                <c:pt idx="4963">
                  <c:v>38855</c:v>
                </c:pt>
                <c:pt idx="4964">
                  <c:v>38856</c:v>
                </c:pt>
                <c:pt idx="4965">
                  <c:v>38859</c:v>
                </c:pt>
                <c:pt idx="4966">
                  <c:v>38860</c:v>
                </c:pt>
                <c:pt idx="4967">
                  <c:v>38861</c:v>
                </c:pt>
                <c:pt idx="4968">
                  <c:v>38862</c:v>
                </c:pt>
                <c:pt idx="4969">
                  <c:v>38863</c:v>
                </c:pt>
                <c:pt idx="4970">
                  <c:v>38866</c:v>
                </c:pt>
                <c:pt idx="4971">
                  <c:v>38867</c:v>
                </c:pt>
                <c:pt idx="4972">
                  <c:v>38868</c:v>
                </c:pt>
                <c:pt idx="4973">
                  <c:v>38869</c:v>
                </c:pt>
                <c:pt idx="4974">
                  <c:v>38870</c:v>
                </c:pt>
                <c:pt idx="4975">
                  <c:v>38873</c:v>
                </c:pt>
                <c:pt idx="4976">
                  <c:v>38874</c:v>
                </c:pt>
                <c:pt idx="4977">
                  <c:v>38875</c:v>
                </c:pt>
                <c:pt idx="4978">
                  <c:v>38876</c:v>
                </c:pt>
                <c:pt idx="4979">
                  <c:v>38877</c:v>
                </c:pt>
                <c:pt idx="4980">
                  <c:v>38880</c:v>
                </c:pt>
                <c:pt idx="4981">
                  <c:v>38881</c:v>
                </c:pt>
                <c:pt idx="4982">
                  <c:v>38882</c:v>
                </c:pt>
                <c:pt idx="4983">
                  <c:v>38883</c:v>
                </c:pt>
                <c:pt idx="4984">
                  <c:v>38884</c:v>
                </c:pt>
                <c:pt idx="4985">
                  <c:v>38887</c:v>
                </c:pt>
                <c:pt idx="4986">
                  <c:v>38888</c:v>
                </c:pt>
                <c:pt idx="4987">
                  <c:v>38889</c:v>
                </c:pt>
                <c:pt idx="4988">
                  <c:v>38890</c:v>
                </c:pt>
                <c:pt idx="4989">
                  <c:v>38891</c:v>
                </c:pt>
                <c:pt idx="4990">
                  <c:v>38894</c:v>
                </c:pt>
                <c:pt idx="4991">
                  <c:v>38895</c:v>
                </c:pt>
                <c:pt idx="4992">
                  <c:v>38896</c:v>
                </c:pt>
                <c:pt idx="4993">
                  <c:v>38897</c:v>
                </c:pt>
                <c:pt idx="4994">
                  <c:v>38898</c:v>
                </c:pt>
                <c:pt idx="4995">
                  <c:v>38901</c:v>
                </c:pt>
                <c:pt idx="4996">
                  <c:v>38902</c:v>
                </c:pt>
                <c:pt idx="4997">
                  <c:v>38903</c:v>
                </c:pt>
                <c:pt idx="4998">
                  <c:v>38904</c:v>
                </c:pt>
                <c:pt idx="4999">
                  <c:v>38905</c:v>
                </c:pt>
                <c:pt idx="5000">
                  <c:v>38908</c:v>
                </c:pt>
                <c:pt idx="5001">
                  <c:v>38909</c:v>
                </c:pt>
                <c:pt idx="5002">
                  <c:v>38910</c:v>
                </c:pt>
                <c:pt idx="5003">
                  <c:v>38911</c:v>
                </c:pt>
                <c:pt idx="5004">
                  <c:v>38912</c:v>
                </c:pt>
                <c:pt idx="5005">
                  <c:v>38916</c:v>
                </c:pt>
                <c:pt idx="5006">
                  <c:v>38917</c:v>
                </c:pt>
                <c:pt idx="5007">
                  <c:v>38918</c:v>
                </c:pt>
                <c:pt idx="5008">
                  <c:v>38919</c:v>
                </c:pt>
                <c:pt idx="5009">
                  <c:v>38922</c:v>
                </c:pt>
                <c:pt idx="5010">
                  <c:v>38923</c:v>
                </c:pt>
                <c:pt idx="5011">
                  <c:v>38924</c:v>
                </c:pt>
                <c:pt idx="5012">
                  <c:v>38925</c:v>
                </c:pt>
                <c:pt idx="5013">
                  <c:v>38926</c:v>
                </c:pt>
                <c:pt idx="5014">
                  <c:v>38929</c:v>
                </c:pt>
                <c:pt idx="5015">
                  <c:v>38930</c:v>
                </c:pt>
                <c:pt idx="5016">
                  <c:v>38931</c:v>
                </c:pt>
                <c:pt idx="5017">
                  <c:v>38932</c:v>
                </c:pt>
                <c:pt idx="5018">
                  <c:v>38933</c:v>
                </c:pt>
                <c:pt idx="5019">
                  <c:v>38936</c:v>
                </c:pt>
                <c:pt idx="5020">
                  <c:v>38937</c:v>
                </c:pt>
                <c:pt idx="5021">
                  <c:v>38938</c:v>
                </c:pt>
                <c:pt idx="5022">
                  <c:v>38939</c:v>
                </c:pt>
                <c:pt idx="5023">
                  <c:v>38940</c:v>
                </c:pt>
                <c:pt idx="5024">
                  <c:v>38943</c:v>
                </c:pt>
                <c:pt idx="5025">
                  <c:v>38944</c:v>
                </c:pt>
                <c:pt idx="5026">
                  <c:v>38945</c:v>
                </c:pt>
                <c:pt idx="5027">
                  <c:v>38946</c:v>
                </c:pt>
                <c:pt idx="5028">
                  <c:v>38947</c:v>
                </c:pt>
                <c:pt idx="5029">
                  <c:v>38950</c:v>
                </c:pt>
                <c:pt idx="5030">
                  <c:v>38951</c:v>
                </c:pt>
                <c:pt idx="5031">
                  <c:v>38952</c:v>
                </c:pt>
                <c:pt idx="5032">
                  <c:v>38953</c:v>
                </c:pt>
                <c:pt idx="5033">
                  <c:v>38954</c:v>
                </c:pt>
                <c:pt idx="5034">
                  <c:v>38957</c:v>
                </c:pt>
                <c:pt idx="5035">
                  <c:v>38958</c:v>
                </c:pt>
                <c:pt idx="5036">
                  <c:v>38959</c:v>
                </c:pt>
                <c:pt idx="5037">
                  <c:v>38960</c:v>
                </c:pt>
                <c:pt idx="5038">
                  <c:v>38961</c:v>
                </c:pt>
                <c:pt idx="5039">
                  <c:v>38964</c:v>
                </c:pt>
                <c:pt idx="5040">
                  <c:v>38965</c:v>
                </c:pt>
                <c:pt idx="5041">
                  <c:v>38966</c:v>
                </c:pt>
                <c:pt idx="5042">
                  <c:v>38967</c:v>
                </c:pt>
                <c:pt idx="5043">
                  <c:v>38968</c:v>
                </c:pt>
                <c:pt idx="5044">
                  <c:v>38971</c:v>
                </c:pt>
                <c:pt idx="5045">
                  <c:v>38972</c:v>
                </c:pt>
                <c:pt idx="5046">
                  <c:v>38973</c:v>
                </c:pt>
                <c:pt idx="5047">
                  <c:v>38974</c:v>
                </c:pt>
                <c:pt idx="5048">
                  <c:v>38975</c:v>
                </c:pt>
                <c:pt idx="5049">
                  <c:v>38979</c:v>
                </c:pt>
                <c:pt idx="5050">
                  <c:v>38980</c:v>
                </c:pt>
                <c:pt idx="5051">
                  <c:v>38981</c:v>
                </c:pt>
                <c:pt idx="5052">
                  <c:v>38982</c:v>
                </c:pt>
                <c:pt idx="5053">
                  <c:v>38985</c:v>
                </c:pt>
                <c:pt idx="5054">
                  <c:v>38986</c:v>
                </c:pt>
                <c:pt idx="5055">
                  <c:v>38987</c:v>
                </c:pt>
                <c:pt idx="5056">
                  <c:v>38988</c:v>
                </c:pt>
                <c:pt idx="5057">
                  <c:v>38989</c:v>
                </c:pt>
                <c:pt idx="5058">
                  <c:v>38992</c:v>
                </c:pt>
                <c:pt idx="5059">
                  <c:v>38993</c:v>
                </c:pt>
                <c:pt idx="5060">
                  <c:v>38994</c:v>
                </c:pt>
                <c:pt idx="5061">
                  <c:v>38995</c:v>
                </c:pt>
                <c:pt idx="5062">
                  <c:v>38996</c:v>
                </c:pt>
                <c:pt idx="5063">
                  <c:v>39000</c:v>
                </c:pt>
                <c:pt idx="5064">
                  <c:v>39001</c:v>
                </c:pt>
                <c:pt idx="5065">
                  <c:v>39002</c:v>
                </c:pt>
                <c:pt idx="5066">
                  <c:v>39003</c:v>
                </c:pt>
                <c:pt idx="5067">
                  <c:v>39006</c:v>
                </c:pt>
                <c:pt idx="5068">
                  <c:v>39007</c:v>
                </c:pt>
                <c:pt idx="5069">
                  <c:v>39008</c:v>
                </c:pt>
                <c:pt idx="5070">
                  <c:v>39009</c:v>
                </c:pt>
                <c:pt idx="5071">
                  <c:v>39010</c:v>
                </c:pt>
                <c:pt idx="5072">
                  <c:v>39013</c:v>
                </c:pt>
                <c:pt idx="5073">
                  <c:v>39014</c:v>
                </c:pt>
                <c:pt idx="5074">
                  <c:v>39015</c:v>
                </c:pt>
                <c:pt idx="5075">
                  <c:v>39016</c:v>
                </c:pt>
                <c:pt idx="5076">
                  <c:v>39017</c:v>
                </c:pt>
                <c:pt idx="5077">
                  <c:v>39020</c:v>
                </c:pt>
                <c:pt idx="5078">
                  <c:v>39021</c:v>
                </c:pt>
                <c:pt idx="5079">
                  <c:v>39022</c:v>
                </c:pt>
                <c:pt idx="5080">
                  <c:v>39023</c:v>
                </c:pt>
                <c:pt idx="5081">
                  <c:v>39027</c:v>
                </c:pt>
                <c:pt idx="5082">
                  <c:v>39028</c:v>
                </c:pt>
                <c:pt idx="5083">
                  <c:v>39029</c:v>
                </c:pt>
                <c:pt idx="5084">
                  <c:v>39030</c:v>
                </c:pt>
                <c:pt idx="5085">
                  <c:v>39031</c:v>
                </c:pt>
                <c:pt idx="5086">
                  <c:v>39034</c:v>
                </c:pt>
                <c:pt idx="5087">
                  <c:v>39035</c:v>
                </c:pt>
                <c:pt idx="5088">
                  <c:v>39036</c:v>
                </c:pt>
                <c:pt idx="5089">
                  <c:v>39037</c:v>
                </c:pt>
                <c:pt idx="5090">
                  <c:v>39038</c:v>
                </c:pt>
                <c:pt idx="5091">
                  <c:v>39041</c:v>
                </c:pt>
                <c:pt idx="5092">
                  <c:v>39042</c:v>
                </c:pt>
                <c:pt idx="5093">
                  <c:v>39043</c:v>
                </c:pt>
                <c:pt idx="5094">
                  <c:v>39045</c:v>
                </c:pt>
                <c:pt idx="5095">
                  <c:v>39048</c:v>
                </c:pt>
                <c:pt idx="5096">
                  <c:v>39049</c:v>
                </c:pt>
                <c:pt idx="5097">
                  <c:v>39050</c:v>
                </c:pt>
                <c:pt idx="5098">
                  <c:v>39051</c:v>
                </c:pt>
                <c:pt idx="5099">
                  <c:v>39052</c:v>
                </c:pt>
                <c:pt idx="5100">
                  <c:v>39055</c:v>
                </c:pt>
                <c:pt idx="5101">
                  <c:v>39056</c:v>
                </c:pt>
                <c:pt idx="5102">
                  <c:v>39057</c:v>
                </c:pt>
                <c:pt idx="5103">
                  <c:v>39058</c:v>
                </c:pt>
                <c:pt idx="5104">
                  <c:v>39059</c:v>
                </c:pt>
                <c:pt idx="5105">
                  <c:v>39062</c:v>
                </c:pt>
                <c:pt idx="5106">
                  <c:v>39063</c:v>
                </c:pt>
                <c:pt idx="5107">
                  <c:v>39064</c:v>
                </c:pt>
                <c:pt idx="5108">
                  <c:v>39065</c:v>
                </c:pt>
                <c:pt idx="5109">
                  <c:v>39066</c:v>
                </c:pt>
                <c:pt idx="5110">
                  <c:v>39069</c:v>
                </c:pt>
                <c:pt idx="5111">
                  <c:v>39070</c:v>
                </c:pt>
                <c:pt idx="5112">
                  <c:v>39071</c:v>
                </c:pt>
                <c:pt idx="5113">
                  <c:v>39072</c:v>
                </c:pt>
                <c:pt idx="5114">
                  <c:v>39073</c:v>
                </c:pt>
                <c:pt idx="5115">
                  <c:v>39076</c:v>
                </c:pt>
                <c:pt idx="5116">
                  <c:v>39077</c:v>
                </c:pt>
                <c:pt idx="5117">
                  <c:v>39078</c:v>
                </c:pt>
                <c:pt idx="5118">
                  <c:v>39079</c:v>
                </c:pt>
                <c:pt idx="5119">
                  <c:v>39080</c:v>
                </c:pt>
                <c:pt idx="5120">
                  <c:v>39086</c:v>
                </c:pt>
                <c:pt idx="5121">
                  <c:v>39087</c:v>
                </c:pt>
                <c:pt idx="5122">
                  <c:v>39091</c:v>
                </c:pt>
                <c:pt idx="5123">
                  <c:v>39092</c:v>
                </c:pt>
                <c:pt idx="5124">
                  <c:v>39093</c:v>
                </c:pt>
                <c:pt idx="5125">
                  <c:v>39094</c:v>
                </c:pt>
                <c:pt idx="5126">
                  <c:v>39097</c:v>
                </c:pt>
                <c:pt idx="5127">
                  <c:v>39098</c:v>
                </c:pt>
                <c:pt idx="5128">
                  <c:v>39099</c:v>
                </c:pt>
                <c:pt idx="5129">
                  <c:v>39100</c:v>
                </c:pt>
                <c:pt idx="5130">
                  <c:v>39101</c:v>
                </c:pt>
                <c:pt idx="5131">
                  <c:v>39104</c:v>
                </c:pt>
                <c:pt idx="5132">
                  <c:v>39105</c:v>
                </c:pt>
                <c:pt idx="5133">
                  <c:v>39106</c:v>
                </c:pt>
                <c:pt idx="5134">
                  <c:v>39107</c:v>
                </c:pt>
                <c:pt idx="5135">
                  <c:v>39108</c:v>
                </c:pt>
                <c:pt idx="5136">
                  <c:v>39111</c:v>
                </c:pt>
                <c:pt idx="5137">
                  <c:v>39112</c:v>
                </c:pt>
                <c:pt idx="5138">
                  <c:v>39113</c:v>
                </c:pt>
                <c:pt idx="5139">
                  <c:v>39114</c:v>
                </c:pt>
                <c:pt idx="5140">
                  <c:v>39115</c:v>
                </c:pt>
                <c:pt idx="5141">
                  <c:v>39118</c:v>
                </c:pt>
                <c:pt idx="5142">
                  <c:v>39119</c:v>
                </c:pt>
                <c:pt idx="5143">
                  <c:v>39120</c:v>
                </c:pt>
                <c:pt idx="5144">
                  <c:v>39121</c:v>
                </c:pt>
                <c:pt idx="5145">
                  <c:v>39122</c:v>
                </c:pt>
                <c:pt idx="5146">
                  <c:v>39126</c:v>
                </c:pt>
                <c:pt idx="5147">
                  <c:v>39127</c:v>
                </c:pt>
                <c:pt idx="5148">
                  <c:v>39128</c:v>
                </c:pt>
                <c:pt idx="5149">
                  <c:v>39129</c:v>
                </c:pt>
                <c:pt idx="5150">
                  <c:v>39132</c:v>
                </c:pt>
                <c:pt idx="5151">
                  <c:v>39133</c:v>
                </c:pt>
                <c:pt idx="5152">
                  <c:v>39134</c:v>
                </c:pt>
                <c:pt idx="5153">
                  <c:v>39135</c:v>
                </c:pt>
                <c:pt idx="5154">
                  <c:v>39136</c:v>
                </c:pt>
                <c:pt idx="5155">
                  <c:v>39139</c:v>
                </c:pt>
                <c:pt idx="5156">
                  <c:v>39140</c:v>
                </c:pt>
                <c:pt idx="5157">
                  <c:v>39141</c:v>
                </c:pt>
                <c:pt idx="5158">
                  <c:v>39142</c:v>
                </c:pt>
                <c:pt idx="5159">
                  <c:v>39143</c:v>
                </c:pt>
                <c:pt idx="5160">
                  <c:v>39146</c:v>
                </c:pt>
                <c:pt idx="5161">
                  <c:v>39147</c:v>
                </c:pt>
                <c:pt idx="5162">
                  <c:v>39148</c:v>
                </c:pt>
                <c:pt idx="5163">
                  <c:v>39149</c:v>
                </c:pt>
                <c:pt idx="5164">
                  <c:v>39150</c:v>
                </c:pt>
                <c:pt idx="5165">
                  <c:v>39153</c:v>
                </c:pt>
                <c:pt idx="5166">
                  <c:v>39154</c:v>
                </c:pt>
                <c:pt idx="5167">
                  <c:v>39155</c:v>
                </c:pt>
                <c:pt idx="5168">
                  <c:v>39156</c:v>
                </c:pt>
                <c:pt idx="5169">
                  <c:v>39157</c:v>
                </c:pt>
                <c:pt idx="5170">
                  <c:v>39160</c:v>
                </c:pt>
                <c:pt idx="5171">
                  <c:v>39161</c:v>
                </c:pt>
                <c:pt idx="5172">
                  <c:v>39163</c:v>
                </c:pt>
                <c:pt idx="5173">
                  <c:v>39164</c:v>
                </c:pt>
                <c:pt idx="5174">
                  <c:v>39167</c:v>
                </c:pt>
                <c:pt idx="5175">
                  <c:v>39168</c:v>
                </c:pt>
                <c:pt idx="5176">
                  <c:v>39169</c:v>
                </c:pt>
                <c:pt idx="5177">
                  <c:v>39170</c:v>
                </c:pt>
                <c:pt idx="5178">
                  <c:v>39171</c:v>
                </c:pt>
                <c:pt idx="5179">
                  <c:v>39174</c:v>
                </c:pt>
                <c:pt idx="5180">
                  <c:v>39175</c:v>
                </c:pt>
                <c:pt idx="5181">
                  <c:v>39176</c:v>
                </c:pt>
                <c:pt idx="5182">
                  <c:v>39177</c:v>
                </c:pt>
                <c:pt idx="5183">
                  <c:v>39178</c:v>
                </c:pt>
                <c:pt idx="5184">
                  <c:v>39181</c:v>
                </c:pt>
                <c:pt idx="5185">
                  <c:v>39182</c:v>
                </c:pt>
                <c:pt idx="5186">
                  <c:v>39183</c:v>
                </c:pt>
                <c:pt idx="5187">
                  <c:v>39184</c:v>
                </c:pt>
                <c:pt idx="5188">
                  <c:v>39185</c:v>
                </c:pt>
                <c:pt idx="5189">
                  <c:v>39188</c:v>
                </c:pt>
                <c:pt idx="5190">
                  <c:v>39189</c:v>
                </c:pt>
                <c:pt idx="5191">
                  <c:v>39190</c:v>
                </c:pt>
                <c:pt idx="5192">
                  <c:v>39191</c:v>
                </c:pt>
                <c:pt idx="5193">
                  <c:v>39192</c:v>
                </c:pt>
                <c:pt idx="5194">
                  <c:v>39195</c:v>
                </c:pt>
                <c:pt idx="5195">
                  <c:v>39196</c:v>
                </c:pt>
                <c:pt idx="5196">
                  <c:v>39197</c:v>
                </c:pt>
                <c:pt idx="5197">
                  <c:v>39198</c:v>
                </c:pt>
                <c:pt idx="5198">
                  <c:v>39199</c:v>
                </c:pt>
                <c:pt idx="5199">
                  <c:v>39203</c:v>
                </c:pt>
                <c:pt idx="5200">
                  <c:v>39204</c:v>
                </c:pt>
                <c:pt idx="5201">
                  <c:v>39209</c:v>
                </c:pt>
                <c:pt idx="5202">
                  <c:v>39210</c:v>
                </c:pt>
                <c:pt idx="5203">
                  <c:v>39211</c:v>
                </c:pt>
                <c:pt idx="5204">
                  <c:v>39212</c:v>
                </c:pt>
                <c:pt idx="5205">
                  <c:v>39213</c:v>
                </c:pt>
                <c:pt idx="5206">
                  <c:v>39216</c:v>
                </c:pt>
                <c:pt idx="5207">
                  <c:v>39217</c:v>
                </c:pt>
                <c:pt idx="5208">
                  <c:v>39218</c:v>
                </c:pt>
                <c:pt idx="5209">
                  <c:v>39219</c:v>
                </c:pt>
                <c:pt idx="5210">
                  <c:v>39220</c:v>
                </c:pt>
                <c:pt idx="5211">
                  <c:v>39223</c:v>
                </c:pt>
                <c:pt idx="5212">
                  <c:v>39224</c:v>
                </c:pt>
                <c:pt idx="5213">
                  <c:v>39225</c:v>
                </c:pt>
                <c:pt idx="5214">
                  <c:v>39226</c:v>
                </c:pt>
                <c:pt idx="5215">
                  <c:v>39227</c:v>
                </c:pt>
                <c:pt idx="5216">
                  <c:v>39230</c:v>
                </c:pt>
                <c:pt idx="5217">
                  <c:v>39231</c:v>
                </c:pt>
                <c:pt idx="5218">
                  <c:v>39232</c:v>
                </c:pt>
                <c:pt idx="5219">
                  <c:v>39233</c:v>
                </c:pt>
                <c:pt idx="5220">
                  <c:v>39234</c:v>
                </c:pt>
                <c:pt idx="5221">
                  <c:v>39237</c:v>
                </c:pt>
                <c:pt idx="5222">
                  <c:v>39238</c:v>
                </c:pt>
                <c:pt idx="5223">
                  <c:v>39239</c:v>
                </c:pt>
                <c:pt idx="5224">
                  <c:v>39240</c:v>
                </c:pt>
                <c:pt idx="5225">
                  <c:v>39241</c:v>
                </c:pt>
                <c:pt idx="5226">
                  <c:v>39244</c:v>
                </c:pt>
                <c:pt idx="5227">
                  <c:v>39245</c:v>
                </c:pt>
                <c:pt idx="5228">
                  <c:v>39246</c:v>
                </c:pt>
                <c:pt idx="5229">
                  <c:v>39247</c:v>
                </c:pt>
                <c:pt idx="5230">
                  <c:v>39248</c:v>
                </c:pt>
                <c:pt idx="5231">
                  <c:v>39251</c:v>
                </c:pt>
                <c:pt idx="5232">
                  <c:v>39252</c:v>
                </c:pt>
                <c:pt idx="5233">
                  <c:v>39253</c:v>
                </c:pt>
                <c:pt idx="5234">
                  <c:v>39254</c:v>
                </c:pt>
                <c:pt idx="5235">
                  <c:v>39255</c:v>
                </c:pt>
                <c:pt idx="5236">
                  <c:v>39258</c:v>
                </c:pt>
                <c:pt idx="5237">
                  <c:v>39259</c:v>
                </c:pt>
                <c:pt idx="5238">
                  <c:v>39260</c:v>
                </c:pt>
                <c:pt idx="5239">
                  <c:v>39261</c:v>
                </c:pt>
                <c:pt idx="5240">
                  <c:v>39262</c:v>
                </c:pt>
                <c:pt idx="5241">
                  <c:v>39265</c:v>
                </c:pt>
                <c:pt idx="5242">
                  <c:v>39266</c:v>
                </c:pt>
                <c:pt idx="5243">
                  <c:v>39267</c:v>
                </c:pt>
                <c:pt idx="5244">
                  <c:v>39268</c:v>
                </c:pt>
                <c:pt idx="5245">
                  <c:v>39269</c:v>
                </c:pt>
                <c:pt idx="5246">
                  <c:v>39272</c:v>
                </c:pt>
                <c:pt idx="5247">
                  <c:v>39273</c:v>
                </c:pt>
                <c:pt idx="5248">
                  <c:v>39274</c:v>
                </c:pt>
                <c:pt idx="5249">
                  <c:v>39275</c:v>
                </c:pt>
                <c:pt idx="5250">
                  <c:v>39276</c:v>
                </c:pt>
                <c:pt idx="5251">
                  <c:v>39280</c:v>
                </c:pt>
                <c:pt idx="5252">
                  <c:v>39281</c:v>
                </c:pt>
                <c:pt idx="5253">
                  <c:v>39282</c:v>
                </c:pt>
                <c:pt idx="5254">
                  <c:v>39283</c:v>
                </c:pt>
                <c:pt idx="5255">
                  <c:v>39286</c:v>
                </c:pt>
                <c:pt idx="5256">
                  <c:v>39287</c:v>
                </c:pt>
                <c:pt idx="5257">
                  <c:v>39288</c:v>
                </c:pt>
                <c:pt idx="5258">
                  <c:v>39289</c:v>
                </c:pt>
                <c:pt idx="5259">
                  <c:v>39290</c:v>
                </c:pt>
                <c:pt idx="5260">
                  <c:v>39293</c:v>
                </c:pt>
                <c:pt idx="5261">
                  <c:v>39294</c:v>
                </c:pt>
                <c:pt idx="5262">
                  <c:v>39295</c:v>
                </c:pt>
                <c:pt idx="5263">
                  <c:v>39296</c:v>
                </c:pt>
                <c:pt idx="5264">
                  <c:v>39297</c:v>
                </c:pt>
                <c:pt idx="5265">
                  <c:v>39300</c:v>
                </c:pt>
                <c:pt idx="5266">
                  <c:v>39301</c:v>
                </c:pt>
                <c:pt idx="5267">
                  <c:v>39302</c:v>
                </c:pt>
                <c:pt idx="5268">
                  <c:v>39303</c:v>
                </c:pt>
                <c:pt idx="5269">
                  <c:v>39304</c:v>
                </c:pt>
                <c:pt idx="5270">
                  <c:v>39307</c:v>
                </c:pt>
                <c:pt idx="5271">
                  <c:v>39308</c:v>
                </c:pt>
                <c:pt idx="5272">
                  <c:v>39309</c:v>
                </c:pt>
                <c:pt idx="5273">
                  <c:v>39310</c:v>
                </c:pt>
                <c:pt idx="5274">
                  <c:v>39311</c:v>
                </c:pt>
                <c:pt idx="5275">
                  <c:v>39314</c:v>
                </c:pt>
                <c:pt idx="5276">
                  <c:v>39315</c:v>
                </c:pt>
                <c:pt idx="5277">
                  <c:v>39316</c:v>
                </c:pt>
                <c:pt idx="5278">
                  <c:v>39317</c:v>
                </c:pt>
                <c:pt idx="5279">
                  <c:v>39318</c:v>
                </c:pt>
                <c:pt idx="5280">
                  <c:v>39321</c:v>
                </c:pt>
                <c:pt idx="5281">
                  <c:v>39322</c:v>
                </c:pt>
                <c:pt idx="5282">
                  <c:v>39323</c:v>
                </c:pt>
                <c:pt idx="5283">
                  <c:v>39324</c:v>
                </c:pt>
                <c:pt idx="5284">
                  <c:v>39325</c:v>
                </c:pt>
                <c:pt idx="5285">
                  <c:v>39328</c:v>
                </c:pt>
                <c:pt idx="5286">
                  <c:v>39329</c:v>
                </c:pt>
                <c:pt idx="5287">
                  <c:v>39330</c:v>
                </c:pt>
                <c:pt idx="5288">
                  <c:v>39331</c:v>
                </c:pt>
                <c:pt idx="5289">
                  <c:v>39332</c:v>
                </c:pt>
                <c:pt idx="5290">
                  <c:v>39335</c:v>
                </c:pt>
                <c:pt idx="5291">
                  <c:v>39336</c:v>
                </c:pt>
                <c:pt idx="5292">
                  <c:v>39337</c:v>
                </c:pt>
                <c:pt idx="5293">
                  <c:v>39338</c:v>
                </c:pt>
                <c:pt idx="5294">
                  <c:v>39339</c:v>
                </c:pt>
                <c:pt idx="5295">
                  <c:v>39343</c:v>
                </c:pt>
                <c:pt idx="5296">
                  <c:v>39344</c:v>
                </c:pt>
                <c:pt idx="5297">
                  <c:v>39345</c:v>
                </c:pt>
                <c:pt idx="5298">
                  <c:v>39346</c:v>
                </c:pt>
                <c:pt idx="5299">
                  <c:v>39350</c:v>
                </c:pt>
                <c:pt idx="5300">
                  <c:v>39351</c:v>
                </c:pt>
                <c:pt idx="5301">
                  <c:v>39352</c:v>
                </c:pt>
                <c:pt idx="5302">
                  <c:v>39353</c:v>
                </c:pt>
                <c:pt idx="5303">
                  <c:v>39356</c:v>
                </c:pt>
                <c:pt idx="5304">
                  <c:v>39357</c:v>
                </c:pt>
                <c:pt idx="5305">
                  <c:v>39358</c:v>
                </c:pt>
                <c:pt idx="5306">
                  <c:v>39359</c:v>
                </c:pt>
                <c:pt idx="5307">
                  <c:v>39360</c:v>
                </c:pt>
                <c:pt idx="5308">
                  <c:v>39364</c:v>
                </c:pt>
                <c:pt idx="5309">
                  <c:v>39365</c:v>
                </c:pt>
                <c:pt idx="5310">
                  <c:v>39366</c:v>
                </c:pt>
                <c:pt idx="5311">
                  <c:v>39367</c:v>
                </c:pt>
                <c:pt idx="5312">
                  <c:v>39370</c:v>
                </c:pt>
                <c:pt idx="5313">
                  <c:v>39371</c:v>
                </c:pt>
                <c:pt idx="5314">
                  <c:v>39372</c:v>
                </c:pt>
                <c:pt idx="5315">
                  <c:v>39373</c:v>
                </c:pt>
                <c:pt idx="5316">
                  <c:v>39374</c:v>
                </c:pt>
                <c:pt idx="5317">
                  <c:v>39377</c:v>
                </c:pt>
                <c:pt idx="5318">
                  <c:v>39378</c:v>
                </c:pt>
                <c:pt idx="5319">
                  <c:v>39379</c:v>
                </c:pt>
                <c:pt idx="5320">
                  <c:v>39380</c:v>
                </c:pt>
                <c:pt idx="5321">
                  <c:v>39381</c:v>
                </c:pt>
                <c:pt idx="5322">
                  <c:v>39384</c:v>
                </c:pt>
                <c:pt idx="5323">
                  <c:v>39385</c:v>
                </c:pt>
                <c:pt idx="5324">
                  <c:v>39386</c:v>
                </c:pt>
                <c:pt idx="5325">
                  <c:v>39387</c:v>
                </c:pt>
                <c:pt idx="5326">
                  <c:v>39388</c:v>
                </c:pt>
                <c:pt idx="5327">
                  <c:v>39391</c:v>
                </c:pt>
                <c:pt idx="5328">
                  <c:v>39392</c:v>
                </c:pt>
                <c:pt idx="5329">
                  <c:v>39393</c:v>
                </c:pt>
                <c:pt idx="5330">
                  <c:v>39394</c:v>
                </c:pt>
                <c:pt idx="5331">
                  <c:v>39395</c:v>
                </c:pt>
                <c:pt idx="5332">
                  <c:v>39398</c:v>
                </c:pt>
                <c:pt idx="5333">
                  <c:v>39399</c:v>
                </c:pt>
                <c:pt idx="5334">
                  <c:v>39400</c:v>
                </c:pt>
                <c:pt idx="5335">
                  <c:v>39401</c:v>
                </c:pt>
                <c:pt idx="5336">
                  <c:v>39402</c:v>
                </c:pt>
                <c:pt idx="5337">
                  <c:v>39405</c:v>
                </c:pt>
                <c:pt idx="5338">
                  <c:v>39406</c:v>
                </c:pt>
                <c:pt idx="5339">
                  <c:v>39407</c:v>
                </c:pt>
                <c:pt idx="5340">
                  <c:v>39408</c:v>
                </c:pt>
                <c:pt idx="5341">
                  <c:v>39412</c:v>
                </c:pt>
                <c:pt idx="5342">
                  <c:v>39413</c:v>
                </c:pt>
                <c:pt idx="5343">
                  <c:v>39414</c:v>
                </c:pt>
                <c:pt idx="5344">
                  <c:v>39415</c:v>
                </c:pt>
                <c:pt idx="5345">
                  <c:v>39416</c:v>
                </c:pt>
                <c:pt idx="5346">
                  <c:v>39419</c:v>
                </c:pt>
                <c:pt idx="5347">
                  <c:v>39420</c:v>
                </c:pt>
                <c:pt idx="5348">
                  <c:v>39421</c:v>
                </c:pt>
                <c:pt idx="5349">
                  <c:v>39422</c:v>
                </c:pt>
                <c:pt idx="5350">
                  <c:v>39423</c:v>
                </c:pt>
                <c:pt idx="5351">
                  <c:v>39426</c:v>
                </c:pt>
                <c:pt idx="5352">
                  <c:v>39427</c:v>
                </c:pt>
                <c:pt idx="5353">
                  <c:v>39428</c:v>
                </c:pt>
                <c:pt idx="5354">
                  <c:v>39429</c:v>
                </c:pt>
                <c:pt idx="5355">
                  <c:v>39430</c:v>
                </c:pt>
                <c:pt idx="5356">
                  <c:v>39433</c:v>
                </c:pt>
                <c:pt idx="5357">
                  <c:v>39434</c:v>
                </c:pt>
                <c:pt idx="5358">
                  <c:v>39435</c:v>
                </c:pt>
                <c:pt idx="5359">
                  <c:v>39436</c:v>
                </c:pt>
                <c:pt idx="5360">
                  <c:v>39437</c:v>
                </c:pt>
                <c:pt idx="5361">
                  <c:v>39441</c:v>
                </c:pt>
                <c:pt idx="5362">
                  <c:v>39442</c:v>
                </c:pt>
                <c:pt idx="5363">
                  <c:v>39443</c:v>
                </c:pt>
                <c:pt idx="5364">
                  <c:v>39444</c:v>
                </c:pt>
                <c:pt idx="5365">
                  <c:v>39451</c:v>
                </c:pt>
                <c:pt idx="5366">
                  <c:v>39454</c:v>
                </c:pt>
                <c:pt idx="5367">
                  <c:v>39455</c:v>
                </c:pt>
                <c:pt idx="5368">
                  <c:v>39456</c:v>
                </c:pt>
                <c:pt idx="5369">
                  <c:v>39457</c:v>
                </c:pt>
                <c:pt idx="5370">
                  <c:v>39458</c:v>
                </c:pt>
                <c:pt idx="5371">
                  <c:v>39462</c:v>
                </c:pt>
                <c:pt idx="5372">
                  <c:v>39463</c:v>
                </c:pt>
                <c:pt idx="5373">
                  <c:v>39464</c:v>
                </c:pt>
                <c:pt idx="5374">
                  <c:v>39465</c:v>
                </c:pt>
                <c:pt idx="5375">
                  <c:v>39468</c:v>
                </c:pt>
                <c:pt idx="5376">
                  <c:v>39469</c:v>
                </c:pt>
                <c:pt idx="5377">
                  <c:v>39470</c:v>
                </c:pt>
                <c:pt idx="5378">
                  <c:v>39471</c:v>
                </c:pt>
                <c:pt idx="5379">
                  <c:v>39472</c:v>
                </c:pt>
                <c:pt idx="5380">
                  <c:v>39475</c:v>
                </c:pt>
                <c:pt idx="5381">
                  <c:v>39476</c:v>
                </c:pt>
                <c:pt idx="5382">
                  <c:v>39477</c:v>
                </c:pt>
                <c:pt idx="5383">
                  <c:v>39478</c:v>
                </c:pt>
                <c:pt idx="5384">
                  <c:v>39479</c:v>
                </c:pt>
                <c:pt idx="5385">
                  <c:v>39482</c:v>
                </c:pt>
                <c:pt idx="5386">
                  <c:v>39483</c:v>
                </c:pt>
                <c:pt idx="5387">
                  <c:v>39484</c:v>
                </c:pt>
                <c:pt idx="5388">
                  <c:v>39485</c:v>
                </c:pt>
                <c:pt idx="5389">
                  <c:v>39486</c:v>
                </c:pt>
                <c:pt idx="5390">
                  <c:v>39490</c:v>
                </c:pt>
                <c:pt idx="5391">
                  <c:v>39491</c:v>
                </c:pt>
                <c:pt idx="5392">
                  <c:v>39492</c:v>
                </c:pt>
                <c:pt idx="5393">
                  <c:v>39493</c:v>
                </c:pt>
                <c:pt idx="5394">
                  <c:v>39496</c:v>
                </c:pt>
                <c:pt idx="5395">
                  <c:v>39497</c:v>
                </c:pt>
                <c:pt idx="5396">
                  <c:v>39498</c:v>
                </c:pt>
                <c:pt idx="5397">
                  <c:v>39499</c:v>
                </c:pt>
                <c:pt idx="5398">
                  <c:v>39500</c:v>
                </c:pt>
                <c:pt idx="5399">
                  <c:v>39503</c:v>
                </c:pt>
                <c:pt idx="5400">
                  <c:v>39504</c:v>
                </c:pt>
                <c:pt idx="5401">
                  <c:v>39505</c:v>
                </c:pt>
                <c:pt idx="5402">
                  <c:v>39506</c:v>
                </c:pt>
                <c:pt idx="5403">
                  <c:v>39507</c:v>
                </c:pt>
                <c:pt idx="5404">
                  <c:v>39510</c:v>
                </c:pt>
                <c:pt idx="5405">
                  <c:v>39511</c:v>
                </c:pt>
                <c:pt idx="5406">
                  <c:v>39512</c:v>
                </c:pt>
                <c:pt idx="5407">
                  <c:v>39513</c:v>
                </c:pt>
                <c:pt idx="5408">
                  <c:v>39514</c:v>
                </c:pt>
                <c:pt idx="5409">
                  <c:v>39517</c:v>
                </c:pt>
                <c:pt idx="5410">
                  <c:v>39518</c:v>
                </c:pt>
                <c:pt idx="5411">
                  <c:v>39519</c:v>
                </c:pt>
                <c:pt idx="5412">
                  <c:v>39520</c:v>
                </c:pt>
                <c:pt idx="5413">
                  <c:v>39521</c:v>
                </c:pt>
                <c:pt idx="5414">
                  <c:v>39524</c:v>
                </c:pt>
                <c:pt idx="5415">
                  <c:v>39525</c:v>
                </c:pt>
                <c:pt idx="5416">
                  <c:v>39526</c:v>
                </c:pt>
                <c:pt idx="5417">
                  <c:v>39528</c:v>
                </c:pt>
                <c:pt idx="5418">
                  <c:v>39531</c:v>
                </c:pt>
                <c:pt idx="5419">
                  <c:v>39532</c:v>
                </c:pt>
                <c:pt idx="5420">
                  <c:v>39533</c:v>
                </c:pt>
                <c:pt idx="5421">
                  <c:v>39534</c:v>
                </c:pt>
                <c:pt idx="5422">
                  <c:v>39535</c:v>
                </c:pt>
                <c:pt idx="5423">
                  <c:v>39538</c:v>
                </c:pt>
                <c:pt idx="5424">
                  <c:v>39539</c:v>
                </c:pt>
                <c:pt idx="5425">
                  <c:v>39540</c:v>
                </c:pt>
                <c:pt idx="5426">
                  <c:v>39541</c:v>
                </c:pt>
                <c:pt idx="5427">
                  <c:v>39542</c:v>
                </c:pt>
                <c:pt idx="5428">
                  <c:v>39545</c:v>
                </c:pt>
                <c:pt idx="5429">
                  <c:v>39546</c:v>
                </c:pt>
                <c:pt idx="5430">
                  <c:v>39547</c:v>
                </c:pt>
                <c:pt idx="5431">
                  <c:v>39548</c:v>
                </c:pt>
                <c:pt idx="5432">
                  <c:v>39549</c:v>
                </c:pt>
                <c:pt idx="5433">
                  <c:v>39552</c:v>
                </c:pt>
                <c:pt idx="5434">
                  <c:v>39553</c:v>
                </c:pt>
                <c:pt idx="5435">
                  <c:v>39554</c:v>
                </c:pt>
                <c:pt idx="5436">
                  <c:v>39555</c:v>
                </c:pt>
                <c:pt idx="5437">
                  <c:v>39556</c:v>
                </c:pt>
                <c:pt idx="5438">
                  <c:v>39559</c:v>
                </c:pt>
                <c:pt idx="5439">
                  <c:v>39560</c:v>
                </c:pt>
                <c:pt idx="5440">
                  <c:v>39561</c:v>
                </c:pt>
                <c:pt idx="5441">
                  <c:v>39562</c:v>
                </c:pt>
                <c:pt idx="5442">
                  <c:v>39563</c:v>
                </c:pt>
                <c:pt idx="5443">
                  <c:v>39566</c:v>
                </c:pt>
                <c:pt idx="5444">
                  <c:v>39568</c:v>
                </c:pt>
                <c:pt idx="5445">
                  <c:v>39569</c:v>
                </c:pt>
                <c:pt idx="5446">
                  <c:v>39570</c:v>
                </c:pt>
                <c:pt idx="5447">
                  <c:v>39575</c:v>
                </c:pt>
                <c:pt idx="5448">
                  <c:v>39576</c:v>
                </c:pt>
                <c:pt idx="5449">
                  <c:v>39577</c:v>
                </c:pt>
                <c:pt idx="5450">
                  <c:v>39580</c:v>
                </c:pt>
                <c:pt idx="5451">
                  <c:v>39581</c:v>
                </c:pt>
                <c:pt idx="5452">
                  <c:v>39582</c:v>
                </c:pt>
                <c:pt idx="5453">
                  <c:v>39583</c:v>
                </c:pt>
                <c:pt idx="5454">
                  <c:v>39584</c:v>
                </c:pt>
                <c:pt idx="5455">
                  <c:v>39587</c:v>
                </c:pt>
                <c:pt idx="5456">
                  <c:v>39588</c:v>
                </c:pt>
                <c:pt idx="5457">
                  <c:v>39589</c:v>
                </c:pt>
                <c:pt idx="5458">
                  <c:v>39590</c:v>
                </c:pt>
                <c:pt idx="5459">
                  <c:v>39591</c:v>
                </c:pt>
                <c:pt idx="5460">
                  <c:v>39594</c:v>
                </c:pt>
                <c:pt idx="5461">
                  <c:v>39595</c:v>
                </c:pt>
                <c:pt idx="5462">
                  <c:v>39596</c:v>
                </c:pt>
                <c:pt idx="5463">
                  <c:v>39597</c:v>
                </c:pt>
                <c:pt idx="5464">
                  <c:v>39598</c:v>
                </c:pt>
                <c:pt idx="5465">
                  <c:v>39601</c:v>
                </c:pt>
                <c:pt idx="5466">
                  <c:v>39602</c:v>
                </c:pt>
                <c:pt idx="5467">
                  <c:v>39603</c:v>
                </c:pt>
                <c:pt idx="5468">
                  <c:v>39604</c:v>
                </c:pt>
                <c:pt idx="5469">
                  <c:v>39605</c:v>
                </c:pt>
                <c:pt idx="5470">
                  <c:v>39608</c:v>
                </c:pt>
                <c:pt idx="5471">
                  <c:v>39609</c:v>
                </c:pt>
                <c:pt idx="5472">
                  <c:v>39610</c:v>
                </c:pt>
                <c:pt idx="5473">
                  <c:v>39611</c:v>
                </c:pt>
                <c:pt idx="5474">
                  <c:v>39612</c:v>
                </c:pt>
                <c:pt idx="5475">
                  <c:v>39615</c:v>
                </c:pt>
                <c:pt idx="5476">
                  <c:v>39616</c:v>
                </c:pt>
                <c:pt idx="5477">
                  <c:v>39617</c:v>
                </c:pt>
                <c:pt idx="5478">
                  <c:v>39618</c:v>
                </c:pt>
                <c:pt idx="5479">
                  <c:v>39619</c:v>
                </c:pt>
                <c:pt idx="5480">
                  <c:v>39622</c:v>
                </c:pt>
                <c:pt idx="5481">
                  <c:v>39623</c:v>
                </c:pt>
                <c:pt idx="5482">
                  <c:v>39624</c:v>
                </c:pt>
                <c:pt idx="5483">
                  <c:v>39625</c:v>
                </c:pt>
                <c:pt idx="5484">
                  <c:v>39626</c:v>
                </c:pt>
                <c:pt idx="5485">
                  <c:v>39629</c:v>
                </c:pt>
                <c:pt idx="5486">
                  <c:v>39630</c:v>
                </c:pt>
                <c:pt idx="5487">
                  <c:v>39631</c:v>
                </c:pt>
                <c:pt idx="5488">
                  <c:v>39632</c:v>
                </c:pt>
                <c:pt idx="5489">
                  <c:v>39633</c:v>
                </c:pt>
                <c:pt idx="5490">
                  <c:v>39636</c:v>
                </c:pt>
                <c:pt idx="5491">
                  <c:v>39637</c:v>
                </c:pt>
                <c:pt idx="5492">
                  <c:v>39638</c:v>
                </c:pt>
                <c:pt idx="5493">
                  <c:v>39639</c:v>
                </c:pt>
                <c:pt idx="5494">
                  <c:v>39640</c:v>
                </c:pt>
                <c:pt idx="5495">
                  <c:v>39643</c:v>
                </c:pt>
                <c:pt idx="5496">
                  <c:v>39644</c:v>
                </c:pt>
                <c:pt idx="5497">
                  <c:v>39645</c:v>
                </c:pt>
                <c:pt idx="5498">
                  <c:v>39646</c:v>
                </c:pt>
                <c:pt idx="5499">
                  <c:v>39647</c:v>
                </c:pt>
                <c:pt idx="5500">
                  <c:v>39651</c:v>
                </c:pt>
                <c:pt idx="5501">
                  <c:v>39652</c:v>
                </c:pt>
                <c:pt idx="5502">
                  <c:v>39653</c:v>
                </c:pt>
                <c:pt idx="5503">
                  <c:v>39654</c:v>
                </c:pt>
                <c:pt idx="5504">
                  <c:v>39657</c:v>
                </c:pt>
                <c:pt idx="5505">
                  <c:v>39658</c:v>
                </c:pt>
                <c:pt idx="5506">
                  <c:v>39659</c:v>
                </c:pt>
                <c:pt idx="5507">
                  <c:v>39660</c:v>
                </c:pt>
                <c:pt idx="5508">
                  <c:v>39661</c:v>
                </c:pt>
                <c:pt idx="5509">
                  <c:v>39664</c:v>
                </c:pt>
                <c:pt idx="5510">
                  <c:v>39665</c:v>
                </c:pt>
                <c:pt idx="5511">
                  <c:v>39666</c:v>
                </c:pt>
                <c:pt idx="5512">
                  <c:v>39667</c:v>
                </c:pt>
                <c:pt idx="5513">
                  <c:v>39668</c:v>
                </c:pt>
                <c:pt idx="5514">
                  <c:v>39671</c:v>
                </c:pt>
                <c:pt idx="5515">
                  <c:v>39672</c:v>
                </c:pt>
                <c:pt idx="5516">
                  <c:v>39673</c:v>
                </c:pt>
                <c:pt idx="5517">
                  <c:v>39674</c:v>
                </c:pt>
                <c:pt idx="5518">
                  <c:v>39675</c:v>
                </c:pt>
                <c:pt idx="5519">
                  <c:v>39678</c:v>
                </c:pt>
                <c:pt idx="5520">
                  <c:v>39679</c:v>
                </c:pt>
                <c:pt idx="5521">
                  <c:v>39680</c:v>
                </c:pt>
                <c:pt idx="5522">
                  <c:v>39681</c:v>
                </c:pt>
                <c:pt idx="5523">
                  <c:v>39682</c:v>
                </c:pt>
                <c:pt idx="5524">
                  <c:v>39685</c:v>
                </c:pt>
                <c:pt idx="5525">
                  <c:v>39686</c:v>
                </c:pt>
                <c:pt idx="5526">
                  <c:v>39687</c:v>
                </c:pt>
                <c:pt idx="5527">
                  <c:v>39688</c:v>
                </c:pt>
                <c:pt idx="5528">
                  <c:v>39689</c:v>
                </c:pt>
                <c:pt idx="5529">
                  <c:v>39692</c:v>
                </c:pt>
                <c:pt idx="5530">
                  <c:v>39693</c:v>
                </c:pt>
                <c:pt idx="5531">
                  <c:v>39694</c:v>
                </c:pt>
                <c:pt idx="5532">
                  <c:v>39695</c:v>
                </c:pt>
                <c:pt idx="5533">
                  <c:v>39696</c:v>
                </c:pt>
                <c:pt idx="5534">
                  <c:v>39699</c:v>
                </c:pt>
                <c:pt idx="5535">
                  <c:v>39700</c:v>
                </c:pt>
                <c:pt idx="5536">
                  <c:v>39701</c:v>
                </c:pt>
                <c:pt idx="5537">
                  <c:v>39702</c:v>
                </c:pt>
                <c:pt idx="5538">
                  <c:v>39703</c:v>
                </c:pt>
                <c:pt idx="5539">
                  <c:v>39707</c:v>
                </c:pt>
                <c:pt idx="5540">
                  <c:v>39708</c:v>
                </c:pt>
                <c:pt idx="5541">
                  <c:v>39709</c:v>
                </c:pt>
                <c:pt idx="5542">
                  <c:v>39710</c:v>
                </c:pt>
                <c:pt idx="5543">
                  <c:v>39713</c:v>
                </c:pt>
                <c:pt idx="5544">
                  <c:v>39715</c:v>
                </c:pt>
                <c:pt idx="5545">
                  <c:v>39716</c:v>
                </c:pt>
                <c:pt idx="5546">
                  <c:v>39717</c:v>
                </c:pt>
                <c:pt idx="5547">
                  <c:v>39720</c:v>
                </c:pt>
                <c:pt idx="5548">
                  <c:v>39721</c:v>
                </c:pt>
                <c:pt idx="5549">
                  <c:v>39722</c:v>
                </c:pt>
                <c:pt idx="5550">
                  <c:v>39723</c:v>
                </c:pt>
                <c:pt idx="5551">
                  <c:v>39724</c:v>
                </c:pt>
                <c:pt idx="5552">
                  <c:v>39727</c:v>
                </c:pt>
                <c:pt idx="5553">
                  <c:v>39728</c:v>
                </c:pt>
                <c:pt idx="5554">
                  <c:v>39729</c:v>
                </c:pt>
                <c:pt idx="5555">
                  <c:v>39730</c:v>
                </c:pt>
                <c:pt idx="5556">
                  <c:v>39731</c:v>
                </c:pt>
                <c:pt idx="5557">
                  <c:v>39735</c:v>
                </c:pt>
                <c:pt idx="5558">
                  <c:v>39736</c:v>
                </c:pt>
                <c:pt idx="5559">
                  <c:v>39737</c:v>
                </c:pt>
                <c:pt idx="5560">
                  <c:v>39738</c:v>
                </c:pt>
                <c:pt idx="5561">
                  <c:v>39741</c:v>
                </c:pt>
                <c:pt idx="5562">
                  <c:v>39742</c:v>
                </c:pt>
                <c:pt idx="5563">
                  <c:v>39743</c:v>
                </c:pt>
                <c:pt idx="5564">
                  <c:v>39744</c:v>
                </c:pt>
                <c:pt idx="5565">
                  <c:v>39745</c:v>
                </c:pt>
                <c:pt idx="5566">
                  <c:v>39748</c:v>
                </c:pt>
                <c:pt idx="5567">
                  <c:v>39749</c:v>
                </c:pt>
                <c:pt idx="5568">
                  <c:v>39750</c:v>
                </c:pt>
                <c:pt idx="5569">
                  <c:v>39751</c:v>
                </c:pt>
                <c:pt idx="5570">
                  <c:v>39752</c:v>
                </c:pt>
                <c:pt idx="5571">
                  <c:v>39756</c:v>
                </c:pt>
                <c:pt idx="5572">
                  <c:v>39757</c:v>
                </c:pt>
                <c:pt idx="5573">
                  <c:v>39758</c:v>
                </c:pt>
                <c:pt idx="5574">
                  <c:v>39759</c:v>
                </c:pt>
                <c:pt idx="5575">
                  <c:v>39762</c:v>
                </c:pt>
                <c:pt idx="5576">
                  <c:v>39763</c:v>
                </c:pt>
                <c:pt idx="5577">
                  <c:v>39764</c:v>
                </c:pt>
                <c:pt idx="5578">
                  <c:v>39765</c:v>
                </c:pt>
                <c:pt idx="5579">
                  <c:v>39766</c:v>
                </c:pt>
                <c:pt idx="5580">
                  <c:v>39769</c:v>
                </c:pt>
                <c:pt idx="5581">
                  <c:v>39770</c:v>
                </c:pt>
                <c:pt idx="5582">
                  <c:v>39771</c:v>
                </c:pt>
                <c:pt idx="5583">
                  <c:v>39772</c:v>
                </c:pt>
                <c:pt idx="5584">
                  <c:v>39773</c:v>
                </c:pt>
                <c:pt idx="5585">
                  <c:v>39777</c:v>
                </c:pt>
                <c:pt idx="5586">
                  <c:v>39778</c:v>
                </c:pt>
                <c:pt idx="5587">
                  <c:v>39779</c:v>
                </c:pt>
                <c:pt idx="5588">
                  <c:v>39780</c:v>
                </c:pt>
                <c:pt idx="5589">
                  <c:v>39783</c:v>
                </c:pt>
                <c:pt idx="5590">
                  <c:v>39784</c:v>
                </c:pt>
                <c:pt idx="5591">
                  <c:v>39785</c:v>
                </c:pt>
                <c:pt idx="5592">
                  <c:v>39786</c:v>
                </c:pt>
                <c:pt idx="5593">
                  <c:v>39787</c:v>
                </c:pt>
                <c:pt idx="5594">
                  <c:v>39790</c:v>
                </c:pt>
                <c:pt idx="5595">
                  <c:v>39791</c:v>
                </c:pt>
                <c:pt idx="5596">
                  <c:v>39792</c:v>
                </c:pt>
                <c:pt idx="5597">
                  <c:v>39793</c:v>
                </c:pt>
                <c:pt idx="5598">
                  <c:v>39794</c:v>
                </c:pt>
                <c:pt idx="5599">
                  <c:v>39797</c:v>
                </c:pt>
                <c:pt idx="5600">
                  <c:v>39798</c:v>
                </c:pt>
                <c:pt idx="5601">
                  <c:v>39799</c:v>
                </c:pt>
                <c:pt idx="5602">
                  <c:v>39800</c:v>
                </c:pt>
                <c:pt idx="5603">
                  <c:v>39801</c:v>
                </c:pt>
                <c:pt idx="5604">
                  <c:v>39804</c:v>
                </c:pt>
                <c:pt idx="5605">
                  <c:v>39806</c:v>
                </c:pt>
                <c:pt idx="5606">
                  <c:v>39807</c:v>
                </c:pt>
                <c:pt idx="5607">
                  <c:v>39808</c:v>
                </c:pt>
                <c:pt idx="5608">
                  <c:v>39811</c:v>
                </c:pt>
                <c:pt idx="5609">
                  <c:v>39812</c:v>
                </c:pt>
                <c:pt idx="5610">
                  <c:v>39818</c:v>
                </c:pt>
                <c:pt idx="5611">
                  <c:v>39819</c:v>
                </c:pt>
                <c:pt idx="5612">
                  <c:v>39820</c:v>
                </c:pt>
                <c:pt idx="5613">
                  <c:v>39821</c:v>
                </c:pt>
                <c:pt idx="5614">
                  <c:v>39822</c:v>
                </c:pt>
                <c:pt idx="5615">
                  <c:v>39826</c:v>
                </c:pt>
                <c:pt idx="5616">
                  <c:v>39827</c:v>
                </c:pt>
                <c:pt idx="5617">
                  <c:v>39828</c:v>
                </c:pt>
                <c:pt idx="5618">
                  <c:v>39829</c:v>
                </c:pt>
                <c:pt idx="5619">
                  <c:v>39832</c:v>
                </c:pt>
                <c:pt idx="5620">
                  <c:v>39833</c:v>
                </c:pt>
                <c:pt idx="5621">
                  <c:v>39834</c:v>
                </c:pt>
                <c:pt idx="5622">
                  <c:v>39835</c:v>
                </c:pt>
                <c:pt idx="5623">
                  <c:v>39836</c:v>
                </c:pt>
                <c:pt idx="5624">
                  <c:v>39839</c:v>
                </c:pt>
                <c:pt idx="5625">
                  <c:v>39840</c:v>
                </c:pt>
                <c:pt idx="5626">
                  <c:v>39841</c:v>
                </c:pt>
                <c:pt idx="5627">
                  <c:v>39842</c:v>
                </c:pt>
                <c:pt idx="5628">
                  <c:v>39843</c:v>
                </c:pt>
                <c:pt idx="5629">
                  <c:v>39846</c:v>
                </c:pt>
                <c:pt idx="5630">
                  <c:v>39847</c:v>
                </c:pt>
                <c:pt idx="5631">
                  <c:v>39848</c:v>
                </c:pt>
                <c:pt idx="5632">
                  <c:v>39849</c:v>
                </c:pt>
                <c:pt idx="5633">
                  <c:v>39850</c:v>
                </c:pt>
                <c:pt idx="5634">
                  <c:v>39853</c:v>
                </c:pt>
                <c:pt idx="5635">
                  <c:v>39854</c:v>
                </c:pt>
                <c:pt idx="5636">
                  <c:v>39856</c:v>
                </c:pt>
                <c:pt idx="5637">
                  <c:v>39857</c:v>
                </c:pt>
                <c:pt idx="5638">
                  <c:v>39860</c:v>
                </c:pt>
                <c:pt idx="5639">
                  <c:v>39861</c:v>
                </c:pt>
                <c:pt idx="5640">
                  <c:v>39862</c:v>
                </c:pt>
                <c:pt idx="5641">
                  <c:v>39863</c:v>
                </c:pt>
                <c:pt idx="5642">
                  <c:v>39864</c:v>
                </c:pt>
                <c:pt idx="5643">
                  <c:v>39867</c:v>
                </c:pt>
                <c:pt idx="5644">
                  <c:v>39868</c:v>
                </c:pt>
                <c:pt idx="5645">
                  <c:v>39869</c:v>
                </c:pt>
                <c:pt idx="5646">
                  <c:v>39870</c:v>
                </c:pt>
                <c:pt idx="5647">
                  <c:v>39871</c:v>
                </c:pt>
                <c:pt idx="5648">
                  <c:v>39874</c:v>
                </c:pt>
                <c:pt idx="5649">
                  <c:v>39875</c:v>
                </c:pt>
                <c:pt idx="5650">
                  <c:v>39876</c:v>
                </c:pt>
                <c:pt idx="5651">
                  <c:v>39877</c:v>
                </c:pt>
                <c:pt idx="5652">
                  <c:v>39878</c:v>
                </c:pt>
                <c:pt idx="5653">
                  <c:v>39881</c:v>
                </c:pt>
                <c:pt idx="5654">
                  <c:v>39882</c:v>
                </c:pt>
                <c:pt idx="5655">
                  <c:v>39883</c:v>
                </c:pt>
                <c:pt idx="5656">
                  <c:v>39884</c:v>
                </c:pt>
                <c:pt idx="5657">
                  <c:v>39885</c:v>
                </c:pt>
                <c:pt idx="5658">
                  <c:v>39888</c:v>
                </c:pt>
                <c:pt idx="5659">
                  <c:v>39889</c:v>
                </c:pt>
                <c:pt idx="5660">
                  <c:v>39890</c:v>
                </c:pt>
                <c:pt idx="5661">
                  <c:v>39891</c:v>
                </c:pt>
                <c:pt idx="5662">
                  <c:v>39895</c:v>
                </c:pt>
                <c:pt idx="5663">
                  <c:v>39896</c:v>
                </c:pt>
                <c:pt idx="5664">
                  <c:v>39897</c:v>
                </c:pt>
                <c:pt idx="5665">
                  <c:v>39898</c:v>
                </c:pt>
                <c:pt idx="5666">
                  <c:v>39899</c:v>
                </c:pt>
                <c:pt idx="5667">
                  <c:v>39902</c:v>
                </c:pt>
                <c:pt idx="5668">
                  <c:v>39903</c:v>
                </c:pt>
                <c:pt idx="5669">
                  <c:v>39904</c:v>
                </c:pt>
                <c:pt idx="5670">
                  <c:v>39905</c:v>
                </c:pt>
                <c:pt idx="5671">
                  <c:v>39906</c:v>
                </c:pt>
                <c:pt idx="5672">
                  <c:v>39909</c:v>
                </c:pt>
                <c:pt idx="5673">
                  <c:v>39910</c:v>
                </c:pt>
                <c:pt idx="5674">
                  <c:v>39911</c:v>
                </c:pt>
                <c:pt idx="5675">
                  <c:v>39912</c:v>
                </c:pt>
                <c:pt idx="5676">
                  <c:v>39913</c:v>
                </c:pt>
                <c:pt idx="5677">
                  <c:v>39916</c:v>
                </c:pt>
                <c:pt idx="5678">
                  <c:v>39917</c:v>
                </c:pt>
                <c:pt idx="5679">
                  <c:v>39918</c:v>
                </c:pt>
                <c:pt idx="5680">
                  <c:v>39919</c:v>
                </c:pt>
                <c:pt idx="5681">
                  <c:v>39920</c:v>
                </c:pt>
                <c:pt idx="5682">
                  <c:v>39923</c:v>
                </c:pt>
                <c:pt idx="5683">
                  <c:v>39924</c:v>
                </c:pt>
                <c:pt idx="5684">
                  <c:v>39925</c:v>
                </c:pt>
                <c:pt idx="5685">
                  <c:v>39926</c:v>
                </c:pt>
                <c:pt idx="5686">
                  <c:v>39927</c:v>
                </c:pt>
                <c:pt idx="5687">
                  <c:v>39930</c:v>
                </c:pt>
                <c:pt idx="5688">
                  <c:v>39931</c:v>
                </c:pt>
                <c:pt idx="5689">
                  <c:v>39933</c:v>
                </c:pt>
                <c:pt idx="5690">
                  <c:v>39934</c:v>
                </c:pt>
                <c:pt idx="5691">
                  <c:v>39940</c:v>
                </c:pt>
                <c:pt idx="5692">
                  <c:v>39941</c:v>
                </c:pt>
                <c:pt idx="5693">
                  <c:v>39944</c:v>
                </c:pt>
                <c:pt idx="5694">
                  <c:v>39945</c:v>
                </c:pt>
                <c:pt idx="5695">
                  <c:v>39946</c:v>
                </c:pt>
                <c:pt idx="5696">
                  <c:v>39947</c:v>
                </c:pt>
                <c:pt idx="5697">
                  <c:v>39948</c:v>
                </c:pt>
                <c:pt idx="5698">
                  <c:v>39951</c:v>
                </c:pt>
                <c:pt idx="5699">
                  <c:v>39952</c:v>
                </c:pt>
                <c:pt idx="5700">
                  <c:v>39953</c:v>
                </c:pt>
                <c:pt idx="5701">
                  <c:v>39954</c:v>
                </c:pt>
                <c:pt idx="5702">
                  <c:v>39955</c:v>
                </c:pt>
                <c:pt idx="5703">
                  <c:v>39958</c:v>
                </c:pt>
                <c:pt idx="5704">
                  <c:v>39959</c:v>
                </c:pt>
                <c:pt idx="5705">
                  <c:v>39960</c:v>
                </c:pt>
                <c:pt idx="5706">
                  <c:v>39961</c:v>
                </c:pt>
                <c:pt idx="5707">
                  <c:v>39962</c:v>
                </c:pt>
                <c:pt idx="5708">
                  <c:v>39965</c:v>
                </c:pt>
                <c:pt idx="5709">
                  <c:v>39966</c:v>
                </c:pt>
                <c:pt idx="5710">
                  <c:v>39967</c:v>
                </c:pt>
                <c:pt idx="5711">
                  <c:v>39968</c:v>
                </c:pt>
                <c:pt idx="5712">
                  <c:v>39969</c:v>
                </c:pt>
                <c:pt idx="5713">
                  <c:v>39972</c:v>
                </c:pt>
                <c:pt idx="5714">
                  <c:v>39973</c:v>
                </c:pt>
                <c:pt idx="5715">
                  <c:v>39974</c:v>
                </c:pt>
                <c:pt idx="5716">
                  <c:v>39975</c:v>
                </c:pt>
                <c:pt idx="5717">
                  <c:v>39976</c:v>
                </c:pt>
                <c:pt idx="5718">
                  <c:v>39979</c:v>
                </c:pt>
                <c:pt idx="5719">
                  <c:v>39980</c:v>
                </c:pt>
                <c:pt idx="5720">
                  <c:v>39981</c:v>
                </c:pt>
                <c:pt idx="5721">
                  <c:v>39982</c:v>
                </c:pt>
                <c:pt idx="5722">
                  <c:v>39983</c:v>
                </c:pt>
                <c:pt idx="5723">
                  <c:v>39986</c:v>
                </c:pt>
                <c:pt idx="5724">
                  <c:v>39987</c:v>
                </c:pt>
                <c:pt idx="5725">
                  <c:v>39988</c:v>
                </c:pt>
                <c:pt idx="5726">
                  <c:v>39989</c:v>
                </c:pt>
                <c:pt idx="5727">
                  <c:v>39990</c:v>
                </c:pt>
                <c:pt idx="5728">
                  <c:v>39993</c:v>
                </c:pt>
                <c:pt idx="5729">
                  <c:v>39994</c:v>
                </c:pt>
                <c:pt idx="5730">
                  <c:v>39995</c:v>
                </c:pt>
                <c:pt idx="5731">
                  <c:v>39996</c:v>
                </c:pt>
                <c:pt idx="5732">
                  <c:v>39997</c:v>
                </c:pt>
                <c:pt idx="5733">
                  <c:v>40000</c:v>
                </c:pt>
                <c:pt idx="5734">
                  <c:v>40001</c:v>
                </c:pt>
                <c:pt idx="5735">
                  <c:v>40002</c:v>
                </c:pt>
                <c:pt idx="5736">
                  <c:v>40003</c:v>
                </c:pt>
                <c:pt idx="5737">
                  <c:v>40004</c:v>
                </c:pt>
                <c:pt idx="5738">
                  <c:v>40007</c:v>
                </c:pt>
                <c:pt idx="5739">
                  <c:v>40008</c:v>
                </c:pt>
                <c:pt idx="5740">
                  <c:v>40009</c:v>
                </c:pt>
                <c:pt idx="5741">
                  <c:v>40010</c:v>
                </c:pt>
                <c:pt idx="5742">
                  <c:v>40011</c:v>
                </c:pt>
                <c:pt idx="5743">
                  <c:v>40015</c:v>
                </c:pt>
                <c:pt idx="5744">
                  <c:v>40016</c:v>
                </c:pt>
                <c:pt idx="5745">
                  <c:v>40017</c:v>
                </c:pt>
                <c:pt idx="5746">
                  <c:v>40018</c:v>
                </c:pt>
                <c:pt idx="5747">
                  <c:v>40021</c:v>
                </c:pt>
                <c:pt idx="5748">
                  <c:v>40022</c:v>
                </c:pt>
                <c:pt idx="5749">
                  <c:v>40023</c:v>
                </c:pt>
                <c:pt idx="5750">
                  <c:v>40024</c:v>
                </c:pt>
                <c:pt idx="5751">
                  <c:v>40025</c:v>
                </c:pt>
                <c:pt idx="5752">
                  <c:v>40028</c:v>
                </c:pt>
                <c:pt idx="5753">
                  <c:v>40029</c:v>
                </c:pt>
                <c:pt idx="5754">
                  <c:v>40030</c:v>
                </c:pt>
                <c:pt idx="5755">
                  <c:v>40031</c:v>
                </c:pt>
                <c:pt idx="5756">
                  <c:v>40032</c:v>
                </c:pt>
                <c:pt idx="5757">
                  <c:v>40035</c:v>
                </c:pt>
                <c:pt idx="5758">
                  <c:v>40036</c:v>
                </c:pt>
                <c:pt idx="5759">
                  <c:v>40037</c:v>
                </c:pt>
                <c:pt idx="5760">
                  <c:v>40038</c:v>
                </c:pt>
                <c:pt idx="5761">
                  <c:v>40039</c:v>
                </c:pt>
                <c:pt idx="5762">
                  <c:v>40042</c:v>
                </c:pt>
                <c:pt idx="5763">
                  <c:v>40043</c:v>
                </c:pt>
                <c:pt idx="5764">
                  <c:v>40044</c:v>
                </c:pt>
                <c:pt idx="5765">
                  <c:v>40045</c:v>
                </c:pt>
                <c:pt idx="5766">
                  <c:v>40046</c:v>
                </c:pt>
                <c:pt idx="5767">
                  <c:v>40049</c:v>
                </c:pt>
                <c:pt idx="5768">
                  <c:v>40050</c:v>
                </c:pt>
                <c:pt idx="5769">
                  <c:v>40051</c:v>
                </c:pt>
                <c:pt idx="5770">
                  <c:v>40052</c:v>
                </c:pt>
                <c:pt idx="5771">
                  <c:v>40053</c:v>
                </c:pt>
                <c:pt idx="5772">
                  <c:v>40056</c:v>
                </c:pt>
                <c:pt idx="5773">
                  <c:v>40057</c:v>
                </c:pt>
                <c:pt idx="5774">
                  <c:v>40058</c:v>
                </c:pt>
                <c:pt idx="5775">
                  <c:v>40059</c:v>
                </c:pt>
                <c:pt idx="5776">
                  <c:v>40060</c:v>
                </c:pt>
                <c:pt idx="5777">
                  <c:v>40063</c:v>
                </c:pt>
                <c:pt idx="5778">
                  <c:v>40064</c:v>
                </c:pt>
                <c:pt idx="5779">
                  <c:v>40065</c:v>
                </c:pt>
                <c:pt idx="5780">
                  <c:v>40066</c:v>
                </c:pt>
                <c:pt idx="5781">
                  <c:v>40067</c:v>
                </c:pt>
                <c:pt idx="5782">
                  <c:v>40070</c:v>
                </c:pt>
                <c:pt idx="5783">
                  <c:v>40071</c:v>
                </c:pt>
                <c:pt idx="5784">
                  <c:v>40072</c:v>
                </c:pt>
                <c:pt idx="5785">
                  <c:v>40073</c:v>
                </c:pt>
                <c:pt idx="5786">
                  <c:v>40074</c:v>
                </c:pt>
                <c:pt idx="5787">
                  <c:v>40080</c:v>
                </c:pt>
                <c:pt idx="5788">
                  <c:v>40081</c:v>
                </c:pt>
                <c:pt idx="5789">
                  <c:v>40084</c:v>
                </c:pt>
                <c:pt idx="5790">
                  <c:v>40085</c:v>
                </c:pt>
                <c:pt idx="5791">
                  <c:v>40086</c:v>
                </c:pt>
                <c:pt idx="5792">
                  <c:v>40087</c:v>
                </c:pt>
                <c:pt idx="5793">
                  <c:v>40088</c:v>
                </c:pt>
                <c:pt idx="5794">
                  <c:v>40091</c:v>
                </c:pt>
                <c:pt idx="5795">
                  <c:v>40092</c:v>
                </c:pt>
                <c:pt idx="5796">
                  <c:v>40093</c:v>
                </c:pt>
                <c:pt idx="5797">
                  <c:v>40094</c:v>
                </c:pt>
                <c:pt idx="5798">
                  <c:v>40095</c:v>
                </c:pt>
                <c:pt idx="5799">
                  <c:v>40099</c:v>
                </c:pt>
                <c:pt idx="5800">
                  <c:v>40100</c:v>
                </c:pt>
                <c:pt idx="5801">
                  <c:v>40101</c:v>
                </c:pt>
                <c:pt idx="5802">
                  <c:v>40102</c:v>
                </c:pt>
                <c:pt idx="5803">
                  <c:v>40105</c:v>
                </c:pt>
                <c:pt idx="5804">
                  <c:v>40106</c:v>
                </c:pt>
                <c:pt idx="5805">
                  <c:v>40107</c:v>
                </c:pt>
                <c:pt idx="5806">
                  <c:v>40108</c:v>
                </c:pt>
                <c:pt idx="5807">
                  <c:v>40109</c:v>
                </c:pt>
                <c:pt idx="5808">
                  <c:v>40112</c:v>
                </c:pt>
                <c:pt idx="5809">
                  <c:v>40113</c:v>
                </c:pt>
                <c:pt idx="5810">
                  <c:v>40114</c:v>
                </c:pt>
                <c:pt idx="5811">
                  <c:v>40115</c:v>
                </c:pt>
                <c:pt idx="5812">
                  <c:v>40116</c:v>
                </c:pt>
                <c:pt idx="5813">
                  <c:v>40119</c:v>
                </c:pt>
                <c:pt idx="5814">
                  <c:v>40121</c:v>
                </c:pt>
                <c:pt idx="5815">
                  <c:v>40122</c:v>
                </c:pt>
                <c:pt idx="5816">
                  <c:v>40123</c:v>
                </c:pt>
                <c:pt idx="5817">
                  <c:v>40126</c:v>
                </c:pt>
                <c:pt idx="5818">
                  <c:v>40127</c:v>
                </c:pt>
                <c:pt idx="5819">
                  <c:v>40128</c:v>
                </c:pt>
                <c:pt idx="5820">
                  <c:v>40129</c:v>
                </c:pt>
                <c:pt idx="5821">
                  <c:v>40130</c:v>
                </c:pt>
                <c:pt idx="5822">
                  <c:v>40133</c:v>
                </c:pt>
                <c:pt idx="5823">
                  <c:v>40134</c:v>
                </c:pt>
                <c:pt idx="5824">
                  <c:v>40135</c:v>
                </c:pt>
                <c:pt idx="5825">
                  <c:v>40136</c:v>
                </c:pt>
                <c:pt idx="5826">
                  <c:v>40137</c:v>
                </c:pt>
                <c:pt idx="5827">
                  <c:v>40141</c:v>
                </c:pt>
                <c:pt idx="5828">
                  <c:v>40142</c:v>
                </c:pt>
                <c:pt idx="5829">
                  <c:v>40143</c:v>
                </c:pt>
                <c:pt idx="5830">
                  <c:v>40144</c:v>
                </c:pt>
                <c:pt idx="5831">
                  <c:v>40147</c:v>
                </c:pt>
                <c:pt idx="5832">
                  <c:v>40148</c:v>
                </c:pt>
                <c:pt idx="5833">
                  <c:v>40149</c:v>
                </c:pt>
                <c:pt idx="5834">
                  <c:v>40150</c:v>
                </c:pt>
                <c:pt idx="5835">
                  <c:v>40151</c:v>
                </c:pt>
                <c:pt idx="5836">
                  <c:v>40154</c:v>
                </c:pt>
                <c:pt idx="5837">
                  <c:v>40155</c:v>
                </c:pt>
                <c:pt idx="5838">
                  <c:v>40156</c:v>
                </c:pt>
                <c:pt idx="5839">
                  <c:v>40157</c:v>
                </c:pt>
                <c:pt idx="5840">
                  <c:v>40158</c:v>
                </c:pt>
                <c:pt idx="5841">
                  <c:v>40161</c:v>
                </c:pt>
                <c:pt idx="5842">
                  <c:v>40162</c:v>
                </c:pt>
                <c:pt idx="5843">
                  <c:v>40163</c:v>
                </c:pt>
                <c:pt idx="5844">
                  <c:v>40164</c:v>
                </c:pt>
                <c:pt idx="5845">
                  <c:v>40165</c:v>
                </c:pt>
                <c:pt idx="5846">
                  <c:v>40168</c:v>
                </c:pt>
                <c:pt idx="5847">
                  <c:v>40169</c:v>
                </c:pt>
                <c:pt idx="5848">
                  <c:v>40171</c:v>
                </c:pt>
                <c:pt idx="5849">
                  <c:v>40172</c:v>
                </c:pt>
                <c:pt idx="5850">
                  <c:v>40175</c:v>
                </c:pt>
                <c:pt idx="5851">
                  <c:v>40176</c:v>
                </c:pt>
                <c:pt idx="5852">
                  <c:v>40177</c:v>
                </c:pt>
                <c:pt idx="5853">
                  <c:v>40182</c:v>
                </c:pt>
                <c:pt idx="5854">
                  <c:v>40183</c:v>
                </c:pt>
                <c:pt idx="5855">
                  <c:v>40184</c:v>
                </c:pt>
                <c:pt idx="5856">
                  <c:v>40185</c:v>
                </c:pt>
                <c:pt idx="5857">
                  <c:v>40186</c:v>
                </c:pt>
                <c:pt idx="5858">
                  <c:v>40190</c:v>
                </c:pt>
                <c:pt idx="5859">
                  <c:v>40191</c:v>
                </c:pt>
                <c:pt idx="5860">
                  <c:v>40192</c:v>
                </c:pt>
                <c:pt idx="5861">
                  <c:v>40193</c:v>
                </c:pt>
                <c:pt idx="5862">
                  <c:v>40196</c:v>
                </c:pt>
                <c:pt idx="5863">
                  <c:v>40197</c:v>
                </c:pt>
                <c:pt idx="5864">
                  <c:v>40198</c:v>
                </c:pt>
                <c:pt idx="5865">
                  <c:v>40199</c:v>
                </c:pt>
                <c:pt idx="5866">
                  <c:v>40200</c:v>
                </c:pt>
                <c:pt idx="5867">
                  <c:v>40203</c:v>
                </c:pt>
                <c:pt idx="5868">
                  <c:v>40204</c:v>
                </c:pt>
                <c:pt idx="5869">
                  <c:v>40205</c:v>
                </c:pt>
                <c:pt idx="5870">
                  <c:v>40206</c:v>
                </c:pt>
                <c:pt idx="5871">
                  <c:v>40207</c:v>
                </c:pt>
                <c:pt idx="5872">
                  <c:v>40210</c:v>
                </c:pt>
                <c:pt idx="5873">
                  <c:v>40211</c:v>
                </c:pt>
                <c:pt idx="5874">
                  <c:v>40212</c:v>
                </c:pt>
                <c:pt idx="5875">
                  <c:v>40213</c:v>
                </c:pt>
                <c:pt idx="5876">
                  <c:v>40214</c:v>
                </c:pt>
                <c:pt idx="5877">
                  <c:v>40217</c:v>
                </c:pt>
                <c:pt idx="5878">
                  <c:v>40218</c:v>
                </c:pt>
                <c:pt idx="5879">
                  <c:v>40219</c:v>
                </c:pt>
                <c:pt idx="5880">
                  <c:v>40221</c:v>
                </c:pt>
                <c:pt idx="5881">
                  <c:v>40224</c:v>
                </c:pt>
                <c:pt idx="5882">
                  <c:v>40225</c:v>
                </c:pt>
                <c:pt idx="5883">
                  <c:v>40226</c:v>
                </c:pt>
                <c:pt idx="5884">
                  <c:v>40227</c:v>
                </c:pt>
                <c:pt idx="5885">
                  <c:v>40228</c:v>
                </c:pt>
                <c:pt idx="5886">
                  <c:v>40231</c:v>
                </c:pt>
                <c:pt idx="5887">
                  <c:v>40232</c:v>
                </c:pt>
                <c:pt idx="5888">
                  <c:v>40233</c:v>
                </c:pt>
                <c:pt idx="5889">
                  <c:v>40234</c:v>
                </c:pt>
                <c:pt idx="5890">
                  <c:v>40235</c:v>
                </c:pt>
                <c:pt idx="5891">
                  <c:v>40238</c:v>
                </c:pt>
                <c:pt idx="5892">
                  <c:v>40239</c:v>
                </c:pt>
                <c:pt idx="5893">
                  <c:v>40240</c:v>
                </c:pt>
                <c:pt idx="5894">
                  <c:v>40241</c:v>
                </c:pt>
                <c:pt idx="5895">
                  <c:v>40242</c:v>
                </c:pt>
                <c:pt idx="5896">
                  <c:v>40245</c:v>
                </c:pt>
                <c:pt idx="5897">
                  <c:v>40246</c:v>
                </c:pt>
                <c:pt idx="5898">
                  <c:v>40247</c:v>
                </c:pt>
                <c:pt idx="5899">
                  <c:v>40248</c:v>
                </c:pt>
                <c:pt idx="5900">
                  <c:v>40249</c:v>
                </c:pt>
                <c:pt idx="5901">
                  <c:v>40252</c:v>
                </c:pt>
                <c:pt idx="5902">
                  <c:v>40253</c:v>
                </c:pt>
                <c:pt idx="5903">
                  <c:v>40254</c:v>
                </c:pt>
                <c:pt idx="5904">
                  <c:v>40255</c:v>
                </c:pt>
                <c:pt idx="5905">
                  <c:v>40256</c:v>
                </c:pt>
                <c:pt idx="5906">
                  <c:v>40260</c:v>
                </c:pt>
                <c:pt idx="5907">
                  <c:v>40261</c:v>
                </c:pt>
                <c:pt idx="5908">
                  <c:v>40262</c:v>
                </c:pt>
                <c:pt idx="5909">
                  <c:v>40263</c:v>
                </c:pt>
                <c:pt idx="5910">
                  <c:v>40266</c:v>
                </c:pt>
                <c:pt idx="5911">
                  <c:v>40267</c:v>
                </c:pt>
                <c:pt idx="5912">
                  <c:v>40268</c:v>
                </c:pt>
                <c:pt idx="5913">
                  <c:v>40269</c:v>
                </c:pt>
                <c:pt idx="5914">
                  <c:v>40270</c:v>
                </c:pt>
                <c:pt idx="5915">
                  <c:v>40273</c:v>
                </c:pt>
                <c:pt idx="5916">
                  <c:v>40274</c:v>
                </c:pt>
                <c:pt idx="5917">
                  <c:v>40275</c:v>
                </c:pt>
                <c:pt idx="5918">
                  <c:v>40276</c:v>
                </c:pt>
                <c:pt idx="5919">
                  <c:v>40277</c:v>
                </c:pt>
                <c:pt idx="5920">
                  <c:v>40280</c:v>
                </c:pt>
                <c:pt idx="5921">
                  <c:v>40281</c:v>
                </c:pt>
                <c:pt idx="5922">
                  <c:v>40282</c:v>
                </c:pt>
                <c:pt idx="5923">
                  <c:v>40283</c:v>
                </c:pt>
                <c:pt idx="5924">
                  <c:v>40284</c:v>
                </c:pt>
                <c:pt idx="5925">
                  <c:v>40287</c:v>
                </c:pt>
                <c:pt idx="5926">
                  <c:v>40288</c:v>
                </c:pt>
                <c:pt idx="5927">
                  <c:v>40289</c:v>
                </c:pt>
                <c:pt idx="5928">
                  <c:v>40290</c:v>
                </c:pt>
                <c:pt idx="5929">
                  <c:v>40291</c:v>
                </c:pt>
                <c:pt idx="5930">
                  <c:v>40294</c:v>
                </c:pt>
                <c:pt idx="5931">
                  <c:v>40295</c:v>
                </c:pt>
                <c:pt idx="5932">
                  <c:v>40296</c:v>
                </c:pt>
                <c:pt idx="5933">
                  <c:v>40298</c:v>
                </c:pt>
                <c:pt idx="5934">
                  <c:v>40304</c:v>
                </c:pt>
                <c:pt idx="5935">
                  <c:v>40305</c:v>
                </c:pt>
                <c:pt idx="5936">
                  <c:v>40308</c:v>
                </c:pt>
                <c:pt idx="5937">
                  <c:v>40309</c:v>
                </c:pt>
                <c:pt idx="5938">
                  <c:v>40310</c:v>
                </c:pt>
                <c:pt idx="5939">
                  <c:v>40311</c:v>
                </c:pt>
                <c:pt idx="5940">
                  <c:v>40312</c:v>
                </c:pt>
                <c:pt idx="5941">
                  <c:v>40315</c:v>
                </c:pt>
                <c:pt idx="5942">
                  <c:v>40316</c:v>
                </c:pt>
                <c:pt idx="5943">
                  <c:v>40317</c:v>
                </c:pt>
                <c:pt idx="5944">
                  <c:v>40318</c:v>
                </c:pt>
                <c:pt idx="5945">
                  <c:v>40319</c:v>
                </c:pt>
                <c:pt idx="5946">
                  <c:v>40322</c:v>
                </c:pt>
                <c:pt idx="5947">
                  <c:v>40323</c:v>
                </c:pt>
                <c:pt idx="5948">
                  <c:v>40324</c:v>
                </c:pt>
                <c:pt idx="5949">
                  <c:v>40325</c:v>
                </c:pt>
                <c:pt idx="5950">
                  <c:v>40326</c:v>
                </c:pt>
                <c:pt idx="5951">
                  <c:v>40329</c:v>
                </c:pt>
                <c:pt idx="5952">
                  <c:v>40330</c:v>
                </c:pt>
                <c:pt idx="5953">
                  <c:v>40331</c:v>
                </c:pt>
                <c:pt idx="5954">
                  <c:v>40332</c:v>
                </c:pt>
                <c:pt idx="5955">
                  <c:v>40333</c:v>
                </c:pt>
                <c:pt idx="5956">
                  <c:v>40336</c:v>
                </c:pt>
                <c:pt idx="5957">
                  <c:v>40337</c:v>
                </c:pt>
                <c:pt idx="5958">
                  <c:v>40338</c:v>
                </c:pt>
                <c:pt idx="5959">
                  <c:v>40339</c:v>
                </c:pt>
                <c:pt idx="5960">
                  <c:v>40340</c:v>
                </c:pt>
                <c:pt idx="5961">
                  <c:v>40343</c:v>
                </c:pt>
                <c:pt idx="5962">
                  <c:v>40344</c:v>
                </c:pt>
                <c:pt idx="5963">
                  <c:v>40345</c:v>
                </c:pt>
                <c:pt idx="5964">
                  <c:v>40346</c:v>
                </c:pt>
                <c:pt idx="5965">
                  <c:v>40347</c:v>
                </c:pt>
                <c:pt idx="5966">
                  <c:v>40350</c:v>
                </c:pt>
                <c:pt idx="5967">
                  <c:v>40351</c:v>
                </c:pt>
                <c:pt idx="5968">
                  <c:v>40352</c:v>
                </c:pt>
                <c:pt idx="5969">
                  <c:v>40353</c:v>
                </c:pt>
                <c:pt idx="5970">
                  <c:v>40354</c:v>
                </c:pt>
                <c:pt idx="5971">
                  <c:v>40357</c:v>
                </c:pt>
                <c:pt idx="5972">
                  <c:v>40358</c:v>
                </c:pt>
                <c:pt idx="5973">
                  <c:v>40359</c:v>
                </c:pt>
                <c:pt idx="5974">
                  <c:v>40360</c:v>
                </c:pt>
                <c:pt idx="5975">
                  <c:v>40361</c:v>
                </c:pt>
                <c:pt idx="5976">
                  <c:v>40364</c:v>
                </c:pt>
                <c:pt idx="5977">
                  <c:v>40365</c:v>
                </c:pt>
                <c:pt idx="5978">
                  <c:v>40366</c:v>
                </c:pt>
                <c:pt idx="5979">
                  <c:v>40367</c:v>
                </c:pt>
                <c:pt idx="5980">
                  <c:v>40368</c:v>
                </c:pt>
                <c:pt idx="5981">
                  <c:v>40371</c:v>
                </c:pt>
                <c:pt idx="5982">
                  <c:v>40372</c:v>
                </c:pt>
                <c:pt idx="5983">
                  <c:v>40373</c:v>
                </c:pt>
                <c:pt idx="5984">
                  <c:v>40374</c:v>
                </c:pt>
                <c:pt idx="5985">
                  <c:v>40375</c:v>
                </c:pt>
                <c:pt idx="5986">
                  <c:v>40379</c:v>
                </c:pt>
                <c:pt idx="5987">
                  <c:v>40380</c:v>
                </c:pt>
                <c:pt idx="5988">
                  <c:v>40381</c:v>
                </c:pt>
                <c:pt idx="5989">
                  <c:v>40382</c:v>
                </c:pt>
                <c:pt idx="5990">
                  <c:v>40385</c:v>
                </c:pt>
                <c:pt idx="5991">
                  <c:v>40386</c:v>
                </c:pt>
                <c:pt idx="5992">
                  <c:v>40387</c:v>
                </c:pt>
                <c:pt idx="5993">
                  <c:v>40388</c:v>
                </c:pt>
                <c:pt idx="5994">
                  <c:v>40389</c:v>
                </c:pt>
                <c:pt idx="5995">
                  <c:v>40392</c:v>
                </c:pt>
                <c:pt idx="5996">
                  <c:v>40393</c:v>
                </c:pt>
                <c:pt idx="5997">
                  <c:v>40394</c:v>
                </c:pt>
                <c:pt idx="5998">
                  <c:v>40395</c:v>
                </c:pt>
                <c:pt idx="5999">
                  <c:v>40396</c:v>
                </c:pt>
                <c:pt idx="6000">
                  <c:v>40399</c:v>
                </c:pt>
                <c:pt idx="6001">
                  <c:v>40400</c:v>
                </c:pt>
                <c:pt idx="6002">
                  <c:v>40401</c:v>
                </c:pt>
                <c:pt idx="6003">
                  <c:v>40402</c:v>
                </c:pt>
                <c:pt idx="6004">
                  <c:v>40403</c:v>
                </c:pt>
                <c:pt idx="6005">
                  <c:v>40406</c:v>
                </c:pt>
                <c:pt idx="6006">
                  <c:v>40407</c:v>
                </c:pt>
                <c:pt idx="6007">
                  <c:v>40408</c:v>
                </c:pt>
                <c:pt idx="6008">
                  <c:v>40409</c:v>
                </c:pt>
                <c:pt idx="6009">
                  <c:v>40410</c:v>
                </c:pt>
                <c:pt idx="6010">
                  <c:v>40413</c:v>
                </c:pt>
                <c:pt idx="6011">
                  <c:v>40414</c:v>
                </c:pt>
                <c:pt idx="6012">
                  <c:v>40415</c:v>
                </c:pt>
                <c:pt idx="6013">
                  <c:v>40416</c:v>
                </c:pt>
                <c:pt idx="6014">
                  <c:v>40417</c:v>
                </c:pt>
                <c:pt idx="6015">
                  <c:v>40420</c:v>
                </c:pt>
                <c:pt idx="6016">
                  <c:v>40421</c:v>
                </c:pt>
                <c:pt idx="6017">
                  <c:v>40422</c:v>
                </c:pt>
                <c:pt idx="6018">
                  <c:v>40423</c:v>
                </c:pt>
                <c:pt idx="6019">
                  <c:v>40424</c:v>
                </c:pt>
                <c:pt idx="6020">
                  <c:v>40427</c:v>
                </c:pt>
                <c:pt idx="6021">
                  <c:v>40428</c:v>
                </c:pt>
                <c:pt idx="6022">
                  <c:v>40429</c:v>
                </c:pt>
                <c:pt idx="6023">
                  <c:v>40430</c:v>
                </c:pt>
                <c:pt idx="6024">
                  <c:v>40431</c:v>
                </c:pt>
                <c:pt idx="6025">
                  <c:v>40434</c:v>
                </c:pt>
                <c:pt idx="6026">
                  <c:v>40435</c:v>
                </c:pt>
                <c:pt idx="6027">
                  <c:v>40436</c:v>
                </c:pt>
                <c:pt idx="6028">
                  <c:v>40437</c:v>
                </c:pt>
                <c:pt idx="6029">
                  <c:v>40438</c:v>
                </c:pt>
                <c:pt idx="6030">
                  <c:v>40442</c:v>
                </c:pt>
                <c:pt idx="6031">
                  <c:v>40443</c:v>
                </c:pt>
                <c:pt idx="6032">
                  <c:v>40445</c:v>
                </c:pt>
                <c:pt idx="6033">
                  <c:v>40448</c:v>
                </c:pt>
                <c:pt idx="6034">
                  <c:v>40449</c:v>
                </c:pt>
                <c:pt idx="6035">
                  <c:v>40450</c:v>
                </c:pt>
                <c:pt idx="6036">
                  <c:v>40451</c:v>
                </c:pt>
                <c:pt idx="6037">
                  <c:v>40452</c:v>
                </c:pt>
                <c:pt idx="6038">
                  <c:v>40455</c:v>
                </c:pt>
                <c:pt idx="6039">
                  <c:v>40456</c:v>
                </c:pt>
                <c:pt idx="6040">
                  <c:v>40457</c:v>
                </c:pt>
                <c:pt idx="6041">
                  <c:v>40458</c:v>
                </c:pt>
                <c:pt idx="6042">
                  <c:v>40459</c:v>
                </c:pt>
                <c:pt idx="6043">
                  <c:v>40463</c:v>
                </c:pt>
                <c:pt idx="6044">
                  <c:v>40464</c:v>
                </c:pt>
                <c:pt idx="6045">
                  <c:v>40465</c:v>
                </c:pt>
                <c:pt idx="6046">
                  <c:v>40466</c:v>
                </c:pt>
                <c:pt idx="6047">
                  <c:v>40469</c:v>
                </c:pt>
                <c:pt idx="6048">
                  <c:v>40470</c:v>
                </c:pt>
                <c:pt idx="6049">
                  <c:v>40471</c:v>
                </c:pt>
                <c:pt idx="6050">
                  <c:v>40472</c:v>
                </c:pt>
                <c:pt idx="6051">
                  <c:v>40473</c:v>
                </c:pt>
                <c:pt idx="6052">
                  <c:v>40476</c:v>
                </c:pt>
                <c:pt idx="6053">
                  <c:v>40477</c:v>
                </c:pt>
                <c:pt idx="6054">
                  <c:v>40478</c:v>
                </c:pt>
                <c:pt idx="6055">
                  <c:v>40479</c:v>
                </c:pt>
                <c:pt idx="6056">
                  <c:v>40480</c:v>
                </c:pt>
                <c:pt idx="6057">
                  <c:v>40483</c:v>
                </c:pt>
                <c:pt idx="6058">
                  <c:v>40484</c:v>
                </c:pt>
                <c:pt idx="6059">
                  <c:v>40486</c:v>
                </c:pt>
                <c:pt idx="6060">
                  <c:v>40487</c:v>
                </c:pt>
                <c:pt idx="6061">
                  <c:v>40490</c:v>
                </c:pt>
                <c:pt idx="6062">
                  <c:v>40491</c:v>
                </c:pt>
                <c:pt idx="6063">
                  <c:v>40492</c:v>
                </c:pt>
                <c:pt idx="6064">
                  <c:v>40493</c:v>
                </c:pt>
                <c:pt idx="6065">
                  <c:v>40494</c:v>
                </c:pt>
                <c:pt idx="6066">
                  <c:v>40497</c:v>
                </c:pt>
                <c:pt idx="6067">
                  <c:v>40498</c:v>
                </c:pt>
                <c:pt idx="6068">
                  <c:v>40499</c:v>
                </c:pt>
                <c:pt idx="6069">
                  <c:v>40500</c:v>
                </c:pt>
                <c:pt idx="6070">
                  <c:v>40501</c:v>
                </c:pt>
                <c:pt idx="6071">
                  <c:v>40504</c:v>
                </c:pt>
                <c:pt idx="6072">
                  <c:v>40506</c:v>
                </c:pt>
                <c:pt idx="6073">
                  <c:v>40507</c:v>
                </c:pt>
                <c:pt idx="6074">
                  <c:v>40508</c:v>
                </c:pt>
                <c:pt idx="6075">
                  <c:v>40511</c:v>
                </c:pt>
                <c:pt idx="6076">
                  <c:v>40512</c:v>
                </c:pt>
                <c:pt idx="6077">
                  <c:v>40513</c:v>
                </c:pt>
                <c:pt idx="6078">
                  <c:v>40514</c:v>
                </c:pt>
                <c:pt idx="6079">
                  <c:v>40515</c:v>
                </c:pt>
                <c:pt idx="6080">
                  <c:v>40518</c:v>
                </c:pt>
                <c:pt idx="6081">
                  <c:v>40519</c:v>
                </c:pt>
                <c:pt idx="6082">
                  <c:v>40520</c:v>
                </c:pt>
                <c:pt idx="6083">
                  <c:v>40521</c:v>
                </c:pt>
                <c:pt idx="6084">
                  <c:v>40522</c:v>
                </c:pt>
                <c:pt idx="6085">
                  <c:v>40525</c:v>
                </c:pt>
                <c:pt idx="6086">
                  <c:v>40526</c:v>
                </c:pt>
                <c:pt idx="6087">
                  <c:v>40527</c:v>
                </c:pt>
                <c:pt idx="6088">
                  <c:v>40528</c:v>
                </c:pt>
                <c:pt idx="6089">
                  <c:v>40529</c:v>
                </c:pt>
                <c:pt idx="6090">
                  <c:v>40532</c:v>
                </c:pt>
                <c:pt idx="6091">
                  <c:v>40533</c:v>
                </c:pt>
                <c:pt idx="6092">
                  <c:v>40534</c:v>
                </c:pt>
                <c:pt idx="6093">
                  <c:v>40536</c:v>
                </c:pt>
                <c:pt idx="6094">
                  <c:v>40539</c:v>
                </c:pt>
                <c:pt idx="6095">
                  <c:v>40540</c:v>
                </c:pt>
                <c:pt idx="6096">
                  <c:v>40541</c:v>
                </c:pt>
                <c:pt idx="6097">
                  <c:v>40542</c:v>
                </c:pt>
                <c:pt idx="6098">
                  <c:v>40547</c:v>
                </c:pt>
                <c:pt idx="6099">
                  <c:v>40548</c:v>
                </c:pt>
                <c:pt idx="6100">
                  <c:v>40549</c:v>
                </c:pt>
                <c:pt idx="6101">
                  <c:v>40550</c:v>
                </c:pt>
                <c:pt idx="6102">
                  <c:v>40554</c:v>
                </c:pt>
                <c:pt idx="6103">
                  <c:v>40555</c:v>
                </c:pt>
                <c:pt idx="6104">
                  <c:v>40556</c:v>
                </c:pt>
                <c:pt idx="6105">
                  <c:v>40557</c:v>
                </c:pt>
                <c:pt idx="6106">
                  <c:v>40560</c:v>
                </c:pt>
                <c:pt idx="6107">
                  <c:v>40561</c:v>
                </c:pt>
                <c:pt idx="6108">
                  <c:v>40562</c:v>
                </c:pt>
                <c:pt idx="6109">
                  <c:v>40563</c:v>
                </c:pt>
                <c:pt idx="6110">
                  <c:v>40564</c:v>
                </c:pt>
                <c:pt idx="6111">
                  <c:v>40567</c:v>
                </c:pt>
                <c:pt idx="6112">
                  <c:v>40568</c:v>
                </c:pt>
                <c:pt idx="6113">
                  <c:v>40569</c:v>
                </c:pt>
                <c:pt idx="6114">
                  <c:v>40570</c:v>
                </c:pt>
                <c:pt idx="6115">
                  <c:v>40571</c:v>
                </c:pt>
                <c:pt idx="6116">
                  <c:v>40574</c:v>
                </c:pt>
                <c:pt idx="6117">
                  <c:v>40575</c:v>
                </c:pt>
                <c:pt idx="6118">
                  <c:v>40576</c:v>
                </c:pt>
                <c:pt idx="6119">
                  <c:v>40577</c:v>
                </c:pt>
                <c:pt idx="6120">
                  <c:v>40578</c:v>
                </c:pt>
                <c:pt idx="6121">
                  <c:v>40581</c:v>
                </c:pt>
                <c:pt idx="6122">
                  <c:v>40582</c:v>
                </c:pt>
                <c:pt idx="6123">
                  <c:v>40583</c:v>
                </c:pt>
                <c:pt idx="6124">
                  <c:v>40584</c:v>
                </c:pt>
                <c:pt idx="6125">
                  <c:v>40588</c:v>
                </c:pt>
                <c:pt idx="6126">
                  <c:v>40589</c:v>
                </c:pt>
                <c:pt idx="6127">
                  <c:v>40590</c:v>
                </c:pt>
                <c:pt idx="6128">
                  <c:v>40591</c:v>
                </c:pt>
                <c:pt idx="6129">
                  <c:v>40592</c:v>
                </c:pt>
                <c:pt idx="6130">
                  <c:v>40595</c:v>
                </c:pt>
                <c:pt idx="6131">
                  <c:v>40596</c:v>
                </c:pt>
                <c:pt idx="6132">
                  <c:v>40597</c:v>
                </c:pt>
                <c:pt idx="6133">
                  <c:v>40598</c:v>
                </c:pt>
                <c:pt idx="6134">
                  <c:v>40599</c:v>
                </c:pt>
                <c:pt idx="6135">
                  <c:v>40602</c:v>
                </c:pt>
                <c:pt idx="6136">
                  <c:v>40603</c:v>
                </c:pt>
                <c:pt idx="6137">
                  <c:v>40604</c:v>
                </c:pt>
                <c:pt idx="6138">
                  <c:v>40605</c:v>
                </c:pt>
                <c:pt idx="6139">
                  <c:v>40606</c:v>
                </c:pt>
                <c:pt idx="6140">
                  <c:v>40609</c:v>
                </c:pt>
                <c:pt idx="6141">
                  <c:v>40610</c:v>
                </c:pt>
                <c:pt idx="6142">
                  <c:v>40611</c:v>
                </c:pt>
                <c:pt idx="6143">
                  <c:v>40612</c:v>
                </c:pt>
                <c:pt idx="6144">
                  <c:v>40613</c:v>
                </c:pt>
                <c:pt idx="6145">
                  <c:v>40616</c:v>
                </c:pt>
                <c:pt idx="6146">
                  <c:v>40617</c:v>
                </c:pt>
                <c:pt idx="6147">
                  <c:v>40618</c:v>
                </c:pt>
                <c:pt idx="6148">
                  <c:v>40619</c:v>
                </c:pt>
                <c:pt idx="6149">
                  <c:v>40620</c:v>
                </c:pt>
                <c:pt idx="6150">
                  <c:v>40624</c:v>
                </c:pt>
                <c:pt idx="6151">
                  <c:v>40625</c:v>
                </c:pt>
                <c:pt idx="6152">
                  <c:v>40626</c:v>
                </c:pt>
                <c:pt idx="6153">
                  <c:v>40627</c:v>
                </c:pt>
                <c:pt idx="6154">
                  <c:v>40630</c:v>
                </c:pt>
                <c:pt idx="6155">
                  <c:v>40631</c:v>
                </c:pt>
                <c:pt idx="6156">
                  <c:v>40632</c:v>
                </c:pt>
                <c:pt idx="6157">
                  <c:v>40633</c:v>
                </c:pt>
                <c:pt idx="6158">
                  <c:v>40634</c:v>
                </c:pt>
                <c:pt idx="6159">
                  <c:v>40637</c:v>
                </c:pt>
                <c:pt idx="6160">
                  <c:v>40638</c:v>
                </c:pt>
                <c:pt idx="6161">
                  <c:v>40639</c:v>
                </c:pt>
                <c:pt idx="6162">
                  <c:v>40640</c:v>
                </c:pt>
                <c:pt idx="6163">
                  <c:v>40641</c:v>
                </c:pt>
                <c:pt idx="6164">
                  <c:v>40644</c:v>
                </c:pt>
                <c:pt idx="6165">
                  <c:v>40645</c:v>
                </c:pt>
                <c:pt idx="6166">
                  <c:v>40646</c:v>
                </c:pt>
                <c:pt idx="6167">
                  <c:v>40647</c:v>
                </c:pt>
                <c:pt idx="6168">
                  <c:v>40648</c:v>
                </c:pt>
                <c:pt idx="6169">
                  <c:v>40651</c:v>
                </c:pt>
                <c:pt idx="6170">
                  <c:v>40652</c:v>
                </c:pt>
                <c:pt idx="6171">
                  <c:v>40653</c:v>
                </c:pt>
                <c:pt idx="6172">
                  <c:v>40654</c:v>
                </c:pt>
                <c:pt idx="6173">
                  <c:v>40655</c:v>
                </c:pt>
                <c:pt idx="6174">
                  <c:v>40658</c:v>
                </c:pt>
                <c:pt idx="6175">
                  <c:v>40659</c:v>
                </c:pt>
                <c:pt idx="6176">
                  <c:v>40660</c:v>
                </c:pt>
                <c:pt idx="6177">
                  <c:v>40661</c:v>
                </c:pt>
                <c:pt idx="6178">
                  <c:v>40665</c:v>
                </c:pt>
                <c:pt idx="6179">
                  <c:v>40669</c:v>
                </c:pt>
                <c:pt idx="6180">
                  <c:v>40672</c:v>
                </c:pt>
                <c:pt idx="6181">
                  <c:v>40673</c:v>
                </c:pt>
                <c:pt idx="6182">
                  <c:v>40674</c:v>
                </c:pt>
                <c:pt idx="6183">
                  <c:v>40675</c:v>
                </c:pt>
                <c:pt idx="6184">
                  <c:v>40676</c:v>
                </c:pt>
                <c:pt idx="6185">
                  <c:v>40679</c:v>
                </c:pt>
                <c:pt idx="6186">
                  <c:v>40680</c:v>
                </c:pt>
                <c:pt idx="6187">
                  <c:v>40681</c:v>
                </c:pt>
                <c:pt idx="6188">
                  <c:v>40682</c:v>
                </c:pt>
                <c:pt idx="6189">
                  <c:v>40683</c:v>
                </c:pt>
                <c:pt idx="6190">
                  <c:v>40686</c:v>
                </c:pt>
                <c:pt idx="6191">
                  <c:v>40687</c:v>
                </c:pt>
                <c:pt idx="6192">
                  <c:v>40688</c:v>
                </c:pt>
                <c:pt idx="6193">
                  <c:v>40689</c:v>
                </c:pt>
                <c:pt idx="6194">
                  <c:v>40690</c:v>
                </c:pt>
                <c:pt idx="6195">
                  <c:v>40693</c:v>
                </c:pt>
                <c:pt idx="6196">
                  <c:v>40694</c:v>
                </c:pt>
                <c:pt idx="6197">
                  <c:v>40695</c:v>
                </c:pt>
                <c:pt idx="6198">
                  <c:v>40696</c:v>
                </c:pt>
                <c:pt idx="6199">
                  <c:v>40697</c:v>
                </c:pt>
                <c:pt idx="6200">
                  <c:v>40700</c:v>
                </c:pt>
                <c:pt idx="6201">
                  <c:v>40701</c:v>
                </c:pt>
                <c:pt idx="6202">
                  <c:v>40702</c:v>
                </c:pt>
                <c:pt idx="6203">
                  <c:v>40703</c:v>
                </c:pt>
                <c:pt idx="6204">
                  <c:v>40704</c:v>
                </c:pt>
                <c:pt idx="6205">
                  <c:v>40707</c:v>
                </c:pt>
                <c:pt idx="6206">
                  <c:v>40708</c:v>
                </c:pt>
                <c:pt idx="6207">
                  <c:v>40709</c:v>
                </c:pt>
                <c:pt idx="6208">
                  <c:v>40710</c:v>
                </c:pt>
                <c:pt idx="6209">
                  <c:v>40711</c:v>
                </c:pt>
                <c:pt idx="6210">
                  <c:v>40714</c:v>
                </c:pt>
                <c:pt idx="6211">
                  <c:v>40715</c:v>
                </c:pt>
                <c:pt idx="6212">
                  <c:v>40716</c:v>
                </c:pt>
                <c:pt idx="6213">
                  <c:v>40717</c:v>
                </c:pt>
                <c:pt idx="6214">
                  <c:v>40718</c:v>
                </c:pt>
                <c:pt idx="6215">
                  <c:v>40721</c:v>
                </c:pt>
                <c:pt idx="6216">
                  <c:v>40722</c:v>
                </c:pt>
                <c:pt idx="6217">
                  <c:v>40723</c:v>
                </c:pt>
                <c:pt idx="6218">
                  <c:v>40724</c:v>
                </c:pt>
                <c:pt idx="6219">
                  <c:v>40725</c:v>
                </c:pt>
                <c:pt idx="6220">
                  <c:v>40728</c:v>
                </c:pt>
                <c:pt idx="6221">
                  <c:v>40729</c:v>
                </c:pt>
                <c:pt idx="6222">
                  <c:v>40730</c:v>
                </c:pt>
                <c:pt idx="6223">
                  <c:v>40731</c:v>
                </c:pt>
                <c:pt idx="6224">
                  <c:v>40732</c:v>
                </c:pt>
                <c:pt idx="6225">
                  <c:v>40735</c:v>
                </c:pt>
                <c:pt idx="6226">
                  <c:v>40736</c:v>
                </c:pt>
                <c:pt idx="6227">
                  <c:v>40737</c:v>
                </c:pt>
                <c:pt idx="6228">
                  <c:v>40738</c:v>
                </c:pt>
                <c:pt idx="6229">
                  <c:v>40739</c:v>
                </c:pt>
                <c:pt idx="6230">
                  <c:v>40743</c:v>
                </c:pt>
                <c:pt idx="6231">
                  <c:v>40744</c:v>
                </c:pt>
                <c:pt idx="6232">
                  <c:v>40745</c:v>
                </c:pt>
                <c:pt idx="6233">
                  <c:v>40746</c:v>
                </c:pt>
                <c:pt idx="6234">
                  <c:v>40749</c:v>
                </c:pt>
                <c:pt idx="6235">
                  <c:v>40750</c:v>
                </c:pt>
                <c:pt idx="6236">
                  <c:v>40751</c:v>
                </c:pt>
                <c:pt idx="6237">
                  <c:v>40752</c:v>
                </c:pt>
                <c:pt idx="6238">
                  <c:v>40753</c:v>
                </c:pt>
                <c:pt idx="6239">
                  <c:v>40756</c:v>
                </c:pt>
                <c:pt idx="6240">
                  <c:v>40757</c:v>
                </c:pt>
                <c:pt idx="6241">
                  <c:v>40758</c:v>
                </c:pt>
                <c:pt idx="6242">
                  <c:v>40759</c:v>
                </c:pt>
                <c:pt idx="6243">
                  <c:v>40760</c:v>
                </c:pt>
                <c:pt idx="6244">
                  <c:v>40763</c:v>
                </c:pt>
                <c:pt idx="6245">
                  <c:v>40764</c:v>
                </c:pt>
                <c:pt idx="6246">
                  <c:v>40765</c:v>
                </c:pt>
                <c:pt idx="6247">
                  <c:v>40766</c:v>
                </c:pt>
                <c:pt idx="6248">
                  <c:v>40767</c:v>
                </c:pt>
                <c:pt idx="6249">
                  <c:v>40770</c:v>
                </c:pt>
                <c:pt idx="6250">
                  <c:v>40771</c:v>
                </c:pt>
                <c:pt idx="6251">
                  <c:v>40772</c:v>
                </c:pt>
                <c:pt idx="6252">
                  <c:v>40773</c:v>
                </c:pt>
                <c:pt idx="6253">
                  <c:v>40774</c:v>
                </c:pt>
                <c:pt idx="6254">
                  <c:v>40777</c:v>
                </c:pt>
                <c:pt idx="6255">
                  <c:v>40778</c:v>
                </c:pt>
                <c:pt idx="6256">
                  <c:v>40779</c:v>
                </c:pt>
                <c:pt idx="6257">
                  <c:v>40780</c:v>
                </c:pt>
                <c:pt idx="6258">
                  <c:v>40781</c:v>
                </c:pt>
                <c:pt idx="6259">
                  <c:v>40784</c:v>
                </c:pt>
                <c:pt idx="6260">
                  <c:v>40785</c:v>
                </c:pt>
                <c:pt idx="6261">
                  <c:v>40786</c:v>
                </c:pt>
                <c:pt idx="6262">
                  <c:v>40787</c:v>
                </c:pt>
                <c:pt idx="6263">
                  <c:v>40788</c:v>
                </c:pt>
                <c:pt idx="6264">
                  <c:v>40791</c:v>
                </c:pt>
                <c:pt idx="6265">
                  <c:v>40792</c:v>
                </c:pt>
                <c:pt idx="6266">
                  <c:v>40793</c:v>
                </c:pt>
                <c:pt idx="6267">
                  <c:v>40794</c:v>
                </c:pt>
                <c:pt idx="6268">
                  <c:v>40795</c:v>
                </c:pt>
                <c:pt idx="6269">
                  <c:v>40798</c:v>
                </c:pt>
                <c:pt idx="6270">
                  <c:v>40799</c:v>
                </c:pt>
                <c:pt idx="6271">
                  <c:v>40800</c:v>
                </c:pt>
                <c:pt idx="6272">
                  <c:v>40801</c:v>
                </c:pt>
                <c:pt idx="6273">
                  <c:v>40802</c:v>
                </c:pt>
                <c:pt idx="6274">
                  <c:v>40806</c:v>
                </c:pt>
                <c:pt idx="6275">
                  <c:v>40807</c:v>
                </c:pt>
                <c:pt idx="6276">
                  <c:v>40808</c:v>
                </c:pt>
                <c:pt idx="6277">
                  <c:v>40812</c:v>
                </c:pt>
                <c:pt idx="6278">
                  <c:v>40813</c:v>
                </c:pt>
                <c:pt idx="6279">
                  <c:v>40814</c:v>
                </c:pt>
                <c:pt idx="6280">
                  <c:v>40815</c:v>
                </c:pt>
                <c:pt idx="6281">
                  <c:v>40816</c:v>
                </c:pt>
                <c:pt idx="6282">
                  <c:v>40819</c:v>
                </c:pt>
                <c:pt idx="6283">
                  <c:v>40820</c:v>
                </c:pt>
                <c:pt idx="6284">
                  <c:v>40821</c:v>
                </c:pt>
                <c:pt idx="6285">
                  <c:v>40822</c:v>
                </c:pt>
                <c:pt idx="6286">
                  <c:v>40823</c:v>
                </c:pt>
                <c:pt idx="6287">
                  <c:v>40827</c:v>
                </c:pt>
                <c:pt idx="6288">
                  <c:v>40828</c:v>
                </c:pt>
                <c:pt idx="6289">
                  <c:v>40829</c:v>
                </c:pt>
                <c:pt idx="6290">
                  <c:v>40830</c:v>
                </c:pt>
                <c:pt idx="6291">
                  <c:v>40833</c:v>
                </c:pt>
                <c:pt idx="6292">
                  <c:v>40834</c:v>
                </c:pt>
                <c:pt idx="6293">
                  <c:v>40835</c:v>
                </c:pt>
                <c:pt idx="6294">
                  <c:v>40836</c:v>
                </c:pt>
                <c:pt idx="6295">
                  <c:v>40837</c:v>
                </c:pt>
                <c:pt idx="6296">
                  <c:v>40840</c:v>
                </c:pt>
                <c:pt idx="6297">
                  <c:v>40841</c:v>
                </c:pt>
                <c:pt idx="6298">
                  <c:v>40842</c:v>
                </c:pt>
                <c:pt idx="6299">
                  <c:v>40843</c:v>
                </c:pt>
                <c:pt idx="6300">
                  <c:v>40844</c:v>
                </c:pt>
                <c:pt idx="6301">
                  <c:v>40847</c:v>
                </c:pt>
                <c:pt idx="6302">
                  <c:v>40848</c:v>
                </c:pt>
                <c:pt idx="6303">
                  <c:v>40849</c:v>
                </c:pt>
                <c:pt idx="6304">
                  <c:v>40851</c:v>
                </c:pt>
                <c:pt idx="6305">
                  <c:v>40854</c:v>
                </c:pt>
                <c:pt idx="6306">
                  <c:v>40855</c:v>
                </c:pt>
                <c:pt idx="6307">
                  <c:v>40856</c:v>
                </c:pt>
                <c:pt idx="6308">
                  <c:v>40857</c:v>
                </c:pt>
                <c:pt idx="6309">
                  <c:v>40858</c:v>
                </c:pt>
                <c:pt idx="6310">
                  <c:v>40861</c:v>
                </c:pt>
                <c:pt idx="6311">
                  <c:v>40862</c:v>
                </c:pt>
                <c:pt idx="6312">
                  <c:v>40863</c:v>
                </c:pt>
                <c:pt idx="6313">
                  <c:v>40864</c:v>
                </c:pt>
                <c:pt idx="6314">
                  <c:v>40865</c:v>
                </c:pt>
                <c:pt idx="6315">
                  <c:v>40868</c:v>
                </c:pt>
                <c:pt idx="6316">
                  <c:v>40869</c:v>
                </c:pt>
                <c:pt idx="6317">
                  <c:v>40871</c:v>
                </c:pt>
                <c:pt idx="6318">
                  <c:v>40872</c:v>
                </c:pt>
                <c:pt idx="6319">
                  <c:v>40875</c:v>
                </c:pt>
                <c:pt idx="6320">
                  <c:v>40876</c:v>
                </c:pt>
                <c:pt idx="6321">
                  <c:v>40877</c:v>
                </c:pt>
                <c:pt idx="6322">
                  <c:v>40878</c:v>
                </c:pt>
                <c:pt idx="6323">
                  <c:v>40879</c:v>
                </c:pt>
                <c:pt idx="6324">
                  <c:v>40882</c:v>
                </c:pt>
                <c:pt idx="6325">
                  <c:v>40883</c:v>
                </c:pt>
                <c:pt idx="6326">
                  <c:v>40884</c:v>
                </c:pt>
                <c:pt idx="6327">
                  <c:v>40885</c:v>
                </c:pt>
                <c:pt idx="6328">
                  <c:v>40886</c:v>
                </c:pt>
                <c:pt idx="6329">
                  <c:v>40889</c:v>
                </c:pt>
                <c:pt idx="6330">
                  <c:v>40890</c:v>
                </c:pt>
                <c:pt idx="6331">
                  <c:v>40891</c:v>
                </c:pt>
                <c:pt idx="6332">
                  <c:v>40892</c:v>
                </c:pt>
                <c:pt idx="6333">
                  <c:v>40893</c:v>
                </c:pt>
                <c:pt idx="6334">
                  <c:v>40896</c:v>
                </c:pt>
                <c:pt idx="6335">
                  <c:v>40897</c:v>
                </c:pt>
                <c:pt idx="6336">
                  <c:v>40898</c:v>
                </c:pt>
                <c:pt idx="6337">
                  <c:v>40899</c:v>
                </c:pt>
                <c:pt idx="6338">
                  <c:v>40903</c:v>
                </c:pt>
                <c:pt idx="6339">
                  <c:v>40904</c:v>
                </c:pt>
                <c:pt idx="6340">
                  <c:v>40905</c:v>
                </c:pt>
                <c:pt idx="6341">
                  <c:v>40906</c:v>
                </c:pt>
                <c:pt idx="6342">
                  <c:v>40907</c:v>
                </c:pt>
                <c:pt idx="6343">
                  <c:v>40912</c:v>
                </c:pt>
                <c:pt idx="6344">
                  <c:v>40913</c:v>
                </c:pt>
                <c:pt idx="6345">
                  <c:v>40914</c:v>
                </c:pt>
                <c:pt idx="6346">
                  <c:v>40918</c:v>
                </c:pt>
                <c:pt idx="6347">
                  <c:v>40919</c:v>
                </c:pt>
                <c:pt idx="6348">
                  <c:v>40920</c:v>
                </c:pt>
                <c:pt idx="6349">
                  <c:v>40921</c:v>
                </c:pt>
                <c:pt idx="6350">
                  <c:v>40924</c:v>
                </c:pt>
                <c:pt idx="6351">
                  <c:v>40925</c:v>
                </c:pt>
                <c:pt idx="6352">
                  <c:v>40926</c:v>
                </c:pt>
                <c:pt idx="6353">
                  <c:v>40927</c:v>
                </c:pt>
                <c:pt idx="6354">
                  <c:v>40928</c:v>
                </c:pt>
                <c:pt idx="6355">
                  <c:v>40931</c:v>
                </c:pt>
                <c:pt idx="6356">
                  <c:v>40932</c:v>
                </c:pt>
                <c:pt idx="6357">
                  <c:v>40933</c:v>
                </c:pt>
                <c:pt idx="6358">
                  <c:v>40934</c:v>
                </c:pt>
                <c:pt idx="6359">
                  <c:v>40935</c:v>
                </c:pt>
                <c:pt idx="6360">
                  <c:v>40938</c:v>
                </c:pt>
                <c:pt idx="6361">
                  <c:v>40939</c:v>
                </c:pt>
                <c:pt idx="6362">
                  <c:v>40940</c:v>
                </c:pt>
                <c:pt idx="6363">
                  <c:v>40941</c:v>
                </c:pt>
                <c:pt idx="6364">
                  <c:v>40942</c:v>
                </c:pt>
                <c:pt idx="6365">
                  <c:v>40945</c:v>
                </c:pt>
                <c:pt idx="6366">
                  <c:v>40946</c:v>
                </c:pt>
                <c:pt idx="6367">
                  <c:v>40947</c:v>
                </c:pt>
                <c:pt idx="6368">
                  <c:v>40948</c:v>
                </c:pt>
                <c:pt idx="6369">
                  <c:v>40949</c:v>
                </c:pt>
                <c:pt idx="6370">
                  <c:v>40952</c:v>
                </c:pt>
                <c:pt idx="6371">
                  <c:v>40953</c:v>
                </c:pt>
                <c:pt idx="6372">
                  <c:v>40954</c:v>
                </c:pt>
                <c:pt idx="6373">
                  <c:v>40955</c:v>
                </c:pt>
                <c:pt idx="6374">
                  <c:v>40956</c:v>
                </c:pt>
                <c:pt idx="6375">
                  <c:v>40959</c:v>
                </c:pt>
                <c:pt idx="6376">
                  <c:v>40960</c:v>
                </c:pt>
                <c:pt idx="6377">
                  <c:v>40961</c:v>
                </c:pt>
                <c:pt idx="6378">
                  <c:v>40962</c:v>
                </c:pt>
                <c:pt idx="6379">
                  <c:v>40963</c:v>
                </c:pt>
                <c:pt idx="6380">
                  <c:v>40966</c:v>
                </c:pt>
                <c:pt idx="6381">
                  <c:v>40967</c:v>
                </c:pt>
                <c:pt idx="6382">
                  <c:v>40968</c:v>
                </c:pt>
                <c:pt idx="6383">
                  <c:v>40969</c:v>
                </c:pt>
                <c:pt idx="6384">
                  <c:v>40970</c:v>
                </c:pt>
                <c:pt idx="6385">
                  <c:v>40973</c:v>
                </c:pt>
                <c:pt idx="6386">
                  <c:v>40974</c:v>
                </c:pt>
                <c:pt idx="6387">
                  <c:v>40975</c:v>
                </c:pt>
                <c:pt idx="6388">
                  <c:v>40976</c:v>
                </c:pt>
                <c:pt idx="6389">
                  <c:v>40977</c:v>
                </c:pt>
                <c:pt idx="6390">
                  <c:v>40980</c:v>
                </c:pt>
                <c:pt idx="6391">
                  <c:v>40981</c:v>
                </c:pt>
                <c:pt idx="6392">
                  <c:v>40982</c:v>
                </c:pt>
                <c:pt idx="6393">
                  <c:v>40983</c:v>
                </c:pt>
                <c:pt idx="6394">
                  <c:v>40984</c:v>
                </c:pt>
                <c:pt idx="6395">
                  <c:v>40987</c:v>
                </c:pt>
                <c:pt idx="6396">
                  <c:v>40989</c:v>
                </c:pt>
                <c:pt idx="6397">
                  <c:v>40990</c:v>
                </c:pt>
                <c:pt idx="6398">
                  <c:v>40991</c:v>
                </c:pt>
                <c:pt idx="6399">
                  <c:v>40994</c:v>
                </c:pt>
                <c:pt idx="6400">
                  <c:v>40995</c:v>
                </c:pt>
                <c:pt idx="6401">
                  <c:v>40996</c:v>
                </c:pt>
                <c:pt idx="6402">
                  <c:v>40997</c:v>
                </c:pt>
                <c:pt idx="6403">
                  <c:v>40998</c:v>
                </c:pt>
                <c:pt idx="6404">
                  <c:v>41001</c:v>
                </c:pt>
                <c:pt idx="6405">
                  <c:v>41002</c:v>
                </c:pt>
                <c:pt idx="6406">
                  <c:v>41003</c:v>
                </c:pt>
                <c:pt idx="6407">
                  <c:v>41004</c:v>
                </c:pt>
                <c:pt idx="6408">
                  <c:v>41005</c:v>
                </c:pt>
                <c:pt idx="6409">
                  <c:v>41008</c:v>
                </c:pt>
                <c:pt idx="6410">
                  <c:v>41009</c:v>
                </c:pt>
                <c:pt idx="6411">
                  <c:v>41010</c:v>
                </c:pt>
                <c:pt idx="6412">
                  <c:v>41011</c:v>
                </c:pt>
                <c:pt idx="6413">
                  <c:v>41012</c:v>
                </c:pt>
                <c:pt idx="6414">
                  <c:v>41015</c:v>
                </c:pt>
                <c:pt idx="6415">
                  <c:v>41016</c:v>
                </c:pt>
                <c:pt idx="6416">
                  <c:v>41017</c:v>
                </c:pt>
                <c:pt idx="6417">
                  <c:v>41018</c:v>
                </c:pt>
                <c:pt idx="6418">
                  <c:v>41019</c:v>
                </c:pt>
                <c:pt idx="6419">
                  <c:v>41022</c:v>
                </c:pt>
                <c:pt idx="6420">
                  <c:v>41023</c:v>
                </c:pt>
                <c:pt idx="6421">
                  <c:v>41024</c:v>
                </c:pt>
                <c:pt idx="6422">
                  <c:v>41025</c:v>
                </c:pt>
                <c:pt idx="6423">
                  <c:v>41026</c:v>
                </c:pt>
                <c:pt idx="6424">
                  <c:v>41030</c:v>
                </c:pt>
                <c:pt idx="6425">
                  <c:v>41031</c:v>
                </c:pt>
                <c:pt idx="6426">
                  <c:v>41036</c:v>
                </c:pt>
                <c:pt idx="6427">
                  <c:v>41037</c:v>
                </c:pt>
                <c:pt idx="6428">
                  <c:v>41038</c:v>
                </c:pt>
                <c:pt idx="6429">
                  <c:v>41039</c:v>
                </c:pt>
                <c:pt idx="6430">
                  <c:v>41040</c:v>
                </c:pt>
                <c:pt idx="6431">
                  <c:v>41043</c:v>
                </c:pt>
                <c:pt idx="6432">
                  <c:v>41044</c:v>
                </c:pt>
                <c:pt idx="6433">
                  <c:v>41045</c:v>
                </c:pt>
                <c:pt idx="6434">
                  <c:v>41046</c:v>
                </c:pt>
                <c:pt idx="6435">
                  <c:v>41047</c:v>
                </c:pt>
                <c:pt idx="6436">
                  <c:v>41050</c:v>
                </c:pt>
                <c:pt idx="6437">
                  <c:v>41051</c:v>
                </c:pt>
                <c:pt idx="6438">
                  <c:v>41052</c:v>
                </c:pt>
                <c:pt idx="6439">
                  <c:v>41053</c:v>
                </c:pt>
                <c:pt idx="6440">
                  <c:v>41054</c:v>
                </c:pt>
                <c:pt idx="6441">
                  <c:v>41057</c:v>
                </c:pt>
                <c:pt idx="6442">
                  <c:v>41058</c:v>
                </c:pt>
                <c:pt idx="6443">
                  <c:v>41059</c:v>
                </c:pt>
                <c:pt idx="6444">
                  <c:v>41060</c:v>
                </c:pt>
                <c:pt idx="6445">
                  <c:v>41061</c:v>
                </c:pt>
                <c:pt idx="6446">
                  <c:v>41064</c:v>
                </c:pt>
                <c:pt idx="6447">
                  <c:v>41065</c:v>
                </c:pt>
                <c:pt idx="6448">
                  <c:v>41066</c:v>
                </c:pt>
                <c:pt idx="6449">
                  <c:v>41067</c:v>
                </c:pt>
                <c:pt idx="6450">
                  <c:v>41068</c:v>
                </c:pt>
                <c:pt idx="6451">
                  <c:v>41071</c:v>
                </c:pt>
                <c:pt idx="6452">
                  <c:v>41072</c:v>
                </c:pt>
                <c:pt idx="6453">
                  <c:v>41073</c:v>
                </c:pt>
                <c:pt idx="6454">
                  <c:v>41074</c:v>
                </c:pt>
                <c:pt idx="6455">
                  <c:v>41075</c:v>
                </c:pt>
                <c:pt idx="6456">
                  <c:v>41078</c:v>
                </c:pt>
                <c:pt idx="6457">
                  <c:v>41079</c:v>
                </c:pt>
                <c:pt idx="6458">
                  <c:v>41080</c:v>
                </c:pt>
                <c:pt idx="6459">
                  <c:v>41081</c:v>
                </c:pt>
                <c:pt idx="6460">
                  <c:v>41082</c:v>
                </c:pt>
                <c:pt idx="6461">
                  <c:v>41085</c:v>
                </c:pt>
                <c:pt idx="6462">
                  <c:v>41086</c:v>
                </c:pt>
                <c:pt idx="6463">
                  <c:v>41087</c:v>
                </c:pt>
                <c:pt idx="6464">
                  <c:v>41088</c:v>
                </c:pt>
                <c:pt idx="6465">
                  <c:v>41089</c:v>
                </c:pt>
                <c:pt idx="6466">
                  <c:v>41092</c:v>
                </c:pt>
                <c:pt idx="6467">
                  <c:v>41093</c:v>
                </c:pt>
                <c:pt idx="6468">
                  <c:v>41094</c:v>
                </c:pt>
                <c:pt idx="6469">
                  <c:v>41095</c:v>
                </c:pt>
                <c:pt idx="6470">
                  <c:v>41096</c:v>
                </c:pt>
                <c:pt idx="6471">
                  <c:v>41099</c:v>
                </c:pt>
                <c:pt idx="6472">
                  <c:v>41100</c:v>
                </c:pt>
                <c:pt idx="6473">
                  <c:v>41101</c:v>
                </c:pt>
                <c:pt idx="6474">
                  <c:v>41102</c:v>
                </c:pt>
                <c:pt idx="6475">
                  <c:v>41103</c:v>
                </c:pt>
                <c:pt idx="6476">
                  <c:v>41107</c:v>
                </c:pt>
                <c:pt idx="6477">
                  <c:v>41108</c:v>
                </c:pt>
                <c:pt idx="6478">
                  <c:v>41109</c:v>
                </c:pt>
                <c:pt idx="6479">
                  <c:v>41110</c:v>
                </c:pt>
                <c:pt idx="6480">
                  <c:v>41113</c:v>
                </c:pt>
                <c:pt idx="6481">
                  <c:v>41114</c:v>
                </c:pt>
                <c:pt idx="6482">
                  <c:v>41115</c:v>
                </c:pt>
                <c:pt idx="6483">
                  <c:v>41116</c:v>
                </c:pt>
                <c:pt idx="6484">
                  <c:v>41117</c:v>
                </c:pt>
                <c:pt idx="6485">
                  <c:v>41120</c:v>
                </c:pt>
                <c:pt idx="6486">
                  <c:v>41121</c:v>
                </c:pt>
                <c:pt idx="6487">
                  <c:v>41122</c:v>
                </c:pt>
                <c:pt idx="6488">
                  <c:v>41123</c:v>
                </c:pt>
                <c:pt idx="6489">
                  <c:v>41124</c:v>
                </c:pt>
                <c:pt idx="6490">
                  <c:v>41127</c:v>
                </c:pt>
                <c:pt idx="6491">
                  <c:v>41128</c:v>
                </c:pt>
                <c:pt idx="6492">
                  <c:v>41129</c:v>
                </c:pt>
                <c:pt idx="6493">
                  <c:v>41130</c:v>
                </c:pt>
                <c:pt idx="6494">
                  <c:v>41131</c:v>
                </c:pt>
                <c:pt idx="6495">
                  <c:v>41134</c:v>
                </c:pt>
                <c:pt idx="6496">
                  <c:v>41135</c:v>
                </c:pt>
                <c:pt idx="6497">
                  <c:v>41136</c:v>
                </c:pt>
                <c:pt idx="6498">
                  <c:v>41137</c:v>
                </c:pt>
                <c:pt idx="6499">
                  <c:v>41138</c:v>
                </c:pt>
                <c:pt idx="6500">
                  <c:v>41141</c:v>
                </c:pt>
                <c:pt idx="6501">
                  <c:v>41142</c:v>
                </c:pt>
                <c:pt idx="6502">
                  <c:v>41143</c:v>
                </c:pt>
                <c:pt idx="6503">
                  <c:v>41144</c:v>
                </c:pt>
                <c:pt idx="6504">
                  <c:v>41145</c:v>
                </c:pt>
                <c:pt idx="6505">
                  <c:v>41148</c:v>
                </c:pt>
                <c:pt idx="6506">
                  <c:v>41149</c:v>
                </c:pt>
                <c:pt idx="6507">
                  <c:v>41150</c:v>
                </c:pt>
                <c:pt idx="6508">
                  <c:v>41151</c:v>
                </c:pt>
                <c:pt idx="6509">
                  <c:v>41152</c:v>
                </c:pt>
                <c:pt idx="6510">
                  <c:v>41155</c:v>
                </c:pt>
                <c:pt idx="6511">
                  <c:v>41156</c:v>
                </c:pt>
                <c:pt idx="6512">
                  <c:v>41157</c:v>
                </c:pt>
                <c:pt idx="6513">
                  <c:v>41158</c:v>
                </c:pt>
                <c:pt idx="6514">
                  <c:v>41159</c:v>
                </c:pt>
                <c:pt idx="6515">
                  <c:v>41162</c:v>
                </c:pt>
                <c:pt idx="6516">
                  <c:v>41163</c:v>
                </c:pt>
                <c:pt idx="6517">
                  <c:v>41164</c:v>
                </c:pt>
                <c:pt idx="6518">
                  <c:v>41165</c:v>
                </c:pt>
                <c:pt idx="6519">
                  <c:v>41166</c:v>
                </c:pt>
                <c:pt idx="6520">
                  <c:v>41170</c:v>
                </c:pt>
                <c:pt idx="6521">
                  <c:v>41171</c:v>
                </c:pt>
                <c:pt idx="6522">
                  <c:v>41172</c:v>
                </c:pt>
                <c:pt idx="6523">
                  <c:v>41173</c:v>
                </c:pt>
                <c:pt idx="6524">
                  <c:v>41176</c:v>
                </c:pt>
                <c:pt idx="6525">
                  <c:v>41177</c:v>
                </c:pt>
                <c:pt idx="6526">
                  <c:v>41178</c:v>
                </c:pt>
                <c:pt idx="6527">
                  <c:v>41179</c:v>
                </c:pt>
                <c:pt idx="6528">
                  <c:v>41180</c:v>
                </c:pt>
                <c:pt idx="6529">
                  <c:v>41183</c:v>
                </c:pt>
                <c:pt idx="6530">
                  <c:v>41184</c:v>
                </c:pt>
                <c:pt idx="6531">
                  <c:v>41185</c:v>
                </c:pt>
                <c:pt idx="6532">
                  <c:v>41186</c:v>
                </c:pt>
                <c:pt idx="6533">
                  <c:v>41187</c:v>
                </c:pt>
                <c:pt idx="6534">
                  <c:v>41191</c:v>
                </c:pt>
                <c:pt idx="6535">
                  <c:v>41192</c:v>
                </c:pt>
                <c:pt idx="6536">
                  <c:v>41193</c:v>
                </c:pt>
                <c:pt idx="6537">
                  <c:v>41194</c:v>
                </c:pt>
                <c:pt idx="6538">
                  <c:v>41197</c:v>
                </c:pt>
                <c:pt idx="6539">
                  <c:v>41198</c:v>
                </c:pt>
                <c:pt idx="6540">
                  <c:v>41199</c:v>
                </c:pt>
                <c:pt idx="6541">
                  <c:v>41200</c:v>
                </c:pt>
                <c:pt idx="6542">
                  <c:v>41201</c:v>
                </c:pt>
                <c:pt idx="6543">
                  <c:v>41204</c:v>
                </c:pt>
                <c:pt idx="6544">
                  <c:v>41205</c:v>
                </c:pt>
                <c:pt idx="6545">
                  <c:v>41206</c:v>
                </c:pt>
                <c:pt idx="6546">
                  <c:v>41207</c:v>
                </c:pt>
                <c:pt idx="6547">
                  <c:v>41208</c:v>
                </c:pt>
                <c:pt idx="6548">
                  <c:v>41211</c:v>
                </c:pt>
                <c:pt idx="6549">
                  <c:v>41212</c:v>
                </c:pt>
                <c:pt idx="6550">
                  <c:v>41213</c:v>
                </c:pt>
                <c:pt idx="6551">
                  <c:v>41214</c:v>
                </c:pt>
                <c:pt idx="6552">
                  <c:v>41215</c:v>
                </c:pt>
                <c:pt idx="6553">
                  <c:v>41218</c:v>
                </c:pt>
                <c:pt idx="6554">
                  <c:v>41219</c:v>
                </c:pt>
                <c:pt idx="6555">
                  <c:v>41220</c:v>
                </c:pt>
                <c:pt idx="6556">
                  <c:v>41221</c:v>
                </c:pt>
                <c:pt idx="6557">
                  <c:v>41222</c:v>
                </c:pt>
                <c:pt idx="6558">
                  <c:v>41225</c:v>
                </c:pt>
                <c:pt idx="6559">
                  <c:v>41226</c:v>
                </c:pt>
                <c:pt idx="6560">
                  <c:v>41227</c:v>
                </c:pt>
                <c:pt idx="6561">
                  <c:v>41228</c:v>
                </c:pt>
                <c:pt idx="6562">
                  <c:v>41229</c:v>
                </c:pt>
                <c:pt idx="6563">
                  <c:v>41232</c:v>
                </c:pt>
                <c:pt idx="6564">
                  <c:v>41233</c:v>
                </c:pt>
                <c:pt idx="6565">
                  <c:v>41234</c:v>
                </c:pt>
                <c:pt idx="6566">
                  <c:v>41235</c:v>
                </c:pt>
                <c:pt idx="6567">
                  <c:v>41239</c:v>
                </c:pt>
                <c:pt idx="6568">
                  <c:v>41240</c:v>
                </c:pt>
                <c:pt idx="6569">
                  <c:v>41241</c:v>
                </c:pt>
                <c:pt idx="6570">
                  <c:v>41242</c:v>
                </c:pt>
                <c:pt idx="6571">
                  <c:v>41243</c:v>
                </c:pt>
                <c:pt idx="6572">
                  <c:v>41246</c:v>
                </c:pt>
                <c:pt idx="6573">
                  <c:v>41247</c:v>
                </c:pt>
                <c:pt idx="6574">
                  <c:v>41248</c:v>
                </c:pt>
                <c:pt idx="6575">
                  <c:v>41249</c:v>
                </c:pt>
                <c:pt idx="6576">
                  <c:v>41250</c:v>
                </c:pt>
                <c:pt idx="6577">
                  <c:v>41253</c:v>
                </c:pt>
                <c:pt idx="6578">
                  <c:v>41254</c:v>
                </c:pt>
                <c:pt idx="6579">
                  <c:v>41255</c:v>
                </c:pt>
                <c:pt idx="6580">
                  <c:v>41256</c:v>
                </c:pt>
                <c:pt idx="6581">
                  <c:v>41257</c:v>
                </c:pt>
                <c:pt idx="6582">
                  <c:v>41260</c:v>
                </c:pt>
                <c:pt idx="6583">
                  <c:v>41261</c:v>
                </c:pt>
                <c:pt idx="6584">
                  <c:v>41262</c:v>
                </c:pt>
                <c:pt idx="6585">
                  <c:v>41263</c:v>
                </c:pt>
                <c:pt idx="6586">
                  <c:v>41264</c:v>
                </c:pt>
                <c:pt idx="6587">
                  <c:v>41268</c:v>
                </c:pt>
                <c:pt idx="6588">
                  <c:v>41269</c:v>
                </c:pt>
                <c:pt idx="6589">
                  <c:v>41270</c:v>
                </c:pt>
                <c:pt idx="6590">
                  <c:v>41271</c:v>
                </c:pt>
                <c:pt idx="6591">
                  <c:v>41278</c:v>
                </c:pt>
                <c:pt idx="6592">
                  <c:v>41281</c:v>
                </c:pt>
                <c:pt idx="6593">
                  <c:v>41282</c:v>
                </c:pt>
                <c:pt idx="6594">
                  <c:v>41283</c:v>
                </c:pt>
                <c:pt idx="6595">
                  <c:v>41284</c:v>
                </c:pt>
                <c:pt idx="6596">
                  <c:v>41285</c:v>
                </c:pt>
                <c:pt idx="6597">
                  <c:v>41289</c:v>
                </c:pt>
                <c:pt idx="6598">
                  <c:v>41290</c:v>
                </c:pt>
                <c:pt idx="6599">
                  <c:v>41291</c:v>
                </c:pt>
                <c:pt idx="6600">
                  <c:v>41292</c:v>
                </c:pt>
                <c:pt idx="6601">
                  <c:v>41295</c:v>
                </c:pt>
                <c:pt idx="6602">
                  <c:v>41296</c:v>
                </c:pt>
                <c:pt idx="6603">
                  <c:v>41297</c:v>
                </c:pt>
                <c:pt idx="6604">
                  <c:v>41298</c:v>
                </c:pt>
                <c:pt idx="6605">
                  <c:v>41299</c:v>
                </c:pt>
                <c:pt idx="6606">
                  <c:v>41302</c:v>
                </c:pt>
                <c:pt idx="6607">
                  <c:v>41303</c:v>
                </c:pt>
                <c:pt idx="6608">
                  <c:v>41304</c:v>
                </c:pt>
                <c:pt idx="6609">
                  <c:v>41305</c:v>
                </c:pt>
                <c:pt idx="6610">
                  <c:v>41306</c:v>
                </c:pt>
                <c:pt idx="6611">
                  <c:v>41309</c:v>
                </c:pt>
                <c:pt idx="6612">
                  <c:v>41310</c:v>
                </c:pt>
                <c:pt idx="6613">
                  <c:v>41311</c:v>
                </c:pt>
                <c:pt idx="6614">
                  <c:v>41312</c:v>
                </c:pt>
                <c:pt idx="6615">
                  <c:v>41313</c:v>
                </c:pt>
                <c:pt idx="6616">
                  <c:v>41317</c:v>
                </c:pt>
                <c:pt idx="6617">
                  <c:v>41318</c:v>
                </c:pt>
                <c:pt idx="6618">
                  <c:v>41319</c:v>
                </c:pt>
                <c:pt idx="6619">
                  <c:v>41320</c:v>
                </c:pt>
                <c:pt idx="6620">
                  <c:v>41323</c:v>
                </c:pt>
                <c:pt idx="6621">
                  <c:v>41324</c:v>
                </c:pt>
                <c:pt idx="6622">
                  <c:v>41325</c:v>
                </c:pt>
                <c:pt idx="6623">
                  <c:v>41326</c:v>
                </c:pt>
                <c:pt idx="6624">
                  <c:v>41327</c:v>
                </c:pt>
                <c:pt idx="6625">
                  <c:v>41330</c:v>
                </c:pt>
                <c:pt idx="6626">
                  <c:v>41331</c:v>
                </c:pt>
                <c:pt idx="6627">
                  <c:v>41332</c:v>
                </c:pt>
                <c:pt idx="6628">
                  <c:v>41333</c:v>
                </c:pt>
                <c:pt idx="6629">
                  <c:v>41334</c:v>
                </c:pt>
                <c:pt idx="6630">
                  <c:v>41337</c:v>
                </c:pt>
                <c:pt idx="6631">
                  <c:v>41338</c:v>
                </c:pt>
                <c:pt idx="6632">
                  <c:v>41339</c:v>
                </c:pt>
                <c:pt idx="6633">
                  <c:v>41340</c:v>
                </c:pt>
                <c:pt idx="6634">
                  <c:v>41341</c:v>
                </c:pt>
                <c:pt idx="6635">
                  <c:v>41344</c:v>
                </c:pt>
                <c:pt idx="6636">
                  <c:v>41345</c:v>
                </c:pt>
                <c:pt idx="6637">
                  <c:v>41346</c:v>
                </c:pt>
                <c:pt idx="6638">
                  <c:v>41347</c:v>
                </c:pt>
                <c:pt idx="6639">
                  <c:v>41348</c:v>
                </c:pt>
                <c:pt idx="6640">
                  <c:v>41351</c:v>
                </c:pt>
                <c:pt idx="6641">
                  <c:v>41352</c:v>
                </c:pt>
                <c:pt idx="6642">
                  <c:v>41354</c:v>
                </c:pt>
                <c:pt idx="6643">
                  <c:v>41355</c:v>
                </c:pt>
                <c:pt idx="6644">
                  <c:v>41358</c:v>
                </c:pt>
                <c:pt idx="6645">
                  <c:v>41359</c:v>
                </c:pt>
                <c:pt idx="6646">
                  <c:v>41360</c:v>
                </c:pt>
                <c:pt idx="6647">
                  <c:v>41361</c:v>
                </c:pt>
                <c:pt idx="6648">
                  <c:v>41362</c:v>
                </c:pt>
                <c:pt idx="6649">
                  <c:v>41365</c:v>
                </c:pt>
                <c:pt idx="6650">
                  <c:v>41366</c:v>
                </c:pt>
                <c:pt idx="6651">
                  <c:v>41367</c:v>
                </c:pt>
                <c:pt idx="6652">
                  <c:v>41368</c:v>
                </c:pt>
                <c:pt idx="6653">
                  <c:v>41369</c:v>
                </c:pt>
                <c:pt idx="6654">
                  <c:v>41372</c:v>
                </c:pt>
                <c:pt idx="6655">
                  <c:v>41373</c:v>
                </c:pt>
                <c:pt idx="6656">
                  <c:v>41374</c:v>
                </c:pt>
                <c:pt idx="6657">
                  <c:v>41375</c:v>
                </c:pt>
                <c:pt idx="6658">
                  <c:v>41376</c:v>
                </c:pt>
                <c:pt idx="6659">
                  <c:v>41379</c:v>
                </c:pt>
                <c:pt idx="6660">
                  <c:v>41380</c:v>
                </c:pt>
                <c:pt idx="6661">
                  <c:v>41381</c:v>
                </c:pt>
                <c:pt idx="6662">
                  <c:v>41382</c:v>
                </c:pt>
                <c:pt idx="6663">
                  <c:v>41383</c:v>
                </c:pt>
                <c:pt idx="6664">
                  <c:v>41386</c:v>
                </c:pt>
                <c:pt idx="6665">
                  <c:v>41387</c:v>
                </c:pt>
                <c:pt idx="6666">
                  <c:v>41388</c:v>
                </c:pt>
                <c:pt idx="6667">
                  <c:v>41389</c:v>
                </c:pt>
                <c:pt idx="6668">
                  <c:v>41390</c:v>
                </c:pt>
                <c:pt idx="6669">
                  <c:v>41394</c:v>
                </c:pt>
                <c:pt idx="6670">
                  <c:v>41395</c:v>
                </c:pt>
                <c:pt idx="6671">
                  <c:v>41396</c:v>
                </c:pt>
                <c:pt idx="6672">
                  <c:v>41401</c:v>
                </c:pt>
                <c:pt idx="6673">
                  <c:v>41402</c:v>
                </c:pt>
                <c:pt idx="6674">
                  <c:v>41403</c:v>
                </c:pt>
                <c:pt idx="6675">
                  <c:v>41404</c:v>
                </c:pt>
                <c:pt idx="6676">
                  <c:v>41407</c:v>
                </c:pt>
                <c:pt idx="6677">
                  <c:v>41408</c:v>
                </c:pt>
                <c:pt idx="6678">
                  <c:v>41409</c:v>
                </c:pt>
                <c:pt idx="6679">
                  <c:v>41410</c:v>
                </c:pt>
                <c:pt idx="6680">
                  <c:v>41411</c:v>
                </c:pt>
                <c:pt idx="6681">
                  <c:v>41414</c:v>
                </c:pt>
                <c:pt idx="6682">
                  <c:v>41415</c:v>
                </c:pt>
                <c:pt idx="6683">
                  <c:v>41416</c:v>
                </c:pt>
                <c:pt idx="6684">
                  <c:v>41417</c:v>
                </c:pt>
                <c:pt idx="6685">
                  <c:v>41418</c:v>
                </c:pt>
                <c:pt idx="6686">
                  <c:v>41421</c:v>
                </c:pt>
                <c:pt idx="6687">
                  <c:v>41422</c:v>
                </c:pt>
                <c:pt idx="6688">
                  <c:v>41423</c:v>
                </c:pt>
                <c:pt idx="6689">
                  <c:v>41424</c:v>
                </c:pt>
                <c:pt idx="6690">
                  <c:v>41425</c:v>
                </c:pt>
                <c:pt idx="6691">
                  <c:v>41428</c:v>
                </c:pt>
                <c:pt idx="6692">
                  <c:v>41429</c:v>
                </c:pt>
                <c:pt idx="6693">
                  <c:v>41430</c:v>
                </c:pt>
                <c:pt idx="6694">
                  <c:v>41431</c:v>
                </c:pt>
                <c:pt idx="6695">
                  <c:v>41432</c:v>
                </c:pt>
                <c:pt idx="6696">
                  <c:v>41435</c:v>
                </c:pt>
                <c:pt idx="6697">
                  <c:v>41436</c:v>
                </c:pt>
                <c:pt idx="6698">
                  <c:v>41437</c:v>
                </c:pt>
                <c:pt idx="6699">
                  <c:v>41438</c:v>
                </c:pt>
                <c:pt idx="6700">
                  <c:v>41439</c:v>
                </c:pt>
                <c:pt idx="6701">
                  <c:v>41442</c:v>
                </c:pt>
                <c:pt idx="6702">
                  <c:v>41443</c:v>
                </c:pt>
                <c:pt idx="6703">
                  <c:v>41444</c:v>
                </c:pt>
                <c:pt idx="6704">
                  <c:v>41445</c:v>
                </c:pt>
                <c:pt idx="6705">
                  <c:v>41446</c:v>
                </c:pt>
                <c:pt idx="6706">
                  <c:v>41449</c:v>
                </c:pt>
                <c:pt idx="6707">
                  <c:v>41450</c:v>
                </c:pt>
                <c:pt idx="6708">
                  <c:v>41451</c:v>
                </c:pt>
                <c:pt idx="6709">
                  <c:v>41452</c:v>
                </c:pt>
                <c:pt idx="6710">
                  <c:v>41453</c:v>
                </c:pt>
                <c:pt idx="6711">
                  <c:v>41456</c:v>
                </c:pt>
                <c:pt idx="6712">
                  <c:v>41457</c:v>
                </c:pt>
                <c:pt idx="6713">
                  <c:v>41458</c:v>
                </c:pt>
                <c:pt idx="6714">
                  <c:v>41459</c:v>
                </c:pt>
                <c:pt idx="6715">
                  <c:v>41460</c:v>
                </c:pt>
                <c:pt idx="6716">
                  <c:v>41463</c:v>
                </c:pt>
                <c:pt idx="6717">
                  <c:v>41464</c:v>
                </c:pt>
                <c:pt idx="6718">
                  <c:v>41465</c:v>
                </c:pt>
                <c:pt idx="6719">
                  <c:v>41466</c:v>
                </c:pt>
                <c:pt idx="6720">
                  <c:v>41467</c:v>
                </c:pt>
                <c:pt idx="6721">
                  <c:v>41471</c:v>
                </c:pt>
                <c:pt idx="6722">
                  <c:v>41472</c:v>
                </c:pt>
                <c:pt idx="6723">
                  <c:v>41473</c:v>
                </c:pt>
                <c:pt idx="6724">
                  <c:v>41474</c:v>
                </c:pt>
                <c:pt idx="6725">
                  <c:v>41477</c:v>
                </c:pt>
                <c:pt idx="6726">
                  <c:v>41478</c:v>
                </c:pt>
                <c:pt idx="6727">
                  <c:v>41479</c:v>
                </c:pt>
                <c:pt idx="6728">
                  <c:v>41480</c:v>
                </c:pt>
                <c:pt idx="6729">
                  <c:v>41481</c:v>
                </c:pt>
                <c:pt idx="6730">
                  <c:v>41484</c:v>
                </c:pt>
                <c:pt idx="6731">
                  <c:v>41485</c:v>
                </c:pt>
                <c:pt idx="6732">
                  <c:v>41486</c:v>
                </c:pt>
                <c:pt idx="6733">
                  <c:v>41487</c:v>
                </c:pt>
                <c:pt idx="6734">
                  <c:v>41488</c:v>
                </c:pt>
                <c:pt idx="6735">
                  <c:v>41491</c:v>
                </c:pt>
                <c:pt idx="6736">
                  <c:v>41492</c:v>
                </c:pt>
                <c:pt idx="6737">
                  <c:v>41493</c:v>
                </c:pt>
                <c:pt idx="6738">
                  <c:v>41494</c:v>
                </c:pt>
                <c:pt idx="6739">
                  <c:v>41495</c:v>
                </c:pt>
                <c:pt idx="6740">
                  <c:v>41498</c:v>
                </c:pt>
                <c:pt idx="6741">
                  <c:v>41499</c:v>
                </c:pt>
                <c:pt idx="6742">
                  <c:v>41500</c:v>
                </c:pt>
                <c:pt idx="6743">
                  <c:v>41501</c:v>
                </c:pt>
                <c:pt idx="6744">
                  <c:v>41502</c:v>
                </c:pt>
                <c:pt idx="6745">
                  <c:v>41505</c:v>
                </c:pt>
                <c:pt idx="6746">
                  <c:v>41506</c:v>
                </c:pt>
                <c:pt idx="6747">
                  <c:v>41507</c:v>
                </c:pt>
                <c:pt idx="6748">
                  <c:v>41508</c:v>
                </c:pt>
                <c:pt idx="6749">
                  <c:v>41509</c:v>
                </c:pt>
                <c:pt idx="6750">
                  <c:v>41512</c:v>
                </c:pt>
                <c:pt idx="6751">
                  <c:v>41513</c:v>
                </c:pt>
                <c:pt idx="6752">
                  <c:v>41514</c:v>
                </c:pt>
                <c:pt idx="6753">
                  <c:v>41515</c:v>
                </c:pt>
                <c:pt idx="6754">
                  <c:v>41516</c:v>
                </c:pt>
                <c:pt idx="6755">
                  <c:v>41519</c:v>
                </c:pt>
                <c:pt idx="6756">
                  <c:v>41520</c:v>
                </c:pt>
                <c:pt idx="6757">
                  <c:v>41521</c:v>
                </c:pt>
                <c:pt idx="6758">
                  <c:v>41522</c:v>
                </c:pt>
                <c:pt idx="6759">
                  <c:v>41523</c:v>
                </c:pt>
                <c:pt idx="6760">
                  <c:v>41526</c:v>
                </c:pt>
                <c:pt idx="6761">
                  <c:v>41527</c:v>
                </c:pt>
                <c:pt idx="6762">
                  <c:v>41528</c:v>
                </c:pt>
                <c:pt idx="6763">
                  <c:v>41529</c:v>
                </c:pt>
                <c:pt idx="6764">
                  <c:v>41530</c:v>
                </c:pt>
                <c:pt idx="6765">
                  <c:v>41534</c:v>
                </c:pt>
                <c:pt idx="6766">
                  <c:v>41535</c:v>
                </c:pt>
                <c:pt idx="6767">
                  <c:v>41536</c:v>
                </c:pt>
                <c:pt idx="6768">
                  <c:v>41537</c:v>
                </c:pt>
                <c:pt idx="6769">
                  <c:v>41541</c:v>
                </c:pt>
                <c:pt idx="6770">
                  <c:v>41542</c:v>
                </c:pt>
                <c:pt idx="6771">
                  <c:v>41543</c:v>
                </c:pt>
                <c:pt idx="6772">
                  <c:v>41544</c:v>
                </c:pt>
                <c:pt idx="6773">
                  <c:v>41547</c:v>
                </c:pt>
                <c:pt idx="6774">
                  <c:v>41548</c:v>
                </c:pt>
                <c:pt idx="6775">
                  <c:v>41549</c:v>
                </c:pt>
                <c:pt idx="6776">
                  <c:v>41550</c:v>
                </c:pt>
                <c:pt idx="6777">
                  <c:v>41551</c:v>
                </c:pt>
                <c:pt idx="6778">
                  <c:v>41554</c:v>
                </c:pt>
                <c:pt idx="6779">
                  <c:v>41555</c:v>
                </c:pt>
                <c:pt idx="6780">
                  <c:v>41556</c:v>
                </c:pt>
                <c:pt idx="6781">
                  <c:v>41557</c:v>
                </c:pt>
                <c:pt idx="6782">
                  <c:v>41558</c:v>
                </c:pt>
                <c:pt idx="6783">
                  <c:v>41562</c:v>
                </c:pt>
                <c:pt idx="6784">
                  <c:v>41563</c:v>
                </c:pt>
                <c:pt idx="6785">
                  <c:v>41564</c:v>
                </c:pt>
                <c:pt idx="6786">
                  <c:v>41565</c:v>
                </c:pt>
                <c:pt idx="6787">
                  <c:v>41568</c:v>
                </c:pt>
                <c:pt idx="6788">
                  <c:v>41569</c:v>
                </c:pt>
                <c:pt idx="6789">
                  <c:v>41570</c:v>
                </c:pt>
                <c:pt idx="6790">
                  <c:v>41571</c:v>
                </c:pt>
                <c:pt idx="6791">
                  <c:v>41572</c:v>
                </c:pt>
                <c:pt idx="6792">
                  <c:v>41575</c:v>
                </c:pt>
                <c:pt idx="6793">
                  <c:v>41576</c:v>
                </c:pt>
                <c:pt idx="6794">
                  <c:v>41577</c:v>
                </c:pt>
                <c:pt idx="6795">
                  <c:v>41578</c:v>
                </c:pt>
                <c:pt idx="6796">
                  <c:v>41579</c:v>
                </c:pt>
                <c:pt idx="6797">
                  <c:v>41583</c:v>
                </c:pt>
                <c:pt idx="6798">
                  <c:v>41584</c:v>
                </c:pt>
                <c:pt idx="6799">
                  <c:v>41585</c:v>
                </c:pt>
                <c:pt idx="6800">
                  <c:v>41586</c:v>
                </c:pt>
                <c:pt idx="6801">
                  <c:v>41589</c:v>
                </c:pt>
                <c:pt idx="6802">
                  <c:v>41590</c:v>
                </c:pt>
                <c:pt idx="6803">
                  <c:v>41591</c:v>
                </c:pt>
                <c:pt idx="6804">
                  <c:v>41592</c:v>
                </c:pt>
                <c:pt idx="6805">
                  <c:v>41593</c:v>
                </c:pt>
                <c:pt idx="6806">
                  <c:v>41596</c:v>
                </c:pt>
                <c:pt idx="6807">
                  <c:v>41597</c:v>
                </c:pt>
                <c:pt idx="6808">
                  <c:v>41598</c:v>
                </c:pt>
                <c:pt idx="6809">
                  <c:v>41599</c:v>
                </c:pt>
                <c:pt idx="6810">
                  <c:v>41600</c:v>
                </c:pt>
                <c:pt idx="6811">
                  <c:v>41603</c:v>
                </c:pt>
                <c:pt idx="6812">
                  <c:v>41604</c:v>
                </c:pt>
                <c:pt idx="6813">
                  <c:v>41605</c:v>
                </c:pt>
                <c:pt idx="6814">
                  <c:v>41606</c:v>
                </c:pt>
                <c:pt idx="6815">
                  <c:v>41607</c:v>
                </c:pt>
                <c:pt idx="6816">
                  <c:v>41610</c:v>
                </c:pt>
                <c:pt idx="6817">
                  <c:v>41611</c:v>
                </c:pt>
                <c:pt idx="6818">
                  <c:v>41612</c:v>
                </c:pt>
                <c:pt idx="6819">
                  <c:v>41613</c:v>
                </c:pt>
                <c:pt idx="6820">
                  <c:v>41614</c:v>
                </c:pt>
                <c:pt idx="6821">
                  <c:v>41617</c:v>
                </c:pt>
                <c:pt idx="6822">
                  <c:v>41618</c:v>
                </c:pt>
                <c:pt idx="6823">
                  <c:v>41619</c:v>
                </c:pt>
                <c:pt idx="6824">
                  <c:v>41620</c:v>
                </c:pt>
                <c:pt idx="6825">
                  <c:v>41621</c:v>
                </c:pt>
                <c:pt idx="6826">
                  <c:v>41624</c:v>
                </c:pt>
                <c:pt idx="6827">
                  <c:v>41625</c:v>
                </c:pt>
                <c:pt idx="6828">
                  <c:v>41626</c:v>
                </c:pt>
                <c:pt idx="6829">
                  <c:v>41627</c:v>
                </c:pt>
                <c:pt idx="6830">
                  <c:v>41628</c:v>
                </c:pt>
                <c:pt idx="6831">
                  <c:v>41632</c:v>
                </c:pt>
                <c:pt idx="6832">
                  <c:v>41633</c:v>
                </c:pt>
                <c:pt idx="6833">
                  <c:v>41634</c:v>
                </c:pt>
                <c:pt idx="6834">
                  <c:v>41635</c:v>
                </c:pt>
                <c:pt idx="6835">
                  <c:v>41638</c:v>
                </c:pt>
                <c:pt idx="6836">
                  <c:v>41645</c:v>
                </c:pt>
                <c:pt idx="6837">
                  <c:v>41646</c:v>
                </c:pt>
                <c:pt idx="6838">
                  <c:v>41647</c:v>
                </c:pt>
                <c:pt idx="6839">
                  <c:v>41648</c:v>
                </c:pt>
                <c:pt idx="6840">
                  <c:v>41649</c:v>
                </c:pt>
                <c:pt idx="6841">
                  <c:v>41653</c:v>
                </c:pt>
                <c:pt idx="6842">
                  <c:v>41654</c:v>
                </c:pt>
                <c:pt idx="6843">
                  <c:v>41655</c:v>
                </c:pt>
                <c:pt idx="6844">
                  <c:v>41656</c:v>
                </c:pt>
                <c:pt idx="6845">
                  <c:v>41659</c:v>
                </c:pt>
                <c:pt idx="6846">
                  <c:v>41660</c:v>
                </c:pt>
                <c:pt idx="6847">
                  <c:v>41661</c:v>
                </c:pt>
                <c:pt idx="6848">
                  <c:v>41662</c:v>
                </c:pt>
                <c:pt idx="6849">
                  <c:v>41663</c:v>
                </c:pt>
                <c:pt idx="6850">
                  <c:v>41666</c:v>
                </c:pt>
                <c:pt idx="6851">
                  <c:v>41667</c:v>
                </c:pt>
                <c:pt idx="6852">
                  <c:v>41668</c:v>
                </c:pt>
                <c:pt idx="6853">
                  <c:v>41669</c:v>
                </c:pt>
                <c:pt idx="6854">
                  <c:v>41670</c:v>
                </c:pt>
                <c:pt idx="6855">
                  <c:v>41673</c:v>
                </c:pt>
                <c:pt idx="6856">
                  <c:v>41674</c:v>
                </c:pt>
                <c:pt idx="6857">
                  <c:v>41675</c:v>
                </c:pt>
                <c:pt idx="6858">
                  <c:v>41676</c:v>
                </c:pt>
                <c:pt idx="6859">
                  <c:v>41677</c:v>
                </c:pt>
                <c:pt idx="6860">
                  <c:v>41680</c:v>
                </c:pt>
                <c:pt idx="6861">
                  <c:v>41682</c:v>
                </c:pt>
                <c:pt idx="6862">
                  <c:v>41683</c:v>
                </c:pt>
                <c:pt idx="6863">
                  <c:v>41684</c:v>
                </c:pt>
                <c:pt idx="6864">
                  <c:v>41687</c:v>
                </c:pt>
                <c:pt idx="6865">
                  <c:v>41688</c:v>
                </c:pt>
                <c:pt idx="6866">
                  <c:v>41689</c:v>
                </c:pt>
                <c:pt idx="6867">
                  <c:v>41690</c:v>
                </c:pt>
                <c:pt idx="6868">
                  <c:v>41691</c:v>
                </c:pt>
                <c:pt idx="6869">
                  <c:v>41694</c:v>
                </c:pt>
                <c:pt idx="6870">
                  <c:v>41695</c:v>
                </c:pt>
                <c:pt idx="6871">
                  <c:v>41696</c:v>
                </c:pt>
                <c:pt idx="6872">
                  <c:v>41697</c:v>
                </c:pt>
                <c:pt idx="6873">
                  <c:v>41698</c:v>
                </c:pt>
                <c:pt idx="6874">
                  <c:v>41701</c:v>
                </c:pt>
                <c:pt idx="6875">
                  <c:v>41702</c:v>
                </c:pt>
                <c:pt idx="6876">
                  <c:v>41703</c:v>
                </c:pt>
                <c:pt idx="6877">
                  <c:v>41704</c:v>
                </c:pt>
                <c:pt idx="6878">
                  <c:v>41705</c:v>
                </c:pt>
                <c:pt idx="6879">
                  <c:v>41708</c:v>
                </c:pt>
                <c:pt idx="6880">
                  <c:v>41709</c:v>
                </c:pt>
                <c:pt idx="6881">
                  <c:v>41710</c:v>
                </c:pt>
                <c:pt idx="6882">
                  <c:v>41711</c:v>
                </c:pt>
                <c:pt idx="6883">
                  <c:v>41712</c:v>
                </c:pt>
                <c:pt idx="6884">
                  <c:v>41715</c:v>
                </c:pt>
                <c:pt idx="6885">
                  <c:v>41716</c:v>
                </c:pt>
                <c:pt idx="6886">
                  <c:v>41717</c:v>
                </c:pt>
                <c:pt idx="6887">
                  <c:v>41718</c:v>
                </c:pt>
                <c:pt idx="6888">
                  <c:v>41722</c:v>
                </c:pt>
                <c:pt idx="6889">
                  <c:v>41723</c:v>
                </c:pt>
                <c:pt idx="6890">
                  <c:v>41724</c:v>
                </c:pt>
                <c:pt idx="6891">
                  <c:v>41725</c:v>
                </c:pt>
                <c:pt idx="6892">
                  <c:v>41726</c:v>
                </c:pt>
                <c:pt idx="6893">
                  <c:v>41729</c:v>
                </c:pt>
                <c:pt idx="6894">
                  <c:v>41730</c:v>
                </c:pt>
                <c:pt idx="6895">
                  <c:v>41731</c:v>
                </c:pt>
                <c:pt idx="6896">
                  <c:v>41732</c:v>
                </c:pt>
                <c:pt idx="6897">
                  <c:v>41733</c:v>
                </c:pt>
                <c:pt idx="6898">
                  <c:v>41736</c:v>
                </c:pt>
                <c:pt idx="6899">
                  <c:v>41737</c:v>
                </c:pt>
                <c:pt idx="6900">
                  <c:v>41738</c:v>
                </c:pt>
                <c:pt idx="6901">
                  <c:v>41739</c:v>
                </c:pt>
                <c:pt idx="6902">
                  <c:v>41740</c:v>
                </c:pt>
                <c:pt idx="6903">
                  <c:v>41743</c:v>
                </c:pt>
                <c:pt idx="6904">
                  <c:v>41744</c:v>
                </c:pt>
                <c:pt idx="6905">
                  <c:v>41745</c:v>
                </c:pt>
                <c:pt idx="6906">
                  <c:v>41746</c:v>
                </c:pt>
                <c:pt idx="6907">
                  <c:v>41747</c:v>
                </c:pt>
                <c:pt idx="6908">
                  <c:v>41750</c:v>
                </c:pt>
                <c:pt idx="6909">
                  <c:v>41751</c:v>
                </c:pt>
                <c:pt idx="6910">
                  <c:v>41752</c:v>
                </c:pt>
                <c:pt idx="6911">
                  <c:v>41753</c:v>
                </c:pt>
                <c:pt idx="6912">
                  <c:v>41754</c:v>
                </c:pt>
                <c:pt idx="6913">
                  <c:v>41757</c:v>
                </c:pt>
                <c:pt idx="6914">
                  <c:v>41759</c:v>
                </c:pt>
                <c:pt idx="6915">
                  <c:v>41760</c:v>
                </c:pt>
                <c:pt idx="6916">
                  <c:v>41761</c:v>
                </c:pt>
                <c:pt idx="6917">
                  <c:v>41766</c:v>
                </c:pt>
                <c:pt idx="6918">
                  <c:v>41767</c:v>
                </c:pt>
                <c:pt idx="6919">
                  <c:v>41768</c:v>
                </c:pt>
                <c:pt idx="6920">
                  <c:v>41771</c:v>
                </c:pt>
                <c:pt idx="6921">
                  <c:v>41772</c:v>
                </c:pt>
                <c:pt idx="6922">
                  <c:v>41773</c:v>
                </c:pt>
                <c:pt idx="6923">
                  <c:v>41774</c:v>
                </c:pt>
                <c:pt idx="6924">
                  <c:v>41775</c:v>
                </c:pt>
                <c:pt idx="6925">
                  <c:v>41778</c:v>
                </c:pt>
                <c:pt idx="6926">
                  <c:v>41779</c:v>
                </c:pt>
                <c:pt idx="6927">
                  <c:v>41780</c:v>
                </c:pt>
                <c:pt idx="6928">
                  <c:v>41781</c:v>
                </c:pt>
                <c:pt idx="6929">
                  <c:v>41782</c:v>
                </c:pt>
                <c:pt idx="6930">
                  <c:v>41785</c:v>
                </c:pt>
                <c:pt idx="6931">
                  <c:v>41786</c:v>
                </c:pt>
                <c:pt idx="6932">
                  <c:v>41787</c:v>
                </c:pt>
                <c:pt idx="6933">
                  <c:v>41788</c:v>
                </c:pt>
                <c:pt idx="6934">
                  <c:v>41789</c:v>
                </c:pt>
                <c:pt idx="6935">
                  <c:v>41792</c:v>
                </c:pt>
                <c:pt idx="6936">
                  <c:v>41793</c:v>
                </c:pt>
                <c:pt idx="6937">
                  <c:v>41794</c:v>
                </c:pt>
                <c:pt idx="6938">
                  <c:v>41795</c:v>
                </c:pt>
                <c:pt idx="6939">
                  <c:v>41796</c:v>
                </c:pt>
                <c:pt idx="6940">
                  <c:v>41799</c:v>
                </c:pt>
                <c:pt idx="6941">
                  <c:v>41800</c:v>
                </c:pt>
                <c:pt idx="6942">
                  <c:v>41801</c:v>
                </c:pt>
                <c:pt idx="6943">
                  <c:v>41802</c:v>
                </c:pt>
                <c:pt idx="6944">
                  <c:v>41803</c:v>
                </c:pt>
                <c:pt idx="6945">
                  <c:v>41806</c:v>
                </c:pt>
                <c:pt idx="6946">
                  <c:v>41807</c:v>
                </c:pt>
                <c:pt idx="6947">
                  <c:v>41808</c:v>
                </c:pt>
                <c:pt idx="6948">
                  <c:v>41809</c:v>
                </c:pt>
                <c:pt idx="6949">
                  <c:v>41810</c:v>
                </c:pt>
                <c:pt idx="6950">
                  <c:v>41813</c:v>
                </c:pt>
                <c:pt idx="6951">
                  <c:v>41814</c:v>
                </c:pt>
                <c:pt idx="6952">
                  <c:v>41815</c:v>
                </c:pt>
                <c:pt idx="6953">
                  <c:v>41816</c:v>
                </c:pt>
                <c:pt idx="6954">
                  <c:v>41817</c:v>
                </c:pt>
                <c:pt idx="6955">
                  <c:v>41820</c:v>
                </c:pt>
                <c:pt idx="6956">
                  <c:v>41821</c:v>
                </c:pt>
                <c:pt idx="6957">
                  <c:v>41822</c:v>
                </c:pt>
                <c:pt idx="6958">
                  <c:v>41823</c:v>
                </c:pt>
                <c:pt idx="6959">
                  <c:v>41824</c:v>
                </c:pt>
                <c:pt idx="6960">
                  <c:v>41827</c:v>
                </c:pt>
                <c:pt idx="6961">
                  <c:v>41828</c:v>
                </c:pt>
                <c:pt idx="6962">
                  <c:v>41829</c:v>
                </c:pt>
                <c:pt idx="6963">
                  <c:v>41830</c:v>
                </c:pt>
                <c:pt idx="6964">
                  <c:v>41831</c:v>
                </c:pt>
                <c:pt idx="6965">
                  <c:v>41834</c:v>
                </c:pt>
                <c:pt idx="6966">
                  <c:v>41835</c:v>
                </c:pt>
                <c:pt idx="6967">
                  <c:v>41836</c:v>
                </c:pt>
                <c:pt idx="6968">
                  <c:v>41837</c:v>
                </c:pt>
                <c:pt idx="6969">
                  <c:v>41838</c:v>
                </c:pt>
                <c:pt idx="6970">
                  <c:v>41842</c:v>
                </c:pt>
                <c:pt idx="6971">
                  <c:v>41843</c:v>
                </c:pt>
                <c:pt idx="6972">
                  <c:v>41844</c:v>
                </c:pt>
                <c:pt idx="6973">
                  <c:v>41845</c:v>
                </c:pt>
                <c:pt idx="6974">
                  <c:v>41848</c:v>
                </c:pt>
                <c:pt idx="6975">
                  <c:v>41849</c:v>
                </c:pt>
                <c:pt idx="6976">
                  <c:v>41850</c:v>
                </c:pt>
                <c:pt idx="6977">
                  <c:v>41851</c:v>
                </c:pt>
                <c:pt idx="6978">
                  <c:v>41852</c:v>
                </c:pt>
                <c:pt idx="6979">
                  <c:v>41855</c:v>
                </c:pt>
                <c:pt idx="6980">
                  <c:v>41856</c:v>
                </c:pt>
                <c:pt idx="6981">
                  <c:v>41857</c:v>
                </c:pt>
                <c:pt idx="6982">
                  <c:v>41858</c:v>
                </c:pt>
                <c:pt idx="6983">
                  <c:v>41859</c:v>
                </c:pt>
                <c:pt idx="6984">
                  <c:v>41862</c:v>
                </c:pt>
                <c:pt idx="6985">
                  <c:v>41863</c:v>
                </c:pt>
                <c:pt idx="6986">
                  <c:v>41864</c:v>
                </c:pt>
                <c:pt idx="6987">
                  <c:v>41865</c:v>
                </c:pt>
                <c:pt idx="6988">
                  <c:v>41866</c:v>
                </c:pt>
                <c:pt idx="6989">
                  <c:v>41869</c:v>
                </c:pt>
                <c:pt idx="6990">
                  <c:v>41870</c:v>
                </c:pt>
                <c:pt idx="6991">
                  <c:v>41871</c:v>
                </c:pt>
                <c:pt idx="6992">
                  <c:v>41872</c:v>
                </c:pt>
                <c:pt idx="6993">
                  <c:v>41873</c:v>
                </c:pt>
                <c:pt idx="6994">
                  <c:v>41876</c:v>
                </c:pt>
                <c:pt idx="6995">
                  <c:v>41877</c:v>
                </c:pt>
                <c:pt idx="6996">
                  <c:v>41878</c:v>
                </c:pt>
                <c:pt idx="6997">
                  <c:v>41879</c:v>
                </c:pt>
                <c:pt idx="6998">
                  <c:v>41880</c:v>
                </c:pt>
                <c:pt idx="6999">
                  <c:v>41883</c:v>
                </c:pt>
                <c:pt idx="7000">
                  <c:v>41884</c:v>
                </c:pt>
                <c:pt idx="7001">
                  <c:v>41885</c:v>
                </c:pt>
                <c:pt idx="7002">
                  <c:v>41886</c:v>
                </c:pt>
                <c:pt idx="7003">
                  <c:v>41887</c:v>
                </c:pt>
                <c:pt idx="7004">
                  <c:v>41890</c:v>
                </c:pt>
                <c:pt idx="7005">
                  <c:v>41891</c:v>
                </c:pt>
                <c:pt idx="7006">
                  <c:v>41892</c:v>
                </c:pt>
                <c:pt idx="7007">
                  <c:v>41893</c:v>
                </c:pt>
                <c:pt idx="7008">
                  <c:v>41894</c:v>
                </c:pt>
                <c:pt idx="7009">
                  <c:v>41898</c:v>
                </c:pt>
                <c:pt idx="7010">
                  <c:v>41899</c:v>
                </c:pt>
                <c:pt idx="7011">
                  <c:v>41900</c:v>
                </c:pt>
                <c:pt idx="7012">
                  <c:v>41901</c:v>
                </c:pt>
                <c:pt idx="7013">
                  <c:v>41904</c:v>
                </c:pt>
                <c:pt idx="7014">
                  <c:v>41906</c:v>
                </c:pt>
                <c:pt idx="7015">
                  <c:v>41907</c:v>
                </c:pt>
                <c:pt idx="7016">
                  <c:v>41908</c:v>
                </c:pt>
                <c:pt idx="7017">
                  <c:v>41911</c:v>
                </c:pt>
                <c:pt idx="7018">
                  <c:v>41912</c:v>
                </c:pt>
                <c:pt idx="7019">
                  <c:v>41913</c:v>
                </c:pt>
                <c:pt idx="7020">
                  <c:v>41914</c:v>
                </c:pt>
                <c:pt idx="7021">
                  <c:v>41915</c:v>
                </c:pt>
                <c:pt idx="7022">
                  <c:v>41918</c:v>
                </c:pt>
                <c:pt idx="7023">
                  <c:v>41919</c:v>
                </c:pt>
                <c:pt idx="7024">
                  <c:v>41920</c:v>
                </c:pt>
                <c:pt idx="7025">
                  <c:v>41921</c:v>
                </c:pt>
                <c:pt idx="7026">
                  <c:v>41922</c:v>
                </c:pt>
                <c:pt idx="7027">
                  <c:v>41926</c:v>
                </c:pt>
                <c:pt idx="7028">
                  <c:v>41927</c:v>
                </c:pt>
                <c:pt idx="7029">
                  <c:v>41928</c:v>
                </c:pt>
                <c:pt idx="7030">
                  <c:v>41929</c:v>
                </c:pt>
                <c:pt idx="7031">
                  <c:v>41932</c:v>
                </c:pt>
                <c:pt idx="7032">
                  <c:v>41933</c:v>
                </c:pt>
                <c:pt idx="7033">
                  <c:v>41934</c:v>
                </c:pt>
                <c:pt idx="7034">
                  <c:v>41935</c:v>
                </c:pt>
                <c:pt idx="7035">
                  <c:v>41936</c:v>
                </c:pt>
                <c:pt idx="7036">
                  <c:v>41939</c:v>
                </c:pt>
                <c:pt idx="7037">
                  <c:v>41940</c:v>
                </c:pt>
                <c:pt idx="7038">
                  <c:v>41941</c:v>
                </c:pt>
                <c:pt idx="7039">
                  <c:v>41942</c:v>
                </c:pt>
                <c:pt idx="7040">
                  <c:v>41943</c:v>
                </c:pt>
                <c:pt idx="7041">
                  <c:v>41947</c:v>
                </c:pt>
                <c:pt idx="7042">
                  <c:v>41948</c:v>
                </c:pt>
                <c:pt idx="7043">
                  <c:v>41949</c:v>
                </c:pt>
                <c:pt idx="7044">
                  <c:v>41950</c:v>
                </c:pt>
                <c:pt idx="7045">
                  <c:v>41953</c:v>
                </c:pt>
                <c:pt idx="7046">
                  <c:v>41954</c:v>
                </c:pt>
                <c:pt idx="7047">
                  <c:v>41955</c:v>
                </c:pt>
                <c:pt idx="7048">
                  <c:v>41956</c:v>
                </c:pt>
                <c:pt idx="7049">
                  <c:v>41957</c:v>
                </c:pt>
                <c:pt idx="7050">
                  <c:v>41960</c:v>
                </c:pt>
                <c:pt idx="7051">
                  <c:v>41961</c:v>
                </c:pt>
                <c:pt idx="7052">
                  <c:v>41962</c:v>
                </c:pt>
                <c:pt idx="7053">
                  <c:v>41963</c:v>
                </c:pt>
                <c:pt idx="7054">
                  <c:v>41964</c:v>
                </c:pt>
                <c:pt idx="7055">
                  <c:v>41968</c:v>
                </c:pt>
                <c:pt idx="7056">
                  <c:v>41969</c:v>
                </c:pt>
                <c:pt idx="7057">
                  <c:v>41970</c:v>
                </c:pt>
                <c:pt idx="7058">
                  <c:v>41971</c:v>
                </c:pt>
                <c:pt idx="7059">
                  <c:v>41974</c:v>
                </c:pt>
                <c:pt idx="7060">
                  <c:v>41975</c:v>
                </c:pt>
                <c:pt idx="7061">
                  <c:v>41976</c:v>
                </c:pt>
                <c:pt idx="7062">
                  <c:v>41977</c:v>
                </c:pt>
                <c:pt idx="7063">
                  <c:v>41978</c:v>
                </c:pt>
                <c:pt idx="7064">
                  <c:v>41981</c:v>
                </c:pt>
                <c:pt idx="7065">
                  <c:v>41982</c:v>
                </c:pt>
                <c:pt idx="7066">
                  <c:v>41983</c:v>
                </c:pt>
                <c:pt idx="7067">
                  <c:v>41984</c:v>
                </c:pt>
                <c:pt idx="7068">
                  <c:v>41985</c:v>
                </c:pt>
                <c:pt idx="7069">
                  <c:v>41988</c:v>
                </c:pt>
                <c:pt idx="7070">
                  <c:v>41989</c:v>
                </c:pt>
                <c:pt idx="7071">
                  <c:v>41990</c:v>
                </c:pt>
                <c:pt idx="7072">
                  <c:v>41991</c:v>
                </c:pt>
                <c:pt idx="7073">
                  <c:v>41992</c:v>
                </c:pt>
                <c:pt idx="7074">
                  <c:v>41995</c:v>
                </c:pt>
                <c:pt idx="7075">
                  <c:v>41997</c:v>
                </c:pt>
                <c:pt idx="7076">
                  <c:v>41998</c:v>
                </c:pt>
                <c:pt idx="7077">
                  <c:v>41999</c:v>
                </c:pt>
                <c:pt idx="7078">
                  <c:v>42002</c:v>
                </c:pt>
                <c:pt idx="7079">
                  <c:v>42003</c:v>
                </c:pt>
                <c:pt idx="7080">
                  <c:v>42009</c:v>
                </c:pt>
                <c:pt idx="7081">
                  <c:v>42010</c:v>
                </c:pt>
                <c:pt idx="7082">
                  <c:v>42011</c:v>
                </c:pt>
                <c:pt idx="7083">
                  <c:v>42012</c:v>
                </c:pt>
                <c:pt idx="7084">
                  <c:v>42013</c:v>
                </c:pt>
                <c:pt idx="7085">
                  <c:v>42017</c:v>
                </c:pt>
                <c:pt idx="7086">
                  <c:v>42018</c:v>
                </c:pt>
                <c:pt idx="7087">
                  <c:v>42019</c:v>
                </c:pt>
                <c:pt idx="7088">
                  <c:v>42020</c:v>
                </c:pt>
                <c:pt idx="7089">
                  <c:v>42023</c:v>
                </c:pt>
                <c:pt idx="7090">
                  <c:v>42024</c:v>
                </c:pt>
                <c:pt idx="7091">
                  <c:v>42025</c:v>
                </c:pt>
                <c:pt idx="7092">
                  <c:v>42026</c:v>
                </c:pt>
                <c:pt idx="7093">
                  <c:v>42027</c:v>
                </c:pt>
                <c:pt idx="7094">
                  <c:v>42030</c:v>
                </c:pt>
                <c:pt idx="7095">
                  <c:v>42031</c:v>
                </c:pt>
                <c:pt idx="7096">
                  <c:v>42032</c:v>
                </c:pt>
                <c:pt idx="7097">
                  <c:v>42033</c:v>
                </c:pt>
                <c:pt idx="7098">
                  <c:v>42034</c:v>
                </c:pt>
                <c:pt idx="7099">
                  <c:v>42037</c:v>
                </c:pt>
                <c:pt idx="7100">
                  <c:v>42038</c:v>
                </c:pt>
                <c:pt idx="7101">
                  <c:v>42039</c:v>
                </c:pt>
                <c:pt idx="7102">
                  <c:v>42040</c:v>
                </c:pt>
                <c:pt idx="7103">
                  <c:v>42041</c:v>
                </c:pt>
                <c:pt idx="7104">
                  <c:v>42044</c:v>
                </c:pt>
                <c:pt idx="7105">
                  <c:v>42045</c:v>
                </c:pt>
                <c:pt idx="7106">
                  <c:v>42047</c:v>
                </c:pt>
                <c:pt idx="7107">
                  <c:v>42048</c:v>
                </c:pt>
                <c:pt idx="7108">
                  <c:v>42051</c:v>
                </c:pt>
                <c:pt idx="7109">
                  <c:v>42052</c:v>
                </c:pt>
                <c:pt idx="7110">
                  <c:v>42053</c:v>
                </c:pt>
                <c:pt idx="7111">
                  <c:v>42054</c:v>
                </c:pt>
                <c:pt idx="7112">
                  <c:v>42055</c:v>
                </c:pt>
                <c:pt idx="7113">
                  <c:v>42058</c:v>
                </c:pt>
                <c:pt idx="7114">
                  <c:v>42059</c:v>
                </c:pt>
                <c:pt idx="7115">
                  <c:v>42060</c:v>
                </c:pt>
                <c:pt idx="7116">
                  <c:v>42061</c:v>
                </c:pt>
                <c:pt idx="7117">
                  <c:v>42062</c:v>
                </c:pt>
                <c:pt idx="7118">
                  <c:v>42065</c:v>
                </c:pt>
                <c:pt idx="7119">
                  <c:v>42066</c:v>
                </c:pt>
                <c:pt idx="7120">
                  <c:v>42067</c:v>
                </c:pt>
                <c:pt idx="7121">
                  <c:v>42068</c:v>
                </c:pt>
                <c:pt idx="7122">
                  <c:v>42069</c:v>
                </c:pt>
                <c:pt idx="7123">
                  <c:v>42072</c:v>
                </c:pt>
                <c:pt idx="7124">
                  <c:v>42073</c:v>
                </c:pt>
                <c:pt idx="7125">
                  <c:v>42074</c:v>
                </c:pt>
                <c:pt idx="7126">
                  <c:v>42075</c:v>
                </c:pt>
                <c:pt idx="7127">
                  <c:v>42076</c:v>
                </c:pt>
                <c:pt idx="7128">
                  <c:v>42079</c:v>
                </c:pt>
                <c:pt idx="7129">
                  <c:v>42080</c:v>
                </c:pt>
                <c:pt idx="7130">
                  <c:v>42081</c:v>
                </c:pt>
                <c:pt idx="7131">
                  <c:v>42082</c:v>
                </c:pt>
                <c:pt idx="7132">
                  <c:v>42083</c:v>
                </c:pt>
                <c:pt idx="7133">
                  <c:v>42086</c:v>
                </c:pt>
                <c:pt idx="7134">
                  <c:v>42087</c:v>
                </c:pt>
                <c:pt idx="7135">
                  <c:v>42088</c:v>
                </c:pt>
                <c:pt idx="7136">
                  <c:v>42089</c:v>
                </c:pt>
                <c:pt idx="7137">
                  <c:v>42090</c:v>
                </c:pt>
                <c:pt idx="7138">
                  <c:v>42093</c:v>
                </c:pt>
                <c:pt idx="7139">
                  <c:v>42094</c:v>
                </c:pt>
                <c:pt idx="7140">
                  <c:v>42095</c:v>
                </c:pt>
                <c:pt idx="7141">
                  <c:v>42096</c:v>
                </c:pt>
                <c:pt idx="7142">
                  <c:v>42097</c:v>
                </c:pt>
                <c:pt idx="7143">
                  <c:v>42100</c:v>
                </c:pt>
                <c:pt idx="7144">
                  <c:v>42101</c:v>
                </c:pt>
                <c:pt idx="7145">
                  <c:v>42102</c:v>
                </c:pt>
                <c:pt idx="7146">
                  <c:v>42103</c:v>
                </c:pt>
                <c:pt idx="7147">
                  <c:v>42104</c:v>
                </c:pt>
                <c:pt idx="7148">
                  <c:v>42107</c:v>
                </c:pt>
                <c:pt idx="7149">
                  <c:v>42108</c:v>
                </c:pt>
                <c:pt idx="7150">
                  <c:v>42109</c:v>
                </c:pt>
                <c:pt idx="7151">
                  <c:v>42110</c:v>
                </c:pt>
                <c:pt idx="7152">
                  <c:v>42111</c:v>
                </c:pt>
                <c:pt idx="7153">
                  <c:v>42114</c:v>
                </c:pt>
                <c:pt idx="7154">
                  <c:v>42115</c:v>
                </c:pt>
                <c:pt idx="7155">
                  <c:v>42116</c:v>
                </c:pt>
                <c:pt idx="7156">
                  <c:v>42117</c:v>
                </c:pt>
                <c:pt idx="7157">
                  <c:v>42118</c:v>
                </c:pt>
                <c:pt idx="7158">
                  <c:v>42121</c:v>
                </c:pt>
                <c:pt idx="7159">
                  <c:v>42122</c:v>
                </c:pt>
                <c:pt idx="7160">
                  <c:v>42124</c:v>
                </c:pt>
                <c:pt idx="7161">
                  <c:v>42125</c:v>
                </c:pt>
                <c:pt idx="7162">
                  <c:v>42131</c:v>
                </c:pt>
                <c:pt idx="7163">
                  <c:v>42132</c:v>
                </c:pt>
                <c:pt idx="7164">
                  <c:v>42135</c:v>
                </c:pt>
                <c:pt idx="7165">
                  <c:v>42136</c:v>
                </c:pt>
                <c:pt idx="7166">
                  <c:v>42137</c:v>
                </c:pt>
                <c:pt idx="7167">
                  <c:v>42138</c:v>
                </c:pt>
                <c:pt idx="7168">
                  <c:v>42139</c:v>
                </c:pt>
                <c:pt idx="7169">
                  <c:v>42142</c:v>
                </c:pt>
                <c:pt idx="7170">
                  <c:v>42143</c:v>
                </c:pt>
                <c:pt idx="7171">
                  <c:v>42144</c:v>
                </c:pt>
                <c:pt idx="7172">
                  <c:v>42145</c:v>
                </c:pt>
                <c:pt idx="7173">
                  <c:v>42146</c:v>
                </c:pt>
                <c:pt idx="7174">
                  <c:v>42149</c:v>
                </c:pt>
                <c:pt idx="7175">
                  <c:v>42150</c:v>
                </c:pt>
                <c:pt idx="7176">
                  <c:v>42151</c:v>
                </c:pt>
                <c:pt idx="7177">
                  <c:v>42152</c:v>
                </c:pt>
                <c:pt idx="7178">
                  <c:v>42153</c:v>
                </c:pt>
                <c:pt idx="7179">
                  <c:v>42156</c:v>
                </c:pt>
                <c:pt idx="7180">
                  <c:v>42157</c:v>
                </c:pt>
                <c:pt idx="7181">
                  <c:v>42158</c:v>
                </c:pt>
                <c:pt idx="7182">
                  <c:v>42159</c:v>
                </c:pt>
                <c:pt idx="7183">
                  <c:v>42160</c:v>
                </c:pt>
                <c:pt idx="7184">
                  <c:v>42163</c:v>
                </c:pt>
                <c:pt idx="7185">
                  <c:v>42164</c:v>
                </c:pt>
                <c:pt idx="7186">
                  <c:v>42165</c:v>
                </c:pt>
                <c:pt idx="7187">
                  <c:v>42166</c:v>
                </c:pt>
                <c:pt idx="7188">
                  <c:v>42167</c:v>
                </c:pt>
                <c:pt idx="7189">
                  <c:v>42170</c:v>
                </c:pt>
                <c:pt idx="7190">
                  <c:v>42171</c:v>
                </c:pt>
                <c:pt idx="7191">
                  <c:v>42172</c:v>
                </c:pt>
                <c:pt idx="7192">
                  <c:v>42173</c:v>
                </c:pt>
                <c:pt idx="7193">
                  <c:v>42174</c:v>
                </c:pt>
                <c:pt idx="7194">
                  <c:v>42177</c:v>
                </c:pt>
                <c:pt idx="7195">
                  <c:v>42178</c:v>
                </c:pt>
                <c:pt idx="7196">
                  <c:v>42179</c:v>
                </c:pt>
                <c:pt idx="7197">
                  <c:v>42180</c:v>
                </c:pt>
                <c:pt idx="7198">
                  <c:v>42181</c:v>
                </c:pt>
                <c:pt idx="7199">
                  <c:v>42184</c:v>
                </c:pt>
                <c:pt idx="7200">
                  <c:v>42185</c:v>
                </c:pt>
                <c:pt idx="7201">
                  <c:v>42186</c:v>
                </c:pt>
                <c:pt idx="7202">
                  <c:v>42187</c:v>
                </c:pt>
                <c:pt idx="7203">
                  <c:v>42188</c:v>
                </c:pt>
                <c:pt idx="7204">
                  <c:v>42191</c:v>
                </c:pt>
                <c:pt idx="7205">
                  <c:v>42192</c:v>
                </c:pt>
                <c:pt idx="7206">
                  <c:v>42193</c:v>
                </c:pt>
                <c:pt idx="7207">
                  <c:v>42194</c:v>
                </c:pt>
                <c:pt idx="7208">
                  <c:v>42195</c:v>
                </c:pt>
                <c:pt idx="7209">
                  <c:v>42198</c:v>
                </c:pt>
                <c:pt idx="7210">
                  <c:v>42199</c:v>
                </c:pt>
                <c:pt idx="7211">
                  <c:v>42200</c:v>
                </c:pt>
                <c:pt idx="7212">
                  <c:v>42201</c:v>
                </c:pt>
                <c:pt idx="7213">
                  <c:v>42202</c:v>
                </c:pt>
                <c:pt idx="7214">
                  <c:v>42206</c:v>
                </c:pt>
                <c:pt idx="7215">
                  <c:v>42207</c:v>
                </c:pt>
                <c:pt idx="7216">
                  <c:v>42208</c:v>
                </c:pt>
                <c:pt idx="7217">
                  <c:v>42209</c:v>
                </c:pt>
                <c:pt idx="7218">
                  <c:v>42212</c:v>
                </c:pt>
                <c:pt idx="7219">
                  <c:v>42213</c:v>
                </c:pt>
                <c:pt idx="7220">
                  <c:v>42214</c:v>
                </c:pt>
                <c:pt idx="7221">
                  <c:v>42215</c:v>
                </c:pt>
                <c:pt idx="7222">
                  <c:v>42216</c:v>
                </c:pt>
                <c:pt idx="7223">
                  <c:v>42219</c:v>
                </c:pt>
                <c:pt idx="7224">
                  <c:v>42220</c:v>
                </c:pt>
                <c:pt idx="7225">
                  <c:v>42221</c:v>
                </c:pt>
                <c:pt idx="7226">
                  <c:v>42222</c:v>
                </c:pt>
                <c:pt idx="7227">
                  <c:v>42223</c:v>
                </c:pt>
                <c:pt idx="7228">
                  <c:v>42226</c:v>
                </c:pt>
                <c:pt idx="7229">
                  <c:v>42227</c:v>
                </c:pt>
                <c:pt idx="7230">
                  <c:v>42228</c:v>
                </c:pt>
                <c:pt idx="7231">
                  <c:v>42229</c:v>
                </c:pt>
                <c:pt idx="7232">
                  <c:v>42230</c:v>
                </c:pt>
                <c:pt idx="7233">
                  <c:v>42233</c:v>
                </c:pt>
                <c:pt idx="7234">
                  <c:v>42234</c:v>
                </c:pt>
                <c:pt idx="7235">
                  <c:v>42235</c:v>
                </c:pt>
                <c:pt idx="7236">
                  <c:v>42236</c:v>
                </c:pt>
                <c:pt idx="7237">
                  <c:v>42237</c:v>
                </c:pt>
                <c:pt idx="7238">
                  <c:v>42240</c:v>
                </c:pt>
                <c:pt idx="7239">
                  <c:v>42241</c:v>
                </c:pt>
                <c:pt idx="7240">
                  <c:v>42242</c:v>
                </c:pt>
                <c:pt idx="7241">
                  <c:v>42243</c:v>
                </c:pt>
                <c:pt idx="7242">
                  <c:v>42244</c:v>
                </c:pt>
                <c:pt idx="7243">
                  <c:v>42247</c:v>
                </c:pt>
                <c:pt idx="7244">
                  <c:v>42248</c:v>
                </c:pt>
                <c:pt idx="7245">
                  <c:v>42249</c:v>
                </c:pt>
                <c:pt idx="7246">
                  <c:v>42250</c:v>
                </c:pt>
                <c:pt idx="7247">
                  <c:v>42251</c:v>
                </c:pt>
                <c:pt idx="7248">
                  <c:v>42254</c:v>
                </c:pt>
                <c:pt idx="7249">
                  <c:v>42255</c:v>
                </c:pt>
                <c:pt idx="7250">
                  <c:v>42256</c:v>
                </c:pt>
                <c:pt idx="7251">
                  <c:v>42257</c:v>
                </c:pt>
                <c:pt idx="7252">
                  <c:v>42258</c:v>
                </c:pt>
                <c:pt idx="7253">
                  <c:v>42261</c:v>
                </c:pt>
                <c:pt idx="7254">
                  <c:v>42262</c:v>
                </c:pt>
                <c:pt idx="7255">
                  <c:v>42263</c:v>
                </c:pt>
                <c:pt idx="7256">
                  <c:v>42264</c:v>
                </c:pt>
                <c:pt idx="7257">
                  <c:v>42265</c:v>
                </c:pt>
                <c:pt idx="7258">
                  <c:v>42271</c:v>
                </c:pt>
                <c:pt idx="7259">
                  <c:v>42272</c:v>
                </c:pt>
                <c:pt idx="7260">
                  <c:v>42275</c:v>
                </c:pt>
                <c:pt idx="7261">
                  <c:v>42276</c:v>
                </c:pt>
                <c:pt idx="7262">
                  <c:v>42277</c:v>
                </c:pt>
                <c:pt idx="7263">
                  <c:v>42278</c:v>
                </c:pt>
                <c:pt idx="7264">
                  <c:v>42279</c:v>
                </c:pt>
                <c:pt idx="7265">
                  <c:v>42282</c:v>
                </c:pt>
                <c:pt idx="7266">
                  <c:v>42283</c:v>
                </c:pt>
                <c:pt idx="7267">
                  <c:v>42284</c:v>
                </c:pt>
                <c:pt idx="7268">
                  <c:v>42285</c:v>
                </c:pt>
                <c:pt idx="7269">
                  <c:v>42286</c:v>
                </c:pt>
                <c:pt idx="7270">
                  <c:v>42290</c:v>
                </c:pt>
                <c:pt idx="7271">
                  <c:v>42291</c:v>
                </c:pt>
                <c:pt idx="7272">
                  <c:v>42292</c:v>
                </c:pt>
                <c:pt idx="7273">
                  <c:v>42293</c:v>
                </c:pt>
                <c:pt idx="7274">
                  <c:v>42296</c:v>
                </c:pt>
                <c:pt idx="7275">
                  <c:v>42297</c:v>
                </c:pt>
                <c:pt idx="7276">
                  <c:v>42298</c:v>
                </c:pt>
                <c:pt idx="7277">
                  <c:v>42299</c:v>
                </c:pt>
                <c:pt idx="7278">
                  <c:v>42300</c:v>
                </c:pt>
                <c:pt idx="7279">
                  <c:v>42303</c:v>
                </c:pt>
                <c:pt idx="7280">
                  <c:v>42304</c:v>
                </c:pt>
                <c:pt idx="7281">
                  <c:v>42305</c:v>
                </c:pt>
                <c:pt idx="7282">
                  <c:v>42306</c:v>
                </c:pt>
                <c:pt idx="7283">
                  <c:v>42307</c:v>
                </c:pt>
                <c:pt idx="7284">
                  <c:v>42310</c:v>
                </c:pt>
                <c:pt idx="7285">
                  <c:v>42312</c:v>
                </c:pt>
                <c:pt idx="7286">
                  <c:v>42313</c:v>
                </c:pt>
                <c:pt idx="7287">
                  <c:v>42314</c:v>
                </c:pt>
                <c:pt idx="7288">
                  <c:v>42317</c:v>
                </c:pt>
                <c:pt idx="7289">
                  <c:v>42318</c:v>
                </c:pt>
                <c:pt idx="7290">
                  <c:v>42319</c:v>
                </c:pt>
                <c:pt idx="7291">
                  <c:v>42320</c:v>
                </c:pt>
                <c:pt idx="7292">
                  <c:v>42321</c:v>
                </c:pt>
                <c:pt idx="7293">
                  <c:v>42324</c:v>
                </c:pt>
                <c:pt idx="7294">
                  <c:v>42325</c:v>
                </c:pt>
                <c:pt idx="7295">
                  <c:v>42326</c:v>
                </c:pt>
                <c:pt idx="7296">
                  <c:v>42327</c:v>
                </c:pt>
                <c:pt idx="7297">
                  <c:v>42328</c:v>
                </c:pt>
                <c:pt idx="7298">
                  <c:v>42332</c:v>
                </c:pt>
                <c:pt idx="7299">
                  <c:v>42333</c:v>
                </c:pt>
                <c:pt idx="7300">
                  <c:v>42334</c:v>
                </c:pt>
                <c:pt idx="7301">
                  <c:v>42335</c:v>
                </c:pt>
                <c:pt idx="7302">
                  <c:v>42338</c:v>
                </c:pt>
                <c:pt idx="7303">
                  <c:v>42339</c:v>
                </c:pt>
                <c:pt idx="7304">
                  <c:v>42340</c:v>
                </c:pt>
                <c:pt idx="7305">
                  <c:v>42341</c:v>
                </c:pt>
                <c:pt idx="7306">
                  <c:v>42342</c:v>
                </c:pt>
                <c:pt idx="7307">
                  <c:v>42345</c:v>
                </c:pt>
                <c:pt idx="7308">
                  <c:v>42346</c:v>
                </c:pt>
                <c:pt idx="7309">
                  <c:v>42347</c:v>
                </c:pt>
                <c:pt idx="7310">
                  <c:v>42348</c:v>
                </c:pt>
                <c:pt idx="7311">
                  <c:v>42349</c:v>
                </c:pt>
                <c:pt idx="7312">
                  <c:v>42352</c:v>
                </c:pt>
                <c:pt idx="7313">
                  <c:v>42353</c:v>
                </c:pt>
                <c:pt idx="7314">
                  <c:v>42354</c:v>
                </c:pt>
                <c:pt idx="7315">
                  <c:v>42355</c:v>
                </c:pt>
                <c:pt idx="7316">
                  <c:v>42356</c:v>
                </c:pt>
                <c:pt idx="7317">
                  <c:v>42359</c:v>
                </c:pt>
                <c:pt idx="7318">
                  <c:v>42360</c:v>
                </c:pt>
                <c:pt idx="7319">
                  <c:v>42362</c:v>
                </c:pt>
                <c:pt idx="7320">
                  <c:v>42363</c:v>
                </c:pt>
                <c:pt idx="7321">
                  <c:v>42366</c:v>
                </c:pt>
                <c:pt idx="7322">
                  <c:v>42367</c:v>
                </c:pt>
                <c:pt idx="7323">
                  <c:v>42368</c:v>
                </c:pt>
                <c:pt idx="7324">
                  <c:v>42373</c:v>
                </c:pt>
                <c:pt idx="7325">
                  <c:v>42374</c:v>
                </c:pt>
                <c:pt idx="7326">
                  <c:v>42375</c:v>
                </c:pt>
                <c:pt idx="7327">
                  <c:v>42376</c:v>
                </c:pt>
                <c:pt idx="7328">
                  <c:v>42377</c:v>
                </c:pt>
                <c:pt idx="7329">
                  <c:v>42381</c:v>
                </c:pt>
                <c:pt idx="7330">
                  <c:v>42382</c:v>
                </c:pt>
                <c:pt idx="7331">
                  <c:v>42383</c:v>
                </c:pt>
                <c:pt idx="7332">
                  <c:v>42384</c:v>
                </c:pt>
                <c:pt idx="7333">
                  <c:v>42387</c:v>
                </c:pt>
                <c:pt idx="7334">
                  <c:v>42388</c:v>
                </c:pt>
                <c:pt idx="7335">
                  <c:v>42389</c:v>
                </c:pt>
                <c:pt idx="7336">
                  <c:v>42390</c:v>
                </c:pt>
                <c:pt idx="7337">
                  <c:v>42391</c:v>
                </c:pt>
                <c:pt idx="7338">
                  <c:v>42394</c:v>
                </c:pt>
                <c:pt idx="7339">
                  <c:v>42395</c:v>
                </c:pt>
                <c:pt idx="7340">
                  <c:v>42396</c:v>
                </c:pt>
                <c:pt idx="7341">
                  <c:v>42397</c:v>
                </c:pt>
                <c:pt idx="7342">
                  <c:v>42398</c:v>
                </c:pt>
                <c:pt idx="7343">
                  <c:v>42401</c:v>
                </c:pt>
                <c:pt idx="7344">
                  <c:v>42402</c:v>
                </c:pt>
                <c:pt idx="7345">
                  <c:v>42403</c:v>
                </c:pt>
                <c:pt idx="7346">
                  <c:v>42404</c:v>
                </c:pt>
                <c:pt idx="7347">
                  <c:v>42405</c:v>
                </c:pt>
                <c:pt idx="7348">
                  <c:v>42408</c:v>
                </c:pt>
                <c:pt idx="7349">
                  <c:v>42409</c:v>
                </c:pt>
                <c:pt idx="7350">
                  <c:v>42410</c:v>
                </c:pt>
                <c:pt idx="7351">
                  <c:v>42412</c:v>
                </c:pt>
                <c:pt idx="7352">
                  <c:v>42415</c:v>
                </c:pt>
                <c:pt idx="7353">
                  <c:v>42416</c:v>
                </c:pt>
                <c:pt idx="7354">
                  <c:v>42417</c:v>
                </c:pt>
                <c:pt idx="7355">
                  <c:v>42418</c:v>
                </c:pt>
                <c:pt idx="7356">
                  <c:v>42419</c:v>
                </c:pt>
                <c:pt idx="7357">
                  <c:v>42422</c:v>
                </c:pt>
                <c:pt idx="7358">
                  <c:v>42423</c:v>
                </c:pt>
                <c:pt idx="7359">
                  <c:v>42424</c:v>
                </c:pt>
                <c:pt idx="7360">
                  <c:v>42425</c:v>
                </c:pt>
                <c:pt idx="7361">
                  <c:v>42426</c:v>
                </c:pt>
                <c:pt idx="7362">
                  <c:v>42429</c:v>
                </c:pt>
                <c:pt idx="7363">
                  <c:v>42430</c:v>
                </c:pt>
                <c:pt idx="7364">
                  <c:v>42431</c:v>
                </c:pt>
                <c:pt idx="7365">
                  <c:v>42432</c:v>
                </c:pt>
                <c:pt idx="7366">
                  <c:v>42433</c:v>
                </c:pt>
                <c:pt idx="7367">
                  <c:v>42436</c:v>
                </c:pt>
                <c:pt idx="7368">
                  <c:v>42437</c:v>
                </c:pt>
                <c:pt idx="7369">
                  <c:v>42438</c:v>
                </c:pt>
                <c:pt idx="7370">
                  <c:v>42439</c:v>
                </c:pt>
                <c:pt idx="7371">
                  <c:v>42440</c:v>
                </c:pt>
                <c:pt idx="7372">
                  <c:v>42443</c:v>
                </c:pt>
                <c:pt idx="7373">
                  <c:v>42444</c:v>
                </c:pt>
                <c:pt idx="7374">
                  <c:v>42445</c:v>
                </c:pt>
                <c:pt idx="7375">
                  <c:v>42446</c:v>
                </c:pt>
                <c:pt idx="7376">
                  <c:v>42447</c:v>
                </c:pt>
                <c:pt idx="7377">
                  <c:v>42451</c:v>
                </c:pt>
                <c:pt idx="7378">
                  <c:v>42452</c:v>
                </c:pt>
                <c:pt idx="7379">
                  <c:v>42453</c:v>
                </c:pt>
                <c:pt idx="7380">
                  <c:v>42454</c:v>
                </c:pt>
                <c:pt idx="7381">
                  <c:v>42457</c:v>
                </c:pt>
                <c:pt idx="7382">
                  <c:v>42458</c:v>
                </c:pt>
                <c:pt idx="7383">
                  <c:v>42459</c:v>
                </c:pt>
                <c:pt idx="7384">
                  <c:v>42460</c:v>
                </c:pt>
                <c:pt idx="7385">
                  <c:v>42461</c:v>
                </c:pt>
                <c:pt idx="7386">
                  <c:v>42464</c:v>
                </c:pt>
                <c:pt idx="7387">
                  <c:v>42465</c:v>
                </c:pt>
                <c:pt idx="7388">
                  <c:v>42466</c:v>
                </c:pt>
                <c:pt idx="7389">
                  <c:v>42467</c:v>
                </c:pt>
                <c:pt idx="7390">
                  <c:v>42468</c:v>
                </c:pt>
                <c:pt idx="7391">
                  <c:v>42471</c:v>
                </c:pt>
                <c:pt idx="7392">
                  <c:v>42472</c:v>
                </c:pt>
                <c:pt idx="7393">
                  <c:v>42473</c:v>
                </c:pt>
                <c:pt idx="7394">
                  <c:v>42474</c:v>
                </c:pt>
                <c:pt idx="7395">
                  <c:v>42475</c:v>
                </c:pt>
                <c:pt idx="7396">
                  <c:v>42478</c:v>
                </c:pt>
                <c:pt idx="7397">
                  <c:v>42479</c:v>
                </c:pt>
                <c:pt idx="7398">
                  <c:v>42480</c:v>
                </c:pt>
                <c:pt idx="7399">
                  <c:v>42481</c:v>
                </c:pt>
                <c:pt idx="7400">
                  <c:v>42482</c:v>
                </c:pt>
                <c:pt idx="7401">
                  <c:v>42485</c:v>
                </c:pt>
                <c:pt idx="7402">
                  <c:v>42486</c:v>
                </c:pt>
                <c:pt idx="7403">
                  <c:v>42487</c:v>
                </c:pt>
                <c:pt idx="7404">
                  <c:v>42488</c:v>
                </c:pt>
                <c:pt idx="7405">
                  <c:v>42492</c:v>
                </c:pt>
                <c:pt idx="7406">
                  <c:v>42496</c:v>
                </c:pt>
                <c:pt idx="7407">
                  <c:v>42499</c:v>
                </c:pt>
                <c:pt idx="7408">
                  <c:v>42500</c:v>
                </c:pt>
                <c:pt idx="7409">
                  <c:v>42501</c:v>
                </c:pt>
                <c:pt idx="7410">
                  <c:v>42502</c:v>
                </c:pt>
                <c:pt idx="7411">
                  <c:v>42503</c:v>
                </c:pt>
                <c:pt idx="7412">
                  <c:v>42506</c:v>
                </c:pt>
                <c:pt idx="7413">
                  <c:v>42507</c:v>
                </c:pt>
                <c:pt idx="7414">
                  <c:v>42508</c:v>
                </c:pt>
                <c:pt idx="7415">
                  <c:v>42509</c:v>
                </c:pt>
                <c:pt idx="7416">
                  <c:v>42510</c:v>
                </c:pt>
                <c:pt idx="7417">
                  <c:v>42513</c:v>
                </c:pt>
                <c:pt idx="7418">
                  <c:v>42514</c:v>
                </c:pt>
                <c:pt idx="7419">
                  <c:v>42515</c:v>
                </c:pt>
                <c:pt idx="7420">
                  <c:v>42516</c:v>
                </c:pt>
                <c:pt idx="7421">
                  <c:v>42517</c:v>
                </c:pt>
                <c:pt idx="7422">
                  <c:v>42520</c:v>
                </c:pt>
                <c:pt idx="7423">
                  <c:v>42521</c:v>
                </c:pt>
                <c:pt idx="7424">
                  <c:v>42522</c:v>
                </c:pt>
                <c:pt idx="7425">
                  <c:v>42523</c:v>
                </c:pt>
                <c:pt idx="7426">
                  <c:v>42524</c:v>
                </c:pt>
                <c:pt idx="7427">
                  <c:v>42527</c:v>
                </c:pt>
                <c:pt idx="7428">
                  <c:v>42528</c:v>
                </c:pt>
                <c:pt idx="7429">
                  <c:v>42529</c:v>
                </c:pt>
                <c:pt idx="7430">
                  <c:v>42530</c:v>
                </c:pt>
                <c:pt idx="7431">
                  <c:v>42531</c:v>
                </c:pt>
                <c:pt idx="7432">
                  <c:v>42534</c:v>
                </c:pt>
                <c:pt idx="7433">
                  <c:v>42535</c:v>
                </c:pt>
                <c:pt idx="7434">
                  <c:v>42536</c:v>
                </c:pt>
                <c:pt idx="7435">
                  <c:v>42537</c:v>
                </c:pt>
                <c:pt idx="7436">
                  <c:v>42538</c:v>
                </c:pt>
                <c:pt idx="7437">
                  <c:v>42541</c:v>
                </c:pt>
                <c:pt idx="7438">
                  <c:v>42542</c:v>
                </c:pt>
                <c:pt idx="7439">
                  <c:v>42543</c:v>
                </c:pt>
                <c:pt idx="7440">
                  <c:v>42544</c:v>
                </c:pt>
                <c:pt idx="7441">
                  <c:v>42545</c:v>
                </c:pt>
                <c:pt idx="7442">
                  <c:v>42548</c:v>
                </c:pt>
                <c:pt idx="7443">
                  <c:v>42549</c:v>
                </c:pt>
                <c:pt idx="7444">
                  <c:v>42550</c:v>
                </c:pt>
                <c:pt idx="7445">
                  <c:v>42551</c:v>
                </c:pt>
                <c:pt idx="7446">
                  <c:v>42552</c:v>
                </c:pt>
                <c:pt idx="7447">
                  <c:v>42555</c:v>
                </c:pt>
                <c:pt idx="7448">
                  <c:v>42556</c:v>
                </c:pt>
                <c:pt idx="7449">
                  <c:v>42557</c:v>
                </c:pt>
                <c:pt idx="7450">
                  <c:v>42558</c:v>
                </c:pt>
                <c:pt idx="7451">
                  <c:v>42559</c:v>
                </c:pt>
                <c:pt idx="7452">
                  <c:v>42562</c:v>
                </c:pt>
                <c:pt idx="7453">
                  <c:v>42563</c:v>
                </c:pt>
                <c:pt idx="7454">
                  <c:v>42564</c:v>
                </c:pt>
                <c:pt idx="7455">
                  <c:v>42565</c:v>
                </c:pt>
                <c:pt idx="7456">
                  <c:v>42566</c:v>
                </c:pt>
                <c:pt idx="7457">
                  <c:v>42570</c:v>
                </c:pt>
                <c:pt idx="7458">
                  <c:v>42571</c:v>
                </c:pt>
                <c:pt idx="7459">
                  <c:v>42572</c:v>
                </c:pt>
                <c:pt idx="7460">
                  <c:v>42573</c:v>
                </c:pt>
                <c:pt idx="7461">
                  <c:v>42576</c:v>
                </c:pt>
                <c:pt idx="7462">
                  <c:v>42577</c:v>
                </c:pt>
                <c:pt idx="7463">
                  <c:v>42578</c:v>
                </c:pt>
                <c:pt idx="7464">
                  <c:v>42579</c:v>
                </c:pt>
                <c:pt idx="7465">
                  <c:v>42580</c:v>
                </c:pt>
                <c:pt idx="7466">
                  <c:v>42583</c:v>
                </c:pt>
                <c:pt idx="7467">
                  <c:v>42584</c:v>
                </c:pt>
                <c:pt idx="7468">
                  <c:v>42585</c:v>
                </c:pt>
                <c:pt idx="7469">
                  <c:v>42586</c:v>
                </c:pt>
                <c:pt idx="7470">
                  <c:v>42587</c:v>
                </c:pt>
                <c:pt idx="7471">
                  <c:v>42590</c:v>
                </c:pt>
                <c:pt idx="7472">
                  <c:v>42591</c:v>
                </c:pt>
                <c:pt idx="7473">
                  <c:v>42592</c:v>
                </c:pt>
                <c:pt idx="7474">
                  <c:v>42594</c:v>
                </c:pt>
                <c:pt idx="7475">
                  <c:v>42597</c:v>
                </c:pt>
                <c:pt idx="7476">
                  <c:v>42598</c:v>
                </c:pt>
                <c:pt idx="7477">
                  <c:v>42599</c:v>
                </c:pt>
                <c:pt idx="7478">
                  <c:v>42600</c:v>
                </c:pt>
                <c:pt idx="7479">
                  <c:v>42601</c:v>
                </c:pt>
                <c:pt idx="7480">
                  <c:v>42604</c:v>
                </c:pt>
                <c:pt idx="7481">
                  <c:v>42605</c:v>
                </c:pt>
                <c:pt idx="7482">
                  <c:v>42606</c:v>
                </c:pt>
                <c:pt idx="7483">
                  <c:v>42607</c:v>
                </c:pt>
                <c:pt idx="7484">
                  <c:v>42608</c:v>
                </c:pt>
                <c:pt idx="7485">
                  <c:v>42611</c:v>
                </c:pt>
                <c:pt idx="7486">
                  <c:v>42612</c:v>
                </c:pt>
                <c:pt idx="7487">
                  <c:v>42613</c:v>
                </c:pt>
                <c:pt idx="7488">
                  <c:v>42614</c:v>
                </c:pt>
                <c:pt idx="7489">
                  <c:v>42615</c:v>
                </c:pt>
                <c:pt idx="7490">
                  <c:v>42618</c:v>
                </c:pt>
                <c:pt idx="7491">
                  <c:v>42619</c:v>
                </c:pt>
                <c:pt idx="7492">
                  <c:v>42620</c:v>
                </c:pt>
                <c:pt idx="7493">
                  <c:v>42621</c:v>
                </c:pt>
                <c:pt idx="7494">
                  <c:v>42622</c:v>
                </c:pt>
                <c:pt idx="7495">
                  <c:v>42625</c:v>
                </c:pt>
                <c:pt idx="7496">
                  <c:v>42626</c:v>
                </c:pt>
                <c:pt idx="7497">
                  <c:v>42627</c:v>
                </c:pt>
                <c:pt idx="7498">
                  <c:v>42628</c:v>
                </c:pt>
                <c:pt idx="7499">
                  <c:v>42629</c:v>
                </c:pt>
                <c:pt idx="7500">
                  <c:v>42633</c:v>
                </c:pt>
                <c:pt idx="7501">
                  <c:v>42634</c:v>
                </c:pt>
                <c:pt idx="7502">
                  <c:v>42636</c:v>
                </c:pt>
                <c:pt idx="7503">
                  <c:v>42639</c:v>
                </c:pt>
                <c:pt idx="7504">
                  <c:v>42640</c:v>
                </c:pt>
                <c:pt idx="7505">
                  <c:v>42641</c:v>
                </c:pt>
                <c:pt idx="7506">
                  <c:v>42642</c:v>
                </c:pt>
                <c:pt idx="7507">
                  <c:v>42643</c:v>
                </c:pt>
                <c:pt idx="7508">
                  <c:v>42646</c:v>
                </c:pt>
                <c:pt idx="7509">
                  <c:v>42647</c:v>
                </c:pt>
                <c:pt idx="7510">
                  <c:v>42648</c:v>
                </c:pt>
                <c:pt idx="7511">
                  <c:v>42649</c:v>
                </c:pt>
                <c:pt idx="7512">
                  <c:v>42650</c:v>
                </c:pt>
                <c:pt idx="7513">
                  <c:v>42654</c:v>
                </c:pt>
                <c:pt idx="7514">
                  <c:v>42655</c:v>
                </c:pt>
                <c:pt idx="7515">
                  <c:v>42656</c:v>
                </c:pt>
                <c:pt idx="7516">
                  <c:v>42657</c:v>
                </c:pt>
                <c:pt idx="7517">
                  <c:v>42660</c:v>
                </c:pt>
                <c:pt idx="7518">
                  <c:v>42661</c:v>
                </c:pt>
                <c:pt idx="7519">
                  <c:v>42662</c:v>
                </c:pt>
                <c:pt idx="7520">
                  <c:v>42663</c:v>
                </c:pt>
                <c:pt idx="7521">
                  <c:v>42664</c:v>
                </c:pt>
                <c:pt idx="7522">
                  <c:v>42667</c:v>
                </c:pt>
                <c:pt idx="7523">
                  <c:v>42668</c:v>
                </c:pt>
                <c:pt idx="7524">
                  <c:v>42669</c:v>
                </c:pt>
                <c:pt idx="7525">
                  <c:v>42670</c:v>
                </c:pt>
                <c:pt idx="7526">
                  <c:v>42671</c:v>
                </c:pt>
                <c:pt idx="7527">
                  <c:v>42674</c:v>
                </c:pt>
                <c:pt idx="7528">
                  <c:v>42675</c:v>
                </c:pt>
                <c:pt idx="7529">
                  <c:v>42676</c:v>
                </c:pt>
                <c:pt idx="7530">
                  <c:v>42678</c:v>
                </c:pt>
                <c:pt idx="7531">
                  <c:v>42681</c:v>
                </c:pt>
                <c:pt idx="7532">
                  <c:v>42682</c:v>
                </c:pt>
                <c:pt idx="7533">
                  <c:v>42683</c:v>
                </c:pt>
                <c:pt idx="7534">
                  <c:v>42684</c:v>
                </c:pt>
                <c:pt idx="7535">
                  <c:v>42685</c:v>
                </c:pt>
                <c:pt idx="7536">
                  <c:v>42688</c:v>
                </c:pt>
                <c:pt idx="7537">
                  <c:v>42689</c:v>
                </c:pt>
                <c:pt idx="7538">
                  <c:v>42690</c:v>
                </c:pt>
                <c:pt idx="7539">
                  <c:v>42691</c:v>
                </c:pt>
                <c:pt idx="7540">
                  <c:v>42692</c:v>
                </c:pt>
                <c:pt idx="7541">
                  <c:v>42695</c:v>
                </c:pt>
                <c:pt idx="7542">
                  <c:v>42696</c:v>
                </c:pt>
                <c:pt idx="7543">
                  <c:v>42698</c:v>
                </c:pt>
                <c:pt idx="7544">
                  <c:v>42699</c:v>
                </c:pt>
                <c:pt idx="7545">
                  <c:v>42702</c:v>
                </c:pt>
                <c:pt idx="7546">
                  <c:v>42703</c:v>
                </c:pt>
                <c:pt idx="7547">
                  <c:v>42704</c:v>
                </c:pt>
                <c:pt idx="7548">
                  <c:v>42705</c:v>
                </c:pt>
                <c:pt idx="7549">
                  <c:v>42706</c:v>
                </c:pt>
                <c:pt idx="7550">
                  <c:v>42709</c:v>
                </c:pt>
                <c:pt idx="7551">
                  <c:v>42710</c:v>
                </c:pt>
                <c:pt idx="7552">
                  <c:v>42711</c:v>
                </c:pt>
                <c:pt idx="7553">
                  <c:v>42712</c:v>
                </c:pt>
                <c:pt idx="7554">
                  <c:v>42713</c:v>
                </c:pt>
                <c:pt idx="7555">
                  <c:v>42716</c:v>
                </c:pt>
                <c:pt idx="7556">
                  <c:v>42717</c:v>
                </c:pt>
                <c:pt idx="7557">
                  <c:v>42718</c:v>
                </c:pt>
                <c:pt idx="7558">
                  <c:v>42719</c:v>
                </c:pt>
                <c:pt idx="7559">
                  <c:v>42720</c:v>
                </c:pt>
                <c:pt idx="7560">
                  <c:v>42723</c:v>
                </c:pt>
                <c:pt idx="7561">
                  <c:v>42724</c:v>
                </c:pt>
                <c:pt idx="7562">
                  <c:v>42725</c:v>
                </c:pt>
                <c:pt idx="7563">
                  <c:v>42726</c:v>
                </c:pt>
                <c:pt idx="7564">
                  <c:v>42730</c:v>
                </c:pt>
                <c:pt idx="7565">
                  <c:v>42731</c:v>
                </c:pt>
                <c:pt idx="7566">
                  <c:v>42732</c:v>
                </c:pt>
                <c:pt idx="7567">
                  <c:v>42733</c:v>
                </c:pt>
                <c:pt idx="7568">
                  <c:v>42734</c:v>
                </c:pt>
                <c:pt idx="7569">
                  <c:v>42739</c:v>
                </c:pt>
                <c:pt idx="7570">
                  <c:v>42740</c:v>
                </c:pt>
                <c:pt idx="7571">
                  <c:v>42741</c:v>
                </c:pt>
                <c:pt idx="7572">
                  <c:v>42745</c:v>
                </c:pt>
                <c:pt idx="7573">
                  <c:v>42746</c:v>
                </c:pt>
                <c:pt idx="7574">
                  <c:v>42747</c:v>
                </c:pt>
                <c:pt idx="7575">
                  <c:v>42748</c:v>
                </c:pt>
                <c:pt idx="7576">
                  <c:v>42751</c:v>
                </c:pt>
                <c:pt idx="7577">
                  <c:v>42752</c:v>
                </c:pt>
                <c:pt idx="7578">
                  <c:v>42753</c:v>
                </c:pt>
                <c:pt idx="7579">
                  <c:v>42754</c:v>
                </c:pt>
                <c:pt idx="7580">
                  <c:v>42755</c:v>
                </c:pt>
                <c:pt idx="7581">
                  <c:v>42758</c:v>
                </c:pt>
                <c:pt idx="7582">
                  <c:v>42759</c:v>
                </c:pt>
                <c:pt idx="7583">
                  <c:v>42760</c:v>
                </c:pt>
                <c:pt idx="7584">
                  <c:v>42761</c:v>
                </c:pt>
                <c:pt idx="7585">
                  <c:v>42762</c:v>
                </c:pt>
                <c:pt idx="7586">
                  <c:v>42765</c:v>
                </c:pt>
                <c:pt idx="7587">
                  <c:v>42766</c:v>
                </c:pt>
                <c:pt idx="7588">
                  <c:v>42767</c:v>
                </c:pt>
                <c:pt idx="7589">
                  <c:v>42768</c:v>
                </c:pt>
                <c:pt idx="7590">
                  <c:v>42769</c:v>
                </c:pt>
                <c:pt idx="7591">
                  <c:v>42772</c:v>
                </c:pt>
                <c:pt idx="7592">
                  <c:v>42773</c:v>
                </c:pt>
                <c:pt idx="7593">
                  <c:v>42774</c:v>
                </c:pt>
                <c:pt idx="7594">
                  <c:v>42775</c:v>
                </c:pt>
                <c:pt idx="7595">
                  <c:v>42776</c:v>
                </c:pt>
                <c:pt idx="7596">
                  <c:v>42779</c:v>
                </c:pt>
                <c:pt idx="7597">
                  <c:v>42780</c:v>
                </c:pt>
                <c:pt idx="7598">
                  <c:v>42781</c:v>
                </c:pt>
                <c:pt idx="7599">
                  <c:v>42782</c:v>
                </c:pt>
                <c:pt idx="7600">
                  <c:v>42783</c:v>
                </c:pt>
                <c:pt idx="7601">
                  <c:v>42786</c:v>
                </c:pt>
                <c:pt idx="7602">
                  <c:v>42787</c:v>
                </c:pt>
                <c:pt idx="7603">
                  <c:v>42788</c:v>
                </c:pt>
                <c:pt idx="7604">
                  <c:v>42789</c:v>
                </c:pt>
                <c:pt idx="7605">
                  <c:v>42790</c:v>
                </c:pt>
                <c:pt idx="7606">
                  <c:v>42793</c:v>
                </c:pt>
                <c:pt idx="7607">
                  <c:v>42794</c:v>
                </c:pt>
                <c:pt idx="7608">
                  <c:v>42795</c:v>
                </c:pt>
                <c:pt idx="7609">
                  <c:v>42796</c:v>
                </c:pt>
                <c:pt idx="7610">
                  <c:v>42797</c:v>
                </c:pt>
                <c:pt idx="7611">
                  <c:v>42800</c:v>
                </c:pt>
                <c:pt idx="7612">
                  <c:v>42801</c:v>
                </c:pt>
                <c:pt idx="7613">
                  <c:v>42802</c:v>
                </c:pt>
                <c:pt idx="7614">
                  <c:v>42803</c:v>
                </c:pt>
                <c:pt idx="7615">
                  <c:v>42804</c:v>
                </c:pt>
                <c:pt idx="7616">
                  <c:v>42807</c:v>
                </c:pt>
                <c:pt idx="7617">
                  <c:v>42808</c:v>
                </c:pt>
                <c:pt idx="7618">
                  <c:v>42809</c:v>
                </c:pt>
                <c:pt idx="7619">
                  <c:v>42810</c:v>
                </c:pt>
                <c:pt idx="7620">
                  <c:v>42811</c:v>
                </c:pt>
                <c:pt idx="7621">
                  <c:v>42815</c:v>
                </c:pt>
                <c:pt idx="7622">
                  <c:v>42816</c:v>
                </c:pt>
                <c:pt idx="7623">
                  <c:v>42817</c:v>
                </c:pt>
                <c:pt idx="7624">
                  <c:v>42818</c:v>
                </c:pt>
                <c:pt idx="7625">
                  <c:v>42821</c:v>
                </c:pt>
                <c:pt idx="7626">
                  <c:v>42822</c:v>
                </c:pt>
                <c:pt idx="7627">
                  <c:v>42823</c:v>
                </c:pt>
                <c:pt idx="7628">
                  <c:v>42824</c:v>
                </c:pt>
                <c:pt idx="7629">
                  <c:v>42825</c:v>
                </c:pt>
                <c:pt idx="7630">
                  <c:v>42828</c:v>
                </c:pt>
                <c:pt idx="7631">
                  <c:v>42829</c:v>
                </c:pt>
                <c:pt idx="7632">
                  <c:v>42830</c:v>
                </c:pt>
                <c:pt idx="7633">
                  <c:v>42831</c:v>
                </c:pt>
                <c:pt idx="7634">
                  <c:v>42832</c:v>
                </c:pt>
                <c:pt idx="7635">
                  <c:v>42835</c:v>
                </c:pt>
                <c:pt idx="7636">
                  <c:v>42836</c:v>
                </c:pt>
                <c:pt idx="7637">
                  <c:v>42837</c:v>
                </c:pt>
                <c:pt idx="7638">
                  <c:v>42838</c:v>
                </c:pt>
                <c:pt idx="7639">
                  <c:v>42839</c:v>
                </c:pt>
                <c:pt idx="7640">
                  <c:v>42842</c:v>
                </c:pt>
                <c:pt idx="7641">
                  <c:v>42843</c:v>
                </c:pt>
                <c:pt idx="7642">
                  <c:v>42844</c:v>
                </c:pt>
                <c:pt idx="7643">
                  <c:v>42845</c:v>
                </c:pt>
                <c:pt idx="7644">
                  <c:v>42846</c:v>
                </c:pt>
                <c:pt idx="7645">
                  <c:v>42849</c:v>
                </c:pt>
                <c:pt idx="7646">
                  <c:v>42850</c:v>
                </c:pt>
                <c:pt idx="7647">
                  <c:v>42851</c:v>
                </c:pt>
                <c:pt idx="7648">
                  <c:v>42852</c:v>
                </c:pt>
                <c:pt idx="7649">
                  <c:v>42853</c:v>
                </c:pt>
                <c:pt idx="7650">
                  <c:v>42856</c:v>
                </c:pt>
                <c:pt idx="7651">
                  <c:v>42857</c:v>
                </c:pt>
                <c:pt idx="7652">
                  <c:v>42863</c:v>
                </c:pt>
                <c:pt idx="7653">
                  <c:v>42864</c:v>
                </c:pt>
                <c:pt idx="7654">
                  <c:v>42865</c:v>
                </c:pt>
                <c:pt idx="7655">
                  <c:v>42866</c:v>
                </c:pt>
                <c:pt idx="7656">
                  <c:v>42867</c:v>
                </c:pt>
                <c:pt idx="7657">
                  <c:v>42870</c:v>
                </c:pt>
                <c:pt idx="7658">
                  <c:v>42871</c:v>
                </c:pt>
                <c:pt idx="7659">
                  <c:v>42872</c:v>
                </c:pt>
                <c:pt idx="7660">
                  <c:v>42873</c:v>
                </c:pt>
                <c:pt idx="7661">
                  <c:v>42874</c:v>
                </c:pt>
                <c:pt idx="7662">
                  <c:v>42877</c:v>
                </c:pt>
                <c:pt idx="7663">
                  <c:v>42878</c:v>
                </c:pt>
                <c:pt idx="7664">
                  <c:v>42879</c:v>
                </c:pt>
                <c:pt idx="7665">
                  <c:v>42880</c:v>
                </c:pt>
                <c:pt idx="7666">
                  <c:v>42881</c:v>
                </c:pt>
                <c:pt idx="7667">
                  <c:v>42884</c:v>
                </c:pt>
                <c:pt idx="7668">
                  <c:v>42885</c:v>
                </c:pt>
                <c:pt idx="7669">
                  <c:v>42886</c:v>
                </c:pt>
                <c:pt idx="7670">
                  <c:v>42887</c:v>
                </c:pt>
                <c:pt idx="7671">
                  <c:v>42888</c:v>
                </c:pt>
                <c:pt idx="7672">
                  <c:v>42891</c:v>
                </c:pt>
                <c:pt idx="7673">
                  <c:v>42892</c:v>
                </c:pt>
                <c:pt idx="7674">
                  <c:v>42893</c:v>
                </c:pt>
                <c:pt idx="7675">
                  <c:v>42894</c:v>
                </c:pt>
                <c:pt idx="7676">
                  <c:v>42895</c:v>
                </c:pt>
                <c:pt idx="7677">
                  <c:v>42898</c:v>
                </c:pt>
                <c:pt idx="7678">
                  <c:v>42899</c:v>
                </c:pt>
                <c:pt idx="7679">
                  <c:v>42900</c:v>
                </c:pt>
                <c:pt idx="7680">
                  <c:v>42901</c:v>
                </c:pt>
                <c:pt idx="7681">
                  <c:v>42902</c:v>
                </c:pt>
                <c:pt idx="7682">
                  <c:v>42905</c:v>
                </c:pt>
                <c:pt idx="7683">
                  <c:v>42906</c:v>
                </c:pt>
                <c:pt idx="7684">
                  <c:v>42907</c:v>
                </c:pt>
                <c:pt idx="7685">
                  <c:v>42908</c:v>
                </c:pt>
                <c:pt idx="7686">
                  <c:v>42909</c:v>
                </c:pt>
                <c:pt idx="7687">
                  <c:v>42912</c:v>
                </c:pt>
                <c:pt idx="7688">
                  <c:v>42913</c:v>
                </c:pt>
                <c:pt idx="7689">
                  <c:v>42914</c:v>
                </c:pt>
                <c:pt idx="7690">
                  <c:v>42915</c:v>
                </c:pt>
                <c:pt idx="7691">
                  <c:v>42916</c:v>
                </c:pt>
                <c:pt idx="7692">
                  <c:v>42919</c:v>
                </c:pt>
                <c:pt idx="7693">
                  <c:v>42920</c:v>
                </c:pt>
                <c:pt idx="7694">
                  <c:v>42921</c:v>
                </c:pt>
                <c:pt idx="7695">
                  <c:v>42922</c:v>
                </c:pt>
                <c:pt idx="7696">
                  <c:v>42923</c:v>
                </c:pt>
                <c:pt idx="7697">
                  <c:v>42926</c:v>
                </c:pt>
                <c:pt idx="7698">
                  <c:v>42927</c:v>
                </c:pt>
                <c:pt idx="7699">
                  <c:v>42928</c:v>
                </c:pt>
                <c:pt idx="7700">
                  <c:v>42929</c:v>
                </c:pt>
                <c:pt idx="7701">
                  <c:v>42930</c:v>
                </c:pt>
                <c:pt idx="7702">
                  <c:v>42934</c:v>
                </c:pt>
                <c:pt idx="7703">
                  <c:v>42935</c:v>
                </c:pt>
                <c:pt idx="7704">
                  <c:v>42936</c:v>
                </c:pt>
                <c:pt idx="7705">
                  <c:v>42937</c:v>
                </c:pt>
                <c:pt idx="7706">
                  <c:v>42940</c:v>
                </c:pt>
                <c:pt idx="7707">
                  <c:v>42941</c:v>
                </c:pt>
                <c:pt idx="7708">
                  <c:v>42942</c:v>
                </c:pt>
                <c:pt idx="7709">
                  <c:v>42943</c:v>
                </c:pt>
                <c:pt idx="7710">
                  <c:v>42944</c:v>
                </c:pt>
                <c:pt idx="7711">
                  <c:v>42947</c:v>
                </c:pt>
                <c:pt idx="7712" formatCode="[$-411]ge\.m\.d;@">
                  <c:v>42948</c:v>
                </c:pt>
                <c:pt idx="7713" formatCode="[$-411]ge\.m\.d;@">
                  <c:v>42949</c:v>
                </c:pt>
                <c:pt idx="7714" formatCode="[$-411]ge\.m\.d;@">
                  <c:v>42950</c:v>
                </c:pt>
                <c:pt idx="7715" formatCode="[$-411]ge\.m\.d;@">
                  <c:v>42951</c:v>
                </c:pt>
                <c:pt idx="7716" formatCode="[$-411]ge\.m\.d;@">
                  <c:v>42954</c:v>
                </c:pt>
                <c:pt idx="7717" formatCode="[$-411]ge\.m\.d;@">
                  <c:v>42955</c:v>
                </c:pt>
                <c:pt idx="7718" formatCode="[$-411]ge\.m\.d;@">
                  <c:v>42956</c:v>
                </c:pt>
                <c:pt idx="7719" formatCode="[$-411]ge\.m\.d;@">
                  <c:v>42957</c:v>
                </c:pt>
                <c:pt idx="7720" formatCode="[$-411]ge\.m\.d;@">
                  <c:v>42961</c:v>
                </c:pt>
                <c:pt idx="7721" formatCode="[$-411]ge\.m\.d;@">
                  <c:v>42962</c:v>
                </c:pt>
                <c:pt idx="7722" formatCode="[$-411]ge\.m\.d;@">
                  <c:v>42963</c:v>
                </c:pt>
                <c:pt idx="7723" formatCode="[$-411]ge\.m\.d;@">
                  <c:v>42964</c:v>
                </c:pt>
                <c:pt idx="7724" formatCode="[$-411]ge\.m\.d;@">
                  <c:v>42965</c:v>
                </c:pt>
                <c:pt idx="7725" formatCode="[$-411]ge\.m\.d;@">
                  <c:v>42968</c:v>
                </c:pt>
                <c:pt idx="7726" formatCode="[$-411]ge\.m\.d;@">
                  <c:v>42969</c:v>
                </c:pt>
                <c:pt idx="7727" formatCode="[$-411]ge\.m\.d;@">
                  <c:v>42970</c:v>
                </c:pt>
                <c:pt idx="7728" formatCode="[$-411]ge\.m\.d;@">
                  <c:v>42971</c:v>
                </c:pt>
                <c:pt idx="7729" formatCode="[$-411]ge\.m\.d;@">
                  <c:v>42972</c:v>
                </c:pt>
                <c:pt idx="7730" formatCode="[$-411]ge\.m\.d;@">
                  <c:v>42975</c:v>
                </c:pt>
                <c:pt idx="7731" formatCode="[$-411]ge\.m\.d;@">
                  <c:v>42976</c:v>
                </c:pt>
                <c:pt idx="7732" formatCode="[$-411]ge\.m\.d;@">
                  <c:v>42977</c:v>
                </c:pt>
                <c:pt idx="7733" formatCode="[$-411]ge\.m\.d;@">
                  <c:v>42978</c:v>
                </c:pt>
                <c:pt idx="7734" formatCode="[$-411]ge\.m\.d;@">
                  <c:v>42979</c:v>
                </c:pt>
                <c:pt idx="7735" formatCode="[$-411]ge\.m\.d;@">
                  <c:v>42982</c:v>
                </c:pt>
                <c:pt idx="7736" formatCode="[$-411]ge\.m\.d;@">
                  <c:v>42983</c:v>
                </c:pt>
                <c:pt idx="7737" formatCode="[$-411]ge\.m\.d;@">
                  <c:v>42984</c:v>
                </c:pt>
                <c:pt idx="7738" formatCode="[$-411]ge\.m\.d;@">
                  <c:v>42985</c:v>
                </c:pt>
                <c:pt idx="7739" formatCode="[$-411]ge\.m\.d;@">
                  <c:v>42986</c:v>
                </c:pt>
                <c:pt idx="7740" formatCode="[$-411]ge\.m\.d;@">
                  <c:v>42989</c:v>
                </c:pt>
                <c:pt idx="7741" formatCode="[$-411]ge\.m\.d;@">
                  <c:v>42990</c:v>
                </c:pt>
                <c:pt idx="7742" formatCode="[$-411]ge\.m\.d;@">
                  <c:v>42991</c:v>
                </c:pt>
                <c:pt idx="7743" formatCode="[$-411]ge\.m\.d;@">
                  <c:v>42992</c:v>
                </c:pt>
                <c:pt idx="7744" formatCode="[$-411]ge\.m\.d;@">
                  <c:v>42993</c:v>
                </c:pt>
                <c:pt idx="7745" formatCode="[$-411]ge\.m\.d;@">
                  <c:v>42997</c:v>
                </c:pt>
                <c:pt idx="7746" formatCode="[$-411]ge\.m\.d;@">
                  <c:v>42998</c:v>
                </c:pt>
                <c:pt idx="7747" formatCode="[$-411]ge\.m\.d;@">
                  <c:v>42999</c:v>
                </c:pt>
                <c:pt idx="7748" formatCode="[$-411]ge\.m\.d;@">
                  <c:v>43000</c:v>
                </c:pt>
                <c:pt idx="7749" formatCode="[$-411]ge\.m\.d;@">
                  <c:v>43003</c:v>
                </c:pt>
                <c:pt idx="7750" formatCode="[$-411]ge\.m\.d;@">
                  <c:v>43004</c:v>
                </c:pt>
                <c:pt idx="7751" formatCode="[$-411]ge\.m\.d;@">
                  <c:v>43005</c:v>
                </c:pt>
                <c:pt idx="7752" formatCode="[$-411]ge\.m\.d;@">
                  <c:v>43006</c:v>
                </c:pt>
                <c:pt idx="7753" formatCode="[$-411]ge\.m\.d;@">
                  <c:v>43007</c:v>
                </c:pt>
                <c:pt idx="7754" formatCode="[$-411]ge\.m\.d;@">
                  <c:v>43010</c:v>
                </c:pt>
                <c:pt idx="7755" formatCode="[$-411]ge\.m\.d;@">
                  <c:v>43011</c:v>
                </c:pt>
                <c:pt idx="7756" formatCode="[$-411]ge\.m\.d;@">
                  <c:v>43012</c:v>
                </c:pt>
                <c:pt idx="7757" formatCode="[$-411]ge\.m\.d;@">
                  <c:v>43013</c:v>
                </c:pt>
                <c:pt idx="7758" formatCode="[$-411]ge\.m\.d;@">
                  <c:v>43014</c:v>
                </c:pt>
                <c:pt idx="7759" formatCode="[$-411]ge\.m\.d;@">
                  <c:v>43018</c:v>
                </c:pt>
                <c:pt idx="7760" formatCode="[$-411]ge\.m\.d;@">
                  <c:v>43019</c:v>
                </c:pt>
                <c:pt idx="7761" formatCode="[$-411]ge\.m\.d;@">
                  <c:v>43020</c:v>
                </c:pt>
                <c:pt idx="7762" formatCode="[$-411]ge\.m\.d;@">
                  <c:v>43021</c:v>
                </c:pt>
                <c:pt idx="7763" formatCode="[$-411]ge\.m\.d;@">
                  <c:v>43024</c:v>
                </c:pt>
                <c:pt idx="7764" formatCode="[$-411]ge\.m\.d;@">
                  <c:v>43025</c:v>
                </c:pt>
                <c:pt idx="7765" formatCode="[$-411]ge\.m\.d;@">
                  <c:v>43026</c:v>
                </c:pt>
                <c:pt idx="7766" formatCode="[$-411]ge\.m\.d;@">
                  <c:v>43027</c:v>
                </c:pt>
                <c:pt idx="7767" formatCode="[$-411]ge\.m\.d;@">
                  <c:v>43028</c:v>
                </c:pt>
                <c:pt idx="7768" formatCode="[$-411]ge\.m\.d;@">
                  <c:v>43031</c:v>
                </c:pt>
                <c:pt idx="7769" formatCode="[$-411]ge\.m\.d;@">
                  <c:v>43032</c:v>
                </c:pt>
                <c:pt idx="7770" formatCode="[$-411]ge\.m\.d;@">
                  <c:v>43033</c:v>
                </c:pt>
                <c:pt idx="7771" formatCode="[$-411]ge\.m\.d;@">
                  <c:v>43034</c:v>
                </c:pt>
                <c:pt idx="7772" formatCode="[$-411]ge\.m\.d;@">
                  <c:v>43035</c:v>
                </c:pt>
                <c:pt idx="7773" formatCode="[$-411]ge\.m\.d;@">
                  <c:v>43038</c:v>
                </c:pt>
                <c:pt idx="7774" formatCode="[$-411]ge\.m\.d;@">
                  <c:v>43039</c:v>
                </c:pt>
                <c:pt idx="7775" formatCode="[$-411]ge\.m\.d;@">
                  <c:v>43040</c:v>
                </c:pt>
                <c:pt idx="7776" formatCode="[$-411]ge\.m\.d;@">
                  <c:v>43041</c:v>
                </c:pt>
                <c:pt idx="7777" formatCode="[$-411]ge\.m\.d;@">
                  <c:v>43045</c:v>
                </c:pt>
                <c:pt idx="7778" formatCode="[$-411]ge\.m\.d;@">
                  <c:v>43046</c:v>
                </c:pt>
                <c:pt idx="7779" formatCode="[$-411]ge\.m\.d;@">
                  <c:v>43047</c:v>
                </c:pt>
                <c:pt idx="7780" formatCode="[$-411]ge\.m\.d;@">
                  <c:v>43048</c:v>
                </c:pt>
                <c:pt idx="7781" formatCode="[$-411]ge\.m\.d;@">
                  <c:v>43049</c:v>
                </c:pt>
                <c:pt idx="7782" formatCode="[$-411]ge\.m\.d;@">
                  <c:v>43052</c:v>
                </c:pt>
                <c:pt idx="7783" formatCode="[$-411]ge\.m\.d;@">
                  <c:v>43053</c:v>
                </c:pt>
                <c:pt idx="7784" formatCode="[$-411]ge\.m\.d;@">
                  <c:v>43054</c:v>
                </c:pt>
                <c:pt idx="7785" formatCode="[$-411]ge\.m\.d;@">
                  <c:v>43055</c:v>
                </c:pt>
                <c:pt idx="7786" formatCode="[$-411]ge\.m\.d;@">
                  <c:v>43056</c:v>
                </c:pt>
                <c:pt idx="7787" formatCode="[$-411]ge\.m\.d;@">
                  <c:v>43059</c:v>
                </c:pt>
                <c:pt idx="7788" formatCode="[$-411]ge\.m\.d;@">
                  <c:v>43060</c:v>
                </c:pt>
                <c:pt idx="7789" formatCode="[$-411]ge\.m\.d;@">
                  <c:v>43061</c:v>
                </c:pt>
                <c:pt idx="7790" formatCode="[$-411]ge\.m\.d;@">
                  <c:v>43063</c:v>
                </c:pt>
                <c:pt idx="7791" formatCode="[$-411]ge\.m\.d;@">
                  <c:v>43066</c:v>
                </c:pt>
                <c:pt idx="7792" formatCode="[$-411]ge\.m\.d;@">
                  <c:v>43067</c:v>
                </c:pt>
                <c:pt idx="7793" formatCode="[$-411]ge\.m\.d;@">
                  <c:v>43068</c:v>
                </c:pt>
                <c:pt idx="7794" formatCode="[$-411]ge\.m\.d;@">
                  <c:v>43069</c:v>
                </c:pt>
                <c:pt idx="7795" formatCode="[$-411]ge\.m\.d;@">
                  <c:v>43070</c:v>
                </c:pt>
                <c:pt idx="7796" formatCode="[$-411]ge\.m\.d;@">
                  <c:v>43073</c:v>
                </c:pt>
                <c:pt idx="7797" formatCode="[$-411]ge\.m\.d;@">
                  <c:v>43074</c:v>
                </c:pt>
                <c:pt idx="7798" formatCode="[$-411]ge\.m\.d;@">
                  <c:v>43075</c:v>
                </c:pt>
                <c:pt idx="7799" formatCode="[$-411]ge\.m\.d;@">
                  <c:v>43076</c:v>
                </c:pt>
                <c:pt idx="7800" formatCode="[$-411]ge\.m\.d;@">
                  <c:v>43077</c:v>
                </c:pt>
                <c:pt idx="7801" formatCode="[$-411]ge\.m\.d;@">
                  <c:v>43080</c:v>
                </c:pt>
                <c:pt idx="7802" formatCode="[$-411]ge\.m\.d;@">
                  <c:v>43081</c:v>
                </c:pt>
                <c:pt idx="7803" formatCode="[$-411]ge\.m\.d;@">
                  <c:v>43082</c:v>
                </c:pt>
                <c:pt idx="7804" formatCode="[$-411]ge\.m\.d;@">
                  <c:v>43083</c:v>
                </c:pt>
                <c:pt idx="7805" formatCode="[$-411]ge\.m\.d;@">
                  <c:v>43084</c:v>
                </c:pt>
                <c:pt idx="7806" formatCode="[$-411]ge\.m\.d;@">
                  <c:v>43087</c:v>
                </c:pt>
                <c:pt idx="7807" formatCode="[$-411]ge\.m\.d;@">
                  <c:v>43088</c:v>
                </c:pt>
                <c:pt idx="7808" formatCode="[$-411]ge\.m\.d;@">
                  <c:v>43089</c:v>
                </c:pt>
                <c:pt idx="7809" formatCode="[$-411]ge\.m\.d;@">
                  <c:v>43090</c:v>
                </c:pt>
                <c:pt idx="7810" formatCode="[$-411]ge\.m\.d;@">
                  <c:v>43091</c:v>
                </c:pt>
                <c:pt idx="7811" formatCode="[$-411]ge\.m\.d;@">
                  <c:v>43094</c:v>
                </c:pt>
                <c:pt idx="7812" formatCode="[$-411]ge\.m\.d;@">
                  <c:v>43095</c:v>
                </c:pt>
                <c:pt idx="7813" formatCode="[$-411]ge\.m\.d;@">
                  <c:v>43096</c:v>
                </c:pt>
                <c:pt idx="7814" formatCode="[$-411]ge\.m\.d;@">
                  <c:v>43097</c:v>
                </c:pt>
                <c:pt idx="7815" formatCode="[$-411]ge\.m\.d;@">
                  <c:v>43098</c:v>
                </c:pt>
                <c:pt idx="7816" formatCode="[$-411]ge\.m\.d;@">
                  <c:v>43104</c:v>
                </c:pt>
                <c:pt idx="7817" formatCode="[$-411]ge\.m\.d;@">
                  <c:v>43105</c:v>
                </c:pt>
                <c:pt idx="7818" formatCode="[$-411]ge\.m\.d;@">
                  <c:v>43109</c:v>
                </c:pt>
                <c:pt idx="7819" formatCode="[$-411]ge\.m\.d;@">
                  <c:v>43110</c:v>
                </c:pt>
                <c:pt idx="7820" formatCode="[$-411]ge\.m\.d;@">
                  <c:v>43111</c:v>
                </c:pt>
                <c:pt idx="7821" formatCode="[$-411]ge\.m\.d;@">
                  <c:v>43112</c:v>
                </c:pt>
                <c:pt idx="7822" formatCode="[$-411]ge\.m\.d;@">
                  <c:v>43115</c:v>
                </c:pt>
                <c:pt idx="7823" formatCode="[$-411]ge\.m\.d;@">
                  <c:v>43116</c:v>
                </c:pt>
                <c:pt idx="7824" formatCode="[$-411]ge\.m\.d;@">
                  <c:v>43117</c:v>
                </c:pt>
                <c:pt idx="7825" formatCode="[$-411]ge\.m\.d;@">
                  <c:v>43118</c:v>
                </c:pt>
                <c:pt idx="7826" formatCode="[$-411]ge\.m\.d;@">
                  <c:v>43119</c:v>
                </c:pt>
                <c:pt idx="7827" formatCode="[$-411]ge\.m\.d;@">
                  <c:v>43122</c:v>
                </c:pt>
                <c:pt idx="7828" formatCode="[$-411]ge\.m\.d;@">
                  <c:v>43123</c:v>
                </c:pt>
                <c:pt idx="7829" formatCode="[$-411]ge\.m\.d;@">
                  <c:v>43124</c:v>
                </c:pt>
                <c:pt idx="7830" formatCode="[$-411]ge\.m\.d;@">
                  <c:v>43125</c:v>
                </c:pt>
                <c:pt idx="7831" formatCode="[$-411]ge\.m\.d;@">
                  <c:v>43126</c:v>
                </c:pt>
                <c:pt idx="7832" formatCode="[$-411]ge\.m\.d;@">
                  <c:v>43129</c:v>
                </c:pt>
                <c:pt idx="7833" formatCode="[$-411]ge\.m\.d;@">
                  <c:v>43130</c:v>
                </c:pt>
                <c:pt idx="7834" formatCode="[$-411]ge\.m\.d;@">
                  <c:v>43131</c:v>
                </c:pt>
                <c:pt idx="7835" formatCode="[$-411]ge\.m\.d;@">
                  <c:v>43132</c:v>
                </c:pt>
                <c:pt idx="7836" formatCode="[$-411]ge\.m\.d;@">
                  <c:v>43133</c:v>
                </c:pt>
                <c:pt idx="7837" formatCode="[$-411]ge\.m\.d;@">
                  <c:v>43136</c:v>
                </c:pt>
                <c:pt idx="7838" formatCode="[$-411]ge\.m\.d;@">
                  <c:v>43137</c:v>
                </c:pt>
                <c:pt idx="7839" formatCode="[$-411]ge\.m\.d;@">
                  <c:v>43138</c:v>
                </c:pt>
                <c:pt idx="7840" formatCode="[$-411]ge\.m\.d;@">
                  <c:v>43139</c:v>
                </c:pt>
                <c:pt idx="7841" formatCode="[$-411]ge\.m\.d;@">
                  <c:v>43140</c:v>
                </c:pt>
                <c:pt idx="7842" formatCode="[$-411]ge\.m\.d;@">
                  <c:v>43144</c:v>
                </c:pt>
                <c:pt idx="7843" formatCode="[$-411]ge\.m\.d;@">
                  <c:v>43145</c:v>
                </c:pt>
                <c:pt idx="7844" formatCode="[$-411]ge\.m\.d;@">
                  <c:v>43146</c:v>
                </c:pt>
                <c:pt idx="7845" formatCode="[$-411]ge\.m\.d;@">
                  <c:v>43147</c:v>
                </c:pt>
                <c:pt idx="7846" formatCode="[$-411]ge\.m\.d;@">
                  <c:v>43150</c:v>
                </c:pt>
                <c:pt idx="7847" formatCode="[$-411]ge\.m\.d;@">
                  <c:v>43151</c:v>
                </c:pt>
                <c:pt idx="7848" formatCode="[$-411]ge\.m\.d;@">
                  <c:v>43152</c:v>
                </c:pt>
                <c:pt idx="7849" formatCode="[$-411]ge\.m\.d;@">
                  <c:v>43153</c:v>
                </c:pt>
                <c:pt idx="7850" formatCode="[$-411]ge\.m\.d;@">
                  <c:v>43154</c:v>
                </c:pt>
                <c:pt idx="7851" formatCode="[$-411]ge\.m\.d;@">
                  <c:v>43157</c:v>
                </c:pt>
                <c:pt idx="7852" formatCode="[$-411]ge\.m\.d;@">
                  <c:v>43158</c:v>
                </c:pt>
                <c:pt idx="7853" formatCode="[$-411]ge\.m\.d;@">
                  <c:v>43159</c:v>
                </c:pt>
                <c:pt idx="7854" formatCode="[$-411]ge\.m\.d;@">
                  <c:v>43160</c:v>
                </c:pt>
                <c:pt idx="7855" formatCode="[$-411]ge\.m\.d;@">
                  <c:v>43161</c:v>
                </c:pt>
                <c:pt idx="7856" formatCode="[$-411]ge\.m\.d;@">
                  <c:v>43164</c:v>
                </c:pt>
                <c:pt idx="7857" formatCode="[$-411]ge\.m\.d;@">
                  <c:v>43165</c:v>
                </c:pt>
                <c:pt idx="7858" formatCode="[$-411]ge\.m\.d;@">
                  <c:v>43166</c:v>
                </c:pt>
                <c:pt idx="7859" formatCode="[$-411]ge\.m\.d;@">
                  <c:v>43167</c:v>
                </c:pt>
                <c:pt idx="7860" formatCode="[$-411]ge\.m\.d;@">
                  <c:v>43168</c:v>
                </c:pt>
                <c:pt idx="7861" formatCode="[$-411]ge\.m\.d;@">
                  <c:v>43171</c:v>
                </c:pt>
                <c:pt idx="7862" formatCode="[$-411]ge\.m\.d;@">
                  <c:v>43172</c:v>
                </c:pt>
                <c:pt idx="7863" formatCode="[$-411]ge\.m\.d;@">
                  <c:v>43173</c:v>
                </c:pt>
                <c:pt idx="7864" formatCode="[$-411]ge\.m\.d;@">
                  <c:v>43174</c:v>
                </c:pt>
                <c:pt idx="7865" formatCode="[$-411]ge\.m\.d;@">
                  <c:v>43175</c:v>
                </c:pt>
                <c:pt idx="7866" formatCode="[$-411]ge\.m\.d;@">
                  <c:v>43178</c:v>
                </c:pt>
                <c:pt idx="7867" formatCode="[$-411]ge\.m\.d;@">
                  <c:v>43179</c:v>
                </c:pt>
                <c:pt idx="7868" formatCode="[$-411]ge\.m\.d;@">
                  <c:v>43181</c:v>
                </c:pt>
                <c:pt idx="7869" formatCode="[$-411]ge\.m\.d;@">
                  <c:v>43182</c:v>
                </c:pt>
                <c:pt idx="7870" formatCode="[$-411]ge\.m\.d;@">
                  <c:v>43185</c:v>
                </c:pt>
                <c:pt idx="7871" formatCode="[$-411]ge\.m\.d;@">
                  <c:v>43186</c:v>
                </c:pt>
                <c:pt idx="7872" formatCode="[$-411]ge\.m\.d;@">
                  <c:v>43187</c:v>
                </c:pt>
                <c:pt idx="7873" formatCode="[$-411]ge\.m\.d;@">
                  <c:v>43188</c:v>
                </c:pt>
                <c:pt idx="7874" formatCode="[$-411]ge\.m\.d;@">
                  <c:v>43189</c:v>
                </c:pt>
                <c:pt idx="7875" formatCode="[$-411]ge\.m\.d;@">
                  <c:v>43192</c:v>
                </c:pt>
                <c:pt idx="7876" formatCode="[$-411]ge\.m\.d;@">
                  <c:v>43193</c:v>
                </c:pt>
                <c:pt idx="7877" formatCode="[$-411]ge\.m\.d;@">
                  <c:v>43194</c:v>
                </c:pt>
                <c:pt idx="7878" formatCode="[$-411]ge\.m\.d;@">
                  <c:v>43195</c:v>
                </c:pt>
                <c:pt idx="7879" formatCode="[$-411]ge\.m\.d;@">
                  <c:v>43196</c:v>
                </c:pt>
                <c:pt idx="7880" formatCode="[$-411]ge\.m\.d;@">
                  <c:v>43199</c:v>
                </c:pt>
                <c:pt idx="7881" formatCode="[$-411]ge\.m\.d;@">
                  <c:v>43200</c:v>
                </c:pt>
                <c:pt idx="7882" formatCode="[$-411]ge\.m\.d;@">
                  <c:v>43201</c:v>
                </c:pt>
                <c:pt idx="7883" formatCode="[$-411]ge\.m\.d;@">
                  <c:v>43202</c:v>
                </c:pt>
                <c:pt idx="7884" formatCode="[$-411]ge\.m\.d;@">
                  <c:v>43203</c:v>
                </c:pt>
                <c:pt idx="7885" formatCode="[$-411]ge\.m\.d;@">
                  <c:v>43206</c:v>
                </c:pt>
                <c:pt idx="7886" formatCode="[$-411]ge\.m\.d;@">
                  <c:v>43207</c:v>
                </c:pt>
                <c:pt idx="7887" formatCode="[$-411]ge\.m\.d;@">
                  <c:v>43208</c:v>
                </c:pt>
                <c:pt idx="7888" formatCode="[$-411]ge\.m\.d;@">
                  <c:v>43209</c:v>
                </c:pt>
                <c:pt idx="7889" formatCode="[$-411]ge\.m\.d;@">
                  <c:v>43210</c:v>
                </c:pt>
                <c:pt idx="7890" formatCode="[$-411]ge\.m\.d;@">
                  <c:v>43213</c:v>
                </c:pt>
                <c:pt idx="7891" formatCode="[$-411]ge\.m\.d;@">
                  <c:v>43214</c:v>
                </c:pt>
                <c:pt idx="7892" formatCode="[$-411]ge\.m\.d;@">
                  <c:v>43215</c:v>
                </c:pt>
                <c:pt idx="7893" formatCode="[$-411]ge\.m\.d;@">
                  <c:v>43216</c:v>
                </c:pt>
                <c:pt idx="7894" formatCode="[$-411]ge\.m\.d;@">
                  <c:v>43217</c:v>
                </c:pt>
                <c:pt idx="7895" formatCode="[$-411]ge\.m\.d;@">
                  <c:v>43221</c:v>
                </c:pt>
                <c:pt idx="7896" formatCode="[$-411]ge\.m\.d;@">
                  <c:v>43222</c:v>
                </c:pt>
                <c:pt idx="7897" formatCode="[$-411]ge\.m\.d;@">
                  <c:v>43227</c:v>
                </c:pt>
                <c:pt idx="7898" formatCode="[$-411]ge\.m\.d;@">
                  <c:v>43228</c:v>
                </c:pt>
                <c:pt idx="7899" formatCode="[$-411]ge\.m\.d;@">
                  <c:v>43229</c:v>
                </c:pt>
                <c:pt idx="7900" formatCode="[$-411]ge\.m\.d;@">
                  <c:v>43230</c:v>
                </c:pt>
                <c:pt idx="7901" formatCode="[$-411]ge\.m\.d;@">
                  <c:v>43231</c:v>
                </c:pt>
                <c:pt idx="7902" formatCode="[$-411]ge\.m\.d;@">
                  <c:v>43234</c:v>
                </c:pt>
                <c:pt idx="7903" formatCode="[$-411]ge\.m\.d;@">
                  <c:v>43235</c:v>
                </c:pt>
                <c:pt idx="7904" formatCode="[$-411]ge\.m\.d;@">
                  <c:v>43236</c:v>
                </c:pt>
                <c:pt idx="7905" formatCode="[$-411]ge\.m\.d;@">
                  <c:v>43237</c:v>
                </c:pt>
                <c:pt idx="7906" formatCode="[$-411]ge\.m\.d;@">
                  <c:v>43238</c:v>
                </c:pt>
                <c:pt idx="7907" formatCode="[$-411]ge\.m\.d;@">
                  <c:v>43241</c:v>
                </c:pt>
                <c:pt idx="7908" formatCode="[$-411]ge\.m\.d;@">
                  <c:v>43242</c:v>
                </c:pt>
                <c:pt idx="7909" formatCode="[$-411]ge\.m\.d;@">
                  <c:v>43243</c:v>
                </c:pt>
                <c:pt idx="7910" formatCode="[$-411]ge\.m\.d;@">
                  <c:v>43244</c:v>
                </c:pt>
                <c:pt idx="7911" formatCode="[$-411]ge\.m\.d;@">
                  <c:v>43245</c:v>
                </c:pt>
                <c:pt idx="7912" formatCode="[$-411]ge\.m\.d;@">
                  <c:v>43248</c:v>
                </c:pt>
                <c:pt idx="7913" formatCode="[$-411]ge\.m\.d;@">
                  <c:v>43249</c:v>
                </c:pt>
                <c:pt idx="7914" formatCode="[$-411]ge\.m\.d;@">
                  <c:v>43250</c:v>
                </c:pt>
                <c:pt idx="7915" formatCode="[$-411]ge\.m\.d;@">
                  <c:v>43251</c:v>
                </c:pt>
                <c:pt idx="7916" formatCode="[$-411]ge\.m\.d;@">
                  <c:v>43252</c:v>
                </c:pt>
                <c:pt idx="7917" formatCode="[$-411]ge\.m\.d;@">
                  <c:v>43255</c:v>
                </c:pt>
                <c:pt idx="7918" formatCode="[$-411]ge\.m\.d;@">
                  <c:v>43256</c:v>
                </c:pt>
                <c:pt idx="7919" formatCode="[$-411]ge\.m\.d;@">
                  <c:v>43257</c:v>
                </c:pt>
                <c:pt idx="7920" formatCode="[$-411]ge\.m\.d;@">
                  <c:v>43258</c:v>
                </c:pt>
                <c:pt idx="7921" formatCode="[$-411]ge\.m\.d;@">
                  <c:v>43259</c:v>
                </c:pt>
                <c:pt idx="7922" formatCode="[$-411]ge\.m\.d;@">
                  <c:v>43262</c:v>
                </c:pt>
                <c:pt idx="7923" formatCode="[$-411]ge\.m\.d;@">
                  <c:v>43263</c:v>
                </c:pt>
                <c:pt idx="7924" formatCode="[$-411]ge\.m\.d;@">
                  <c:v>43264</c:v>
                </c:pt>
                <c:pt idx="7925" formatCode="[$-411]ge\.m\.d;@">
                  <c:v>43265</c:v>
                </c:pt>
                <c:pt idx="7926" formatCode="[$-411]ge\.m\.d;@">
                  <c:v>43266</c:v>
                </c:pt>
                <c:pt idx="7927" formatCode="[$-411]ge\.m\.d;@">
                  <c:v>43269</c:v>
                </c:pt>
                <c:pt idx="7928" formatCode="[$-411]ge\.m\.d;@">
                  <c:v>43270</c:v>
                </c:pt>
                <c:pt idx="7929" formatCode="[$-411]ge\.m\.d;@">
                  <c:v>43271</c:v>
                </c:pt>
                <c:pt idx="7930" formatCode="[$-411]ge\.m\.d;@">
                  <c:v>43272</c:v>
                </c:pt>
                <c:pt idx="7931" formatCode="[$-411]ge\.m\.d;@">
                  <c:v>43273</c:v>
                </c:pt>
                <c:pt idx="7932" formatCode="[$-411]ge\.m\.d;@">
                  <c:v>43276</c:v>
                </c:pt>
                <c:pt idx="7933" formatCode="[$-411]ge\.m\.d;@">
                  <c:v>43277</c:v>
                </c:pt>
                <c:pt idx="7934" formatCode="[$-411]ge\.m\.d;@">
                  <c:v>43278</c:v>
                </c:pt>
                <c:pt idx="7935" formatCode="[$-411]ge\.m\.d;@">
                  <c:v>43279</c:v>
                </c:pt>
                <c:pt idx="7936" formatCode="[$-411]ge\.m\.d;@">
                  <c:v>43280</c:v>
                </c:pt>
              </c:numCache>
            </c:numRef>
          </c:cat>
          <c:val>
            <c:numRef>
              <c:f>Sheet1!$B$2:$B$7938</c:f>
              <c:numCache>
                <c:formatCode>General</c:formatCode>
                <c:ptCount val="7937"/>
                <c:pt idx="0">
                  <c:v>5.1029999999999998</c:v>
                </c:pt>
                <c:pt idx="1">
                  <c:v>5.0910000000000002</c:v>
                </c:pt>
                <c:pt idx="2">
                  <c:v>5.1230000000000002</c:v>
                </c:pt>
                <c:pt idx="3">
                  <c:v>5.1379999999999999</c:v>
                </c:pt>
                <c:pt idx="4">
                  <c:v>5.1509999999999998</c:v>
                </c:pt>
                <c:pt idx="5">
                  <c:v>5.2210000000000001</c:v>
                </c:pt>
                <c:pt idx="6">
                  <c:v>5.2</c:v>
                </c:pt>
                <c:pt idx="7">
                  <c:v>5.1909999999999998</c:v>
                </c:pt>
                <c:pt idx="8">
                  <c:v>5.2169999999999996</c:v>
                </c:pt>
                <c:pt idx="9">
                  <c:v>5.2439999999999998</c:v>
                </c:pt>
                <c:pt idx="10">
                  <c:v>5.234</c:v>
                </c:pt>
                <c:pt idx="11">
                  <c:v>5.2080000000000002</c:v>
                </c:pt>
                <c:pt idx="12">
                  <c:v>5.2469999999999999</c:v>
                </c:pt>
                <c:pt idx="13">
                  <c:v>5.2530000000000001</c:v>
                </c:pt>
                <c:pt idx="14">
                  <c:v>5.2629999999999999</c:v>
                </c:pt>
                <c:pt idx="15">
                  <c:v>5.2439999999999998</c:v>
                </c:pt>
                <c:pt idx="16">
                  <c:v>5.1909999999999998</c:v>
                </c:pt>
                <c:pt idx="17">
                  <c:v>5.2119999999999997</c:v>
                </c:pt>
                <c:pt idx="18">
                  <c:v>5.2069999999999999</c:v>
                </c:pt>
                <c:pt idx="19">
                  <c:v>5.2110000000000003</c:v>
                </c:pt>
                <c:pt idx="20">
                  <c:v>5.202</c:v>
                </c:pt>
                <c:pt idx="21">
                  <c:v>5.2009999999999996</c:v>
                </c:pt>
                <c:pt idx="22">
                  <c:v>5.1989999999999998</c:v>
                </c:pt>
                <c:pt idx="23">
                  <c:v>5.1760000000000002</c:v>
                </c:pt>
                <c:pt idx="24">
                  <c:v>5.1870000000000003</c:v>
                </c:pt>
                <c:pt idx="25">
                  <c:v>5.1429999999999998</c:v>
                </c:pt>
                <c:pt idx="26">
                  <c:v>5.1790000000000003</c:v>
                </c:pt>
                <c:pt idx="27">
                  <c:v>5.1310000000000002</c:v>
                </c:pt>
                <c:pt idx="28">
                  <c:v>5.1420000000000003</c:v>
                </c:pt>
                <c:pt idx="29">
                  <c:v>5.0830000000000002</c:v>
                </c:pt>
                <c:pt idx="30">
                  <c:v>5.0839999999999996</c:v>
                </c:pt>
                <c:pt idx="31">
                  <c:v>5.0810000000000004</c:v>
                </c:pt>
                <c:pt idx="32">
                  <c:v>5.0949999999999998</c:v>
                </c:pt>
                <c:pt idx="33">
                  <c:v>5.09</c:v>
                </c:pt>
                <c:pt idx="34">
                  <c:v>5.0880000000000001</c:v>
                </c:pt>
                <c:pt idx="35">
                  <c:v>5.101</c:v>
                </c:pt>
                <c:pt idx="36">
                  <c:v>5.0970000000000004</c:v>
                </c:pt>
                <c:pt idx="37">
                  <c:v>5.0730000000000004</c:v>
                </c:pt>
                <c:pt idx="38">
                  <c:v>5.085</c:v>
                </c:pt>
                <c:pt idx="39">
                  <c:v>5.0839999999999996</c:v>
                </c:pt>
                <c:pt idx="40">
                  <c:v>5.09</c:v>
                </c:pt>
                <c:pt idx="41">
                  <c:v>5.09</c:v>
                </c:pt>
                <c:pt idx="42">
                  <c:v>5.1029999999999998</c:v>
                </c:pt>
                <c:pt idx="43">
                  <c:v>5.1189999999999998</c:v>
                </c:pt>
                <c:pt idx="44">
                  <c:v>5.1189999999999998</c:v>
                </c:pt>
                <c:pt idx="45">
                  <c:v>5.1159999999999997</c:v>
                </c:pt>
                <c:pt idx="46">
                  <c:v>5.23</c:v>
                </c:pt>
                <c:pt idx="47">
                  <c:v>5.2450000000000001</c:v>
                </c:pt>
                <c:pt idx="48">
                  <c:v>5.3209999999999997</c:v>
                </c:pt>
                <c:pt idx="49">
                  <c:v>5.3040000000000003</c:v>
                </c:pt>
                <c:pt idx="50">
                  <c:v>5.3040000000000003</c:v>
                </c:pt>
                <c:pt idx="51">
                  <c:v>5.4189999999999996</c:v>
                </c:pt>
                <c:pt idx="52">
                  <c:v>5.3920000000000003</c:v>
                </c:pt>
                <c:pt idx="53">
                  <c:v>5.39</c:v>
                </c:pt>
                <c:pt idx="54">
                  <c:v>5.39</c:v>
                </c:pt>
                <c:pt idx="55">
                  <c:v>5.43</c:v>
                </c:pt>
                <c:pt idx="56">
                  <c:v>5.5149999999999997</c:v>
                </c:pt>
                <c:pt idx="57">
                  <c:v>5.5549999999999997</c:v>
                </c:pt>
                <c:pt idx="58">
                  <c:v>5.5750000000000002</c:v>
                </c:pt>
                <c:pt idx="59">
                  <c:v>5.5570000000000004</c:v>
                </c:pt>
                <c:pt idx="60">
                  <c:v>5.4980000000000002</c:v>
                </c:pt>
                <c:pt idx="61">
                  <c:v>5.5510000000000002</c:v>
                </c:pt>
                <c:pt idx="62">
                  <c:v>5.5339999999999998</c:v>
                </c:pt>
                <c:pt idx="63">
                  <c:v>5.5309999999999997</c:v>
                </c:pt>
                <c:pt idx="64">
                  <c:v>5.5730000000000004</c:v>
                </c:pt>
                <c:pt idx="65">
                  <c:v>5.5549999999999997</c:v>
                </c:pt>
                <c:pt idx="66">
                  <c:v>5.6050000000000004</c:v>
                </c:pt>
                <c:pt idx="67">
                  <c:v>5.6379999999999999</c:v>
                </c:pt>
                <c:pt idx="68">
                  <c:v>5.63</c:v>
                </c:pt>
                <c:pt idx="69">
                  <c:v>5.5810000000000004</c:v>
                </c:pt>
                <c:pt idx="70">
                  <c:v>5.6</c:v>
                </c:pt>
                <c:pt idx="71">
                  <c:v>5.6120000000000001</c:v>
                </c:pt>
                <c:pt idx="72">
                  <c:v>5.5890000000000004</c:v>
                </c:pt>
                <c:pt idx="73">
                  <c:v>5.61</c:v>
                </c:pt>
                <c:pt idx="74">
                  <c:v>5.6029999999999998</c:v>
                </c:pt>
                <c:pt idx="75">
                  <c:v>5.6230000000000002</c:v>
                </c:pt>
                <c:pt idx="76">
                  <c:v>5.6820000000000004</c:v>
                </c:pt>
                <c:pt idx="77">
                  <c:v>5.6539999999999999</c:v>
                </c:pt>
                <c:pt idx="78">
                  <c:v>5.6909999999999998</c:v>
                </c:pt>
                <c:pt idx="79">
                  <c:v>5.7069999999999999</c:v>
                </c:pt>
                <c:pt idx="80">
                  <c:v>5.7640000000000002</c:v>
                </c:pt>
                <c:pt idx="81">
                  <c:v>5.883</c:v>
                </c:pt>
                <c:pt idx="82">
                  <c:v>5.883</c:v>
                </c:pt>
                <c:pt idx="83">
                  <c:v>5.8970000000000002</c:v>
                </c:pt>
                <c:pt idx="84">
                  <c:v>5.7720000000000002</c:v>
                </c:pt>
                <c:pt idx="85">
                  <c:v>5.7850000000000001</c:v>
                </c:pt>
                <c:pt idx="86">
                  <c:v>5.7610000000000001</c:v>
                </c:pt>
                <c:pt idx="87">
                  <c:v>5.7709999999999999</c:v>
                </c:pt>
                <c:pt idx="88">
                  <c:v>5.7539999999999996</c:v>
                </c:pt>
                <c:pt idx="89">
                  <c:v>5.7359999999999998</c:v>
                </c:pt>
                <c:pt idx="90">
                  <c:v>5.5350000000000001</c:v>
                </c:pt>
                <c:pt idx="91">
                  <c:v>5.6970000000000001</c:v>
                </c:pt>
                <c:pt idx="92">
                  <c:v>5.67</c:v>
                </c:pt>
                <c:pt idx="93">
                  <c:v>5.6470000000000002</c:v>
                </c:pt>
                <c:pt idx="94">
                  <c:v>5.6210000000000004</c:v>
                </c:pt>
                <c:pt idx="95">
                  <c:v>5.5990000000000002</c:v>
                </c:pt>
                <c:pt idx="96">
                  <c:v>5.6420000000000003</c:v>
                </c:pt>
                <c:pt idx="97">
                  <c:v>5.6790000000000003</c:v>
                </c:pt>
                <c:pt idx="98">
                  <c:v>5.69</c:v>
                </c:pt>
                <c:pt idx="99">
                  <c:v>5.6669999999999998</c:v>
                </c:pt>
                <c:pt idx="100">
                  <c:v>5.6470000000000002</c:v>
                </c:pt>
                <c:pt idx="101">
                  <c:v>5.6479999999999997</c:v>
                </c:pt>
                <c:pt idx="102">
                  <c:v>5.6470000000000002</c:v>
                </c:pt>
                <c:pt idx="103">
                  <c:v>5.6230000000000002</c:v>
                </c:pt>
                <c:pt idx="104">
                  <c:v>5.6159999999999997</c:v>
                </c:pt>
                <c:pt idx="105">
                  <c:v>5.5759999999999996</c:v>
                </c:pt>
                <c:pt idx="106">
                  <c:v>5.6</c:v>
                </c:pt>
                <c:pt idx="107">
                  <c:v>5.5880000000000001</c:v>
                </c:pt>
                <c:pt idx="108">
                  <c:v>5.5910000000000002</c:v>
                </c:pt>
                <c:pt idx="109">
                  <c:v>5.5940000000000003</c:v>
                </c:pt>
                <c:pt idx="110">
                  <c:v>5.5549999999999997</c:v>
                </c:pt>
                <c:pt idx="111">
                  <c:v>5.5110000000000001</c:v>
                </c:pt>
                <c:pt idx="112">
                  <c:v>5.4870000000000001</c:v>
                </c:pt>
                <c:pt idx="113">
                  <c:v>5.43</c:v>
                </c:pt>
                <c:pt idx="114">
                  <c:v>5.43</c:v>
                </c:pt>
                <c:pt idx="115">
                  <c:v>5.3959999999999999</c:v>
                </c:pt>
                <c:pt idx="116">
                  <c:v>5.3710000000000004</c:v>
                </c:pt>
                <c:pt idx="117">
                  <c:v>5.3369999999999997</c:v>
                </c:pt>
                <c:pt idx="118">
                  <c:v>5.3620000000000001</c:v>
                </c:pt>
                <c:pt idx="119">
                  <c:v>5.37</c:v>
                </c:pt>
                <c:pt idx="120">
                  <c:v>5.3689999999999998</c:v>
                </c:pt>
                <c:pt idx="121">
                  <c:v>5.3620000000000001</c:v>
                </c:pt>
                <c:pt idx="122">
                  <c:v>5.3869999999999996</c:v>
                </c:pt>
                <c:pt idx="123">
                  <c:v>5.3949999999999996</c:v>
                </c:pt>
                <c:pt idx="124">
                  <c:v>5.4450000000000003</c:v>
                </c:pt>
                <c:pt idx="125">
                  <c:v>5.4279999999999999</c:v>
                </c:pt>
                <c:pt idx="126">
                  <c:v>5.3940000000000001</c:v>
                </c:pt>
                <c:pt idx="127">
                  <c:v>5.3769999999999998</c:v>
                </c:pt>
                <c:pt idx="128">
                  <c:v>5.3689999999999998</c:v>
                </c:pt>
                <c:pt idx="129">
                  <c:v>5.3739999999999997</c:v>
                </c:pt>
                <c:pt idx="130">
                  <c:v>5.3730000000000002</c:v>
                </c:pt>
                <c:pt idx="131">
                  <c:v>5.3559999999999999</c:v>
                </c:pt>
                <c:pt idx="132">
                  <c:v>5.3470000000000004</c:v>
                </c:pt>
                <c:pt idx="133">
                  <c:v>5.3559999999999999</c:v>
                </c:pt>
                <c:pt idx="134">
                  <c:v>5.3639999999999999</c:v>
                </c:pt>
                <c:pt idx="135">
                  <c:v>5.29</c:v>
                </c:pt>
                <c:pt idx="136">
                  <c:v>5.2809999999999997</c:v>
                </c:pt>
                <c:pt idx="137">
                  <c:v>5.2539999999999996</c:v>
                </c:pt>
                <c:pt idx="138">
                  <c:v>5.2270000000000003</c:v>
                </c:pt>
                <c:pt idx="139">
                  <c:v>5.21</c:v>
                </c:pt>
                <c:pt idx="140">
                  <c:v>5.2140000000000004</c:v>
                </c:pt>
                <c:pt idx="141">
                  <c:v>5.2220000000000004</c:v>
                </c:pt>
                <c:pt idx="142">
                  <c:v>5.2149999999999999</c:v>
                </c:pt>
                <c:pt idx="143">
                  <c:v>5.202</c:v>
                </c:pt>
                <c:pt idx="144">
                  <c:v>5.1980000000000004</c:v>
                </c:pt>
                <c:pt idx="145">
                  <c:v>5.1859999999999999</c:v>
                </c:pt>
                <c:pt idx="146">
                  <c:v>5.2389999999999999</c:v>
                </c:pt>
                <c:pt idx="147">
                  <c:v>5.2119999999999997</c:v>
                </c:pt>
                <c:pt idx="148">
                  <c:v>5.2110000000000003</c:v>
                </c:pt>
                <c:pt idx="149">
                  <c:v>5.1849999999999996</c:v>
                </c:pt>
                <c:pt idx="150">
                  <c:v>5.19</c:v>
                </c:pt>
                <c:pt idx="151">
                  <c:v>5.19</c:v>
                </c:pt>
                <c:pt idx="152">
                  <c:v>5.1340000000000003</c:v>
                </c:pt>
                <c:pt idx="153">
                  <c:v>5.0999999999999996</c:v>
                </c:pt>
                <c:pt idx="154">
                  <c:v>5.1680000000000001</c:v>
                </c:pt>
                <c:pt idx="155">
                  <c:v>5.1520000000000001</c:v>
                </c:pt>
                <c:pt idx="156">
                  <c:v>5.1379999999999999</c:v>
                </c:pt>
                <c:pt idx="157">
                  <c:v>5.17</c:v>
                </c:pt>
                <c:pt idx="158">
                  <c:v>5.1210000000000004</c:v>
                </c:pt>
                <c:pt idx="159">
                  <c:v>5.1219999999999999</c:v>
                </c:pt>
                <c:pt idx="160">
                  <c:v>5.1390000000000002</c:v>
                </c:pt>
                <c:pt idx="161">
                  <c:v>5.1459999999999999</c:v>
                </c:pt>
                <c:pt idx="162">
                  <c:v>5.1280000000000001</c:v>
                </c:pt>
                <c:pt idx="163">
                  <c:v>5.1669999999999998</c:v>
                </c:pt>
                <c:pt idx="164">
                  <c:v>5.18</c:v>
                </c:pt>
                <c:pt idx="165">
                  <c:v>5.2480000000000002</c:v>
                </c:pt>
                <c:pt idx="166">
                  <c:v>5.2919999999999998</c:v>
                </c:pt>
                <c:pt idx="167">
                  <c:v>5.2939999999999996</c:v>
                </c:pt>
                <c:pt idx="168">
                  <c:v>5.2809999999999997</c:v>
                </c:pt>
                <c:pt idx="169">
                  <c:v>5.2089999999999996</c:v>
                </c:pt>
                <c:pt idx="170">
                  <c:v>5.1509999999999998</c:v>
                </c:pt>
                <c:pt idx="171">
                  <c:v>5.1639999999999997</c:v>
                </c:pt>
                <c:pt idx="172">
                  <c:v>5.1550000000000002</c:v>
                </c:pt>
                <c:pt idx="173">
                  <c:v>5.1719999999999997</c:v>
                </c:pt>
                <c:pt idx="174">
                  <c:v>5.1710000000000003</c:v>
                </c:pt>
                <c:pt idx="175">
                  <c:v>5.1890000000000001</c:v>
                </c:pt>
                <c:pt idx="176">
                  <c:v>5.0880000000000001</c:v>
                </c:pt>
                <c:pt idx="177">
                  <c:v>4.9429999999999996</c:v>
                </c:pt>
                <c:pt idx="178">
                  <c:v>4.9119999999999999</c:v>
                </c:pt>
                <c:pt idx="179">
                  <c:v>4.9210000000000003</c:v>
                </c:pt>
                <c:pt idx="180">
                  <c:v>4.9089999999999998</c:v>
                </c:pt>
                <c:pt idx="181">
                  <c:v>4.899</c:v>
                </c:pt>
                <c:pt idx="182">
                  <c:v>4.9029999999999996</c:v>
                </c:pt>
                <c:pt idx="183">
                  <c:v>4.8739999999999997</c:v>
                </c:pt>
                <c:pt idx="184">
                  <c:v>4.8710000000000004</c:v>
                </c:pt>
                <c:pt idx="185">
                  <c:v>4.7619999999999996</c:v>
                </c:pt>
                <c:pt idx="186">
                  <c:v>4.7169999999999996</c:v>
                </c:pt>
                <c:pt idx="187">
                  <c:v>4.7080000000000002</c:v>
                </c:pt>
                <c:pt idx="188">
                  <c:v>4.6079999999999997</c:v>
                </c:pt>
                <c:pt idx="189">
                  <c:v>4.6029999999999998</c:v>
                </c:pt>
                <c:pt idx="190">
                  <c:v>4.6059999999999999</c:v>
                </c:pt>
                <c:pt idx="191">
                  <c:v>4.5860000000000003</c:v>
                </c:pt>
                <c:pt idx="192">
                  <c:v>4.5620000000000003</c:v>
                </c:pt>
                <c:pt idx="193">
                  <c:v>4.5359999999999996</c:v>
                </c:pt>
                <c:pt idx="194">
                  <c:v>4.5880000000000001</c:v>
                </c:pt>
                <c:pt idx="195">
                  <c:v>4.601</c:v>
                </c:pt>
                <c:pt idx="196">
                  <c:v>4.6390000000000002</c:v>
                </c:pt>
                <c:pt idx="197">
                  <c:v>4.54</c:v>
                </c:pt>
                <c:pt idx="198">
                  <c:v>4.4560000000000004</c:v>
                </c:pt>
                <c:pt idx="199">
                  <c:v>4.4729999999999999</c:v>
                </c:pt>
                <c:pt idx="200">
                  <c:v>4.4850000000000003</c:v>
                </c:pt>
                <c:pt idx="201">
                  <c:v>4.585</c:v>
                </c:pt>
                <c:pt idx="202">
                  <c:v>4.5419999999999998</c:v>
                </c:pt>
                <c:pt idx="203">
                  <c:v>4.5250000000000004</c:v>
                </c:pt>
                <c:pt idx="204">
                  <c:v>4.4420000000000002</c:v>
                </c:pt>
                <c:pt idx="205">
                  <c:v>4.407</c:v>
                </c:pt>
                <c:pt idx="206">
                  <c:v>4.2549999999999999</c:v>
                </c:pt>
                <c:pt idx="207">
                  <c:v>4.298</c:v>
                </c:pt>
                <c:pt idx="208">
                  <c:v>4.3280000000000003</c:v>
                </c:pt>
                <c:pt idx="209">
                  <c:v>4.2350000000000003</c:v>
                </c:pt>
                <c:pt idx="210">
                  <c:v>4.2690000000000001</c:v>
                </c:pt>
                <c:pt idx="211">
                  <c:v>4.3449999999999998</c:v>
                </c:pt>
                <c:pt idx="212">
                  <c:v>4.3289999999999997</c:v>
                </c:pt>
                <c:pt idx="213">
                  <c:v>4.3010000000000002</c:v>
                </c:pt>
                <c:pt idx="214">
                  <c:v>4.32</c:v>
                </c:pt>
                <c:pt idx="215">
                  <c:v>4.335</c:v>
                </c:pt>
                <c:pt idx="216">
                  <c:v>4.3470000000000004</c:v>
                </c:pt>
                <c:pt idx="217">
                  <c:v>4.3419999999999996</c:v>
                </c:pt>
                <c:pt idx="218">
                  <c:v>4.2460000000000004</c:v>
                </c:pt>
                <c:pt idx="219">
                  <c:v>4.0549999999999997</c:v>
                </c:pt>
                <c:pt idx="220">
                  <c:v>4.0129999999999999</c:v>
                </c:pt>
                <c:pt idx="221">
                  <c:v>4.1079999999999997</c:v>
                </c:pt>
                <c:pt idx="222">
                  <c:v>4.1580000000000004</c:v>
                </c:pt>
                <c:pt idx="223">
                  <c:v>4.1040000000000001</c:v>
                </c:pt>
                <c:pt idx="224">
                  <c:v>4.1180000000000003</c:v>
                </c:pt>
                <c:pt idx="225">
                  <c:v>3.97</c:v>
                </c:pt>
                <c:pt idx="226">
                  <c:v>3.93</c:v>
                </c:pt>
                <c:pt idx="227">
                  <c:v>3.9039999999999999</c:v>
                </c:pt>
                <c:pt idx="228">
                  <c:v>3.7679999999999998</c:v>
                </c:pt>
                <c:pt idx="229">
                  <c:v>3.6949999999999998</c:v>
                </c:pt>
                <c:pt idx="230">
                  <c:v>3.4670000000000001</c:v>
                </c:pt>
                <c:pt idx="231">
                  <c:v>3.4620000000000002</c:v>
                </c:pt>
                <c:pt idx="232">
                  <c:v>3.492</c:v>
                </c:pt>
                <c:pt idx="233">
                  <c:v>3.83</c:v>
                </c:pt>
                <c:pt idx="234">
                  <c:v>3.9649999999999999</c:v>
                </c:pt>
                <c:pt idx="235">
                  <c:v>3.9460000000000002</c:v>
                </c:pt>
                <c:pt idx="236">
                  <c:v>3.863</c:v>
                </c:pt>
                <c:pt idx="237">
                  <c:v>3.847</c:v>
                </c:pt>
                <c:pt idx="238">
                  <c:v>3.8140000000000001</c:v>
                </c:pt>
                <c:pt idx="239">
                  <c:v>3.766</c:v>
                </c:pt>
                <c:pt idx="240">
                  <c:v>3.7789999999999999</c:v>
                </c:pt>
                <c:pt idx="241">
                  <c:v>3.7509999999999999</c:v>
                </c:pt>
                <c:pt idx="242">
                  <c:v>3.7090000000000001</c:v>
                </c:pt>
                <c:pt idx="243">
                  <c:v>3.6869999999999998</c:v>
                </c:pt>
                <c:pt idx="244">
                  <c:v>3.722</c:v>
                </c:pt>
                <c:pt idx="245">
                  <c:v>3.78</c:v>
                </c:pt>
                <c:pt idx="246">
                  <c:v>3.7770000000000001</c:v>
                </c:pt>
                <c:pt idx="247">
                  <c:v>3.81</c:v>
                </c:pt>
                <c:pt idx="248">
                  <c:v>3.8239999999999998</c:v>
                </c:pt>
                <c:pt idx="249">
                  <c:v>3.7669999999999999</c:v>
                </c:pt>
                <c:pt idx="250">
                  <c:v>3.79</c:v>
                </c:pt>
                <c:pt idx="251">
                  <c:v>3.73</c:v>
                </c:pt>
                <c:pt idx="252">
                  <c:v>3.7170000000000001</c:v>
                </c:pt>
                <c:pt idx="253">
                  <c:v>3.7229999999999999</c:v>
                </c:pt>
                <c:pt idx="254">
                  <c:v>3.6760000000000002</c:v>
                </c:pt>
                <c:pt idx="255">
                  <c:v>3.6840000000000002</c:v>
                </c:pt>
                <c:pt idx="256">
                  <c:v>3.6619999999999999</c:v>
                </c:pt>
                <c:pt idx="257">
                  <c:v>3.7</c:v>
                </c:pt>
                <c:pt idx="258">
                  <c:v>3.77</c:v>
                </c:pt>
                <c:pt idx="259">
                  <c:v>3.8940000000000001</c:v>
                </c:pt>
                <c:pt idx="260">
                  <c:v>3.883</c:v>
                </c:pt>
                <c:pt idx="261">
                  <c:v>4.0060000000000002</c:v>
                </c:pt>
                <c:pt idx="262">
                  <c:v>4.1859999999999999</c:v>
                </c:pt>
                <c:pt idx="263">
                  <c:v>4.16</c:v>
                </c:pt>
                <c:pt idx="264">
                  <c:v>4.2510000000000003</c:v>
                </c:pt>
                <c:pt idx="265">
                  <c:v>4.3419999999999996</c:v>
                </c:pt>
                <c:pt idx="266">
                  <c:v>4.5839999999999996</c:v>
                </c:pt>
                <c:pt idx="267">
                  <c:v>4.6070000000000002</c:v>
                </c:pt>
                <c:pt idx="268">
                  <c:v>4.6219999999999999</c:v>
                </c:pt>
                <c:pt idx="269">
                  <c:v>4.6020000000000003</c:v>
                </c:pt>
                <c:pt idx="270">
                  <c:v>4.5979999999999999</c:v>
                </c:pt>
                <c:pt idx="271">
                  <c:v>4.5839999999999996</c:v>
                </c:pt>
                <c:pt idx="272">
                  <c:v>4.7130000000000001</c:v>
                </c:pt>
                <c:pt idx="273">
                  <c:v>4.9189999999999996</c:v>
                </c:pt>
                <c:pt idx="274">
                  <c:v>5.0199999999999996</c:v>
                </c:pt>
                <c:pt idx="275">
                  <c:v>4.9720000000000004</c:v>
                </c:pt>
                <c:pt idx="276">
                  <c:v>5.0359999999999996</c:v>
                </c:pt>
                <c:pt idx="277">
                  <c:v>4.9279999999999999</c:v>
                </c:pt>
                <c:pt idx="278">
                  <c:v>4.9000000000000004</c:v>
                </c:pt>
                <c:pt idx="279">
                  <c:v>4.8550000000000004</c:v>
                </c:pt>
                <c:pt idx="280">
                  <c:v>4.8739999999999997</c:v>
                </c:pt>
                <c:pt idx="281">
                  <c:v>4.9119999999999999</c:v>
                </c:pt>
                <c:pt idx="282">
                  <c:v>4.91</c:v>
                </c:pt>
                <c:pt idx="283">
                  <c:v>5.0449999999999999</c:v>
                </c:pt>
                <c:pt idx="284">
                  <c:v>5.12</c:v>
                </c:pt>
                <c:pt idx="285">
                  <c:v>5.1120000000000001</c:v>
                </c:pt>
                <c:pt idx="286">
                  <c:v>5.1260000000000003</c:v>
                </c:pt>
                <c:pt idx="287">
                  <c:v>5.16</c:v>
                </c:pt>
                <c:pt idx="288">
                  <c:v>5.1239999999999997</c:v>
                </c:pt>
                <c:pt idx="289">
                  <c:v>5.0449999999999999</c:v>
                </c:pt>
                <c:pt idx="290">
                  <c:v>5.0810000000000004</c:v>
                </c:pt>
                <c:pt idx="291">
                  <c:v>5.0750000000000002</c:v>
                </c:pt>
                <c:pt idx="292">
                  <c:v>5.1779999999999999</c:v>
                </c:pt>
                <c:pt idx="293">
                  <c:v>5.1870000000000003</c:v>
                </c:pt>
                <c:pt idx="294">
                  <c:v>5.2530000000000001</c:v>
                </c:pt>
                <c:pt idx="295">
                  <c:v>5.4349999999999996</c:v>
                </c:pt>
                <c:pt idx="296">
                  <c:v>5.5910000000000002</c:v>
                </c:pt>
                <c:pt idx="297">
                  <c:v>5.8259999999999996</c:v>
                </c:pt>
                <c:pt idx="298">
                  <c:v>5.6950000000000003</c:v>
                </c:pt>
                <c:pt idx="299">
                  <c:v>5.5810000000000004</c:v>
                </c:pt>
                <c:pt idx="300">
                  <c:v>5.5</c:v>
                </c:pt>
                <c:pt idx="301">
                  <c:v>5.5350000000000001</c:v>
                </c:pt>
                <c:pt idx="302">
                  <c:v>5.665</c:v>
                </c:pt>
                <c:pt idx="303">
                  <c:v>5.6289999999999996</c:v>
                </c:pt>
                <c:pt idx="304">
                  <c:v>5.6449999999999996</c:v>
                </c:pt>
                <c:pt idx="305">
                  <c:v>5.6820000000000004</c:v>
                </c:pt>
                <c:pt idx="306">
                  <c:v>5.718</c:v>
                </c:pt>
                <c:pt idx="307">
                  <c:v>5.79</c:v>
                </c:pt>
                <c:pt idx="308">
                  <c:v>5.6260000000000003</c:v>
                </c:pt>
                <c:pt idx="309">
                  <c:v>5.4889999999999999</c:v>
                </c:pt>
                <c:pt idx="310">
                  <c:v>5.3109999999999999</c:v>
                </c:pt>
                <c:pt idx="311">
                  <c:v>5.1639999999999997</c:v>
                </c:pt>
                <c:pt idx="312">
                  <c:v>5.3280000000000003</c:v>
                </c:pt>
                <c:pt idx="313">
                  <c:v>5.367</c:v>
                </c:pt>
                <c:pt idx="314">
                  <c:v>5.2460000000000004</c:v>
                </c:pt>
                <c:pt idx="315">
                  <c:v>5.1829999999999998</c:v>
                </c:pt>
                <c:pt idx="316">
                  <c:v>5.2439999999999998</c:v>
                </c:pt>
                <c:pt idx="317">
                  <c:v>5.3470000000000004</c:v>
                </c:pt>
                <c:pt idx="318">
                  <c:v>5.4889999999999999</c:v>
                </c:pt>
                <c:pt idx="319">
                  <c:v>5.4249999999999998</c:v>
                </c:pt>
                <c:pt idx="320">
                  <c:v>5.43</c:v>
                </c:pt>
                <c:pt idx="321">
                  <c:v>5.6269999999999998</c:v>
                </c:pt>
                <c:pt idx="322">
                  <c:v>5.6779999999999999</c:v>
                </c:pt>
                <c:pt idx="323">
                  <c:v>5.9080000000000004</c:v>
                </c:pt>
                <c:pt idx="324">
                  <c:v>5.915</c:v>
                </c:pt>
                <c:pt idx="325">
                  <c:v>5.8360000000000003</c:v>
                </c:pt>
                <c:pt idx="326">
                  <c:v>5.8760000000000003</c:v>
                </c:pt>
                <c:pt idx="327">
                  <c:v>5.899</c:v>
                </c:pt>
                <c:pt idx="328">
                  <c:v>5.9450000000000003</c:v>
                </c:pt>
                <c:pt idx="329">
                  <c:v>5.8730000000000002</c:v>
                </c:pt>
                <c:pt idx="330">
                  <c:v>5.9569999999999999</c:v>
                </c:pt>
                <c:pt idx="331">
                  <c:v>5.923</c:v>
                </c:pt>
                <c:pt idx="332">
                  <c:v>5.93</c:v>
                </c:pt>
                <c:pt idx="333">
                  <c:v>6.0259999999999998</c:v>
                </c:pt>
                <c:pt idx="334">
                  <c:v>6.0579999999999998</c:v>
                </c:pt>
                <c:pt idx="335">
                  <c:v>6.0880000000000001</c:v>
                </c:pt>
                <c:pt idx="336">
                  <c:v>6.1820000000000004</c:v>
                </c:pt>
                <c:pt idx="337">
                  <c:v>6.1970000000000001</c:v>
                </c:pt>
                <c:pt idx="338">
                  <c:v>6.2480000000000002</c:v>
                </c:pt>
                <c:pt idx="339">
                  <c:v>6.5170000000000003</c:v>
                </c:pt>
                <c:pt idx="340">
                  <c:v>6.3070000000000004</c:v>
                </c:pt>
                <c:pt idx="341">
                  <c:v>6.3890000000000002</c:v>
                </c:pt>
                <c:pt idx="342">
                  <c:v>6.3769999999999998</c:v>
                </c:pt>
                <c:pt idx="343">
                  <c:v>6.5049999999999999</c:v>
                </c:pt>
                <c:pt idx="344">
                  <c:v>6.6619999999999999</c:v>
                </c:pt>
                <c:pt idx="345">
                  <c:v>6.593</c:v>
                </c:pt>
                <c:pt idx="346">
                  <c:v>6.3949999999999996</c:v>
                </c:pt>
                <c:pt idx="347">
                  <c:v>6.2919999999999998</c:v>
                </c:pt>
                <c:pt idx="348">
                  <c:v>6.4329999999999998</c:v>
                </c:pt>
                <c:pt idx="349">
                  <c:v>6.4459999999999997</c:v>
                </c:pt>
                <c:pt idx="350">
                  <c:v>6.38</c:v>
                </c:pt>
                <c:pt idx="351">
                  <c:v>6.3520000000000003</c:v>
                </c:pt>
                <c:pt idx="352">
                  <c:v>6.4219999999999997</c:v>
                </c:pt>
                <c:pt idx="353">
                  <c:v>6.3579999999999997</c:v>
                </c:pt>
                <c:pt idx="354">
                  <c:v>6.3230000000000004</c:v>
                </c:pt>
                <c:pt idx="355">
                  <c:v>6.1310000000000002</c:v>
                </c:pt>
                <c:pt idx="356">
                  <c:v>5.9820000000000002</c:v>
                </c:pt>
                <c:pt idx="357">
                  <c:v>6.008</c:v>
                </c:pt>
                <c:pt idx="358">
                  <c:v>5.9550000000000001</c:v>
                </c:pt>
                <c:pt idx="359">
                  <c:v>5.7729999999999997</c:v>
                </c:pt>
                <c:pt idx="360">
                  <c:v>5.6310000000000002</c:v>
                </c:pt>
                <c:pt idx="361">
                  <c:v>5.6680000000000001</c:v>
                </c:pt>
                <c:pt idx="362">
                  <c:v>5.5039999999999996</c:v>
                </c:pt>
                <c:pt idx="363">
                  <c:v>5.2439999999999998</c:v>
                </c:pt>
                <c:pt idx="364">
                  <c:v>5.3330000000000002</c:v>
                </c:pt>
                <c:pt idx="365">
                  <c:v>5.2850000000000001</c:v>
                </c:pt>
                <c:pt idx="366">
                  <c:v>5.2919999999999998</c:v>
                </c:pt>
                <c:pt idx="367">
                  <c:v>5.2640000000000002</c:v>
                </c:pt>
                <c:pt idx="368">
                  <c:v>5.1710000000000003</c:v>
                </c:pt>
                <c:pt idx="369">
                  <c:v>5.0049999999999999</c:v>
                </c:pt>
                <c:pt idx="370">
                  <c:v>4.8780000000000001</c:v>
                </c:pt>
                <c:pt idx="371">
                  <c:v>4.9640000000000004</c:v>
                </c:pt>
                <c:pt idx="372">
                  <c:v>5.0759999999999996</c:v>
                </c:pt>
                <c:pt idx="373">
                  <c:v>5.093</c:v>
                </c:pt>
                <c:pt idx="374">
                  <c:v>5.2229999999999999</c:v>
                </c:pt>
                <c:pt idx="375">
                  <c:v>5.3220000000000001</c:v>
                </c:pt>
                <c:pt idx="376">
                  <c:v>5.43</c:v>
                </c:pt>
                <c:pt idx="377">
                  <c:v>5.3760000000000003</c:v>
                </c:pt>
                <c:pt idx="378">
                  <c:v>5.28</c:v>
                </c:pt>
                <c:pt idx="379">
                  <c:v>5.234</c:v>
                </c:pt>
                <c:pt idx="380">
                  <c:v>5.2149999999999999</c:v>
                </c:pt>
                <c:pt idx="381">
                  <c:v>5.1369999999999996</c:v>
                </c:pt>
                <c:pt idx="382">
                  <c:v>5.1079999999999997</c:v>
                </c:pt>
                <c:pt idx="383">
                  <c:v>5.2279999999999998</c:v>
                </c:pt>
                <c:pt idx="384">
                  <c:v>5.1929999999999996</c:v>
                </c:pt>
                <c:pt idx="385">
                  <c:v>5.2229999999999999</c:v>
                </c:pt>
                <c:pt idx="386">
                  <c:v>5.2720000000000002</c:v>
                </c:pt>
                <c:pt idx="387">
                  <c:v>5.1509999999999998</c:v>
                </c:pt>
                <c:pt idx="388">
                  <c:v>5.1950000000000003</c:v>
                </c:pt>
                <c:pt idx="389">
                  <c:v>5.1950000000000003</c:v>
                </c:pt>
                <c:pt idx="390">
                  <c:v>5.2480000000000002</c:v>
                </c:pt>
                <c:pt idx="391">
                  <c:v>5.2930000000000001</c:v>
                </c:pt>
                <c:pt idx="392">
                  <c:v>5.282</c:v>
                </c:pt>
                <c:pt idx="393">
                  <c:v>5.2080000000000002</c:v>
                </c:pt>
                <c:pt idx="394">
                  <c:v>5.2389999999999999</c:v>
                </c:pt>
                <c:pt idx="395">
                  <c:v>5.2930000000000001</c:v>
                </c:pt>
                <c:pt idx="396">
                  <c:v>5.2190000000000003</c:v>
                </c:pt>
                <c:pt idx="397">
                  <c:v>5.3010000000000002</c:v>
                </c:pt>
                <c:pt idx="398">
                  <c:v>5.3520000000000003</c:v>
                </c:pt>
                <c:pt idx="399">
                  <c:v>5.2469999999999999</c:v>
                </c:pt>
                <c:pt idx="400">
                  <c:v>5.181</c:v>
                </c:pt>
                <c:pt idx="401">
                  <c:v>5.09</c:v>
                </c:pt>
                <c:pt idx="402">
                  <c:v>4.9359999999999999</c:v>
                </c:pt>
                <c:pt idx="403">
                  <c:v>4.9960000000000004</c:v>
                </c:pt>
                <c:pt idx="404">
                  <c:v>4.91</c:v>
                </c:pt>
                <c:pt idx="405">
                  <c:v>4.9139999999999997</c:v>
                </c:pt>
                <c:pt idx="406">
                  <c:v>4.931</c:v>
                </c:pt>
                <c:pt idx="407">
                  <c:v>4.9279999999999999</c:v>
                </c:pt>
                <c:pt idx="408">
                  <c:v>4.8239999999999998</c:v>
                </c:pt>
                <c:pt idx="409">
                  <c:v>4.3719999999999999</c:v>
                </c:pt>
                <c:pt idx="410">
                  <c:v>4.3940000000000001</c:v>
                </c:pt>
                <c:pt idx="411">
                  <c:v>4.4489999999999998</c:v>
                </c:pt>
                <c:pt idx="412">
                  <c:v>4.5250000000000004</c:v>
                </c:pt>
                <c:pt idx="413">
                  <c:v>4.5119999999999996</c:v>
                </c:pt>
                <c:pt idx="414">
                  <c:v>4.5960000000000001</c:v>
                </c:pt>
                <c:pt idx="415">
                  <c:v>4.5090000000000003</c:v>
                </c:pt>
                <c:pt idx="416">
                  <c:v>4.4820000000000002</c:v>
                </c:pt>
                <c:pt idx="417">
                  <c:v>4.2969999999999997</c:v>
                </c:pt>
                <c:pt idx="418">
                  <c:v>4.3129999999999997</c:v>
                </c:pt>
                <c:pt idx="419">
                  <c:v>4.2460000000000004</c:v>
                </c:pt>
                <c:pt idx="420">
                  <c:v>4.2640000000000002</c:v>
                </c:pt>
                <c:pt idx="421">
                  <c:v>4.2469999999999999</c:v>
                </c:pt>
                <c:pt idx="422">
                  <c:v>4.2949999999999999</c:v>
                </c:pt>
                <c:pt idx="423">
                  <c:v>4.2480000000000002</c:v>
                </c:pt>
                <c:pt idx="424">
                  <c:v>4.25</c:v>
                </c:pt>
                <c:pt idx="425">
                  <c:v>4.28</c:v>
                </c:pt>
                <c:pt idx="426">
                  <c:v>4.2839999999999998</c:v>
                </c:pt>
                <c:pt idx="427">
                  <c:v>4.226</c:v>
                </c:pt>
                <c:pt idx="428">
                  <c:v>4.1660000000000004</c:v>
                </c:pt>
                <c:pt idx="429">
                  <c:v>4.1379999999999999</c:v>
                </c:pt>
                <c:pt idx="430">
                  <c:v>4.4409999999999998</c:v>
                </c:pt>
                <c:pt idx="431">
                  <c:v>4.492</c:v>
                </c:pt>
                <c:pt idx="432">
                  <c:v>4.4480000000000004</c:v>
                </c:pt>
                <c:pt idx="433">
                  <c:v>4.4429999999999996</c:v>
                </c:pt>
                <c:pt idx="434">
                  <c:v>4.5350000000000001</c:v>
                </c:pt>
                <c:pt idx="435">
                  <c:v>4.5620000000000003</c:v>
                </c:pt>
                <c:pt idx="436">
                  <c:v>4.556</c:v>
                </c:pt>
                <c:pt idx="437">
                  <c:v>4.5389999999999997</c:v>
                </c:pt>
                <c:pt idx="438">
                  <c:v>4.5190000000000001</c:v>
                </c:pt>
                <c:pt idx="439">
                  <c:v>4.5720000000000001</c:v>
                </c:pt>
                <c:pt idx="440">
                  <c:v>4.726</c:v>
                </c:pt>
                <c:pt idx="441">
                  <c:v>4.6829999999999998</c:v>
                </c:pt>
                <c:pt idx="442">
                  <c:v>4.6829999999999998</c:v>
                </c:pt>
                <c:pt idx="443">
                  <c:v>4.6520000000000001</c:v>
                </c:pt>
                <c:pt idx="444">
                  <c:v>4.6230000000000002</c:v>
                </c:pt>
                <c:pt idx="445">
                  <c:v>4.6379999999999999</c:v>
                </c:pt>
                <c:pt idx="446">
                  <c:v>4.633</c:v>
                </c:pt>
                <c:pt idx="447">
                  <c:v>4.6319999999999997</c:v>
                </c:pt>
                <c:pt idx="448">
                  <c:v>4.6319999999999997</c:v>
                </c:pt>
                <c:pt idx="449">
                  <c:v>4.6520000000000001</c:v>
                </c:pt>
                <c:pt idx="450">
                  <c:v>4.5739999999999998</c:v>
                </c:pt>
                <c:pt idx="451">
                  <c:v>4.5830000000000002</c:v>
                </c:pt>
                <c:pt idx="452">
                  <c:v>4.7919999999999998</c:v>
                </c:pt>
                <c:pt idx="453">
                  <c:v>4.8230000000000004</c:v>
                </c:pt>
                <c:pt idx="454">
                  <c:v>4.8239999999999998</c:v>
                </c:pt>
                <c:pt idx="455">
                  <c:v>4.8140000000000001</c:v>
                </c:pt>
                <c:pt idx="456">
                  <c:v>4.8070000000000004</c:v>
                </c:pt>
                <c:pt idx="457">
                  <c:v>4.8310000000000004</c:v>
                </c:pt>
                <c:pt idx="458">
                  <c:v>4.8479999999999999</c:v>
                </c:pt>
                <c:pt idx="459">
                  <c:v>4.8739999999999997</c:v>
                </c:pt>
                <c:pt idx="460">
                  <c:v>4.8609999999999998</c:v>
                </c:pt>
                <c:pt idx="461">
                  <c:v>4.8609999999999998</c:v>
                </c:pt>
                <c:pt idx="462">
                  <c:v>4.8520000000000003</c:v>
                </c:pt>
                <c:pt idx="463">
                  <c:v>4.843</c:v>
                </c:pt>
                <c:pt idx="464">
                  <c:v>4.8250000000000002</c:v>
                </c:pt>
                <c:pt idx="465">
                  <c:v>4.851</c:v>
                </c:pt>
                <c:pt idx="466">
                  <c:v>4.835</c:v>
                </c:pt>
                <c:pt idx="467">
                  <c:v>4.8609999999999998</c:v>
                </c:pt>
                <c:pt idx="468">
                  <c:v>4.8179999999999996</c:v>
                </c:pt>
                <c:pt idx="469">
                  <c:v>4.8380000000000001</c:v>
                </c:pt>
                <c:pt idx="470">
                  <c:v>4.8559999999999999</c:v>
                </c:pt>
                <c:pt idx="471">
                  <c:v>4.8630000000000004</c:v>
                </c:pt>
                <c:pt idx="472">
                  <c:v>4.8449999999999998</c:v>
                </c:pt>
                <c:pt idx="473">
                  <c:v>4.8280000000000003</c:v>
                </c:pt>
                <c:pt idx="474">
                  <c:v>4.8129999999999997</c:v>
                </c:pt>
                <c:pt idx="475">
                  <c:v>4.7859999999999996</c:v>
                </c:pt>
                <c:pt idx="476">
                  <c:v>4.7309999999999999</c:v>
                </c:pt>
                <c:pt idx="477">
                  <c:v>4.7359999999999998</c:v>
                </c:pt>
                <c:pt idx="478">
                  <c:v>4.7119999999999997</c:v>
                </c:pt>
                <c:pt idx="479">
                  <c:v>4.7460000000000004</c:v>
                </c:pt>
                <c:pt idx="480">
                  <c:v>4.7160000000000002</c:v>
                </c:pt>
                <c:pt idx="481">
                  <c:v>4.734</c:v>
                </c:pt>
                <c:pt idx="482">
                  <c:v>4.7050000000000001</c:v>
                </c:pt>
                <c:pt idx="483">
                  <c:v>4.7050000000000001</c:v>
                </c:pt>
                <c:pt idx="484">
                  <c:v>4.7359999999999998</c:v>
                </c:pt>
                <c:pt idx="485">
                  <c:v>4.7389999999999999</c:v>
                </c:pt>
                <c:pt idx="486">
                  <c:v>4.7300000000000004</c:v>
                </c:pt>
                <c:pt idx="487">
                  <c:v>4.71</c:v>
                </c:pt>
                <c:pt idx="488">
                  <c:v>4.74</c:v>
                </c:pt>
                <c:pt idx="489">
                  <c:v>4.7770000000000001</c:v>
                </c:pt>
                <c:pt idx="490">
                  <c:v>4.7610000000000001</c:v>
                </c:pt>
                <c:pt idx="491">
                  <c:v>4.7439999999999998</c:v>
                </c:pt>
                <c:pt idx="492">
                  <c:v>4.7569999999999997</c:v>
                </c:pt>
                <c:pt idx="493">
                  <c:v>4.7439999999999998</c:v>
                </c:pt>
                <c:pt idx="494">
                  <c:v>4.7389999999999999</c:v>
                </c:pt>
                <c:pt idx="495">
                  <c:v>4.7480000000000002</c:v>
                </c:pt>
                <c:pt idx="496">
                  <c:v>4.7519999999999998</c:v>
                </c:pt>
                <c:pt idx="497">
                  <c:v>4.7610000000000001</c:v>
                </c:pt>
                <c:pt idx="498">
                  <c:v>4.7880000000000003</c:v>
                </c:pt>
                <c:pt idx="499">
                  <c:v>4.8159999999999998</c:v>
                </c:pt>
                <c:pt idx="500">
                  <c:v>4.8419999999999996</c:v>
                </c:pt>
                <c:pt idx="501">
                  <c:v>4.8760000000000003</c:v>
                </c:pt>
                <c:pt idx="502">
                  <c:v>4.8789999999999996</c:v>
                </c:pt>
                <c:pt idx="503">
                  <c:v>4.8959999999999999</c:v>
                </c:pt>
                <c:pt idx="504">
                  <c:v>5.0140000000000002</c:v>
                </c:pt>
                <c:pt idx="505">
                  <c:v>4.9969999999999999</c:v>
                </c:pt>
                <c:pt idx="506">
                  <c:v>5.0090000000000003</c:v>
                </c:pt>
                <c:pt idx="507">
                  <c:v>5.0170000000000003</c:v>
                </c:pt>
                <c:pt idx="508">
                  <c:v>5.04</c:v>
                </c:pt>
                <c:pt idx="509">
                  <c:v>5.101</c:v>
                </c:pt>
                <c:pt idx="510">
                  <c:v>5.1289999999999996</c:v>
                </c:pt>
                <c:pt idx="511">
                  <c:v>5.1210000000000004</c:v>
                </c:pt>
                <c:pt idx="512">
                  <c:v>5.1630000000000003</c:v>
                </c:pt>
                <c:pt idx="513">
                  <c:v>5.1420000000000003</c:v>
                </c:pt>
                <c:pt idx="514">
                  <c:v>5.0709999999999997</c:v>
                </c:pt>
                <c:pt idx="515">
                  <c:v>5.0449999999999999</c:v>
                </c:pt>
                <c:pt idx="516">
                  <c:v>5.0780000000000003</c:v>
                </c:pt>
                <c:pt idx="517">
                  <c:v>5.0609999999999999</c:v>
                </c:pt>
                <c:pt idx="518">
                  <c:v>5.0679999999999996</c:v>
                </c:pt>
                <c:pt idx="519">
                  <c:v>5.0860000000000003</c:v>
                </c:pt>
                <c:pt idx="520">
                  <c:v>5.09</c:v>
                </c:pt>
                <c:pt idx="521">
                  <c:v>5.0629999999999997</c:v>
                </c:pt>
                <c:pt idx="522">
                  <c:v>5.0609999999999999</c:v>
                </c:pt>
                <c:pt idx="523">
                  <c:v>4.9969999999999999</c:v>
                </c:pt>
                <c:pt idx="524">
                  <c:v>5.0129999999999999</c:v>
                </c:pt>
                <c:pt idx="525">
                  <c:v>5.0469999999999997</c:v>
                </c:pt>
                <c:pt idx="526">
                  <c:v>5.0629999999999997</c:v>
                </c:pt>
                <c:pt idx="527">
                  <c:v>5.1210000000000004</c:v>
                </c:pt>
                <c:pt idx="528">
                  <c:v>5.14</c:v>
                </c:pt>
                <c:pt idx="529">
                  <c:v>5.14</c:v>
                </c:pt>
                <c:pt idx="530">
                  <c:v>5.165</c:v>
                </c:pt>
                <c:pt idx="531">
                  <c:v>5.1989999999999998</c:v>
                </c:pt>
                <c:pt idx="532">
                  <c:v>5.2320000000000002</c:v>
                </c:pt>
                <c:pt idx="533">
                  <c:v>5.2640000000000002</c:v>
                </c:pt>
                <c:pt idx="534">
                  <c:v>5.2969999999999997</c:v>
                </c:pt>
                <c:pt idx="535">
                  <c:v>5.28</c:v>
                </c:pt>
                <c:pt idx="536">
                  <c:v>5.3540000000000001</c:v>
                </c:pt>
                <c:pt idx="537">
                  <c:v>5.4020000000000001</c:v>
                </c:pt>
                <c:pt idx="538">
                  <c:v>5.3840000000000003</c:v>
                </c:pt>
                <c:pt idx="539">
                  <c:v>5.431</c:v>
                </c:pt>
                <c:pt idx="540">
                  <c:v>5.48</c:v>
                </c:pt>
                <c:pt idx="541">
                  <c:v>5.3959999999999999</c:v>
                </c:pt>
                <c:pt idx="542">
                  <c:v>5.4539999999999997</c:v>
                </c:pt>
                <c:pt idx="543">
                  <c:v>5.38</c:v>
                </c:pt>
                <c:pt idx="544">
                  <c:v>5.5019999999999998</c:v>
                </c:pt>
                <c:pt idx="545">
                  <c:v>5.6059999999999999</c:v>
                </c:pt>
                <c:pt idx="546">
                  <c:v>5.7149999999999999</c:v>
                </c:pt>
                <c:pt idx="547">
                  <c:v>5.625</c:v>
                </c:pt>
                <c:pt idx="548">
                  <c:v>5.5960000000000001</c:v>
                </c:pt>
                <c:pt idx="549">
                  <c:v>5.4740000000000002</c:v>
                </c:pt>
                <c:pt idx="550">
                  <c:v>5.5410000000000004</c:v>
                </c:pt>
                <c:pt idx="551">
                  <c:v>5.6230000000000002</c:v>
                </c:pt>
                <c:pt idx="552">
                  <c:v>5.6509999999999998</c:v>
                </c:pt>
                <c:pt idx="553">
                  <c:v>5.6280000000000001</c:v>
                </c:pt>
                <c:pt idx="554">
                  <c:v>5.6070000000000002</c:v>
                </c:pt>
                <c:pt idx="555">
                  <c:v>5.6449999999999996</c:v>
                </c:pt>
                <c:pt idx="556">
                  <c:v>5.6870000000000003</c:v>
                </c:pt>
                <c:pt idx="557">
                  <c:v>5.5529999999999999</c:v>
                </c:pt>
                <c:pt idx="558">
                  <c:v>5.5460000000000003</c:v>
                </c:pt>
                <c:pt idx="559">
                  <c:v>5.5819999999999999</c:v>
                </c:pt>
                <c:pt idx="560">
                  <c:v>5.5190000000000001</c:v>
                </c:pt>
                <c:pt idx="561">
                  <c:v>5.48</c:v>
                </c:pt>
                <c:pt idx="562">
                  <c:v>5.5179999999999998</c:v>
                </c:pt>
                <c:pt idx="563">
                  <c:v>5.53</c:v>
                </c:pt>
                <c:pt idx="564">
                  <c:v>5.5110000000000001</c:v>
                </c:pt>
                <c:pt idx="565">
                  <c:v>5.4340000000000002</c:v>
                </c:pt>
                <c:pt idx="566">
                  <c:v>5.4020000000000001</c:v>
                </c:pt>
                <c:pt idx="567">
                  <c:v>5.3579999999999997</c:v>
                </c:pt>
                <c:pt idx="568">
                  <c:v>5.3579999999999997</c:v>
                </c:pt>
                <c:pt idx="569">
                  <c:v>5.3710000000000004</c:v>
                </c:pt>
                <c:pt idx="570">
                  <c:v>5.4119999999999999</c:v>
                </c:pt>
                <c:pt idx="571">
                  <c:v>5.3959999999999999</c:v>
                </c:pt>
                <c:pt idx="572">
                  <c:v>5.4020000000000001</c:v>
                </c:pt>
                <c:pt idx="573">
                  <c:v>5.4539999999999997</c:v>
                </c:pt>
                <c:pt idx="574">
                  <c:v>5.4729999999999999</c:v>
                </c:pt>
                <c:pt idx="575">
                  <c:v>5.4580000000000002</c:v>
                </c:pt>
                <c:pt idx="576">
                  <c:v>5.7309999999999999</c:v>
                </c:pt>
                <c:pt idx="577">
                  <c:v>5.7009999999999996</c:v>
                </c:pt>
                <c:pt idx="578">
                  <c:v>5.6619999999999999</c:v>
                </c:pt>
                <c:pt idx="579">
                  <c:v>5.5990000000000002</c:v>
                </c:pt>
                <c:pt idx="580">
                  <c:v>5.5990000000000002</c:v>
                </c:pt>
                <c:pt idx="581">
                  <c:v>5.5629999999999997</c:v>
                </c:pt>
                <c:pt idx="582">
                  <c:v>5.5510000000000002</c:v>
                </c:pt>
                <c:pt idx="583">
                  <c:v>5.5209999999999999</c:v>
                </c:pt>
                <c:pt idx="584">
                  <c:v>5.5289999999999999</c:v>
                </c:pt>
                <c:pt idx="585">
                  <c:v>5.5830000000000002</c:v>
                </c:pt>
                <c:pt idx="586">
                  <c:v>5.5620000000000003</c:v>
                </c:pt>
                <c:pt idx="587">
                  <c:v>5.5730000000000004</c:v>
                </c:pt>
                <c:pt idx="588">
                  <c:v>5.5780000000000003</c:v>
                </c:pt>
                <c:pt idx="589">
                  <c:v>5.577</c:v>
                </c:pt>
                <c:pt idx="590">
                  <c:v>5.6120000000000001</c:v>
                </c:pt>
                <c:pt idx="591">
                  <c:v>5.6150000000000002</c:v>
                </c:pt>
                <c:pt idx="592">
                  <c:v>5.6150000000000002</c:v>
                </c:pt>
                <c:pt idx="593">
                  <c:v>5.5670000000000002</c:v>
                </c:pt>
                <c:pt idx="594">
                  <c:v>5.5430000000000001</c:v>
                </c:pt>
                <c:pt idx="595">
                  <c:v>5.4340000000000002</c:v>
                </c:pt>
                <c:pt idx="596">
                  <c:v>5.45</c:v>
                </c:pt>
                <c:pt idx="597">
                  <c:v>5.4329999999999998</c:v>
                </c:pt>
                <c:pt idx="598">
                  <c:v>5.3659999999999997</c:v>
                </c:pt>
                <c:pt idx="599">
                  <c:v>5.367</c:v>
                </c:pt>
                <c:pt idx="600">
                  <c:v>5.3609999999999998</c:v>
                </c:pt>
                <c:pt idx="601">
                  <c:v>5.3440000000000003</c:v>
                </c:pt>
                <c:pt idx="602">
                  <c:v>5.3179999999999996</c:v>
                </c:pt>
                <c:pt idx="603">
                  <c:v>5.2830000000000004</c:v>
                </c:pt>
                <c:pt idx="604">
                  <c:v>5.2220000000000004</c:v>
                </c:pt>
                <c:pt idx="605">
                  <c:v>5.1959999999999997</c:v>
                </c:pt>
                <c:pt idx="606">
                  <c:v>5.2619999999999996</c:v>
                </c:pt>
                <c:pt idx="607">
                  <c:v>5.1959999999999997</c:v>
                </c:pt>
                <c:pt idx="608">
                  <c:v>5.2030000000000003</c:v>
                </c:pt>
                <c:pt idx="609">
                  <c:v>5.1950000000000003</c:v>
                </c:pt>
                <c:pt idx="610">
                  <c:v>5.2039999999999997</c:v>
                </c:pt>
                <c:pt idx="611">
                  <c:v>5.2089999999999996</c:v>
                </c:pt>
                <c:pt idx="612">
                  <c:v>5.2009999999999996</c:v>
                </c:pt>
                <c:pt idx="613">
                  <c:v>5.1740000000000004</c:v>
                </c:pt>
                <c:pt idx="614">
                  <c:v>5.165</c:v>
                </c:pt>
                <c:pt idx="615">
                  <c:v>5.1420000000000003</c:v>
                </c:pt>
                <c:pt idx="616">
                  <c:v>5.1390000000000002</c:v>
                </c:pt>
                <c:pt idx="617">
                  <c:v>5.0910000000000002</c:v>
                </c:pt>
                <c:pt idx="618">
                  <c:v>5.0979999999999999</c:v>
                </c:pt>
                <c:pt idx="619">
                  <c:v>5.1029999999999998</c:v>
                </c:pt>
                <c:pt idx="620">
                  <c:v>5.0709999999999997</c:v>
                </c:pt>
                <c:pt idx="621">
                  <c:v>4.9560000000000004</c:v>
                </c:pt>
                <c:pt idx="622">
                  <c:v>4.9249999999999998</c:v>
                </c:pt>
                <c:pt idx="623">
                  <c:v>4.9390000000000001</c:v>
                </c:pt>
                <c:pt idx="624">
                  <c:v>4.9870000000000001</c:v>
                </c:pt>
                <c:pt idx="625">
                  <c:v>4.9870000000000001</c:v>
                </c:pt>
                <c:pt idx="626">
                  <c:v>5.016</c:v>
                </c:pt>
                <c:pt idx="627">
                  <c:v>4.9400000000000004</c:v>
                </c:pt>
                <c:pt idx="628">
                  <c:v>4.952</c:v>
                </c:pt>
                <c:pt idx="629">
                  <c:v>4.9119999999999999</c:v>
                </c:pt>
                <c:pt idx="630">
                  <c:v>4.8940000000000001</c:v>
                </c:pt>
                <c:pt idx="631">
                  <c:v>4.931</c:v>
                </c:pt>
                <c:pt idx="632">
                  <c:v>4.8869999999999996</c:v>
                </c:pt>
                <c:pt idx="633">
                  <c:v>4.859</c:v>
                </c:pt>
                <c:pt idx="634">
                  <c:v>4.8470000000000004</c:v>
                </c:pt>
                <c:pt idx="635">
                  <c:v>4.8259999999999996</c:v>
                </c:pt>
                <c:pt idx="636">
                  <c:v>4.7939999999999996</c:v>
                </c:pt>
                <c:pt idx="637">
                  <c:v>4.7869999999999999</c:v>
                </c:pt>
                <c:pt idx="638">
                  <c:v>4.8209999999999997</c:v>
                </c:pt>
                <c:pt idx="639">
                  <c:v>4.8259999999999996</c:v>
                </c:pt>
                <c:pt idx="640">
                  <c:v>4.8339999999999996</c:v>
                </c:pt>
                <c:pt idx="641">
                  <c:v>4.8609999999999998</c:v>
                </c:pt>
                <c:pt idx="642">
                  <c:v>4.8940000000000001</c:v>
                </c:pt>
                <c:pt idx="643">
                  <c:v>4.8460000000000001</c:v>
                </c:pt>
                <c:pt idx="644">
                  <c:v>4.8010000000000002</c:v>
                </c:pt>
                <c:pt idx="645">
                  <c:v>4.774</c:v>
                </c:pt>
                <c:pt idx="646">
                  <c:v>4.734</c:v>
                </c:pt>
                <c:pt idx="647">
                  <c:v>4.7240000000000002</c:v>
                </c:pt>
                <c:pt idx="648">
                  <c:v>4.7309999999999999</c:v>
                </c:pt>
                <c:pt idx="649">
                  <c:v>4.7729999999999997</c:v>
                </c:pt>
                <c:pt idx="650">
                  <c:v>4.7869999999999999</c:v>
                </c:pt>
                <c:pt idx="651">
                  <c:v>4.7880000000000003</c:v>
                </c:pt>
                <c:pt idx="652">
                  <c:v>4.7439999999999998</c:v>
                </c:pt>
                <c:pt idx="653">
                  <c:v>4.7229999999999999</c:v>
                </c:pt>
                <c:pt idx="654">
                  <c:v>4.7290000000000001</c:v>
                </c:pt>
                <c:pt idx="655">
                  <c:v>4.774</c:v>
                </c:pt>
                <c:pt idx="656">
                  <c:v>4.8029999999999999</c:v>
                </c:pt>
                <c:pt idx="657">
                  <c:v>4.7949999999999999</c:v>
                </c:pt>
                <c:pt idx="658">
                  <c:v>4.7279999999999998</c:v>
                </c:pt>
                <c:pt idx="659">
                  <c:v>4.6879999999999997</c:v>
                </c:pt>
                <c:pt idx="660">
                  <c:v>4.6399999999999997</c:v>
                </c:pt>
                <c:pt idx="661">
                  <c:v>4.6239999999999997</c:v>
                </c:pt>
                <c:pt idx="662">
                  <c:v>4.6079999999999997</c:v>
                </c:pt>
                <c:pt idx="663">
                  <c:v>4.625</c:v>
                </c:pt>
                <c:pt idx="664">
                  <c:v>4.5730000000000004</c:v>
                </c:pt>
                <c:pt idx="665">
                  <c:v>4.5990000000000002</c:v>
                </c:pt>
                <c:pt idx="666">
                  <c:v>4.5990000000000002</c:v>
                </c:pt>
                <c:pt idx="667">
                  <c:v>4.5730000000000004</c:v>
                </c:pt>
                <c:pt idx="668">
                  <c:v>4.593</c:v>
                </c:pt>
                <c:pt idx="669">
                  <c:v>4.6189999999999998</c:v>
                </c:pt>
                <c:pt idx="670">
                  <c:v>4.6100000000000003</c:v>
                </c:pt>
                <c:pt idx="671">
                  <c:v>4.6269999999999998</c:v>
                </c:pt>
                <c:pt idx="672">
                  <c:v>4.6609999999999996</c:v>
                </c:pt>
                <c:pt idx="673">
                  <c:v>4.6420000000000003</c:v>
                </c:pt>
                <c:pt idx="674">
                  <c:v>4.633</c:v>
                </c:pt>
                <c:pt idx="675">
                  <c:v>4.6239999999999997</c:v>
                </c:pt>
                <c:pt idx="676">
                  <c:v>4.6070000000000002</c:v>
                </c:pt>
                <c:pt idx="677">
                  <c:v>4.6109999999999998</c:v>
                </c:pt>
                <c:pt idx="678">
                  <c:v>4.5999999999999996</c:v>
                </c:pt>
                <c:pt idx="679">
                  <c:v>4.5919999999999996</c:v>
                </c:pt>
                <c:pt idx="680">
                  <c:v>4.593</c:v>
                </c:pt>
                <c:pt idx="681">
                  <c:v>4.6109999999999998</c:v>
                </c:pt>
                <c:pt idx="682">
                  <c:v>4.7960000000000003</c:v>
                </c:pt>
                <c:pt idx="683">
                  <c:v>4.82</c:v>
                </c:pt>
                <c:pt idx="684">
                  <c:v>4.843</c:v>
                </c:pt>
                <c:pt idx="685">
                  <c:v>4.7910000000000004</c:v>
                </c:pt>
                <c:pt idx="686">
                  <c:v>4.7939999999999996</c:v>
                </c:pt>
                <c:pt idx="687">
                  <c:v>4.8120000000000003</c:v>
                </c:pt>
                <c:pt idx="688">
                  <c:v>4.8029999999999999</c:v>
                </c:pt>
                <c:pt idx="689">
                  <c:v>4.8010000000000002</c:v>
                </c:pt>
                <c:pt idx="690">
                  <c:v>4.8360000000000003</c:v>
                </c:pt>
                <c:pt idx="691">
                  <c:v>4.8460000000000001</c:v>
                </c:pt>
                <c:pt idx="692">
                  <c:v>4.8929999999999998</c:v>
                </c:pt>
                <c:pt idx="693">
                  <c:v>4.8209999999999997</c:v>
                </c:pt>
                <c:pt idx="694">
                  <c:v>4.8109999999999999</c:v>
                </c:pt>
                <c:pt idx="695">
                  <c:v>4.7990000000000004</c:v>
                </c:pt>
                <c:pt idx="696">
                  <c:v>4.798</c:v>
                </c:pt>
                <c:pt idx="697">
                  <c:v>4.8239999999999998</c:v>
                </c:pt>
                <c:pt idx="698">
                  <c:v>4.8419999999999996</c:v>
                </c:pt>
                <c:pt idx="699">
                  <c:v>4.851</c:v>
                </c:pt>
                <c:pt idx="700">
                  <c:v>4.8689999999999998</c:v>
                </c:pt>
                <c:pt idx="701">
                  <c:v>4.8310000000000004</c:v>
                </c:pt>
                <c:pt idx="702">
                  <c:v>4.9770000000000003</c:v>
                </c:pt>
                <c:pt idx="703">
                  <c:v>4.97</c:v>
                </c:pt>
                <c:pt idx="704">
                  <c:v>4.9790000000000001</c:v>
                </c:pt>
                <c:pt idx="705">
                  <c:v>5.0110000000000001</c:v>
                </c:pt>
                <c:pt idx="706">
                  <c:v>5.0030000000000001</c:v>
                </c:pt>
                <c:pt idx="707">
                  <c:v>5.0030000000000001</c:v>
                </c:pt>
                <c:pt idx="708">
                  <c:v>5.0030000000000001</c:v>
                </c:pt>
                <c:pt idx="709">
                  <c:v>4.9939999999999998</c:v>
                </c:pt>
                <c:pt idx="710">
                  <c:v>5.0279999999999996</c:v>
                </c:pt>
                <c:pt idx="711">
                  <c:v>5.0419999999999998</c:v>
                </c:pt>
                <c:pt idx="712">
                  <c:v>5.04</c:v>
                </c:pt>
                <c:pt idx="713">
                  <c:v>5.032</c:v>
                </c:pt>
                <c:pt idx="714">
                  <c:v>4.9909999999999997</c:v>
                </c:pt>
                <c:pt idx="715">
                  <c:v>4.9909999999999997</c:v>
                </c:pt>
                <c:pt idx="716">
                  <c:v>4.9880000000000004</c:v>
                </c:pt>
                <c:pt idx="717">
                  <c:v>4.9790000000000001</c:v>
                </c:pt>
                <c:pt idx="718">
                  <c:v>4.9790000000000001</c:v>
                </c:pt>
                <c:pt idx="719">
                  <c:v>5.0730000000000004</c:v>
                </c:pt>
                <c:pt idx="720">
                  <c:v>5.1059999999999999</c:v>
                </c:pt>
                <c:pt idx="721">
                  <c:v>5.0659999999999998</c:v>
                </c:pt>
                <c:pt idx="722">
                  <c:v>5.1120000000000001</c:v>
                </c:pt>
                <c:pt idx="723">
                  <c:v>5.1609999999999996</c:v>
                </c:pt>
                <c:pt idx="724">
                  <c:v>5.2160000000000002</c:v>
                </c:pt>
                <c:pt idx="725">
                  <c:v>5.2489999999999997</c:v>
                </c:pt>
                <c:pt idx="726">
                  <c:v>5.2</c:v>
                </c:pt>
                <c:pt idx="727">
                  <c:v>5.2</c:v>
                </c:pt>
                <c:pt idx="728">
                  <c:v>5.1760000000000002</c:v>
                </c:pt>
                <c:pt idx="729">
                  <c:v>5.2519999999999998</c:v>
                </c:pt>
                <c:pt idx="730">
                  <c:v>5.2839999999999998</c:v>
                </c:pt>
                <c:pt idx="731">
                  <c:v>5.1929999999999996</c:v>
                </c:pt>
                <c:pt idx="732">
                  <c:v>5.2370000000000001</c:v>
                </c:pt>
                <c:pt idx="733">
                  <c:v>5.1429999999999998</c:v>
                </c:pt>
                <c:pt idx="734">
                  <c:v>5.194</c:v>
                </c:pt>
                <c:pt idx="735">
                  <c:v>5.1459999999999999</c:v>
                </c:pt>
                <c:pt idx="736">
                  <c:v>5.1130000000000004</c:v>
                </c:pt>
                <c:pt idx="737">
                  <c:v>5.1120000000000001</c:v>
                </c:pt>
                <c:pt idx="738">
                  <c:v>5.1390000000000002</c:v>
                </c:pt>
                <c:pt idx="739">
                  <c:v>5.101</c:v>
                </c:pt>
                <c:pt idx="740">
                  <c:v>5.1109999999999998</c:v>
                </c:pt>
                <c:pt idx="741">
                  <c:v>5.0709999999999997</c:v>
                </c:pt>
                <c:pt idx="742">
                  <c:v>5.1120000000000001</c:v>
                </c:pt>
                <c:pt idx="743">
                  <c:v>5.0739999999999998</c:v>
                </c:pt>
                <c:pt idx="744">
                  <c:v>5.0730000000000004</c:v>
                </c:pt>
                <c:pt idx="745">
                  <c:v>5.09</c:v>
                </c:pt>
                <c:pt idx="746">
                  <c:v>5.133</c:v>
                </c:pt>
                <c:pt idx="747">
                  <c:v>5.1150000000000002</c:v>
                </c:pt>
                <c:pt idx="748">
                  <c:v>5.1150000000000002</c:v>
                </c:pt>
                <c:pt idx="749">
                  <c:v>5.1159999999999997</c:v>
                </c:pt>
                <c:pt idx="750">
                  <c:v>5.0990000000000002</c:v>
                </c:pt>
                <c:pt idx="751">
                  <c:v>5.1159999999999997</c:v>
                </c:pt>
                <c:pt idx="752">
                  <c:v>5.1239999999999997</c:v>
                </c:pt>
                <c:pt idx="753">
                  <c:v>5.1159999999999997</c:v>
                </c:pt>
                <c:pt idx="754">
                  <c:v>5.1230000000000002</c:v>
                </c:pt>
                <c:pt idx="755">
                  <c:v>5.1159999999999997</c:v>
                </c:pt>
                <c:pt idx="756">
                  <c:v>5.1239999999999997</c:v>
                </c:pt>
                <c:pt idx="757">
                  <c:v>5.149</c:v>
                </c:pt>
                <c:pt idx="758">
                  <c:v>5.1840000000000002</c:v>
                </c:pt>
                <c:pt idx="759">
                  <c:v>5.1740000000000004</c:v>
                </c:pt>
                <c:pt idx="760">
                  <c:v>5.1749999999999998</c:v>
                </c:pt>
                <c:pt idx="761">
                  <c:v>5.1660000000000004</c:v>
                </c:pt>
                <c:pt idx="762">
                  <c:v>5.1660000000000004</c:v>
                </c:pt>
                <c:pt idx="763">
                  <c:v>4.9720000000000004</c:v>
                </c:pt>
                <c:pt idx="764">
                  <c:v>5.0039999999999996</c:v>
                </c:pt>
                <c:pt idx="765">
                  <c:v>5.0190000000000001</c:v>
                </c:pt>
                <c:pt idx="766">
                  <c:v>5.0190000000000001</c:v>
                </c:pt>
                <c:pt idx="767">
                  <c:v>5.01</c:v>
                </c:pt>
                <c:pt idx="768">
                  <c:v>5.0140000000000002</c:v>
                </c:pt>
                <c:pt idx="769">
                  <c:v>5.0389999999999997</c:v>
                </c:pt>
                <c:pt idx="770">
                  <c:v>5.0359999999999996</c:v>
                </c:pt>
                <c:pt idx="771">
                  <c:v>5.0339999999999998</c:v>
                </c:pt>
                <c:pt idx="772">
                  <c:v>5.016</c:v>
                </c:pt>
                <c:pt idx="773">
                  <c:v>5.0270000000000001</c:v>
                </c:pt>
                <c:pt idx="774">
                  <c:v>5.0129999999999999</c:v>
                </c:pt>
                <c:pt idx="775">
                  <c:v>5.0170000000000003</c:v>
                </c:pt>
                <c:pt idx="776">
                  <c:v>5.05</c:v>
                </c:pt>
                <c:pt idx="777">
                  <c:v>5.0389999999999997</c:v>
                </c:pt>
                <c:pt idx="778">
                  <c:v>5.0430000000000001</c:v>
                </c:pt>
                <c:pt idx="779">
                  <c:v>5.0439999999999996</c:v>
                </c:pt>
                <c:pt idx="780">
                  <c:v>5.0750000000000002</c:v>
                </c:pt>
                <c:pt idx="781">
                  <c:v>5.0730000000000004</c:v>
                </c:pt>
                <c:pt idx="782">
                  <c:v>5.0540000000000003</c:v>
                </c:pt>
                <c:pt idx="783">
                  <c:v>5.0629999999999997</c:v>
                </c:pt>
                <c:pt idx="784">
                  <c:v>5.069</c:v>
                </c:pt>
                <c:pt idx="785">
                  <c:v>5.0549999999999997</c:v>
                </c:pt>
                <c:pt idx="786">
                  <c:v>5.0549999999999997</c:v>
                </c:pt>
                <c:pt idx="787">
                  <c:v>5.0549999999999997</c:v>
                </c:pt>
                <c:pt idx="788">
                  <c:v>5.0549999999999997</c:v>
                </c:pt>
                <c:pt idx="789">
                  <c:v>5.0720000000000001</c:v>
                </c:pt>
                <c:pt idx="790">
                  <c:v>5.1180000000000003</c:v>
                </c:pt>
                <c:pt idx="791">
                  <c:v>5.1509999999999998</c:v>
                </c:pt>
                <c:pt idx="792">
                  <c:v>5.1769999999999996</c:v>
                </c:pt>
                <c:pt idx="793">
                  <c:v>5.2859999999999996</c:v>
                </c:pt>
                <c:pt idx="794">
                  <c:v>5.2889999999999997</c:v>
                </c:pt>
                <c:pt idx="795">
                  <c:v>5.306</c:v>
                </c:pt>
                <c:pt idx="796">
                  <c:v>5.2969999999999997</c:v>
                </c:pt>
                <c:pt idx="797">
                  <c:v>5.3049999999999997</c:v>
                </c:pt>
                <c:pt idx="798">
                  <c:v>5.2629999999999999</c:v>
                </c:pt>
                <c:pt idx="799">
                  <c:v>5.2279999999999998</c:v>
                </c:pt>
                <c:pt idx="800">
                  <c:v>5.2240000000000002</c:v>
                </c:pt>
                <c:pt idx="801">
                  <c:v>5.2329999999999997</c:v>
                </c:pt>
                <c:pt idx="802">
                  <c:v>5.2720000000000002</c:v>
                </c:pt>
                <c:pt idx="803">
                  <c:v>5.2629999999999999</c:v>
                </c:pt>
                <c:pt idx="804">
                  <c:v>5.3049999999999997</c:v>
                </c:pt>
                <c:pt idx="805">
                  <c:v>5.2919999999999998</c:v>
                </c:pt>
                <c:pt idx="806">
                  <c:v>5.2519999999999998</c:v>
                </c:pt>
                <c:pt idx="807">
                  <c:v>5.2350000000000003</c:v>
                </c:pt>
                <c:pt idx="808">
                  <c:v>5.1859999999999999</c:v>
                </c:pt>
                <c:pt idx="809">
                  <c:v>5.125</c:v>
                </c:pt>
                <c:pt idx="810">
                  <c:v>5.0780000000000003</c:v>
                </c:pt>
                <c:pt idx="811">
                  <c:v>5.0490000000000004</c:v>
                </c:pt>
                <c:pt idx="812">
                  <c:v>5.0460000000000003</c:v>
                </c:pt>
                <c:pt idx="813">
                  <c:v>4.9850000000000003</c:v>
                </c:pt>
                <c:pt idx="814">
                  <c:v>5.0110000000000001</c:v>
                </c:pt>
                <c:pt idx="815">
                  <c:v>5.0490000000000004</c:v>
                </c:pt>
                <c:pt idx="816">
                  <c:v>5.04</c:v>
                </c:pt>
                <c:pt idx="817">
                  <c:v>5.0149999999999997</c:v>
                </c:pt>
                <c:pt idx="818">
                  <c:v>5.0419999999999998</c:v>
                </c:pt>
                <c:pt idx="819">
                  <c:v>5.0389999999999997</c:v>
                </c:pt>
                <c:pt idx="820">
                  <c:v>5.0279999999999996</c:v>
                </c:pt>
                <c:pt idx="821">
                  <c:v>4.9980000000000002</c:v>
                </c:pt>
                <c:pt idx="822">
                  <c:v>4.9950000000000001</c:v>
                </c:pt>
                <c:pt idx="823">
                  <c:v>4.9470000000000001</c:v>
                </c:pt>
                <c:pt idx="824">
                  <c:v>4.9290000000000003</c:v>
                </c:pt>
                <c:pt idx="825">
                  <c:v>4.9139999999999997</c:v>
                </c:pt>
                <c:pt idx="826">
                  <c:v>4.9870000000000001</c:v>
                </c:pt>
                <c:pt idx="827">
                  <c:v>4.984</c:v>
                </c:pt>
                <c:pt idx="828">
                  <c:v>5.0030000000000001</c:v>
                </c:pt>
                <c:pt idx="829">
                  <c:v>5.0629999999999997</c:v>
                </c:pt>
                <c:pt idx="830">
                  <c:v>5.0549999999999997</c:v>
                </c:pt>
                <c:pt idx="831">
                  <c:v>5.0380000000000003</c:v>
                </c:pt>
                <c:pt idx="832">
                  <c:v>5.0449999999999999</c:v>
                </c:pt>
                <c:pt idx="833">
                  <c:v>5.0350000000000001</c:v>
                </c:pt>
                <c:pt idx="834">
                  <c:v>5.0490000000000004</c:v>
                </c:pt>
                <c:pt idx="835">
                  <c:v>5.0709999999999997</c:v>
                </c:pt>
                <c:pt idx="836">
                  <c:v>5.0709999999999997</c:v>
                </c:pt>
                <c:pt idx="837">
                  <c:v>5.0309999999999997</c:v>
                </c:pt>
                <c:pt idx="838">
                  <c:v>5.0250000000000004</c:v>
                </c:pt>
                <c:pt idx="839">
                  <c:v>5.0259999999999998</c:v>
                </c:pt>
                <c:pt idx="840">
                  <c:v>5.0090000000000003</c:v>
                </c:pt>
                <c:pt idx="841">
                  <c:v>5.0119999999999996</c:v>
                </c:pt>
                <c:pt idx="842">
                  <c:v>5.0359999999999996</c:v>
                </c:pt>
                <c:pt idx="843">
                  <c:v>5.0359999999999996</c:v>
                </c:pt>
                <c:pt idx="844">
                  <c:v>5.0289999999999999</c:v>
                </c:pt>
                <c:pt idx="845">
                  <c:v>5.0430000000000001</c:v>
                </c:pt>
                <c:pt idx="846">
                  <c:v>5.0529999999999999</c:v>
                </c:pt>
                <c:pt idx="847">
                  <c:v>5.05</c:v>
                </c:pt>
                <c:pt idx="848">
                  <c:v>5.0830000000000002</c:v>
                </c:pt>
                <c:pt idx="849">
                  <c:v>4.9729999999999999</c:v>
                </c:pt>
                <c:pt idx="850">
                  <c:v>4.9909999999999997</c:v>
                </c:pt>
                <c:pt idx="851">
                  <c:v>5.016</c:v>
                </c:pt>
                <c:pt idx="852">
                  <c:v>5.0549999999999997</c:v>
                </c:pt>
                <c:pt idx="853">
                  <c:v>5.0549999999999997</c:v>
                </c:pt>
                <c:pt idx="854">
                  <c:v>5.085</c:v>
                </c:pt>
                <c:pt idx="855">
                  <c:v>5.1440000000000001</c:v>
                </c:pt>
                <c:pt idx="856">
                  <c:v>5.1180000000000003</c:v>
                </c:pt>
                <c:pt idx="857">
                  <c:v>5.093</c:v>
                </c:pt>
                <c:pt idx="858">
                  <c:v>5.1020000000000003</c:v>
                </c:pt>
                <c:pt idx="859">
                  <c:v>5.1520000000000001</c:v>
                </c:pt>
                <c:pt idx="860">
                  <c:v>5.109</c:v>
                </c:pt>
                <c:pt idx="861">
                  <c:v>5.1280000000000001</c:v>
                </c:pt>
                <c:pt idx="862">
                  <c:v>5.1100000000000003</c:v>
                </c:pt>
                <c:pt idx="863">
                  <c:v>5.085</c:v>
                </c:pt>
                <c:pt idx="864">
                  <c:v>4.9989999999999997</c:v>
                </c:pt>
                <c:pt idx="865">
                  <c:v>5.0170000000000003</c:v>
                </c:pt>
                <c:pt idx="866">
                  <c:v>5.0170000000000003</c:v>
                </c:pt>
                <c:pt idx="867">
                  <c:v>5.0330000000000004</c:v>
                </c:pt>
                <c:pt idx="868">
                  <c:v>5.0250000000000004</c:v>
                </c:pt>
                <c:pt idx="869">
                  <c:v>5.1319999999999997</c:v>
                </c:pt>
                <c:pt idx="870">
                  <c:v>5.1929999999999996</c:v>
                </c:pt>
                <c:pt idx="871">
                  <c:v>5.2089999999999996</c:v>
                </c:pt>
                <c:pt idx="872">
                  <c:v>5.22</c:v>
                </c:pt>
                <c:pt idx="873">
                  <c:v>5.2690000000000001</c:v>
                </c:pt>
                <c:pt idx="874">
                  <c:v>5.2359999999999998</c:v>
                </c:pt>
                <c:pt idx="875">
                  <c:v>5.3390000000000004</c:v>
                </c:pt>
                <c:pt idx="876">
                  <c:v>5.3819999999999997</c:v>
                </c:pt>
                <c:pt idx="877">
                  <c:v>5.3819999999999997</c:v>
                </c:pt>
                <c:pt idx="878">
                  <c:v>5.2640000000000002</c:v>
                </c:pt>
                <c:pt idx="879">
                  <c:v>5.2830000000000004</c:v>
                </c:pt>
                <c:pt idx="880">
                  <c:v>5.3330000000000002</c:v>
                </c:pt>
                <c:pt idx="881">
                  <c:v>5.3230000000000004</c:v>
                </c:pt>
                <c:pt idx="882">
                  <c:v>5.31</c:v>
                </c:pt>
                <c:pt idx="883">
                  <c:v>5.3360000000000003</c:v>
                </c:pt>
                <c:pt idx="884">
                  <c:v>5.36</c:v>
                </c:pt>
                <c:pt idx="885">
                  <c:v>5.343</c:v>
                </c:pt>
                <c:pt idx="886">
                  <c:v>5.3780000000000001</c:v>
                </c:pt>
                <c:pt idx="887">
                  <c:v>5.42</c:v>
                </c:pt>
                <c:pt idx="888">
                  <c:v>5.4279999999999999</c:v>
                </c:pt>
                <c:pt idx="889">
                  <c:v>5.4290000000000003</c:v>
                </c:pt>
                <c:pt idx="890">
                  <c:v>5.431</c:v>
                </c:pt>
                <c:pt idx="891">
                  <c:v>5.4390000000000001</c:v>
                </c:pt>
                <c:pt idx="892">
                  <c:v>5.5209999999999999</c:v>
                </c:pt>
                <c:pt idx="893">
                  <c:v>5.5620000000000003</c:v>
                </c:pt>
                <c:pt idx="894">
                  <c:v>5.52</c:v>
                </c:pt>
                <c:pt idx="895">
                  <c:v>5.5190000000000001</c:v>
                </c:pt>
                <c:pt idx="896">
                  <c:v>5.5209999999999999</c:v>
                </c:pt>
                <c:pt idx="897">
                  <c:v>5.5469999999999997</c:v>
                </c:pt>
                <c:pt idx="898">
                  <c:v>5.5389999999999997</c:v>
                </c:pt>
                <c:pt idx="899">
                  <c:v>5.51</c:v>
                </c:pt>
                <c:pt idx="900">
                  <c:v>5.4820000000000002</c:v>
                </c:pt>
                <c:pt idx="901">
                  <c:v>5.4349999999999996</c:v>
                </c:pt>
                <c:pt idx="902">
                  <c:v>5.468</c:v>
                </c:pt>
                <c:pt idx="903">
                  <c:v>5.4870000000000001</c:v>
                </c:pt>
                <c:pt idx="904">
                  <c:v>5.4710000000000001</c:v>
                </c:pt>
                <c:pt idx="905">
                  <c:v>5.4279999999999999</c:v>
                </c:pt>
                <c:pt idx="906">
                  <c:v>5.3970000000000002</c:v>
                </c:pt>
                <c:pt idx="907">
                  <c:v>5.4370000000000003</c:v>
                </c:pt>
                <c:pt idx="908">
                  <c:v>5.4370000000000003</c:v>
                </c:pt>
                <c:pt idx="909">
                  <c:v>5.4210000000000003</c:v>
                </c:pt>
                <c:pt idx="910">
                  <c:v>5.4359999999999999</c:v>
                </c:pt>
                <c:pt idx="911">
                  <c:v>5.4370000000000003</c:v>
                </c:pt>
                <c:pt idx="912">
                  <c:v>5.444</c:v>
                </c:pt>
                <c:pt idx="913">
                  <c:v>5.4480000000000004</c:v>
                </c:pt>
                <c:pt idx="914">
                  <c:v>5.48</c:v>
                </c:pt>
                <c:pt idx="915">
                  <c:v>5.4880000000000004</c:v>
                </c:pt>
                <c:pt idx="916">
                  <c:v>5.516</c:v>
                </c:pt>
                <c:pt idx="917">
                  <c:v>5.508</c:v>
                </c:pt>
                <c:pt idx="918">
                  <c:v>5.4880000000000004</c:v>
                </c:pt>
                <c:pt idx="919">
                  <c:v>5.52</c:v>
                </c:pt>
                <c:pt idx="920">
                  <c:v>5.508</c:v>
                </c:pt>
                <c:pt idx="921">
                  <c:v>5.5209999999999999</c:v>
                </c:pt>
                <c:pt idx="922">
                  <c:v>5.57</c:v>
                </c:pt>
                <c:pt idx="923">
                  <c:v>5.6159999999999997</c:v>
                </c:pt>
                <c:pt idx="924">
                  <c:v>5.6609999999999996</c:v>
                </c:pt>
                <c:pt idx="925">
                  <c:v>5.6609999999999996</c:v>
                </c:pt>
                <c:pt idx="926">
                  <c:v>5.6369999999999996</c:v>
                </c:pt>
                <c:pt idx="927">
                  <c:v>5.6120000000000001</c:v>
                </c:pt>
                <c:pt idx="928">
                  <c:v>5.617</c:v>
                </c:pt>
                <c:pt idx="929">
                  <c:v>5.6079999999999997</c:v>
                </c:pt>
                <c:pt idx="930">
                  <c:v>5.6159999999999997</c:v>
                </c:pt>
                <c:pt idx="931">
                  <c:v>5.7069999999999999</c:v>
                </c:pt>
                <c:pt idx="932">
                  <c:v>5.7359999999999998</c:v>
                </c:pt>
                <c:pt idx="933">
                  <c:v>5.7969999999999997</c:v>
                </c:pt>
                <c:pt idx="934">
                  <c:v>5.9649999999999999</c:v>
                </c:pt>
                <c:pt idx="935">
                  <c:v>6.0149999999999997</c:v>
                </c:pt>
                <c:pt idx="936">
                  <c:v>6.056</c:v>
                </c:pt>
                <c:pt idx="937">
                  <c:v>6.2140000000000004</c:v>
                </c:pt>
                <c:pt idx="938">
                  <c:v>6.4109999999999996</c:v>
                </c:pt>
                <c:pt idx="939">
                  <c:v>6.3810000000000002</c:v>
                </c:pt>
                <c:pt idx="940">
                  <c:v>6.5259999999999998</c:v>
                </c:pt>
                <c:pt idx="941">
                  <c:v>6.4370000000000003</c:v>
                </c:pt>
                <c:pt idx="942">
                  <c:v>6.4029999999999996</c:v>
                </c:pt>
                <c:pt idx="943">
                  <c:v>6.3529999999999998</c:v>
                </c:pt>
                <c:pt idx="944">
                  <c:v>6.4329999999999998</c:v>
                </c:pt>
                <c:pt idx="945">
                  <c:v>6.2690000000000001</c:v>
                </c:pt>
                <c:pt idx="946">
                  <c:v>6.2279999999999998</c:v>
                </c:pt>
                <c:pt idx="947">
                  <c:v>6.2350000000000003</c:v>
                </c:pt>
                <c:pt idx="948">
                  <c:v>6.2869999999999999</c:v>
                </c:pt>
                <c:pt idx="949">
                  <c:v>6.3760000000000003</c:v>
                </c:pt>
                <c:pt idx="950">
                  <c:v>6.2210000000000001</c:v>
                </c:pt>
                <c:pt idx="951">
                  <c:v>6.2380000000000004</c:v>
                </c:pt>
                <c:pt idx="952">
                  <c:v>6.2880000000000003</c:v>
                </c:pt>
                <c:pt idx="953">
                  <c:v>6.2789999999999999</c:v>
                </c:pt>
                <c:pt idx="954">
                  <c:v>6.2709999999999999</c:v>
                </c:pt>
                <c:pt idx="955">
                  <c:v>6.2720000000000002</c:v>
                </c:pt>
                <c:pt idx="956">
                  <c:v>6.1989999999999998</c:v>
                </c:pt>
                <c:pt idx="957">
                  <c:v>6.1950000000000003</c:v>
                </c:pt>
                <c:pt idx="958">
                  <c:v>6.234</c:v>
                </c:pt>
                <c:pt idx="959">
                  <c:v>6.2569999999999997</c:v>
                </c:pt>
                <c:pt idx="960">
                  <c:v>6.2830000000000004</c:v>
                </c:pt>
                <c:pt idx="961">
                  <c:v>6.327</c:v>
                </c:pt>
                <c:pt idx="962">
                  <c:v>6.3840000000000003</c:v>
                </c:pt>
                <c:pt idx="963">
                  <c:v>6.34</c:v>
                </c:pt>
                <c:pt idx="964">
                  <c:v>6.26</c:v>
                </c:pt>
                <c:pt idx="965">
                  <c:v>6.3440000000000003</c:v>
                </c:pt>
                <c:pt idx="966">
                  <c:v>6.351</c:v>
                </c:pt>
                <c:pt idx="967">
                  <c:v>6.3819999999999997</c:v>
                </c:pt>
                <c:pt idx="968">
                  <c:v>6.4359999999999999</c:v>
                </c:pt>
                <c:pt idx="969">
                  <c:v>6.5369999999999999</c:v>
                </c:pt>
                <c:pt idx="970">
                  <c:v>6.5919999999999996</c:v>
                </c:pt>
                <c:pt idx="971">
                  <c:v>6.585</c:v>
                </c:pt>
                <c:pt idx="972">
                  <c:v>6.56</c:v>
                </c:pt>
                <c:pt idx="973">
                  <c:v>6.6520000000000001</c:v>
                </c:pt>
                <c:pt idx="974">
                  <c:v>6.6310000000000002</c:v>
                </c:pt>
                <c:pt idx="975">
                  <c:v>6.6429999999999998</c:v>
                </c:pt>
                <c:pt idx="976">
                  <c:v>6.6820000000000004</c:v>
                </c:pt>
                <c:pt idx="977">
                  <c:v>6.7610000000000001</c:v>
                </c:pt>
                <c:pt idx="978">
                  <c:v>6.7720000000000002</c:v>
                </c:pt>
                <c:pt idx="979">
                  <c:v>6.7359999999999998</c:v>
                </c:pt>
                <c:pt idx="980">
                  <c:v>6.68</c:v>
                </c:pt>
                <c:pt idx="981">
                  <c:v>6.7240000000000002</c:v>
                </c:pt>
                <c:pt idx="982">
                  <c:v>6.6870000000000003</c:v>
                </c:pt>
                <c:pt idx="983">
                  <c:v>6.6879999999999997</c:v>
                </c:pt>
                <c:pt idx="984">
                  <c:v>6.6360000000000001</c:v>
                </c:pt>
                <c:pt idx="985">
                  <c:v>6.6390000000000002</c:v>
                </c:pt>
                <c:pt idx="986">
                  <c:v>6.766</c:v>
                </c:pt>
                <c:pt idx="987">
                  <c:v>6.8070000000000004</c:v>
                </c:pt>
                <c:pt idx="988">
                  <c:v>6.6890000000000001</c:v>
                </c:pt>
                <c:pt idx="989">
                  <c:v>6.8159999999999998</c:v>
                </c:pt>
                <c:pt idx="990">
                  <c:v>6.8319999999999999</c:v>
                </c:pt>
                <c:pt idx="991">
                  <c:v>6.7850000000000001</c:v>
                </c:pt>
                <c:pt idx="992">
                  <c:v>6.7990000000000004</c:v>
                </c:pt>
                <c:pt idx="993">
                  <c:v>6.7750000000000004</c:v>
                </c:pt>
                <c:pt idx="994">
                  <c:v>6.8079999999999998</c:v>
                </c:pt>
                <c:pt idx="995">
                  <c:v>6.7359999999999998</c:v>
                </c:pt>
                <c:pt idx="996">
                  <c:v>6.7690000000000001</c:v>
                </c:pt>
                <c:pt idx="997">
                  <c:v>6.8259999999999996</c:v>
                </c:pt>
                <c:pt idx="998">
                  <c:v>6.7709999999999999</c:v>
                </c:pt>
                <c:pt idx="999">
                  <c:v>6.7919999999999998</c:v>
                </c:pt>
                <c:pt idx="1000">
                  <c:v>6.8159999999999998</c:v>
                </c:pt>
                <c:pt idx="1001">
                  <c:v>6.7889999999999997</c:v>
                </c:pt>
                <c:pt idx="1002">
                  <c:v>6.7480000000000002</c:v>
                </c:pt>
                <c:pt idx="1003">
                  <c:v>6.69</c:v>
                </c:pt>
                <c:pt idx="1004">
                  <c:v>6.6790000000000003</c:v>
                </c:pt>
                <c:pt idx="1005">
                  <c:v>6.6920000000000002</c:v>
                </c:pt>
                <c:pt idx="1006">
                  <c:v>6.7220000000000004</c:v>
                </c:pt>
                <c:pt idx="1007">
                  <c:v>6.7309999999999999</c:v>
                </c:pt>
                <c:pt idx="1008">
                  <c:v>6.6959999999999997</c:v>
                </c:pt>
                <c:pt idx="1009">
                  <c:v>6.7229999999999999</c:v>
                </c:pt>
                <c:pt idx="1010">
                  <c:v>6.74</c:v>
                </c:pt>
                <c:pt idx="1011">
                  <c:v>6.7229999999999999</c:v>
                </c:pt>
                <c:pt idx="1012">
                  <c:v>6.657</c:v>
                </c:pt>
                <c:pt idx="1013">
                  <c:v>6.6420000000000003</c:v>
                </c:pt>
                <c:pt idx="1014">
                  <c:v>6.617</c:v>
                </c:pt>
                <c:pt idx="1015">
                  <c:v>6.6159999999999997</c:v>
                </c:pt>
                <c:pt idx="1016">
                  <c:v>6.5</c:v>
                </c:pt>
                <c:pt idx="1017">
                  <c:v>6.4359999999999999</c:v>
                </c:pt>
                <c:pt idx="1018">
                  <c:v>6.3479999999999999</c:v>
                </c:pt>
                <c:pt idx="1019">
                  <c:v>6.3760000000000003</c:v>
                </c:pt>
                <c:pt idx="1020">
                  <c:v>6.3550000000000004</c:v>
                </c:pt>
                <c:pt idx="1021">
                  <c:v>6.3440000000000003</c:v>
                </c:pt>
                <c:pt idx="1022">
                  <c:v>6.3639999999999999</c:v>
                </c:pt>
                <c:pt idx="1023">
                  <c:v>6.274</c:v>
                </c:pt>
                <c:pt idx="1024">
                  <c:v>6.2370000000000001</c:v>
                </c:pt>
                <c:pt idx="1025">
                  <c:v>6.2240000000000002</c:v>
                </c:pt>
                <c:pt idx="1026">
                  <c:v>6.1890000000000001</c:v>
                </c:pt>
                <c:pt idx="1027">
                  <c:v>6.2229999999999999</c:v>
                </c:pt>
                <c:pt idx="1028">
                  <c:v>6.2910000000000004</c:v>
                </c:pt>
                <c:pt idx="1029">
                  <c:v>6.274</c:v>
                </c:pt>
                <c:pt idx="1030">
                  <c:v>6.2629999999999999</c:v>
                </c:pt>
                <c:pt idx="1031">
                  <c:v>6.3920000000000003</c:v>
                </c:pt>
                <c:pt idx="1032">
                  <c:v>6.3579999999999997</c:v>
                </c:pt>
                <c:pt idx="1033">
                  <c:v>6.3760000000000003</c:v>
                </c:pt>
                <c:pt idx="1034">
                  <c:v>6.4059999999999997</c:v>
                </c:pt>
                <c:pt idx="1035">
                  <c:v>6.4139999999999997</c:v>
                </c:pt>
                <c:pt idx="1036">
                  <c:v>6.4480000000000004</c:v>
                </c:pt>
                <c:pt idx="1037">
                  <c:v>6.4989999999999997</c:v>
                </c:pt>
                <c:pt idx="1038">
                  <c:v>6.4740000000000002</c:v>
                </c:pt>
                <c:pt idx="1039">
                  <c:v>6.4690000000000003</c:v>
                </c:pt>
                <c:pt idx="1040">
                  <c:v>6.4189999999999996</c:v>
                </c:pt>
                <c:pt idx="1041">
                  <c:v>6.444</c:v>
                </c:pt>
                <c:pt idx="1042">
                  <c:v>6.4530000000000003</c:v>
                </c:pt>
                <c:pt idx="1043">
                  <c:v>6.484</c:v>
                </c:pt>
                <c:pt idx="1044">
                  <c:v>6.5140000000000002</c:v>
                </c:pt>
                <c:pt idx="1045">
                  <c:v>6.5229999999999997</c:v>
                </c:pt>
                <c:pt idx="1046">
                  <c:v>6.532</c:v>
                </c:pt>
                <c:pt idx="1047">
                  <c:v>6.5789999999999997</c:v>
                </c:pt>
                <c:pt idx="1048">
                  <c:v>6.577</c:v>
                </c:pt>
                <c:pt idx="1049">
                  <c:v>6.57</c:v>
                </c:pt>
                <c:pt idx="1050">
                  <c:v>6.6289999999999996</c:v>
                </c:pt>
                <c:pt idx="1051">
                  <c:v>6.7039999999999997</c:v>
                </c:pt>
                <c:pt idx="1052">
                  <c:v>6.7089999999999996</c:v>
                </c:pt>
                <c:pt idx="1053">
                  <c:v>6.6929999999999996</c:v>
                </c:pt>
                <c:pt idx="1054">
                  <c:v>6.6310000000000002</c:v>
                </c:pt>
                <c:pt idx="1055">
                  <c:v>6.6459999999999999</c:v>
                </c:pt>
                <c:pt idx="1056">
                  <c:v>6.61</c:v>
                </c:pt>
                <c:pt idx="1057">
                  <c:v>6.6440000000000001</c:v>
                </c:pt>
                <c:pt idx="1058">
                  <c:v>6.702</c:v>
                </c:pt>
                <c:pt idx="1059">
                  <c:v>6.6769999999999996</c:v>
                </c:pt>
                <c:pt idx="1060">
                  <c:v>6.7290000000000001</c:v>
                </c:pt>
                <c:pt idx="1061">
                  <c:v>6.7089999999999996</c:v>
                </c:pt>
                <c:pt idx="1062">
                  <c:v>6.6980000000000004</c:v>
                </c:pt>
                <c:pt idx="1063">
                  <c:v>6.7050000000000001</c:v>
                </c:pt>
                <c:pt idx="1064">
                  <c:v>6.7119999999999997</c:v>
                </c:pt>
                <c:pt idx="1065">
                  <c:v>6.7489999999999997</c:v>
                </c:pt>
                <c:pt idx="1066">
                  <c:v>6.8120000000000003</c:v>
                </c:pt>
                <c:pt idx="1067">
                  <c:v>6.9089999999999998</c:v>
                </c:pt>
                <c:pt idx="1068">
                  <c:v>6.9370000000000003</c:v>
                </c:pt>
                <c:pt idx="1069">
                  <c:v>6.9290000000000003</c:v>
                </c:pt>
                <c:pt idx="1070">
                  <c:v>6.9379999999999997</c:v>
                </c:pt>
                <c:pt idx="1071">
                  <c:v>7</c:v>
                </c:pt>
                <c:pt idx="1072">
                  <c:v>7.0439999999999996</c:v>
                </c:pt>
                <c:pt idx="1073">
                  <c:v>7.0229999999999997</c:v>
                </c:pt>
                <c:pt idx="1074">
                  <c:v>6.9829999999999997</c:v>
                </c:pt>
                <c:pt idx="1075">
                  <c:v>7.0309999999999997</c:v>
                </c:pt>
                <c:pt idx="1076">
                  <c:v>7.1230000000000002</c:v>
                </c:pt>
                <c:pt idx="1077">
                  <c:v>7.3140000000000001</c:v>
                </c:pt>
                <c:pt idx="1078">
                  <c:v>7.4240000000000004</c:v>
                </c:pt>
                <c:pt idx="1079">
                  <c:v>7.2670000000000003</c:v>
                </c:pt>
                <c:pt idx="1080">
                  <c:v>7.3550000000000004</c:v>
                </c:pt>
                <c:pt idx="1081">
                  <c:v>7.3520000000000003</c:v>
                </c:pt>
                <c:pt idx="1082">
                  <c:v>7.4130000000000003</c:v>
                </c:pt>
                <c:pt idx="1083">
                  <c:v>7.3970000000000002</c:v>
                </c:pt>
                <c:pt idx="1084">
                  <c:v>7.2990000000000004</c:v>
                </c:pt>
                <c:pt idx="1085">
                  <c:v>7.3819999999999997</c:v>
                </c:pt>
                <c:pt idx="1086">
                  <c:v>7.4109999999999996</c:v>
                </c:pt>
                <c:pt idx="1087">
                  <c:v>7.4059999999999997</c:v>
                </c:pt>
                <c:pt idx="1088">
                  <c:v>7.444</c:v>
                </c:pt>
                <c:pt idx="1089">
                  <c:v>7.5439999999999996</c:v>
                </c:pt>
                <c:pt idx="1090">
                  <c:v>7.7190000000000003</c:v>
                </c:pt>
                <c:pt idx="1091">
                  <c:v>7.7190000000000003</c:v>
                </c:pt>
                <c:pt idx="1092">
                  <c:v>7.6580000000000004</c:v>
                </c:pt>
                <c:pt idx="1093">
                  <c:v>7.6280000000000001</c:v>
                </c:pt>
                <c:pt idx="1094">
                  <c:v>7.7370000000000001</c:v>
                </c:pt>
                <c:pt idx="1095">
                  <c:v>7.5750000000000002</c:v>
                </c:pt>
                <c:pt idx="1096">
                  <c:v>7.5570000000000004</c:v>
                </c:pt>
                <c:pt idx="1097">
                  <c:v>7.5540000000000003</c:v>
                </c:pt>
                <c:pt idx="1098">
                  <c:v>7.585</c:v>
                </c:pt>
                <c:pt idx="1099">
                  <c:v>7.649</c:v>
                </c:pt>
                <c:pt idx="1100">
                  <c:v>7.72</c:v>
                </c:pt>
                <c:pt idx="1101">
                  <c:v>7.7169999999999996</c:v>
                </c:pt>
                <c:pt idx="1102">
                  <c:v>7.7220000000000004</c:v>
                </c:pt>
                <c:pt idx="1103">
                  <c:v>7.7939999999999996</c:v>
                </c:pt>
                <c:pt idx="1104">
                  <c:v>7.8940000000000001</c:v>
                </c:pt>
                <c:pt idx="1105">
                  <c:v>7.9059999999999997</c:v>
                </c:pt>
                <c:pt idx="1106">
                  <c:v>7.9340000000000002</c:v>
                </c:pt>
                <c:pt idx="1107">
                  <c:v>8.0269999999999992</c:v>
                </c:pt>
                <c:pt idx="1108">
                  <c:v>8.0139999999999993</c:v>
                </c:pt>
                <c:pt idx="1109">
                  <c:v>7.976</c:v>
                </c:pt>
                <c:pt idx="1110">
                  <c:v>7.9669999999999996</c:v>
                </c:pt>
                <c:pt idx="1111">
                  <c:v>7.9950000000000001</c:v>
                </c:pt>
                <c:pt idx="1112">
                  <c:v>8.0500000000000007</c:v>
                </c:pt>
                <c:pt idx="1113">
                  <c:v>8.0809999999999995</c:v>
                </c:pt>
                <c:pt idx="1114">
                  <c:v>8.0779999999999994</c:v>
                </c:pt>
                <c:pt idx="1115">
                  <c:v>8.1050000000000004</c:v>
                </c:pt>
                <c:pt idx="1116">
                  <c:v>7.98</c:v>
                </c:pt>
                <c:pt idx="1117">
                  <c:v>7.7569999999999997</c:v>
                </c:pt>
                <c:pt idx="1118">
                  <c:v>7.798</c:v>
                </c:pt>
                <c:pt idx="1119">
                  <c:v>7.8170000000000002</c:v>
                </c:pt>
                <c:pt idx="1120">
                  <c:v>7.7789999999999999</c:v>
                </c:pt>
                <c:pt idx="1121">
                  <c:v>7.67</c:v>
                </c:pt>
                <c:pt idx="1122">
                  <c:v>7.649</c:v>
                </c:pt>
                <c:pt idx="1123">
                  <c:v>7.7460000000000004</c:v>
                </c:pt>
                <c:pt idx="1124">
                  <c:v>7.6870000000000003</c:v>
                </c:pt>
                <c:pt idx="1125">
                  <c:v>7.6470000000000002</c:v>
                </c:pt>
                <c:pt idx="1126">
                  <c:v>7.5570000000000004</c:v>
                </c:pt>
                <c:pt idx="1127">
                  <c:v>7.4589999999999996</c:v>
                </c:pt>
                <c:pt idx="1128">
                  <c:v>7.4509999999999996</c:v>
                </c:pt>
                <c:pt idx="1129">
                  <c:v>7.4349999999999996</c:v>
                </c:pt>
                <c:pt idx="1130">
                  <c:v>7.407</c:v>
                </c:pt>
                <c:pt idx="1131">
                  <c:v>7.359</c:v>
                </c:pt>
                <c:pt idx="1132">
                  <c:v>7.42</c:v>
                </c:pt>
                <c:pt idx="1133">
                  <c:v>7.399</c:v>
                </c:pt>
                <c:pt idx="1134">
                  <c:v>7.4939999999999998</c:v>
                </c:pt>
                <c:pt idx="1135">
                  <c:v>7.4080000000000004</c:v>
                </c:pt>
                <c:pt idx="1136">
                  <c:v>7.4169999999999998</c:v>
                </c:pt>
                <c:pt idx="1137">
                  <c:v>7.4409999999999998</c:v>
                </c:pt>
                <c:pt idx="1138">
                  <c:v>7.3179999999999996</c:v>
                </c:pt>
                <c:pt idx="1139">
                  <c:v>7.2679999999999998</c:v>
                </c:pt>
                <c:pt idx="1140">
                  <c:v>7.2359999999999998</c:v>
                </c:pt>
                <c:pt idx="1141">
                  <c:v>7.2640000000000002</c:v>
                </c:pt>
                <c:pt idx="1142">
                  <c:v>7.2919999999999998</c:v>
                </c:pt>
                <c:pt idx="1143">
                  <c:v>7.3419999999999996</c:v>
                </c:pt>
                <c:pt idx="1144">
                  <c:v>7.3479999999999999</c:v>
                </c:pt>
                <c:pt idx="1145">
                  <c:v>7.3090000000000002</c:v>
                </c:pt>
                <c:pt idx="1146">
                  <c:v>7.3090000000000002</c:v>
                </c:pt>
                <c:pt idx="1147">
                  <c:v>7.2960000000000003</c:v>
                </c:pt>
                <c:pt idx="1148">
                  <c:v>7.226</c:v>
                </c:pt>
                <c:pt idx="1149">
                  <c:v>7.1689999999999996</c:v>
                </c:pt>
                <c:pt idx="1150">
                  <c:v>7.1829999999999998</c:v>
                </c:pt>
                <c:pt idx="1151">
                  <c:v>7.1150000000000002</c:v>
                </c:pt>
                <c:pt idx="1152">
                  <c:v>7.0449999999999999</c:v>
                </c:pt>
                <c:pt idx="1153">
                  <c:v>6.8920000000000003</c:v>
                </c:pt>
                <c:pt idx="1154">
                  <c:v>6.9829999999999997</c:v>
                </c:pt>
                <c:pt idx="1155">
                  <c:v>6.98</c:v>
                </c:pt>
                <c:pt idx="1156">
                  <c:v>7.0090000000000003</c:v>
                </c:pt>
                <c:pt idx="1157">
                  <c:v>6.9589999999999996</c:v>
                </c:pt>
                <c:pt idx="1158">
                  <c:v>6.8310000000000004</c:v>
                </c:pt>
                <c:pt idx="1159">
                  <c:v>6.8520000000000003</c:v>
                </c:pt>
                <c:pt idx="1160">
                  <c:v>6.7619999999999996</c:v>
                </c:pt>
                <c:pt idx="1161">
                  <c:v>6.8440000000000003</c:v>
                </c:pt>
                <c:pt idx="1162">
                  <c:v>6.7880000000000003</c:v>
                </c:pt>
                <c:pt idx="1163">
                  <c:v>6.673</c:v>
                </c:pt>
                <c:pt idx="1164">
                  <c:v>6.63</c:v>
                </c:pt>
                <c:pt idx="1165">
                  <c:v>6.67</c:v>
                </c:pt>
                <c:pt idx="1166">
                  <c:v>6.6180000000000003</c:v>
                </c:pt>
                <c:pt idx="1167">
                  <c:v>6.6580000000000004</c:v>
                </c:pt>
                <c:pt idx="1168">
                  <c:v>6.609</c:v>
                </c:pt>
                <c:pt idx="1169">
                  <c:v>6.5570000000000004</c:v>
                </c:pt>
                <c:pt idx="1170">
                  <c:v>6.532</c:v>
                </c:pt>
                <c:pt idx="1171">
                  <c:v>6.5839999999999996</c:v>
                </c:pt>
                <c:pt idx="1172">
                  <c:v>6.6349999999999998</c:v>
                </c:pt>
                <c:pt idx="1173">
                  <c:v>6.681</c:v>
                </c:pt>
                <c:pt idx="1174">
                  <c:v>6.6130000000000004</c:v>
                </c:pt>
                <c:pt idx="1175">
                  <c:v>6.5739999999999998</c:v>
                </c:pt>
                <c:pt idx="1176">
                  <c:v>6.6189999999999998</c:v>
                </c:pt>
                <c:pt idx="1177">
                  <c:v>6.4749999999999996</c:v>
                </c:pt>
                <c:pt idx="1178">
                  <c:v>6.5359999999999996</c:v>
                </c:pt>
                <c:pt idx="1179">
                  <c:v>6.6059999999999999</c:v>
                </c:pt>
                <c:pt idx="1180">
                  <c:v>6.5860000000000003</c:v>
                </c:pt>
                <c:pt idx="1181">
                  <c:v>6.5460000000000003</c:v>
                </c:pt>
                <c:pt idx="1182">
                  <c:v>6.5039999999999996</c:v>
                </c:pt>
                <c:pt idx="1183">
                  <c:v>6.556</c:v>
                </c:pt>
                <c:pt idx="1184">
                  <c:v>6.6429999999999998</c:v>
                </c:pt>
                <c:pt idx="1185">
                  <c:v>6.4980000000000002</c:v>
                </c:pt>
                <c:pt idx="1186">
                  <c:v>6.4870000000000001</c:v>
                </c:pt>
                <c:pt idx="1187">
                  <c:v>6.5259999999999998</c:v>
                </c:pt>
                <c:pt idx="1188">
                  <c:v>6.5359999999999996</c:v>
                </c:pt>
                <c:pt idx="1189">
                  <c:v>6.5270000000000001</c:v>
                </c:pt>
                <c:pt idx="1190">
                  <c:v>6.5179999999999998</c:v>
                </c:pt>
                <c:pt idx="1191">
                  <c:v>6.5019999999999998</c:v>
                </c:pt>
                <c:pt idx="1192">
                  <c:v>6.508</c:v>
                </c:pt>
                <c:pt idx="1193">
                  <c:v>6.4740000000000002</c:v>
                </c:pt>
                <c:pt idx="1194">
                  <c:v>6.4619999999999997</c:v>
                </c:pt>
                <c:pt idx="1195">
                  <c:v>6.4930000000000003</c:v>
                </c:pt>
                <c:pt idx="1196">
                  <c:v>6.4989999999999997</c:v>
                </c:pt>
                <c:pt idx="1197">
                  <c:v>6.52</c:v>
                </c:pt>
                <c:pt idx="1198">
                  <c:v>6.4539999999999997</c:v>
                </c:pt>
                <c:pt idx="1199">
                  <c:v>6.4089999999999998</c:v>
                </c:pt>
                <c:pt idx="1200">
                  <c:v>6.4610000000000003</c:v>
                </c:pt>
                <c:pt idx="1201">
                  <c:v>6.4139999999999997</c:v>
                </c:pt>
                <c:pt idx="1202">
                  <c:v>6.407</c:v>
                </c:pt>
                <c:pt idx="1203">
                  <c:v>6.3840000000000003</c:v>
                </c:pt>
                <c:pt idx="1204">
                  <c:v>6.38</c:v>
                </c:pt>
                <c:pt idx="1205">
                  <c:v>6.3650000000000002</c:v>
                </c:pt>
                <c:pt idx="1206">
                  <c:v>6.3109999999999999</c:v>
                </c:pt>
                <c:pt idx="1207">
                  <c:v>6.3230000000000004</c:v>
                </c:pt>
                <c:pt idx="1208">
                  <c:v>6.3070000000000004</c:v>
                </c:pt>
                <c:pt idx="1209">
                  <c:v>6.3380000000000001</c:v>
                </c:pt>
                <c:pt idx="1210">
                  <c:v>6.3319999999999999</c:v>
                </c:pt>
                <c:pt idx="1211">
                  <c:v>6.3239999999999998</c:v>
                </c:pt>
                <c:pt idx="1212">
                  <c:v>6.36</c:v>
                </c:pt>
                <c:pt idx="1213">
                  <c:v>6.4109999999999996</c:v>
                </c:pt>
                <c:pt idx="1214">
                  <c:v>6.4669999999999996</c:v>
                </c:pt>
                <c:pt idx="1215">
                  <c:v>6.5890000000000004</c:v>
                </c:pt>
                <c:pt idx="1216">
                  <c:v>6.5960000000000001</c:v>
                </c:pt>
                <c:pt idx="1217">
                  <c:v>6.5940000000000003</c:v>
                </c:pt>
                <c:pt idx="1218">
                  <c:v>6.585</c:v>
                </c:pt>
                <c:pt idx="1219">
                  <c:v>6.61</c:v>
                </c:pt>
                <c:pt idx="1220">
                  <c:v>6.577</c:v>
                </c:pt>
                <c:pt idx="1221">
                  <c:v>6.6379999999999999</c:v>
                </c:pt>
                <c:pt idx="1222">
                  <c:v>6.5279999999999996</c:v>
                </c:pt>
                <c:pt idx="1223">
                  <c:v>6.585</c:v>
                </c:pt>
                <c:pt idx="1224">
                  <c:v>6.56</c:v>
                </c:pt>
                <c:pt idx="1225">
                  <c:v>6.5389999999999997</c:v>
                </c:pt>
                <c:pt idx="1226">
                  <c:v>6.52</c:v>
                </c:pt>
                <c:pt idx="1227">
                  <c:v>6.5330000000000004</c:v>
                </c:pt>
                <c:pt idx="1228">
                  <c:v>6.5570000000000004</c:v>
                </c:pt>
                <c:pt idx="1229">
                  <c:v>6.4960000000000004</c:v>
                </c:pt>
                <c:pt idx="1230">
                  <c:v>6.5049999999999999</c:v>
                </c:pt>
                <c:pt idx="1231">
                  <c:v>6.5510000000000002</c:v>
                </c:pt>
                <c:pt idx="1232">
                  <c:v>6.5960000000000001</c:v>
                </c:pt>
                <c:pt idx="1233">
                  <c:v>6.5979999999999999</c:v>
                </c:pt>
                <c:pt idx="1234">
                  <c:v>6.5720000000000001</c:v>
                </c:pt>
                <c:pt idx="1235">
                  <c:v>6.625</c:v>
                </c:pt>
                <c:pt idx="1236">
                  <c:v>6.6269999999999998</c:v>
                </c:pt>
                <c:pt idx="1237">
                  <c:v>6.5860000000000003</c:v>
                </c:pt>
                <c:pt idx="1238">
                  <c:v>6.6139999999999999</c:v>
                </c:pt>
                <c:pt idx="1239">
                  <c:v>6.5679999999999996</c:v>
                </c:pt>
                <c:pt idx="1240">
                  <c:v>6.5860000000000003</c:v>
                </c:pt>
                <c:pt idx="1241">
                  <c:v>6.6029999999999998</c:v>
                </c:pt>
                <c:pt idx="1242">
                  <c:v>6.6159999999999997</c:v>
                </c:pt>
                <c:pt idx="1243">
                  <c:v>6.6779999999999999</c:v>
                </c:pt>
                <c:pt idx="1244">
                  <c:v>6.6550000000000002</c:v>
                </c:pt>
                <c:pt idx="1245">
                  <c:v>6.6520000000000001</c:v>
                </c:pt>
                <c:pt idx="1246">
                  <c:v>6.5679999999999996</c:v>
                </c:pt>
                <c:pt idx="1247">
                  <c:v>6.5819999999999999</c:v>
                </c:pt>
                <c:pt idx="1248">
                  <c:v>6.577</c:v>
                </c:pt>
                <c:pt idx="1249">
                  <c:v>6.6050000000000004</c:v>
                </c:pt>
                <c:pt idx="1250">
                  <c:v>6.6390000000000002</c:v>
                </c:pt>
                <c:pt idx="1251">
                  <c:v>6.6210000000000004</c:v>
                </c:pt>
                <c:pt idx="1252">
                  <c:v>6.6440000000000001</c:v>
                </c:pt>
                <c:pt idx="1253">
                  <c:v>6.65</c:v>
                </c:pt>
                <c:pt idx="1254">
                  <c:v>6.6440000000000001</c:v>
                </c:pt>
                <c:pt idx="1255">
                  <c:v>6.65</c:v>
                </c:pt>
                <c:pt idx="1256">
                  <c:v>6.5979999999999999</c:v>
                </c:pt>
                <c:pt idx="1257">
                  <c:v>6.5940000000000003</c:v>
                </c:pt>
                <c:pt idx="1258">
                  <c:v>6.6120000000000001</c:v>
                </c:pt>
                <c:pt idx="1259">
                  <c:v>6.6260000000000003</c:v>
                </c:pt>
                <c:pt idx="1260">
                  <c:v>6.6239999999999997</c:v>
                </c:pt>
                <c:pt idx="1261">
                  <c:v>6.585</c:v>
                </c:pt>
                <c:pt idx="1262">
                  <c:v>6.5869999999999997</c:v>
                </c:pt>
                <c:pt idx="1263">
                  <c:v>6.5880000000000001</c:v>
                </c:pt>
                <c:pt idx="1264">
                  <c:v>6.5979999999999999</c:v>
                </c:pt>
                <c:pt idx="1265">
                  <c:v>6.585</c:v>
                </c:pt>
                <c:pt idx="1266">
                  <c:v>6.569</c:v>
                </c:pt>
                <c:pt idx="1267">
                  <c:v>6.5780000000000003</c:v>
                </c:pt>
                <c:pt idx="1268">
                  <c:v>6.5780000000000003</c:v>
                </c:pt>
                <c:pt idx="1269">
                  <c:v>6.5839999999999996</c:v>
                </c:pt>
                <c:pt idx="1270">
                  <c:v>6.5759999999999996</c:v>
                </c:pt>
                <c:pt idx="1271">
                  <c:v>6.5919999999999996</c:v>
                </c:pt>
                <c:pt idx="1272">
                  <c:v>6.5949999999999998</c:v>
                </c:pt>
                <c:pt idx="1273">
                  <c:v>6.5919999999999996</c:v>
                </c:pt>
                <c:pt idx="1274">
                  <c:v>6.593</c:v>
                </c:pt>
                <c:pt idx="1275">
                  <c:v>6.5759999999999996</c:v>
                </c:pt>
                <c:pt idx="1276">
                  <c:v>6.5620000000000003</c:v>
                </c:pt>
                <c:pt idx="1277">
                  <c:v>6.59</c:v>
                </c:pt>
                <c:pt idx="1278">
                  <c:v>6.5819999999999999</c:v>
                </c:pt>
                <c:pt idx="1279">
                  <c:v>6.6040000000000001</c:v>
                </c:pt>
                <c:pt idx="1280">
                  <c:v>6.6130000000000004</c:v>
                </c:pt>
                <c:pt idx="1281">
                  <c:v>6.633</c:v>
                </c:pt>
                <c:pt idx="1282">
                  <c:v>6.7149999999999999</c:v>
                </c:pt>
                <c:pt idx="1283">
                  <c:v>6.7539999999999996</c:v>
                </c:pt>
                <c:pt idx="1284">
                  <c:v>6.7770000000000001</c:v>
                </c:pt>
                <c:pt idx="1285">
                  <c:v>6.766</c:v>
                </c:pt>
                <c:pt idx="1286">
                  <c:v>6.7859999999999996</c:v>
                </c:pt>
                <c:pt idx="1287">
                  <c:v>6.7690000000000001</c:v>
                </c:pt>
                <c:pt idx="1288">
                  <c:v>6.782</c:v>
                </c:pt>
                <c:pt idx="1289">
                  <c:v>6.8029999999999999</c:v>
                </c:pt>
                <c:pt idx="1290">
                  <c:v>6.7549999999999999</c:v>
                </c:pt>
                <c:pt idx="1291">
                  <c:v>6.7380000000000004</c:v>
                </c:pt>
                <c:pt idx="1292">
                  <c:v>6.7869999999999999</c:v>
                </c:pt>
                <c:pt idx="1293">
                  <c:v>6.7649999999999997</c:v>
                </c:pt>
                <c:pt idx="1294">
                  <c:v>6.7649999999999997</c:v>
                </c:pt>
                <c:pt idx="1295">
                  <c:v>6.7770000000000001</c:v>
                </c:pt>
                <c:pt idx="1296">
                  <c:v>6.774</c:v>
                </c:pt>
                <c:pt idx="1297">
                  <c:v>6.694</c:v>
                </c:pt>
                <c:pt idx="1298">
                  <c:v>6.7060000000000004</c:v>
                </c:pt>
                <c:pt idx="1299">
                  <c:v>6.726</c:v>
                </c:pt>
                <c:pt idx="1300">
                  <c:v>6.7009999999999996</c:v>
                </c:pt>
                <c:pt idx="1301">
                  <c:v>6.7140000000000004</c:v>
                </c:pt>
                <c:pt idx="1302">
                  <c:v>6.7229999999999999</c:v>
                </c:pt>
                <c:pt idx="1303">
                  <c:v>6.7220000000000004</c:v>
                </c:pt>
                <c:pt idx="1304">
                  <c:v>6.7220000000000004</c:v>
                </c:pt>
                <c:pt idx="1305">
                  <c:v>6.7220000000000004</c:v>
                </c:pt>
                <c:pt idx="1306">
                  <c:v>6.7050000000000001</c:v>
                </c:pt>
                <c:pt idx="1307">
                  <c:v>6.6719999999999997</c:v>
                </c:pt>
                <c:pt idx="1308">
                  <c:v>6.6779999999999999</c:v>
                </c:pt>
                <c:pt idx="1309">
                  <c:v>6.6740000000000004</c:v>
                </c:pt>
                <c:pt idx="1310">
                  <c:v>6.6929999999999996</c:v>
                </c:pt>
                <c:pt idx="1311">
                  <c:v>6.68</c:v>
                </c:pt>
                <c:pt idx="1312">
                  <c:v>6.6749999999999998</c:v>
                </c:pt>
                <c:pt idx="1313">
                  <c:v>6.6630000000000003</c:v>
                </c:pt>
                <c:pt idx="1314">
                  <c:v>6.6440000000000001</c:v>
                </c:pt>
                <c:pt idx="1315">
                  <c:v>6.6139999999999999</c:v>
                </c:pt>
                <c:pt idx="1316">
                  <c:v>6.5650000000000004</c:v>
                </c:pt>
                <c:pt idx="1317">
                  <c:v>6.5709999999999997</c:v>
                </c:pt>
                <c:pt idx="1318">
                  <c:v>6.5289999999999999</c:v>
                </c:pt>
                <c:pt idx="1319">
                  <c:v>6.516</c:v>
                </c:pt>
                <c:pt idx="1320">
                  <c:v>6.5469999999999997</c:v>
                </c:pt>
                <c:pt idx="1321">
                  <c:v>6.5449999999999999</c:v>
                </c:pt>
                <c:pt idx="1322">
                  <c:v>6.4960000000000004</c:v>
                </c:pt>
                <c:pt idx="1323">
                  <c:v>6.5129999999999999</c:v>
                </c:pt>
                <c:pt idx="1324">
                  <c:v>6.4889999999999999</c:v>
                </c:pt>
                <c:pt idx="1325">
                  <c:v>6.4950000000000001</c:v>
                </c:pt>
                <c:pt idx="1326">
                  <c:v>6.4630000000000001</c:v>
                </c:pt>
                <c:pt idx="1327">
                  <c:v>6.4710000000000001</c:v>
                </c:pt>
                <c:pt idx="1328">
                  <c:v>6.431</c:v>
                </c:pt>
                <c:pt idx="1329">
                  <c:v>6.3970000000000002</c:v>
                </c:pt>
                <c:pt idx="1330">
                  <c:v>6.4059999999999997</c:v>
                </c:pt>
                <c:pt idx="1331">
                  <c:v>6.3689999999999998</c:v>
                </c:pt>
                <c:pt idx="1332">
                  <c:v>6.5149999999999997</c:v>
                </c:pt>
                <c:pt idx="1333">
                  <c:v>6.4470000000000001</c:v>
                </c:pt>
                <c:pt idx="1334">
                  <c:v>6.3949999999999996</c:v>
                </c:pt>
                <c:pt idx="1335">
                  <c:v>6.383</c:v>
                </c:pt>
                <c:pt idx="1336">
                  <c:v>6.39</c:v>
                </c:pt>
                <c:pt idx="1337">
                  <c:v>6.415</c:v>
                </c:pt>
                <c:pt idx="1338">
                  <c:v>6.423</c:v>
                </c:pt>
                <c:pt idx="1339">
                  <c:v>6.4260000000000002</c:v>
                </c:pt>
                <c:pt idx="1340">
                  <c:v>6.3470000000000004</c:v>
                </c:pt>
                <c:pt idx="1341">
                  <c:v>6.3220000000000001</c:v>
                </c:pt>
                <c:pt idx="1342">
                  <c:v>6.2839999999999998</c:v>
                </c:pt>
                <c:pt idx="1343">
                  <c:v>6.2939999999999996</c:v>
                </c:pt>
                <c:pt idx="1344">
                  <c:v>6.2759999999999998</c:v>
                </c:pt>
                <c:pt idx="1345">
                  <c:v>6.2759999999999998</c:v>
                </c:pt>
                <c:pt idx="1346">
                  <c:v>6.2720000000000002</c:v>
                </c:pt>
                <c:pt idx="1347">
                  <c:v>6.26</c:v>
                </c:pt>
                <c:pt idx="1348">
                  <c:v>6.2539999999999996</c:v>
                </c:pt>
                <c:pt idx="1349">
                  <c:v>6.2290000000000001</c:v>
                </c:pt>
                <c:pt idx="1350">
                  <c:v>6.1859999999999999</c:v>
                </c:pt>
                <c:pt idx="1351">
                  <c:v>6.1520000000000001</c:v>
                </c:pt>
                <c:pt idx="1352">
                  <c:v>6.1779999999999999</c:v>
                </c:pt>
                <c:pt idx="1353">
                  <c:v>6.165</c:v>
                </c:pt>
                <c:pt idx="1354">
                  <c:v>6.173</c:v>
                </c:pt>
                <c:pt idx="1355">
                  <c:v>6.1219999999999999</c:v>
                </c:pt>
                <c:pt idx="1356">
                  <c:v>6.0709999999999997</c:v>
                </c:pt>
                <c:pt idx="1357">
                  <c:v>6.0869999999999997</c:v>
                </c:pt>
                <c:pt idx="1358">
                  <c:v>6.0709999999999997</c:v>
                </c:pt>
                <c:pt idx="1359">
                  <c:v>6.07</c:v>
                </c:pt>
                <c:pt idx="1360">
                  <c:v>6.0830000000000002</c:v>
                </c:pt>
                <c:pt idx="1361">
                  <c:v>6.0359999999999996</c:v>
                </c:pt>
                <c:pt idx="1362">
                  <c:v>6.024</c:v>
                </c:pt>
                <c:pt idx="1363">
                  <c:v>5.9820000000000002</c:v>
                </c:pt>
                <c:pt idx="1364">
                  <c:v>6.0149999999999997</c:v>
                </c:pt>
                <c:pt idx="1365">
                  <c:v>6.0170000000000003</c:v>
                </c:pt>
                <c:pt idx="1366">
                  <c:v>6.0339999999999998</c:v>
                </c:pt>
                <c:pt idx="1367">
                  <c:v>6.0629999999999997</c:v>
                </c:pt>
                <c:pt idx="1368">
                  <c:v>6.0839999999999996</c:v>
                </c:pt>
                <c:pt idx="1369">
                  <c:v>6.085</c:v>
                </c:pt>
                <c:pt idx="1370">
                  <c:v>6.0460000000000003</c:v>
                </c:pt>
                <c:pt idx="1371">
                  <c:v>6.0289999999999999</c:v>
                </c:pt>
                <c:pt idx="1372">
                  <c:v>5.9740000000000002</c:v>
                </c:pt>
                <c:pt idx="1373">
                  <c:v>5.9489999999999998</c:v>
                </c:pt>
                <c:pt idx="1374">
                  <c:v>5.9329999999999998</c:v>
                </c:pt>
                <c:pt idx="1375">
                  <c:v>5.9749999999999996</c:v>
                </c:pt>
                <c:pt idx="1376">
                  <c:v>6.0010000000000003</c:v>
                </c:pt>
                <c:pt idx="1377">
                  <c:v>5.984</c:v>
                </c:pt>
                <c:pt idx="1378">
                  <c:v>6.016</c:v>
                </c:pt>
                <c:pt idx="1379">
                  <c:v>6.0119999999999996</c:v>
                </c:pt>
                <c:pt idx="1380">
                  <c:v>5.9859999999999998</c:v>
                </c:pt>
                <c:pt idx="1381">
                  <c:v>6.0380000000000003</c:v>
                </c:pt>
                <c:pt idx="1382">
                  <c:v>6.0250000000000004</c:v>
                </c:pt>
                <c:pt idx="1383">
                  <c:v>5.9939999999999998</c:v>
                </c:pt>
                <c:pt idx="1384">
                  <c:v>6.0309999999999997</c:v>
                </c:pt>
                <c:pt idx="1385">
                  <c:v>6.0640000000000001</c:v>
                </c:pt>
                <c:pt idx="1386">
                  <c:v>6.0359999999999996</c:v>
                </c:pt>
                <c:pt idx="1387">
                  <c:v>6.0289999999999999</c:v>
                </c:pt>
                <c:pt idx="1388">
                  <c:v>6.0119999999999996</c:v>
                </c:pt>
                <c:pt idx="1389">
                  <c:v>5.9749999999999996</c:v>
                </c:pt>
                <c:pt idx="1390">
                  <c:v>5.9809999999999999</c:v>
                </c:pt>
                <c:pt idx="1391">
                  <c:v>5.9820000000000002</c:v>
                </c:pt>
                <c:pt idx="1392">
                  <c:v>5.9850000000000003</c:v>
                </c:pt>
                <c:pt idx="1393">
                  <c:v>5.9690000000000003</c:v>
                </c:pt>
                <c:pt idx="1394">
                  <c:v>5.9820000000000002</c:v>
                </c:pt>
                <c:pt idx="1395">
                  <c:v>6.0259999999999998</c:v>
                </c:pt>
                <c:pt idx="1396">
                  <c:v>6.0060000000000002</c:v>
                </c:pt>
                <c:pt idx="1397">
                  <c:v>6.0259999999999998</c:v>
                </c:pt>
                <c:pt idx="1398">
                  <c:v>6.0149999999999997</c:v>
                </c:pt>
                <c:pt idx="1399">
                  <c:v>6.0140000000000002</c:v>
                </c:pt>
                <c:pt idx="1400">
                  <c:v>6</c:v>
                </c:pt>
                <c:pt idx="1401">
                  <c:v>5.984</c:v>
                </c:pt>
                <c:pt idx="1402">
                  <c:v>5.9710000000000001</c:v>
                </c:pt>
                <c:pt idx="1403">
                  <c:v>5.8940000000000001</c:v>
                </c:pt>
                <c:pt idx="1404">
                  <c:v>5.9059999999999997</c:v>
                </c:pt>
                <c:pt idx="1405">
                  <c:v>5.8730000000000002</c:v>
                </c:pt>
                <c:pt idx="1406">
                  <c:v>5.8369999999999997</c:v>
                </c:pt>
                <c:pt idx="1407">
                  <c:v>5.79</c:v>
                </c:pt>
                <c:pt idx="1408">
                  <c:v>5.7939999999999996</c:v>
                </c:pt>
                <c:pt idx="1409">
                  <c:v>5.7590000000000003</c:v>
                </c:pt>
                <c:pt idx="1410">
                  <c:v>5.7759999999999998</c:v>
                </c:pt>
                <c:pt idx="1411">
                  <c:v>5.7590000000000003</c:v>
                </c:pt>
                <c:pt idx="1412">
                  <c:v>5.7670000000000003</c:v>
                </c:pt>
                <c:pt idx="1413">
                  <c:v>5.75</c:v>
                </c:pt>
                <c:pt idx="1414">
                  <c:v>5.7539999999999996</c:v>
                </c:pt>
                <c:pt idx="1415">
                  <c:v>5.7629999999999999</c:v>
                </c:pt>
                <c:pt idx="1416">
                  <c:v>5.7759999999999998</c:v>
                </c:pt>
                <c:pt idx="1417">
                  <c:v>5.7640000000000002</c:v>
                </c:pt>
                <c:pt idx="1418">
                  <c:v>5.7</c:v>
                </c:pt>
                <c:pt idx="1419">
                  <c:v>5.681</c:v>
                </c:pt>
                <c:pt idx="1420">
                  <c:v>5.6340000000000003</c:v>
                </c:pt>
                <c:pt idx="1421">
                  <c:v>5.6079999999999997</c:v>
                </c:pt>
                <c:pt idx="1422">
                  <c:v>5.5750000000000002</c:v>
                </c:pt>
                <c:pt idx="1423">
                  <c:v>5.5490000000000004</c:v>
                </c:pt>
                <c:pt idx="1424">
                  <c:v>5.51</c:v>
                </c:pt>
                <c:pt idx="1425">
                  <c:v>5.5270000000000001</c:v>
                </c:pt>
                <c:pt idx="1426">
                  <c:v>5.5259999999999998</c:v>
                </c:pt>
                <c:pt idx="1427">
                  <c:v>5.5330000000000004</c:v>
                </c:pt>
                <c:pt idx="1428">
                  <c:v>5.5590000000000002</c:v>
                </c:pt>
                <c:pt idx="1429">
                  <c:v>5.5490000000000004</c:v>
                </c:pt>
                <c:pt idx="1430">
                  <c:v>5.6029999999999998</c:v>
                </c:pt>
                <c:pt idx="1431">
                  <c:v>5.5540000000000003</c:v>
                </c:pt>
                <c:pt idx="1432">
                  <c:v>5.524</c:v>
                </c:pt>
                <c:pt idx="1433">
                  <c:v>5.516</c:v>
                </c:pt>
                <c:pt idx="1434">
                  <c:v>5.4550000000000001</c:v>
                </c:pt>
                <c:pt idx="1435">
                  <c:v>5.48</c:v>
                </c:pt>
                <c:pt idx="1436">
                  <c:v>5.492</c:v>
                </c:pt>
                <c:pt idx="1437">
                  <c:v>5.4909999999999997</c:v>
                </c:pt>
                <c:pt idx="1438">
                  <c:v>5.51</c:v>
                </c:pt>
                <c:pt idx="1439">
                  <c:v>5.4930000000000003</c:v>
                </c:pt>
                <c:pt idx="1440">
                  <c:v>5.5140000000000002</c:v>
                </c:pt>
                <c:pt idx="1441">
                  <c:v>5.5659999999999998</c:v>
                </c:pt>
                <c:pt idx="1442">
                  <c:v>5.5720000000000001</c:v>
                </c:pt>
                <c:pt idx="1443">
                  <c:v>5.6260000000000003</c:v>
                </c:pt>
                <c:pt idx="1444">
                  <c:v>5.6509999999999998</c:v>
                </c:pt>
                <c:pt idx="1445">
                  <c:v>5.593</c:v>
                </c:pt>
                <c:pt idx="1446">
                  <c:v>5.593</c:v>
                </c:pt>
                <c:pt idx="1447">
                  <c:v>5.6310000000000002</c:v>
                </c:pt>
                <c:pt idx="1448">
                  <c:v>5.68</c:v>
                </c:pt>
                <c:pt idx="1449">
                  <c:v>5.6070000000000002</c:v>
                </c:pt>
                <c:pt idx="1450">
                  <c:v>5.6520000000000001</c:v>
                </c:pt>
                <c:pt idx="1451">
                  <c:v>5.5819999999999999</c:v>
                </c:pt>
                <c:pt idx="1452">
                  <c:v>5.5810000000000004</c:v>
                </c:pt>
                <c:pt idx="1453">
                  <c:v>5.6159999999999997</c:v>
                </c:pt>
                <c:pt idx="1454">
                  <c:v>5.5720000000000001</c:v>
                </c:pt>
                <c:pt idx="1455">
                  <c:v>5.5590000000000002</c:v>
                </c:pt>
                <c:pt idx="1456">
                  <c:v>5.5940000000000003</c:v>
                </c:pt>
                <c:pt idx="1457">
                  <c:v>5.5960000000000001</c:v>
                </c:pt>
                <c:pt idx="1458">
                  <c:v>5.569</c:v>
                </c:pt>
                <c:pt idx="1459">
                  <c:v>5.56</c:v>
                </c:pt>
                <c:pt idx="1460">
                  <c:v>5.56</c:v>
                </c:pt>
                <c:pt idx="1461">
                  <c:v>5.5529999999999999</c:v>
                </c:pt>
                <c:pt idx="1462">
                  <c:v>5.58</c:v>
                </c:pt>
                <c:pt idx="1463">
                  <c:v>5.5919999999999996</c:v>
                </c:pt>
                <c:pt idx="1464">
                  <c:v>5.55</c:v>
                </c:pt>
                <c:pt idx="1465">
                  <c:v>5.5670000000000002</c:v>
                </c:pt>
                <c:pt idx="1466">
                  <c:v>5.55</c:v>
                </c:pt>
                <c:pt idx="1467">
                  <c:v>5.5279999999999996</c:v>
                </c:pt>
                <c:pt idx="1468">
                  <c:v>5.5410000000000004</c:v>
                </c:pt>
                <c:pt idx="1469">
                  <c:v>5.5540000000000003</c:v>
                </c:pt>
                <c:pt idx="1470">
                  <c:v>5.5410000000000004</c:v>
                </c:pt>
                <c:pt idx="1471">
                  <c:v>5.5389999999999997</c:v>
                </c:pt>
                <c:pt idx="1472">
                  <c:v>5.5010000000000003</c:v>
                </c:pt>
                <c:pt idx="1473">
                  <c:v>5.5010000000000003</c:v>
                </c:pt>
                <c:pt idx="1474">
                  <c:v>5.48</c:v>
                </c:pt>
                <c:pt idx="1475">
                  <c:v>5.4779999999999998</c:v>
                </c:pt>
                <c:pt idx="1476">
                  <c:v>5.4859999999999998</c:v>
                </c:pt>
                <c:pt idx="1477">
                  <c:v>5.4859999999999998</c:v>
                </c:pt>
                <c:pt idx="1478">
                  <c:v>5.4870000000000001</c:v>
                </c:pt>
                <c:pt idx="1479">
                  <c:v>5.4829999999999997</c:v>
                </c:pt>
                <c:pt idx="1480">
                  <c:v>5.4829999999999997</c:v>
                </c:pt>
                <c:pt idx="1481">
                  <c:v>5.508</c:v>
                </c:pt>
                <c:pt idx="1482">
                  <c:v>5.55</c:v>
                </c:pt>
                <c:pt idx="1483">
                  <c:v>5.6379999999999999</c:v>
                </c:pt>
                <c:pt idx="1484">
                  <c:v>5.7290000000000001</c:v>
                </c:pt>
                <c:pt idx="1485">
                  <c:v>5.6719999999999997</c:v>
                </c:pt>
                <c:pt idx="1486">
                  <c:v>5.6929999999999996</c:v>
                </c:pt>
                <c:pt idx="1487">
                  <c:v>5.6639999999999997</c:v>
                </c:pt>
                <c:pt idx="1488">
                  <c:v>5.6820000000000004</c:v>
                </c:pt>
                <c:pt idx="1489">
                  <c:v>5.6029999999999998</c:v>
                </c:pt>
                <c:pt idx="1490">
                  <c:v>5.6360000000000001</c:v>
                </c:pt>
                <c:pt idx="1491">
                  <c:v>5.6319999999999997</c:v>
                </c:pt>
                <c:pt idx="1492">
                  <c:v>5.6070000000000002</c:v>
                </c:pt>
                <c:pt idx="1493">
                  <c:v>5.6189999999999998</c:v>
                </c:pt>
                <c:pt idx="1494">
                  <c:v>5.6479999999999997</c:v>
                </c:pt>
                <c:pt idx="1495">
                  <c:v>5.72</c:v>
                </c:pt>
                <c:pt idx="1496">
                  <c:v>5.7050000000000001</c:v>
                </c:pt>
                <c:pt idx="1497">
                  <c:v>5.7080000000000002</c:v>
                </c:pt>
                <c:pt idx="1498">
                  <c:v>5.6870000000000003</c:v>
                </c:pt>
                <c:pt idx="1499">
                  <c:v>5.7119999999999997</c:v>
                </c:pt>
                <c:pt idx="1500">
                  <c:v>5.7619999999999996</c:v>
                </c:pt>
                <c:pt idx="1501">
                  <c:v>5.7690000000000001</c:v>
                </c:pt>
                <c:pt idx="1502">
                  <c:v>5.7939999999999996</c:v>
                </c:pt>
                <c:pt idx="1503">
                  <c:v>5.7789999999999999</c:v>
                </c:pt>
                <c:pt idx="1504">
                  <c:v>5.7480000000000002</c:v>
                </c:pt>
                <c:pt idx="1505">
                  <c:v>5.7389999999999999</c:v>
                </c:pt>
                <c:pt idx="1506">
                  <c:v>5.73</c:v>
                </c:pt>
                <c:pt idx="1507">
                  <c:v>5.7229999999999999</c:v>
                </c:pt>
                <c:pt idx="1508">
                  <c:v>5.7210000000000001</c:v>
                </c:pt>
                <c:pt idx="1509">
                  <c:v>5.6680000000000001</c:v>
                </c:pt>
                <c:pt idx="1510">
                  <c:v>5.6639999999999997</c:v>
                </c:pt>
                <c:pt idx="1511">
                  <c:v>5.6820000000000004</c:v>
                </c:pt>
                <c:pt idx="1512">
                  <c:v>5.67</c:v>
                </c:pt>
                <c:pt idx="1513">
                  <c:v>5.6479999999999997</c:v>
                </c:pt>
                <c:pt idx="1514">
                  <c:v>5.62</c:v>
                </c:pt>
                <c:pt idx="1515">
                  <c:v>5.6349999999999998</c:v>
                </c:pt>
                <c:pt idx="1516">
                  <c:v>5.6580000000000004</c:v>
                </c:pt>
                <c:pt idx="1517">
                  <c:v>5.6539999999999999</c:v>
                </c:pt>
                <c:pt idx="1518">
                  <c:v>5.6719999999999997</c:v>
                </c:pt>
                <c:pt idx="1519">
                  <c:v>5.7149999999999999</c:v>
                </c:pt>
                <c:pt idx="1520">
                  <c:v>5.7050000000000001</c:v>
                </c:pt>
                <c:pt idx="1521">
                  <c:v>5.6639999999999997</c:v>
                </c:pt>
                <c:pt idx="1522">
                  <c:v>5.6639999999999997</c:v>
                </c:pt>
                <c:pt idx="1523">
                  <c:v>5.69</c:v>
                </c:pt>
                <c:pt idx="1524">
                  <c:v>5.665</c:v>
                </c:pt>
                <c:pt idx="1525">
                  <c:v>5.6680000000000001</c:v>
                </c:pt>
                <c:pt idx="1526">
                  <c:v>5.6769999999999996</c:v>
                </c:pt>
                <c:pt idx="1527">
                  <c:v>5.694</c:v>
                </c:pt>
                <c:pt idx="1528">
                  <c:v>5.6920000000000002</c:v>
                </c:pt>
                <c:pt idx="1529">
                  <c:v>5.7069999999999999</c:v>
                </c:pt>
                <c:pt idx="1530">
                  <c:v>5.6909999999999998</c:v>
                </c:pt>
                <c:pt idx="1531">
                  <c:v>5.6909999999999998</c:v>
                </c:pt>
                <c:pt idx="1532">
                  <c:v>5.6909999999999998</c:v>
                </c:pt>
                <c:pt idx="1533">
                  <c:v>5.6879999999999997</c:v>
                </c:pt>
                <c:pt idx="1534">
                  <c:v>5.6449999999999996</c:v>
                </c:pt>
                <c:pt idx="1535">
                  <c:v>5.6379999999999999</c:v>
                </c:pt>
                <c:pt idx="1536">
                  <c:v>5.6189999999999998</c:v>
                </c:pt>
                <c:pt idx="1537">
                  <c:v>5.61</c:v>
                </c:pt>
                <c:pt idx="1538">
                  <c:v>5.6139999999999999</c:v>
                </c:pt>
                <c:pt idx="1539">
                  <c:v>5.5890000000000004</c:v>
                </c:pt>
                <c:pt idx="1540">
                  <c:v>5.577</c:v>
                </c:pt>
                <c:pt idx="1541">
                  <c:v>5.5389999999999997</c:v>
                </c:pt>
                <c:pt idx="1542">
                  <c:v>5.5469999999999997</c:v>
                </c:pt>
                <c:pt idx="1543">
                  <c:v>5.5339999999999998</c:v>
                </c:pt>
                <c:pt idx="1544">
                  <c:v>5.5419999999999998</c:v>
                </c:pt>
                <c:pt idx="1545">
                  <c:v>5.5339999999999998</c:v>
                </c:pt>
                <c:pt idx="1546">
                  <c:v>5.4820000000000002</c:v>
                </c:pt>
                <c:pt idx="1547">
                  <c:v>5.5129999999999999</c:v>
                </c:pt>
                <c:pt idx="1548">
                  <c:v>5.4960000000000004</c:v>
                </c:pt>
                <c:pt idx="1549">
                  <c:v>5.484</c:v>
                </c:pt>
                <c:pt idx="1550">
                  <c:v>5.4829999999999997</c:v>
                </c:pt>
                <c:pt idx="1551">
                  <c:v>5.492</c:v>
                </c:pt>
                <c:pt idx="1552">
                  <c:v>5.4749999999999996</c:v>
                </c:pt>
                <c:pt idx="1553">
                  <c:v>5.4749999999999996</c:v>
                </c:pt>
                <c:pt idx="1554">
                  <c:v>5.5010000000000003</c:v>
                </c:pt>
                <c:pt idx="1555">
                  <c:v>5.4710000000000001</c:v>
                </c:pt>
                <c:pt idx="1556">
                  <c:v>5.4580000000000002</c:v>
                </c:pt>
                <c:pt idx="1557">
                  <c:v>5.4660000000000002</c:v>
                </c:pt>
                <c:pt idx="1558">
                  <c:v>5.4320000000000004</c:v>
                </c:pt>
                <c:pt idx="1559">
                  <c:v>5.375</c:v>
                </c:pt>
                <c:pt idx="1560">
                  <c:v>5.3490000000000002</c:v>
                </c:pt>
                <c:pt idx="1561">
                  <c:v>5.3470000000000004</c:v>
                </c:pt>
                <c:pt idx="1562">
                  <c:v>5.343</c:v>
                </c:pt>
                <c:pt idx="1563">
                  <c:v>5.298</c:v>
                </c:pt>
                <c:pt idx="1564">
                  <c:v>5.2720000000000002</c:v>
                </c:pt>
                <c:pt idx="1565">
                  <c:v>5.2809999999999997</c:v>
                </c:pt>
                <c:pt idx="1566">
                  <c:v>5.2990000000000004</c:v>
                </c:pt>
                <c:pt idx="1567">
                  <c:v>5.327</c:v>
                </c:pt>
                <c:pt idx="1568">
                  <c:v>5.2519999999999998</c:v>
                </c:pt>
                <c:pt idx="1569">
                  <c:v>5.2640000000000002</c:v>
                </c:pt>
                <c:pt idx="1570">
                  <c:v>5.2779999999999996</c:v>
                </c:pt>
                <c:pt idx="1571">
                  <c:v>5.2960000000000003</c:v>
                </c:pt>
                <c:pt idx="1572">
                  <c:v>5.2750000000000004</c:v>
                </c:pt>
                <c:pt idx="1573">
                  <c:v>5.2629999999999999</c:v>
                </c:pt>
                <c:pt idx="1574">
                  <c:v>5.24</c:v>
                </c:pt>
                <c:pt idx="1575">
                  <c:v>5.2220000000000004</c:v>
                </c:pt>
                <c:pt idx="1576">
                  <c:v>5.1719999999999997</c:v>
                </c:pt>
                <c:pt idx="1577">
                  <c:v>5.1429999999999998</c:v>
                </c:pt>
                <c:pt idx="1578">
                  <c:v>5.1020000000000003</c:v>
                </c:pt>
                <c:pt idx="1579">
                  <c:v>5.085</c:v>
                </c:pt>
                <c:pt idx="1580">
                  <c:v>5.0789999999999997</c:v>
                </c:pt>
                <c:pt idx="1581">
                  <c:v>5.1100000000000003</c:v>
                </c:pt>
                <c:pt idx="1582">
                  <c:v>5.0659999999999998</c:v>
                </c:pt>
                <c:pt idx="1583">
                  <c:v>4.9939999999999998</c:v>
                </c:pt>
                <c:pt idx="1584">
                  <c:v>5.0149999999999997</c:v>
                </c:pt>
                <c:pt idx="1585">
                  <c:v>5.0090000000000003</c:v>
                </c:pt>
                <c:pt idx="1586">
                  <c:v>5.0780000000000003</c:v>
                </c:pt>
                <c:pt idx="1587">
                  <c:v>5.1429999999999998</c:v>
                </c:pt>
                <c:pt idx="1588">
                  <c:v>5.1589999999999998</c:v>
                </c:pt>
                <c:pt idx="1589">
                  <c:v>5.1340000000000003</c:v>
                </c:pt>
                <c:pt idx="1590">
                  <c:v>5.1289999999999996</c:v>
                </c:pt>
                <c:pt idx="1591">
                  <c:v>5.0640000000000001</c:v>
                </c:pt>
                <c:pt idx="1592">
                  <c:v>4.95</c:v>
                </c:pt>
                <c:pt idx="1593">
                  <c:v>5.0199999999999996</c:v>
                </c:pt>
                <c:pt idx="1594">
                  <c:v>5.0190000000000001</c:v>
                </c:pt>
                <c:pt idx="1595">
                  <c:v>5.0060000000000002</c:v>
                </c:pt>
                <c:pt idx="1596">
                  <c:v>5.0369999999999999</c:v>
                </c:pt>
                <c:pt idx="1597">
                  <c:v>5.0049999999999999</c:v>
                </c:pt>
                <c:pt idx="1598">
                  <c:v>5.0579999999999998</c:v>
                </c:pt>
                <c:pt idx="1599">
                  <c:v>5.08</c:v>
                </c:pt>
                <c:pt idx="1600">
                  <c:v>5.0839999999999996</c:v>
                </c:pt>
                <c:pt idx="1601">
                  <c:v>5.093</c:v>
                </c:pt>
                <c:pt idx="1602">
                  <c:v>5.0670000000000002</c:v>
                </c:pt>
                <c:pt idx="1603">
                  <c:v>5.0069999999999997</c:v>
                </c:pt>
                <c:pt idx="1604">
                  <c:v>5.0119999999999996</c:v>
                </c:pt>
                <c:pt idx="1605">
                  <c:v>5.0090000000000003</c:v>
                </c:pt>
                <c:pt idx="1606">
                  <c:v>5.0270000000000001</c:v>
                </c:pt>
                <c:pt idx="1607">
                  <c:v>5.032</c:v>
                </c:pt>
                <c:pt idx="1608">
                  <c:v>5.024</c:v>
                </c:pt>
                <c:pt idx="1609">
                  <c:v>4.9989999999999997</c:v>
                </c:pt>
                <c:pt idx="1610">
                  <c:v>5.008</c:v>
                </c:pt>
                <c:pt idx="1611">
                  <c:v>5.0049999999999999</c:v>
                </c:pt>
                <c:pt idx="1612">
                  <c:v>5.032</c:v>
                </c:pt>
                <c:pt idx="1613">
                  <c:v>5.0739999999999998</c:v>
                </c:pt>
                <c:pt idx="1614">
                  <c:v>5.056</c:v>
                </c:pt>
                <c:pt idx="1615">
                  <c:v>5.0880000000000001</c:v>
                </c:pt>
                <c:pt idx="1616">
                  <c:v>5.0629999999999997</c:v>
                </c:pt>
                <c:pt idx="1617">
                  <c:v>5.0510000000000002</c:v>
                </c:pt>
                <c:pt idx="1618">
                  <c:v>5.0640000000000001</c:v>
                </c:pt>
                <c:pt idx="1619">
                  <c:v>5.0250000000000004</c:v>
                </c:pt>
                <c:pt idx="1620">
                  <c:v>5.0179999999999998</c:v>
                </c:pt>
                <c:pt idx="1621">
                  <c:v>5.0380000000000003</c:v>
                </c:pt>
                <c:pt idx="1622">
                  <c:v>5.0549999999999997</c:v>
                </c:pt>
                <c:pt idx="1623">
                  <c:v>5.024</c:v>
                </c:pt>
                <c:pt idx="1624">
                  <c:v>5.0090000000000003</c:v>
                </c:pt>
                <c:pt idx="1625">
                  <c:v>5.0179999999999998</c:v>
                </c:pt>
                <c:pt idx="1626">
                  <c:v>5.0060000000000002</c:v>
                </c:pt>
                <c:pt idx="1627">
                  <c:v>4.99</c:v>
                </c:pt>
                <c:pt idx="1628">
                  <c:v>4.968</c:v>
                </c:pt>
                <c:pt idx="1629">
                  <c:v>4.97</c:v>
                </c:pt>
                <c:pt idx="1630">
                  <c:v>4.96</c:v>
                </c:pt>
                <c:pt idx="1631">
                  <c:v>4.95</c:v>
                </c:pt>
                <c:pt idx="1632">
                  <c:v>4.9569999999999999</c:v>
                </c:pt>
                <c:pt idx="1633">
                  <c:v>4.968</c:v>
                </c:pt>
                <c:pt idx="1634">
                  <c:v>4.92</c:v>
                </c:pt>
                <c:pt idx="1635">
                  <c:v>4.9420000000000002</c:v>
                </c:pt>
                <c:pt idx="1636">
                  <c:v>4.9180000000000001</c:v>
                </c:pt>
                <c:pt idx="1637">
                  <c:v>4.9000000000000004</c:v>
                </c:pt>
                <c:pt idx="1638">
                  <c:v>4.8639999999999999</c:v>
                </c:pt>
                <c:pt idx="1639">
                  <c:v>4.8630000000000004</c:v>
                </c:pt>
                <c:pt idx="1640">
                  <c:v>4.8330000000000002</c:v>
                </c:pt>
                <c:pt idx="1641">
                  <c:v>4.8499999999999996</c:v>
                </c:pt>
                <c:pt idx="1642">
                  <c:v>4.8310000000000004</c:v>
                </c:pt>
                <c:pt idx="1643">
                  <c:v>4.8490000000000002</c:v>
                </c:pt>
                <c:pt idx="1644">
                  <c:v>4.8390000000000004</c:v>
                </c:pt>
                <c:pt idx="1645">
                  <c:v>4.8390000000000004</c:v>
                </c:pt>
                <c:pt idx="1646">
                  <c:v>4.8689999999999998</c:v>
                </c:pt>
                <c:pt idx="1647">
                  <c:v>4.8760000000000003</c:v>
                </c:pt>
                <c:pt idx="1648">
                  <c:v>4.907</c:v>
                </c:pt>
                <c:pt idx="1649">
                  <c:v>4.867</c:v>
                </c:pt>
                <c:pt idx="1650">
                  <c:v>4.8479999999999999</c:v>
                </c:pt>
                <c:pt idx="1651">
                  <c:v>4.8479999999999999</c:v>
                </c:pt>
                <c:pt idx="1652">
                  <c:v>4.9550000000000001</c:v>
                </c:pt>
                <c:pt idx="1653">
                  <c:v>4.9530000000000003</c:v>
                </c:pt>
                <c:pt idx="1654">
                  <c:v>4.968</c:v>
                </c:pt>
                <c:pt idx="1655">
                  <c:v>4.976</c:v>
                </c:pt>
                <c:pt idx="1656">
                  <c:v>4.9809999999999999</c:v>
                </c:pt>
                <c:pt idx="1657">
                  <c:v>4.9930000000000003</c:v>
                </c:pt>
                <c:pt idx="1658">
                  <c:v>5.0449999999999999</c:v>
                </c:pt>
                <c:pt idx="1659">
                  <c:v>5.0369999999999999</c:v>
                </c:pt>
                <c:pt idx="1660">
                  <c:v>5.024</c:v>
                </c:pt>
                <c:pt idx="1661">
                  <c:v>5.0190000000000001</c:v>
                </c:pt>
                <c:pt idx="1662">
                  <c:v>5.0090000000000003</c:v>
                </c:pt>
                <c:pt idx="1663">
                  <c:v>5.0049999999999999</c:v>
                </c:pt>
                <c:pt idx="1664">
                  <c:v>4.9969999999999999</c:v>
                </c:pt>
                <c:pt idx="1665">
                  <c:v>4.9950000000000001</c:v>
                </c:pt>
                <c:pt idx="1666">
                  <c:v>4.9749999999999996</c:v>
                </c:pt>
                <c:pt idx="1667">
                  <c:v>4.9770000000000003</c:v>
                </c:pt>
                <c:pt idx="1668">
                  <c:v>4.9909999999999997</c:v>
                </c:pt>
                <c:pt idx="1669">
                  <c:v>4.97</c:v>
                </c:pt>
                <c:pt idx="1670">
                  <c:v>4.8769999999999998</c:v>
                </c:pt>
                <c:pt idx="1671">
                  <c:v>4.8579999999999997</c:v>
                </c:pt>
                <c:pt idx="1672">
                  <c:v>4.851</c:v>
                </c:pt>
                <c:pt idx="1673">
                  <c:v>4.8239999999999998</c:v>
                </c:pt>
                <c:pt idx="1674">
                  <c:v>4.8419999999999996</c:v>
                </c:pt>
                <c:pt idx="1675">
                  <c:v>4.8520000000000003</c:v>
                </c:pt>
                <c:pt idx="1676">
                  <c:v>4.8140000000000001</c:v>
                </c:pt>
                <c:pt idx="1677">
                  <c:v>4.8140000000000001</c:v>
                </c:pt>
                <c:pt idx="1678">
                  <c:v>4.8159999999999998</c:v>
                </c:pt>
                <c:pt idx="1679">
                  <c:v>4.7530000000000001</c:v>
                </c:pt>
                <c:pt idx="1680">
                  <c:v>4.7380000000000004</c:v>
                </c:pt>
                <c:pt idx="1681">
                  <c:v>4.7350000000000003</c:v>
                </c:pt>
                <c:pt idx="1682">
                  <c:v>4.7389999999999999</c:v>
                </c:pt>
                <c:pt idx="1683">
                  <c:v>4.7350000000000003</c:v>
                </c:pt>
                <c:pt idx="1684">
                  <c:v>4.7329999999999997</c:v>
                </c:pt>
                <c:pt idx="1685">
                  <c:v>4.7249999999999996</c:v>
                </c:pt>
                <c:pt idx="1686">
                  <c:v>4.7380000000000004</c:v>
                </c:pt>
                <c:pt idx="1687">
                  <c:v>4.7329999999999997</c:v>
                </c:pt>
                <c:pt idx="1688">
                  <c:v>4.7380000000000004</c:v>
                </c:pt>
                <c:pt idx="1689">
                  <c:v>4.7060000000000004</c:v>
                </c:pt>
                <c:pt idx="1690">
                  <c:v>4.673</c:v>
                </c:pt>
                <c:pt idx="1691">
                  <c:v>4.6890000000000001</c:v>
                </c:pt>
                <c:pt idx="1692">
                  <c:v>4.71</c:v>
                </c:pt>
                <c:pt idx="1693">
                  <c:v>4.6689999999999996</c:v>
                </c:pt>
                <c:pt idx="1694">
                  <c:v>4.641</c:v>
                </c:pt>
                <c:pt idx="1695">
                  <c:v>4.57</c:v>
                </c:pt>
                <c:pt idx="1696">
                  <c:v>4.5529999999999999</c:v>
                </c:pt>
                <c:pt idx="1697">
                  <c:v>4.5430000000000001</c:v>
                </c:pt>
                <c:pt idx="1698">
                  <c:v>4.55</c:v>
                </c:pt>
                <c:pt idx="1699">
                  <c:v>4.508</c:v>
                </c:pt>
                <c:pt idx="1700">
                  <c:v>4.4489999999999998</c:v>
                </c:pt>
                <c:pt idx="1701">
                  <c:v>4.452</c:v>
                </c:pt>
                <c:pt idx="1702">
                  <c:v>4.4249999999999998</c:v>
                </c:pt>
                <c:pt idx="1703">
                  <c:v>4.3540000000000001</c:v>
                </c:pt>
                <c:pt idx="1704">
                  <c:v>4.3109999999999999</c:v>
                </c:pt>
                <c:pt idx="1705">
                  <c:v>4.2130000000000001</c:v>
                </c:pt>
                <c:pt idx="1706">
                  <c:v>4.1950000000000003</c:v>
                </c:pt>
                <c:pt idx="1707">
                  <c:v>4.2480000000000002</c:v>
                </c:pt>
                <c:pt idx="1708">
                  <c:v>4.3330000000000002</c:v>
                </c:pt>
                <c:pt idx="1709">
                  <c:v>4.3289999999999997</c:v>
                </c:pt>
                <c:pt idx="1710">
                  <c:v>4.343</c:v>
                </c:pt>
                <c:pt idx="1711">
                  <c:v>4.3339999999999996</c:v>
                </c:pt>
                <c:pt idx="1712">
                  <c:v>4.2089999999999996</c:v>
                </c:pt>
                <c:pt idx="1713">
                  <c:v>4.2300000000000004</c:v>
                </c:pt>
                <c:pt idx="1714">
                  <c:v>4.2969999999999997</c:v>
                </c:pt>
                <c:pt idx="1715">
                  <c:v>4.26</c:v>
                </c:pt>
                <c:pt idx="1716">
                  <c:v>4.2789999999999999</c:v>
                </c:pt>
                <c:pt idx="1717">
                  <c:v>4.2640000000000002</c:v>
                </c:pt>
                <c:pt idx="1718">
                  <c:v>4.3140000000000001</c:v>
                </c:pt>
                <c:pt idx="1719">
                  <c:v>4.3170000000000002</c:v>
                </c:pt>
                <c:pt idx="1720">
                  <c:v>4.3390000000000004</c:v>
                </c:pt>
                <c:pt idx="1721">
                  <c:v>4.3739999999999997</c:v>
                </c:pt>
                <c:pt idx="1722">
                  <c:v>4.3470000000000004</c:v>
                </c:pt>
                <c:pt idx="1723">
                  <c:v>4.4269999999999996</c:v>
                </c:pt>
                <c:pt idx="1724">
                  <c:v>4.431</c:v>
                </c:pt>
                <c:pt idx="1725">
                  <c:v>4.415</c:v>
                </c:pt>
                <c:pt idx="1726">
                  <c:v>4.4690000000000003</c:v>
                </c:pt>
                <c:pt idx="1727">
                  <c:v>4.5350000000000001</c:v>
                </c:pt>
                <c:pt idx="1728">
                  <c:v>4.6079999999999997</c:v>
                </c:pt>
                <c:pt idx="1729">
                  <c:v>4.5590000000000002</c:v>
                </c:pt>
                <c:pt idx="1730">
                  <c:v>4.5650000000000004</c:v>
                </c:pt>
                <c:pt idx="1731">
                  <c:v>4.5540000000000003</c:v>
                </c:pt>
                <c:pt idx="1732">
                  <c:v>4.5709999999999997</c:v>
                </c:pt>
                <c:pt idx="1733">
                  <c:v>4.6079999999999997</c:v>
                </c:pt>
                <c:pt idx="1734">
                  <c:v>4.6219999999999999</c:v>
                </c:pt>
                <c:pt idx="1735">
                  <c:v>4.6719999999999997</c:v>
                </c:pt>
                <c:pt idx="1736">
                  <c:v>4.7039999999999997</c:v>
                </c:pt>
                <c:pt idx="1737">
                  <c:v>4.6109999999999998</c:v>
                </c:pt>
                <c:pt idx="1738">
                  <c:v>4.5609999999999999</c:v>
                </c:pt>
                <c:pt idx="1739">
                  <c:v>4.5750000000000002</c:v>
                </c:pt>
                <c:pt idx="1740">
                  <c:v>4.5279999999999996</c:v>
                </c:pt>
                <c:pt idx="1741">
                  <c:v>4.5419999999999998</c:v>
                </c:pt>
                <c:pt idx="1742">
                  <c:v>4.57</c:v>
                </c:pt>
                <c:pt idx="1743">
                  <c:v>4.5810000000000004</c:v>
                </c:pt>
                <c:pt idx="1744">
                  <c:v>4.5739999999999998</c:v>
                </c:pt>
                <c:pt idx="1745">
                  <c:v>4.5579999999999998</c:v>
                </c:pt>
                <c:pt idx="1746">
                  <c:v>4.5330000000000004</c:v>
                </c:pt>
                <c:pt idx="1747">
                  <c:v>4.5019999999999998</c:v>
                </c:pt>
                <c:pt idx="1748">
                  <c:v>4.5209999999999999</c:v>
                </c:pt>
                <c:pt idx="1749">
                  <c:v>4.593</c:v>
                </c:pt>
                <c:pt idx="1750">
                  <c:v>4.7270000000000003</c:v>
                </c:pt>
                <c:pt idx="1751">
                  <c:v>4.6879999999999997</c:v>
                </c:pt>
                <c:pt idx="1752">
                  <c:v>4.5720000000000001</c:v>
                </c:pt>
                <c:pt idx="1753">
                  <c:v>4.5880000000000001</c:v>
                </c:pt>
                <c:pt idx="1754">
                  <c:v>4.6520000000000001</c:v>
                </c:pt>
                <c:pt idx="1755">
                  <c:v>4.726</c:v>
                </c:pt>
                <c:pt idx="1756">
                  <c:v>4.7910000000000004</c:v>
                </c:pt>
                <c:pt idx="1757">
                  <c:v>4.7990000000000004</c:v>
                </c:pt>
                <c:pt idx="1758">
                  <c:v>4.8490000000000002</c:v>
                </c:pt>
                <c:pt idx="1759">
                  <c:v>4.867</c:v>
                </c:pt>
                <c:pt idx="1760">
                  <c:v>4.9560000000000004</c:v>
                </c:pt>
                <c:pt idx="1761">
                  <c:v>4.9669999999999996</c:v>
                </c:pt>
                <c:pt idx="1762">
                  <c:v>4.9320000000000004</c:v>
                </c:pt>
                <c:pt idx="1763">
                  <c:v>4.9119999999999999</c:v>
                </c:pt>
                <c:pt idx="1764">
                  <c:v>4.968</c:v>
                </c:pt>
                <c:pt idx="1765">
                  <c:v>4.9420000000000002</c:v>
                </c:pt>
                <c:pt idx="1766">
                  <c:v>4.8520000000000003</c:v>
                </c:pt>
                <c:pt idx="1767">
                  <c:v>4.8540000000000001</c:v>
                </c:pt>
                <c:pt idx="1768">
                  <c:v>4.8570000000000002</c:v>
                </c:pt>
                <c:pt idx="1769">
                  <c:v>4.8499999999999996</c:v>
                </c:pt>
                <c:pt idx="1770">
                  <c:v>4.8600000000000003</c:v>
                </c:pt>
                <c:pt idx="1771">
                  <c:v>4.91</c:v>
                </c:pt>
                <c:pt idx="1772">
                  <c:v>4.9139999999999997</c:v>
                </c:pt>
                <c:pt idx="1773">
                  <c:v>4.8520000000000003</c:v>
                </c:pt>
                <c:pt idx="1774">
                  <c:v>4.87</c:v>
                </c:pt>
                <c:pt idx="1775">
                  <c:v>4.8460000000000001</c:v>
                </c:pt>
                <c:pt idx="1776">
                  <c:v>4.8159999999999998</c:v>
                </c:pt>
                <c:pt idx="1777">
                  <c:v>4.8079999999999998</c:v>
                </c:pt>
                <c:pt idx="1778">
                  <c:v>4.7830000000000004</c:v>
                </c:pt>
                <c:pt idx="1779">
                  <c:v>4.7439999999999998</c:v>
                </c:pt>
                <c:pt idx="1780">
                  <c:v>4.7510000000000003</c:v>
                </c:pt>
                <c:pt idx="1781">
                  <c:v>4.6859999999999999</c:v>
                </c:pt>
                <c:pt idx="1782">
                  <c:v>4.6589999999999998</c:v>
                </c:pt>
                <c:pt idx="1783">
                  <c:v>4.7050000000000001</c:v>
                </c:pt>
                <c:pt idx="1784">
                  <c:v>4.7869999999999999</c:v>
                </c:pt>
                <c:pt idx="1785">
                  <c:v>4.8209999999999997</c:v>
                </c:pt>
                <c:pt idx="1786">
                  <c:v>4.758</c:v>
                </c:pt>
                <c:pt idx="1787">
                  <c:v>4.7729999999999997</c:v>
                </c:pt>
                <c:pt idx="1788">
                  <c:v>4.7220000000000004</c:v>
                </c:pt>
                <c:pt idx="1789">
                  <c:v>4.7050000000000001</c:v>
                </c:pt>
                <c:pt idx="1790">
                  <c:v>4.6740000000000004</c:v>
                </c:pt>
                <c:pt idx="1791">
                  <c:v>4.6239999999999997</c:v>
                </c:pt>
                <c:pt idx="1792">
                  <c:v>4.6029999999999998</c:v>
                </c:pt>
                <c:pt idx="1793">
                  <c:v>4.5880000000000001</c:v>
                </c:pt>
                <c:pt idx="1794">
                  <c:v>4.5380000000000003</c:v>
                </c:pt>
                <c:pt idx="1795">
                  <c:v>4.5679999999999996</c:v>
                </c:pt>
                <c:pt idx="1796">
                  <c:v>4.577</c:v>
                </c:pt>
                <c:pt idx="1797">
                  <c:v>4.5250000000000004</c:v>
                </c:pt>
                <c:pt idx="1798">
                  <c:v>4.5119999999999996</c:v>
                </c:pt>
                <c:pt idx="1799">
                  <c:v>4.4859999999999998</c:v>
                </c:pt>
                <c:pt idx="1800">
                  <c:v>4.5039999999999996</c:v>
                </c:pt>
                <c:pt idx="1801">
                  <c:v>4.5170000000000003</c:v>
                </c:pt>
                <c:pt idx="1802">
                  <c:v>4.4939999999999998</c:v>
                </c:pt>
                <c:pt idx="1803">
                  <c:v>4.4820000000000002</c:v>
                </c:pt>
                <c:pt idx="1804">
                  <c:v>4.4960000000000004</c:v>
                </c:pt>
                <c:pt idx="1805">
                  <c:v>4.476</c:v>
                </c:pt>
                <c:pt idx="1806">
                  <c:v>4.4029999999999996</c:v>
                </c:pt>
                <c:pt idx="1807">
                  <c:v>4.4000000000000004</c:v>
                </c:pt>
                <c:pt idx="1808">
                  <c:v>4.3780000000000001</c:v>
                </c:pt>
                <c:pt idx="1809">
                  <c:v>4.3920000000000003</c:v>
                </c:pt>
                <c:pt idx="1810">
                  <c:v>4.4039999999999999</c:v>
                </c:pt>
                <c:pt idx="1811">
                  <c:v>4.4329999999999998</c:v>
                </c:pt>
                <c:pt idx="1812">
                  <c:v>4.3979999999999997</c:v>
                </c:pt>
                <c:pt idx="1813">
                  <c:v>4.4580000000000002</c:v>
                </c:pt>
                <c:pt idx="1814">
                  <c:v>4.4569999999999999</c:v>
                </c:pt>
                <c:pt idx="1815">
                  <c:v>4.4710000000000001</c:v>
                </c:pt>
                <c:pt idx="1816">
                  <c:v>4.46</c:v>
                </c:pt>
                <c:pt idx="1817">
                  <c:v>4.4660000000000002</c:v>
                </c:pt>
                <c:pt idx="1818">
                  <c:v>4.43</c:v>
                </c:pt>
                <c:pt idx="1819">
                  <c:v>4.423</c:v>
                </c:pt>
                <c:pt idx="1820">
                  <c:v>4.4119999999999999</c:v>
                </c:pt>
                <c:pt idx="1821">
                  <c:v>4.3499999999999996</c:v>
                </c:pt>
                <c:pt idx="1822">
                  <c:v>4.3959999999999999</c:v>
                </c:pt>
                <c:pt idx="1823">
                  <c:v>4.4000000000000004</c:v>
                </c:pt>
                <c:pt idx="1824">
                  <c:v>4.4009999999999998</c:v>
                </c:pt>
                <c:pt idx="1825">
                  <c:v>4.4130000000000003</c:v>
                </c:pt>
                <c:pt idx="1826">
                  <c:v>4.4530000000000003</c:v>
                </c:pt>
                <c:pt idx="1827">
                  <c:v>4.524</c:v>
                </c:pt>
                <c:pt idx="1828">
                  <c:v>4.516</c:v>
                </c:pt>
                <c:pt idx="1829">
                  <c:v>4.4989999999999997</c:v>
                </c:pt>
                <c:pt idx="1830">
                  <c:v>4.4130000000000003</c:v>
                </c:pt>
                <c:pt idx="1831">
                  <c:v>4.3550000000000004</c:v>
                </c:pt>
                <c:pt idx="1832">
                  <c:v>4.343</c:v>
                </c:pt>
                <c:pt idx="1833">
                  <c:v>4.3140000000000001</c:v>
                </c:pt>
                <c:pt idx="1834">
                  <c:v>4.2919999999999998</c:v>
                </c:pt>
                <c:pt idx="1835">
                  <c:v>4.2480000000000002</c:v>
                </c:pt>
                <c:pt idx="1836">
                  <c:v>4.2830000000000004</c:v>
                </c:pt>
                <c:pt idx="1837">
                  <c:v>4.3010000000000002</c:v>
                </c:pt>
                <c:pt idx="1838">
                  <c:v>4.2480000000000002</c:v>
                </c:pt>
                <c:pt idx="1839">
                  <c:v>4.2709999999999999</c:v>
                </c:pt>
                <c:pt idx="1840">
                  <c:v>4.2439999999999998</c:v>
                </c:pt>
                <c:pt idx="1841">
                  <c:v>4.2359999999999998</c:v>
                </c:pt>
                <c:pt idx="1842">
                  <c:v>4.258</c:v>
                </c:pt>
                <c:pt idx="1843">
                  <c:v>4.298</c:v>
                </c:pt>
                <c:pt idx="1844">
                  <c:v>4.3339999999999996</c:v>
                </c:pt>
                <c:pt idx="1845">
                  <c:v>4.2720000000000002</c:v>
                </c:pt>
                <c:pt idx="1846">
                  <c:v>4.2549999999999999</c:v>
                </c:pt>
                <c:pt idx="1847">
                  <c:v>4.26</c:v>
                </c:pt>
                <c:pt idx="1848">
                  <c:v>4.1660000000000004</c:v>
                </c:pt>
                <c:pt idx="1849">
                  <c:v>4.1829999999999998</c:v>
                </c:pt>
                <c:pt idx="1850">
                  <c:v>4.1379999999999999</c:v>
                </c:pt>
                <c:pt idx="1851">
                  <c:v>4.09</c:v>
                </c:pt>
                <c:pt idx="1852">
                  <c:v>4.04</c:v>
                </c:pt>
                <c:pt idx="1853">
                  <c:v>4.0590000000000002</c:v>
                </c:pt>
                <c:pt idx="1854">
                  <c:v>4.0140000000000002</c:v>
                </c:pt>
                <c:pt idx="1855">
                  <c:v>4.0270000000000001</c:v>
                </c:pt>
                <c:pt idx="1856">
                  <c:v>4.0229999999999997</c:v>
                </c:pt>
                <c:pt idx="1857">
                  <c:v>3.9950000000000001</c:v>
                </c:pt>
                <c:pt idx="1858">
                  <c:v>4.04</c:v>
                </c:pt>
                <c:pt idx="1859">
                  <c:v>4.0149999999999997</c:v>
                </c:pt>
                <c:pt idx="1860">
                  <c:v>4.0339999999999998</c:v>
                </c:pt>
                <c:pt idx="1861">
                  <c:v>4.0149999999999997</c:v>
                </c:pt>
                <c:pt idx="1862">
                  <c:v>4.0060000000000002</c:v>
                </c:pt>
                <c:pt idx="1863">
                  <c:v>4.0199999999999996</c:v>
                </c:pt>
                <c:pt idx="1864">
                  <c:v>4.0289999999999999</c:v>
                </c:pt>
                <c:pt idx="1865">
                  <c:v>4.0739999999999998</c:v>
                </c:pt>
                <c:pt idx="1866">
                  <c:v>4.0380000000000003</c:v>
                </c:pt>
                <c:pt idx="1867">
                  <c:v>3.9660000000000002</c:v>
                </c:pt>
                <c:pt idx="1868">
                  <c:v>3.976</c:v>
                </c:pt>
                <c:pt idx="1869">
                  <c:v>3.948</c:v>
                </c:pt>
                <c:pt idx="1870">
                  <c:v>3.9630000000000001</c:v>
                </c:pt>
                <c:pt idx="1871">
                  <c:v>3.9409999999999998</c:v>
                </c:pt>
                <c:pt idx="1872">
                  <c:v>3.9279999999999999</c:v>
                </c:pt>
                <c:pt idx="1873">
                  <c:v>3.9319999999999999</c:v>
                </c:pt>
                <c:pt idx="1874">
                  <c:v>3.91</c:v>
                </c:pt>
                <c:pt idx="1875">
                  <c:v>3.879</c:v>
                </c:pt>
                <c:pt idx="1876">
                  <c:v>3.8879999999999999</c:v>
                </c:pt>
                <c:pt idx="1877">
                  <c:v>3.8210000000000002</c:v>
                </c:pt>
                <c:pt idx="1878">
                  <c:v>3.8679999999999999</c:v>
                </c:pt>
                <c:pt idx="1879">
                  <c:v>3.8359999999999999</c:v>
                </c:pt>
                <c:pt idx="1880">
                  <c:v>3.8010000000000002</c:v>
                </c:pt>
                <c:pt idx="1881">
                  <c:v>3.778</c:v>
                </c:pt>
                <c:pt idx="1882">
                  <c:v>3.8039999999999998</c:v>
                </c:pt>
                <c:pt idx="1883">
                  <c:v>3.8149999999999999</c:v>
                </c:pt>
                <c:pt idx="1884">
                  <c:v>3.8159999999999998</c:v>
                </c:pt>
                <c:pt idx="1885">
                  <c:v>3.8479999999999999</c:v>
                </c:pt>
                <c:pt idx="1886">
                  <c:v>3.83</c:v>
                </c:pt>
                <c:pt idx="1887">
                  <c:v>3.7650000000000001</c:v>
                </c:pt>
                <c:pt idx="1888">
                  <c:v>3.76</c:v>
                </c:pt>
                <c:pt idx="1889">
                  <c:v>3.7839999999999998</c:v>
                </c:pt>
                <c:pt idx="1890">
                  <c:v>3.8050000000000002</c:v>
                </c:pt>
                <c:pt idx="1891">
                  <c:v>3.74</c:v>
                </c:pt>
                <c:pt idx="1892">
                  <c:v>3.7029999999999998</c:v>
                </c:pt>
                <c:pt idx="1893">
                  <c:v>3.67</c:v>
                </c:pt>
                <c:pt idx="1894">
                  <c:v>3.6040000000000001</c:v>
                </c:pt>
                <c:pt idx="1895">
                  <c:v>3.605</c:v>
                </c:pt>
                <c:pt idx="1896">
                  <c:v>3.569</c:v>
                </c:pt>
                <c:pt idx="1897">
                  <c:v>3.5190000000000001</c:v>
                </c:pt>
                <c:pt idx="1898">
                  <c:v>3.4609999999999999</c:v>
                </c:pt>
                <c:pt idx="1899">
                  <c:v>3.456</c:v>
                </c:pt>
                <c:pt idx="1900">
                  <c:v>3.4649999999999999</c:v>
                </c:pt>
                <c:pt idx="1901">
                  <c:v>3.4620000000000002</c:v>
                </c:pt>
                <c:pt idx="1902">
                  <c:v>3.4249999999999998</c:v>
                </c:pt>
                <c:pt idx="1903">
                  <c:v>3.44</c:v>
                </c:pt>
                <c:pt idx="1904">
                  <c:v>3.4489999999999998</c:v>
                </c:pt>
                <c:pt idx="1905">
                  <c:v>3.4809999999999999</c:v>
                </c:pt>
                <c:pt idx="1906">
                  <c:v>3.4849999999999999</c:v>
                </c:pt>
                <c:pt idx="1907">
                  <c:v>3.5</c:v>
                </c:pt>
                <c:pt idx="1908">
                  <c:v>3.431</c:v>
                </c:pt>
                <c:pt idx="1909">
                  <c:v>3.391</c:v>
                </c:pt>
                <c:pt idx="1910">
                  <c:v>3.4049999999999998</c:v>
                </c:pt>
                <c:pt idx="1911">
                  <c:v>3.3690000000000002</c:v>
                </c:pt>
                <c:pt idx="1912">
                  <c:v>3.3650000000000002</c:v>
                </c:pt>
                <c:pt idx="1913">
                  <c:v>3.403</c:v>
                </c:pt>
                <c:pt idx="1914">
                  <c:v>3.3940000000000001</c:v>
                </c:pt>
                <c:pt idx="1915">
                  <c:v>3.4129999999999998</c:v>
                </c:pt>
                <c:pt idx="1916">
                  <c:v>3.4609999999999999</c:v>
                </c:pt>
                <c:pt idx="1917">
                  <c:v>3.4529999999999998</c:v>
                </c:pt>
                <c:pt idx="1918">
                  <c:v>3.4079999999999999</c:v>
                </c:pt>
                <c:pt idx="1919">
                  <c:v>3.3639999999999999</c:v>
                </c:pt>
                <c:pt idx="1920">
                  <c:v>3.3690000000000002</c:v>
                </c:pt>
                <c:pt idx="1921">
                  <c:v>3.4079999999999999</c:v>
                </c:pt>
                <c:pt idx="1922">
                  <c:v>3.452</c:v>
                </c:pt>
                <c:pt idx="1923">
                  <c:v>3.4569999999999999</c:v>
                </c:pt>
                <c:pt idx="1924">
                  <c:v>3.57</c:v>
                </c:pt>
                <c:pt idx="1925">
                  <c:v>3.617</c:v>
                </c:pt>
                <c:pt idx="1926">
                  <c:v>3.766</c:v>
                </c:pt>
                <c:pt idx="1927">
                  <c:v>3.8359999999999999</c:v>
                </c:pt>
                <c:pt idx="1928">
                  <c:v>3.7679999999999998</c:v>
                </c:pt>
                <c:pt idx="1929">
                  <c:v>3.7869999999999999</c:v>
                </c:pt>
                <c:pt idx="1930">
                  <c:v>3.734</c:v>
                </c:pt>
                <c:pt idx="1931">
                  <c:v>3.8410000000000002</c:v>
                </c:pt>
                <c:pt idx="1932">
                  <c:v>3.9630000000000001</c:v>
                </c:pt>
                <c:pt idx="1933">
                  <c:v>3.8889999999999998</c:v>
                </c:pt>
                <c:pt idx="1934">
                  <c:v>3.931</c:v>
                </c:pt>
                <c:pt idx="1935">
                  <c:v>3.9929999999999999</c:v>
                </c:pt>
                <c:pt idx="1936">
                  <c:v>3.9180000000000001</c:v>
                </c:pt>
                <c:pt idx="1937">
                  <c:v>3.9049999999999998</c:v>
                </c:pt>
                <c:pt idx="1938">
                  <c:v>3.9369999999999998</c:v>
                </c:pt>
                <c:pt idx="1939">
                  <c:v>3.968</c:v>
                </c:pt>
                <c:pt idx="1940">
                  <c:v>3.9590000000000001</c:v>
                </c:pt>
                <c:pt idx="1941">
                  <c:v>3.93</c:v>
                </c:pt>
                <c:pt idx="1942">
                  <c:v>3.8959999999999999</c:v>
                </c:pt>
                <c:pt idx="1943">
                  <c:v>3.91</c:v>
                </c:pt>
                <c:pt idx="1944">
                  <c:v>3.8410000000000002</c:v>
                </c:pt>
                <c:pt idx="1945">
                  <c:v>3.8170000000000002</c:v>
                </c:pt>
                <c:pt idx="1946">
                  <c:v>3.87</c:v>
                </c:pt>
                <c:pt idx="1947">
                  <c:v>4.0030000000000001</c:v>
                </c:pt>
                <c:pt idx="1948">
                  <c:v>4.0229999999999997</c:v>
                </c:pt>
                <c:pt idx="1949">
                  <c:v>4.0750000000000002</c:v>
                </c:pt>
                <c:pt idx="1950">
                  <c:v>4.0599999999999996</c:v>
                </c:pt>
                <c:pt idx="1951">
                  <c:v>4.0229999999999997</c:v>
                </c:pt>
                <c:pt idx="1952">
                  <c:v>4.07</c:v>
                </c:pt>
                <c:pt idx="1953">
                  <c:v>4.1189999999999998</c:v>
                </c:pt>
                <c:pt idx="1954">
                  <c:v>4.165</c:v>
                </c:pt>
                <c:pt idx="1955">
                  <c:v>4.2610000000000001</c:v>
                </c:pt>
                <c:pt idx="1956">
                  <c:v>4.4160000000000004</c:v>
                </c:pt>
                <c:pt idx="1957">
                  <c:v>4.3630000000000004</c:v>
                </c:pt>
                <c:pt idx="1958">
                  <c:v>4.3819999999999997</c:v>
                </c:pt>
                <c:pt idx="1959">
                  <c:v>4.5060000000000002</c:v>
                </c:pt>
                <c:pt idx="1960">
                  <c:v>4.4569999999999999</c:v>
                </c:pt>
                <c:pt idx="1961">
                  <c:v>4.452</c:v>
                </c:pt>
                <c:pt idx="1962">
                  <c:v>4.4169999999999998</c:v>
                </c:pt>
                <c:pt idx="1963">
                  <c:v>4.3789999999999996</c:v>
                </c:pt>
                <c:pt idx="1964">
                  <c:v>4.375</c:v>
                </c:pt>
                <c:pt idx="1965">
                  <c:v>4.444</c:v>
                </c:pt>
                <c:pt idx="1966">
                  <c:v>4.4480000000000004</c:v>
                </c:pt>
                <c:pt idx="1967">
                  <c:v>4.3769999999999998</c:v>
                </c:pt>
                <c:pt idx="1968">
                  <c:v>4.3520000000000003</c:v>
                </c:pt>
                <c:pt idx="1969">
                  <c:v>4.4880000000000004</c:v>
                </c:pt>
                <c:pt idx="1970">
                  <c:v>4.3860000000000001</c:v>
                </c:pt>
                <c:pt idx="1971">
                  <c:v>4.3600000000000003</c:v>
                </c:pt>
                <c:pt idx="1972">
                  <c:v>4.3479999999999999</c:v>
                </c:pt>
                <c:pt idx="1973">
                  <c:v>4.335</c:v>
                </c:pt>
                <c:pt idx="1974">
                  <c:v>4.2510000000000003</c:v>
                </c:pt>
                <c:pt idx="1975">
                  <c:v>4.242</c:v>
                </c:pt>
                <c:pt idx="1976">
                  <c:v>4.1369999999999996</c:v>
                </c:pt>
                <c:pt idx="1977">
                  <c:v>4.12</c:v>
                </c:pt>
                <c:pt idx="1978">
                  <c:v>4.0620000000000003</c:v>
                </c:pt>
                <c:pt idx="1979">
                  <c:v>4.0830000000000002</c:v>
                </c:pt>
                <c:pt idx="1980">
                  <c:v>4.149</c:v>
                </c:pt>
                <c:pt idx="1981">
                  <c:v>4.2140000000000004</c:v>
                </c:pt>
                <c:pt idx="1982">
                  <c:v>4.2569999999999997</c:v>
                </c:pt>
                <c:pt idx="1983">
                  <c:v>4.3259999999999996</c:v>
                </c:pt>
                <c:pt idx="1984">
                  <c:v>4.2519999999999998</c:v>
                </c:pt>
                <c:pt idx="1985">
                  <c:v>4.2190000000000003</c:v>
                </c:pt>
                <c:pt idx="1986">
                  <c:v>4.2389999999999999</c:v>
                </c:pt>
                <c:pt idx="1987">
                  <c:v>4.2080000000000002</c:v>
                </c:pt>
                <c:pt idx="1988">
                  <c:v>4.1849999999999996</c:v>
                </c:pt>
                <c:pt idx="1989">
                  <c:v>4.2549999999999999</c:v>
                </c:pt>
                <c:pt idx="1990">
                  <c:v>4.242</c:v>
                </c:pt>
                <c:pt idx="1991">
                  <c:v>4.2</c:v>
                </c:pt>
                <c:pt idx="1992">
                  <c:v>4.1970000000000001</c:v>
                </c:pt>
                <c:pt idx="1993">
                  <c:v>4.1790000000000003</c:v>
                </c:pt>
                <c:pt idx="1994">
                  <c:v>4.2359999999999998</c:v>
                </c:pt>
                <c:pt idx="1995">
                  <c:v>4.1749999999999998</c:v>
                </c:pt>
                <c:pt idx="1996">
                  <c:v>4.1500000000000004</c:v>
                </c:pt>
                <c:pt idx="1997">
                  <c:v>4.1109999999999998</c:v>
                </c:pt>
                <c:pt idx="1998">
                  <c:v>4.157</c:v>
                </c:pt>
                <c:pt idx="1999">
                  <c:v>4.1269999999999998</c:v>
                </c:pt>
                <c:pt idx="2000">
                  <c:v>4.1230000000000002</c:v>
                </c:pt>
                <c:pt idx="2001">
                  <c:v>4.1050000000000004</c:v>
                </c:pt>
                <c:pt idx="2002">
                  <c:v>4.0919999999999996</c:v>
                </c:pt>
                <c:pt idx="2003">
                  <c:v>4.0439999999999996</c:v>
                </c:pt>
                <c:pt idx="2004">
                  <c:v>4.0039999999999996</c:v>
                </c:pt>
                <c:pt idx="2005">
                  <c:v>4.016</c:v>
                </c:pt>
                <c:pt idx="2006">
                  <c:v>3.9569999999999999</c:v>
                </c:pt>
                <c:pt idx="2007">
                  <c:v>3.919</c:v>
                </c:pt>
                <c:pt idx="2008">
                  <c:v>3.94</c:v>
                </c:pt>
                <c:pt idx="2009">
                  <c:v>3.9929999999999999</c:v>
                </c:pt>
                <c:pt idx="2010">
                  <c:v>3.9870000000000001</c:v>
                </c:pt>
                <c:pt idx="2011">
                  <c:v>3.9369999999999998</c:v>
                </c:pt>
                <c:pt idx="2012">
                  <c:v>3.8849999999999998</c:v>
                </c:pt>
                <c:pt idx="2013">
                  <c:v>3.8879999999999999</c:v>
                </c:pt>
                <c:pt idx="2014">
                  <c:v>3.883</c:v>
                </c:pt>
                <c:pt idx="2015">
                  <c:v>3.9420000000000002</c:v>
                </c:pt>
                <c:pt idx="2016">
                  <c:v>4.0549999999999997</c:v>
                </c:pt>
                <c:pt idx="2017">
                  <c:v>4.1159999999999997</c:v>
                </c:pt>
                <c:pt idx="2018">
                  <c:v>4.16</c:v>
                </c:pt>
                <c:pt idx="2019">
                  <c:v>4.2030000000000003</c:v>
                </c:pt>
                <c:pt idx="2020">
                  <c:v>4.3029999999999999</c:v>
                </c:pt>
                <c:pt idx="2021">
                  <c:v>4.2510000000000003</c:v>
                </c:pt>
                <c:pt idx="2022">
                  <c:v>4.226</c:v>
                </c:pt>
                <c:pt idx="2023">
                  <c:v>4.1669999999999998</c:v>
                </c:pt>
                <c:pt idx="2024">
                  <c:v>4.2370000000000001</c:v>
                </c:pt>
                <c:pt idx="2025">
                  <c:v>4.2450000000000001</c:v>
                </c:pt>
                <c:pt idx="2026">
                  <c:v>4.1840000000000002</c:v>
                </c:pt>
                <c:pt idx="2027">
                  <c:v>4.17</c:v>
                </c:pt>
                <c:pt idx="2028">
                  <c:v>4.3570000000000002</c:v>
                </c:pt>
                <c:pt idx="2029">
                  <c:v>4.476</c:v>
                </c:pt>
                <c:pt idx="2030">
                  <c:v>4.4690000000000003</c:v>
                </c:pt>
                <c:pt idx="2031">
                  <c:v>4.4279999999999999</c:v>
                </c:pt>
                <c:pt idx="2032">
                  <c:v>4.3849999999999998</c:v>
                </c:pt>
                <c:pt idx="2033">
                  <c:v>4.2990000000000004</c:v>
                </c:pt>
                <c:pt idx="2034">
                  <c:v>4.2480000000000002</c:v>
                </c:pt>
                <c:pt idx="2035">
                  <c:v>4.3680000000000003</c:v>
                </c:pt>
                <c:pt idx="2036">
                  <c:v>4.3250000000000002</c:v>
                </c:pt>
                <c:pt idx="2037">
                  <c:v>4.359</c:v>
                </c:pt>
                <c:pt idx="2038">
                  <c:v>4.3099999999999996</c:v>
                </c:pt>
                <c:pt idx="2039">
                  <c:v>4.3079999999999998</c:v>
                </c:pt>
                <c:pt idx="2040">
                  <c:v>4.415</c:v>
                </c:pt>
                <c:pt idx="2041">
                  <c:v>4.391</c:v>
                </c:pt>
                <c:pt idx="2042">
                  <c:v>4.3940000000000001</c:v>
                </c:pt>
                <c:pt idx="2043">
                  <c:v>4.327</c:v>
                </c:pt>
                <c:pt idx="2044">
                  <c:v>4.43</c:v>
                </c:pt>
                <c:pt idx="2045">
                  <c:v>4.3869999999999996</c:v>
                </c:pt>
                <c:pt idx="2046">
                  <c:v>4.4340000000000002</c:v>
                </c:pt>
                <c:pt idx="2047">
                  <c:v>4.45</c:v>
                </c:pt>
                <c:pt idx="2048">
                  <c:v>4.4009999999999998</c:v>
                </c:pt>
                <c:pt idx="2049">
                  <c:v>4.4050000000000002</c:v>
                </c:pt>
                <c:pt idx="2050">
                  <c:v>4.3540000000000001</c:v>
                </c:pt>
                <c:pt idx="2051">
                  <c:v>4.3739999999999997</c:v>
                </c:pt>
                <c:pt idx="2052">
                  <c:v>4.3869999999999996</c:v>
                </c:pt>
                <c:pt idx="2053">
                  <c:v>4.3780000000000001</c:v>
                </c:pt>
                <c:pt idx="2054">
                  <c:v>4.3879999999999999</c:v>
                </c:pt>
                <c:pt idx="2055">
                  <c:v>4.4359999999999999</c:v>
                </c:pt>
                <c:pt idx="2056">
                  <c:v>4.4409999999999998</c:v>
                </c:pt>
                <c:pt idx="2057">
                  <c:v>4.4649999999999999</c:v>
                </c:pt>
                <c:pt idx="2058">
                  <c:v>4.4729999999999999</c:v>
                </c:pt>
                <c:pt idx="2059">
                  <c:v>4.5359999999999996</c:v>
                </c:pt>
                <c:pt idx="2060">
                  <c:v>4.5880000000000001</c:v>
                </c:pt>
                <c:pt idx="2061">
                  <c:v>4.6159999999999997</c:v>
                </c:pt>
                <c:pt idx="2062">
                  <c:v>4.6900000000000004</c:v>
                </c:pt>
                <c:pt idx="2063">
                  <c:v>4.7469999999999999</c:v>
                </c:pt>
                <c:pt idx="2064">
                  <c:v>4.7469999999999999</c:v>
                </c:pt>
                <c:pt idx="2065">
                  <c:v>4.8099999999999996</c:v>
                </c:pt>
                <c:pt idx="2066">
                  <c:v>4.8109999999999999</c:v>
                </c:pt>
                <c:pt idx="2067">
                  <c:v>4.7709999999999999</c:v>
                </c:pt>
                <c:pt idx="2068">
                  <c:v>4.7699999999999996</c:v>
                </c:pt>
                <c:pt idx="2069">
                  <c:v>4.7530000000000001</c:v>
                </c:pt>
                <c:pt idx="2070">
                  <c:v>4.7629999999999999</c:v>
                </c:pt>
                <c:pt idx="2071">
                  <c:v>4.79</c:v>
                </c:pt>
                <c:pt idx="2072">
                  <c:v>4.75</c:v>
                </c:pt>
                <c:pt idx="2073">
                  <c:v>4.7030000000000003</c:v>
                </c:pt>
                <c:pt idx="2074">
                  <c:v>4.7489999999999997</c:v>
                </c:pt>
                <c:pt idx="2075">
                  <c:v>4.7320000000000002</c:v>
                </c:pt>
                <c:pt idx="2076">
                  <c:v>4.7610000000000001</c:v>
                </c:pt>
                <c:pt idx="2077">
                  <c:v>4.7770000000000001</c:v>
                </c:pt>
                <c:pt idx="2078">
                  <c:v>4.7830000000000004</c:v>
                </c:pt>
                <c:pt idx="2079">
                  <c:v>4.798</c:v>
                </c:pt>
                <c:pt idx="2080">
                  <c:v>4.8289999999999997</c:v>
                </c:pt>
                <c:pt idx="2081">
                  <c:v>4.8230000000000004</c:v>
                </c:pt>
                <c:pt idx="2082">
                  <c:v>4.7649999999999997</c:v>
                </c:pt>
                <c:pt idx="2083">
                  <c:v>4.7649999999999997</c:v>
                </c:pt>
                <c:pt idx="2084">
                  <c:v>4.7270000000000003</c:v>
                </c:pt>
                <c:pt idx="2085">
                  <c:v>4.6879999999999997</c:v>
                </c:pt>
                <c:pt idx="2086">
                  <c:v>4.6040000000000001</c:v>
                </c:pt>
                <c:pt idx="2087">
                  <c:v>4.6269999999999998</c:v>
                </c:pt>
                <c:pt idx="2088">
                  <c:v>4.5659999999999998</c:v>
                </c:pt>
                <c:pt idx="2089">
                  <c:v>4.6079999999999997</c:v>
                </c:pt>
                <c:pt idx="2090">
                  <c:v>4.5910000000000002</c:v>
                </c:pt>
                <c:pt idx="2091">
                  <c:v>4.6040000000000001</c:v>
                </c:pt>
                <c:pt idx="2092">
                  <c:v>4.6020000000000003</c:v>
                </c:pt>
                <c:pt idx="2093">
                  <c:v>4.6059999999999999</c:v>
                </c:pt>
                <c:pt idx="2094">
                  <c:v>4.5960000000000001</c:v>
                </c:pt>
                <c:pt idx="2095">
                  <c:v>4.5570000000000004</c:v>
                </c:pt>
                <c:pt idx="2096">
                  <c:v>4.5439999999999996</c:v>
                </c:pt>
                <c:pt idx="2097">
                  <c:v>4.5579999999999998</c:v>
                </c:pt>
                <c:pt idx="2098">
                  <c:v>4.5460000000000003</c:v>
                </c:pt>
                <c:pt idx="2099">
                  <c:v>4.5439999999999996</c:v>
                </c:pt>
                <c:pt idx="2100">
                  <c:v>4.5739999999999998</c:v>
                </c:pt>
                <c:pt idx="2101">
                  <c:v>4.5999999999999996</c:v>
                </c:pt>
                <c:pt idx="2102">
                  <c:v>4.6189999999999998</c:v>
                </c:pt>
                <c:pt idx="2103">
                  <c:v>4.6159999999999997</c:v>
                </c:pt>
                <c:pt idx="2104">
                  <c:v>4.6559999999999997</c:v>
                </c:pt>
                <c:pt idx="2105">
                  <c:v>4.673</c:v>
                </c:pt>
                <c:pt idx="2106">
                  <c:v>4.758</c:v>
                </c:pt>
                <c:pt idx="2107">
                  <c:v>4.7560000000000002</c:v>
                </c:pt>
                <c:pt idx="2108">
                  <c:v>4.774</c:v>
                </c:pt>
                <c:pt idx="2109">
                  <c:v>4.7869999999999999</c:v>
                </c:pt>
                <c:pt idx="2110">
                  <c:v>4.7190000000000003</c:v>
                </c:pt>
                <c:pt idx="2111">
                  <c:v>4.7169999999999996</c:v>
                </c:pt>
                <c:pt idx="2112">
                  <c:v>4.742</c:v>
                </c:pt>
                <c:pt idx="2113">
                  <c:v>4.718</c:v>
                </c:pt>
                <c:pt idx="2114">
                  <c:v>4.74</c:v>
                </c:pt>
                <c:pt idx="2115">
                  <c:v>4.7080000000000002</c:v>
                </c:pt>
                <c:pt idx="2116">
                  <c:v>4.7670000000000003</c:v>
                </c:pt>
                <c:pt idx="2117">
                  <c:v>4.7619999999999996</c:v>
                </c:pt>
                <c:pt idx="2118">
                  <c:v>4.7489999999999997</c:v>
                </c:pt>
                <c:pt idx="2119">
                  <c:v>4.7530000000000001</c:v>
                </c:pt>
                <c:pt idx="2120">
                  <c:v>4.7370000000000001</c:v>
                </c:pt>
                <c:pt idx="2121">
                  <c:v>4.7069999999999999</c:v>
                </c:pt>
                <c:pt idx="2122">
                  <c:v>4.6900000000000004</c:v>
                </c:pt>
                <c:pt idx="2123">
                  <c:v>4.68</c:v>
                </c:pt>
                <c:pt idx="2124">
                  <c:v>4.7060000000000004</c:v>
                </c:pt>
                <c:pt idx="2125">
                  <c:v>4.7119999999999997</c:v>
                </c:pt>
                <c:pt idx="2126">
                  <c:v>4.7300000000000004</c:v>
                </c:pt>
                <c:pt idx="2127">
                  <c:v>4.7279999999999998</c:v>
                </c:pt>
                <c:pt idx="2128">
                  <c:v>4.726</c:v>
                </c:pt>
                <c:pt idx="2129">
                  <c:v>4.67</c:v>
                </c:pt>
                <c:pt idx="2130">
                  <c:v>4.6879999999999997</c:v>
                </c:pt>
                <c:pt idx="2131">
                  <c:v>4.6790000000000003</c:v>
                </c:pt>
                <c:pt idx="2132">
                  <c:v>4.7009999999999996</c:v>
                </c:pt>
                <c:pt idx="2133">
                  <c:v>4.7</c:v>
                </c:pt>
                <c:pt idx="2134">
                  <c:v>4.6950000000000003</c:v>
                </c:pt>
                <c:pt idx="2135">
                  <c:v>4.6829999999999998</c:v>
                </c:pt>
                <c:pt idx="2136">
                  <c:v>4.6390000000000002</c:v>
                </c:pt>
                <c:pt idx="2137">
                  <c:v>4.59</c:v>
                </c:pt>
                <c:pt idx="2138">
                  <c:v>4.6029999999999998</c:v>
                </c:pt>
                <c:pt idx="2139">
                  <c:v>4.63</c:v>
                </c:pt>
                <c:pt idx="2140">
                  <c:v>4.6340000000000003</c:v>
                </c:pt>
                <c:pt idx="2141">
                  <c:v>4.63</c:v>
                </c:pt>
                <c:pt idx="2142">
                  <c:v>4.6150000000000002</c:v>
                </c:pt>
                <c:pt idx="2143">
                  <c:v>4.6029999999999998</c:v>
                </c:pt>
                <c:pt idx="2144">
                  <c:v>4.6280000000000001</c:v>
                </c:pt>
                <c:pt idx="2145">
                  <c:v>4.6029999999999998</c:v>
                </c:pt>
                <c:pt idx="2146">
                  <c:v>4.585</c:v>
                </c:pt>
                <c:pt idx="2147">
                  <c:v>4.6059999999999999</c:v>
                </c:pt>
                <c:pt idx="2148">
                  <c:v>4.5590000000000002</c:v>
                </c:pt>
                <c:pt idx="2149">
                  <c:v>4.5540000000000003</c:v>
                </c:pt>
                <c:pt idx="2150">
                  <c:v>4.5330000000000004</c:v>
                </c:pt>
                <c:pt idx="2151">
                  <c:v>4.5410000000000004</c:v>
                </c:pt>
                <c:pt idx="2152">
                  <c:v>4.5659999999999998</c:v>
                </c:pt>
                <c:pt idx="2153">
                  <c:v>4.5659999999999998</c:v>
                </c:pt>
                <c:pt idx="2154">
                  <c:v>4.5830000000000002</c:v>
                </c:pt>
                <c:pt idx="2155">
                  <c:v>4.5709999999999997</c:v>
                </c:pt>
                <c:pt idx="2156">
                  <c:v>4.5270000000000001</c:v>
                </c:pt>
                <c:pt idx="2157">
                  <c:v>4.54</c:v>
                </c:pt>
                <c:pt idx="2158">
                  <c:v>4.5350000000000001</c:v>
                </c:pt>
                <c:pt idx="2159">
                  <c:v>4.5339999999999998</c:v>
                </c:pt>
                <c:pt idx="2160">
                  <c:v>4.5209999999999999</c:v>
                </c:pt>
                <c:pt idx="2161">
                  <c:v>4.5330000000000004</c:v>
                </c:pt>
                <c:pt idx="2162">
                  <c:v>4.5549999999999997</c:v>
                </c:pt>
                <c:pt idx="2163">
                  <c:v>4.6769999999999996</c:v>
                </c:pt>
                <c:pt idx="2164">
                  <c:v>4.6710000000000003</c:v>
                </c:pt>
                <c:pt idx="2165">
                  <c:v>4.6790000000000003</c:v>
                </c:pt>
                <c:pt idx="2166">
                  <c:v>4.6749999999999998</c:v>
                </c:pt>
                <c:pt idx="2167">
                  <c:v>4.6609999999999996</c:v>
                </c:pt>
                <c:pt idx="2168">
                  <c:v>4.6260000000000003</c:v>
                </c:pt>
                <c:pt idx="2169">
                  <c:v>4.5949999999999998</c:v>
                </c:pt>
                <c:pt idx="2170">
                  <c:v>4.5960000000000001</c:v>
                </c:pt>
                <c:pt idx="2171">
                  <c:v>4.6559999999999997</c:v>
                </c:pt>
                <c:pt idx="2172">
                  <c:v>4.617</c:v>
                </c:pt>
                <c:pt idx="2173">
                  <c:v>4.63</c:v>
                </c:pt>
                <c:pt idx="2174">
                  <c:v>4.6470000000000002</c:v>
                </c:pt>
                <c:pt idx="2175">
                  <c:v>4.6520000000000001</c:v>
                </c:pt>
                <c:pt idx="2176">
                  <c:v>4.6520000000000001</c:v>
                </c:pt>
                <c:pt idx="2177">
                  <c:v>4.6470000000000002</c:v>
                </c:pt>
                <c:pt idx="2178">
                  <c:v>4.6310000000000002</c:v>
                </c:pt>
                <c:pt idx="2179">
                  <c:v>4.617</c:v>
                </c:pt>
                <c:pt idx="2180">
                  <c:v>4.6159999999999997</c:v>
                </c:pt>
                <c:pt idx="2181">
                  <c:v>4.633</c:v>
                </c:pt>
                <c:pt idx="2182">
                  <c:v>4.6230000000000002</c:v>
                </c:pt>
                <c:pt idx="2183">
                  <c:v>4.6440000000000001</c:v>
                </c:pt>
                <c:pt idx="2184">
                  <c:v>4.6310000000000002</c:v>
                </c:pt>
                <c:pt idx="2185">
                  <c:v>4.6159999999999997</c:v>
                </c:pt>
                <c:pt idx="2186">
                  <c:v>4.6040000000000001</c:v>
                </c:pt>
                <c:pt idx="2187">
                  <c:v>4.609</c:v>
                </c:pt>
                <c:pt idx="2188">
                  <c:v>4.609</c:v>
                </c:pt>
                <c:pt idx="2189">
                  <c:v>4.6130000000000004</c:v>
                </c:pt>
                <c:pt idx="2190">
                  <c:v>4.59</c:v>
                </c:pt>
                <c:pt idx="2191">
                  <c:v>4.5830000000000002</c:v>
                </c:pt>
                <c:pt idx="2192">
                  <c:v>4.5620000000000003</c:v>
                </c:pt>
                <c:pt idx="2193">
                  <c:v>4.5609999999999999</c:v>
                </c:pt>
                <c:pt idx="2194">
                  <c:v>4.5519999999999996</c:v>
                </c:pt>
                <c:pt idx="2195">
                  <c:v>4.5350000000000001</c:v>
                </c:pt>
                <c:pt idx="2196">
                  <c:v>4.5110000000000001</c:v>
                </c:pt>
                <c:pt idx="2197">
                  <c:v>4.5030000000000001</c:v>
                </c:pt>
                <c:pt idx="2198">
                  <c:v>4.4219999999999997</c:v>
                </c:pt>
                <c:pt idx="2199">
                  <c:v>4.4489999999999998</c:v>
                </c:pt>
                <c:pt idx="2200">
                  <c:v>4.4000000000000004</c:v>
                </c:pt>
                <c:pt idx="2201">
                  <c:v>4.4249999999999998</c:v>
                </c:pt>
                <c:pt idx="2202">
                  <c:v>4.4219999999999997</c:v>
                </c:pt>
                <c:pt idx="2203">
                  <c:v>4.4039999999999999</c:v>
                </c:pt>
                <c:pt idx="2204">
                  <c:v>4.3529999999999998</c:v>
                </c:pt>
                <c:pt idx="2205">
                  <c:v>4.3049999999999997</c:v>
                </c:pt>
                <c:pt idx="2206">
                  <c:v>4.2110000000000003</c:v>
                </c:pt>
                <c:pt idx="2207">
                  <c:v>4.202</c:v>
                </c:pt>
                <c:pt idx="2208">
                  <c:v>4.2690000000000001</c:v>
                </c:pt>
                <c:pt idx="2209">
                  <c:v>4.2610000000000001</c:v>
                </c:pt>
                <c:pt idx="2210">
                  <c:v>4.1909999999999998</c:v>
                </c:pt>
                <c:pt idx="2211">
                  <c:v>4.2240000000000002</c:v>
                </c:pt>
                <c:pt idx="2212">
                  <c:v>4.1989999999999998</c:v>
                </c:pt>
                <c:pt idx="2213">
                  <c:v>4.1589999999999998</c:v>
                </c:pt>
                <c:pt idx="2214">
                  <c:v>4.0990000000000002</c:v>
                </c:pt>
                <c:pt idx="2215">
                  <c:v>4.1109999999999998</c:v>
                </c:pt>
                <c:pt idx="2216">
                  <c:v>4.0570000000000004</c:v>
                </c:pt>
                <c:pt idx="2217">
                  <c:v>3.968</c:v>
                </c:pt>
                <c:pt idx="2218">
                  <c:v>4.0039999999999996</c:v>
                </c:pt>
                <c:pt idx="2219">
                  <c:v>4.0549999999999997</c:v>
                </c:pt>
                <c:pt idx="2220">
                  <c:v>3.9319999999999999</c:v>
                </c:pt>
                <c:pt idx="2221">
                  <c:v>3.8849999999999998</c:v>
                </c:pt>
                <c:pt idx="2222">
                  <c:v>3.875</c:v>
                </c:pt>
                <c:pt idx="2223">
                  <c:v>3.8069999999999999</c:v>
                </c:pt>
                <c:pt idx="2224">
                  <c:v>3.65</c:v>
                </c:pt>
                <c:pt idx="2225">
                  <c:v>3.6349999999999998</c:v>
                </c:pt>
                <c:pt idx="2226">
                  <c:v>3.7349999999999999</c:v>
                </c:pt>
                <c:pt idx="2227">
                  <c:v>3.694</c:v>
                </c:pt>
                <c:pt idx="2228">
                  <c:v>3.6709999999999998</c:v>
                </c:pt>
                <c:pt idx="2229">
                  <c:v>3.762</c:v>
                </c:pt>
                <c:pt idx="2230">
                  <c:v>3.7810000000000001</c:v>
                </c:pt>
                <c:pt idx="2231">
                  <c:v>3.8210000000000002</c:v>
                </c:pt>
                <c:pt idx="2232">
                  <c:v>3.6789999999999998</c:v>
                </c:pt>
                <c:pt idx="2233">
                  <c:v>3.5179999999999998</c:v>
                </c:pt>
                <c:pt idx="2234">
                  <c:v>3.4969999999999999</c:v>
                </c:pt>
                <c:pt idx="2235">
                  <c:v>3.448</c:v>
                </c:pt>
                <c:pt idx="2236">
                  <c:v>3.5539999999999998</c:v>
                </c:pt>
                <c:pt idx="2237">
                  <c:v>3.5169999999999999</c:v>
                </c:pt>
                <c:pt idx="2238">
                  <c:v>3.5960000000000001</c:v>
                </c:pt>
                <c:pt idx="2239">
                  <c:v>3.56</c:v>
                </c:pt>
                <c:pt idx="2240">
                  <c:v>3.57</c:v>
                </c:pt>
                <c:pt idx="2241">
                  <c:v>3.5329999999999999</c:v>
                </c:pt>
                <c:pt idx="2242">
                  <c:v>3.5739999999999998</c:v>
                </c:pt>
                <c:pt idx="2243">
                  <c:v>3.5979999999999999</c:v>
                </c:pt>
                <c:pt idx="2244">
                  <c:v>3.6520000000000001</c:v>
                </c:pt>
                <c:pt idx="2245">
                  <c:v>3.6150000000000002</c:v>
                </c:pt>
                <c:pt idx="2246">
                  <c:v>3.5659999999999998</c:v>
                </c:pt>
                <c:pt idx="2247">
                  <c:v>3.52</c:v>
                </c:pt>
                <c:pt idx="2248">
                  <c:v>3.5059999999999998</c:v>
                </c:pt>
                <c:pt idx="2249">
                  <c:v>3.4609999999999999</c:v>
                </c:pt>
                <c:pt idx="2250">
                  <c:v>3.5529999999999999</c:v>
                </c:pt>
                <c:pt idx="2251">
                  <c:v>3.5489999999999999</c:v>
                </c:pt>
                <c:pt idx="2252">
                  <c:v>3.5329999999999999</c:v>
                </c:pt>
                <c:pt idx="2253">
                  <c:v>3.5009999999999999</c:v>
                </c:pt>
                <c:pt idx="2254">
                  <c:v>3.4790000000000001</c:v>
                </c:pt>
                <c:pt idx="2255">
                  <c:v>3.42</c:v>
                </c:pt>
                <c:pt idx="2256">
                  <c:v>3.3769999999999998</c:v>
                </c:pt>
                <c:pt idx="2257">
                  <c:v>3.3490000000000002</c:v>
                </c:pt>
                <c:pt idx="2258">
                  <c:v>3.3260000000000001</c:v>
                </c:pt>
                <c:pt idx="2259">
                  <c:v>3.2519999999999998</c:v>
                </c:pt>
                <c:pt idx="2260">
                  <c:v>3.1960000000000002</c:v>
                </c:pt>
                <c:pt idx="2261">
                  <c:v>3.22</c:v>
                </c:pt>
                <c:pt idx="2262">
                  <c:v>3.141</c:v>
                </c:pt>
                <c:pt idx="2263">
                  <c:v>3.032</c:v>
                </c:pt>
                <c:pt idx="2264">
                  <c:v>3.0720000000000001</c:v>
                </c:pt>
                <c:pt idx="2265">
                  <c:v>3.169</c:v>
                </c:pt>
                <c:pt idx="2266">
                  <c:v>3.11</c:v>
                </c:pt>
                <c:pt idx="2267">
                  <c:v>3.036</c:v>
                </c:pt>
                <c:pt idx="2268">
                  <c:v>3.0779999999999998</c:v>
                </c:pt>
                <c:pt idx="2269">
                  <c:v>3.1429999999999998</c:v>
                </c:pt>
                <c:pt idx="2270">
                  <c:v>3.1240000000000001</c:v>
                </c:pt>
                <c:pt idx="2271">
                  <c:v>3.1749999999999998</c:v>
                </c:pt>
                <c:pt idx="2272">
                  <c:v>3.1419999999999999</c:v>
                </c:pt>
                <c:pt idx="2273">
                  <c:v>3.1930000000000001</c:v>
                </c:pt>
                <c:pt idx="2274">
                  <c:v>3.2389999999999999</c:v>
                </c:pt>
                <c:pt idx="2275">
                  <c:v>3.2240000000000002</c:v>
                </c:pt>
                <c:pt idx="2276">
                  <c:v>3.1789999999999998</c:v>
                </c:pt>
                <c:pt idx="2277">
                  <c:v>3.17</c:v>
                </c:pt>
                <c:pt idx="2278">
                  <c:v>3.0979999999999999</c:v>
                </c:pt>
                <c:pt idx="2279">
                  <c:v>3.0179999999999998</c:v>
                </c:pt>
                <c:pt idx="2280">
                  <c:v>2.9820000000000002</c:v>
                </c:pt>
                <c:pt idx="2281">
                  <c:v>2.9809999999999999</c:v>
                </c:pt>
                <c:pt idx="2282">
                  <c:v>2.948</c:v>
                </c:pt>
                <c:pt idx="2283">
                  <c:v>2.9710000000000001</c:v>
                </c:pt>
                <c:pt idx="2284">
                  <c:v>2.9</c:v>
                </c:pt>
                <c:pt idx="2285">
                  <c:v>2.9710000000000001</c:v>
                </c:pt>
                <c:pt idx="2286">
                  <c:v>2.923</c:v>
                </c:pt>
                <c:pt idx="2287">
                  <c:v>2.9169999999999998</c:v>
                </c:pt>
                <c:pt idx="2288">
                  <c:v>2.887</c:v>
                </c:pt>
                <c:pt idx="2289">
                  <c:v>2.9249999999999998</c:v>
                </c:pt>
                <c:pt idx="2290">
                  <c:v>2.8050000000000002</c:v>
                </c:pt>
                <c:pt idx="2291">
                  <c:v>2.8679999999999999</c:v>
                </c:pt>
                <c:pt idx="2292">
                  <c:v>2.915</c:v>
                </c:pt>
                <c:pt idx="2293">
                  <c:v>2.952</c:v>
                </c:pt>
                <c:pt idx="2294">
                  <c:v>2.9660000000000002</c:v>
                </c:pt>
                <c:pt idx="2295">
                  <c:v>3.1120000000000001</c:v>
                </c:pt>
                <c:pt idx="2296">
                  <c:v>3.1150000000000002</c:v>
                </c:pt>
                <c:pt idx="2297">
                  <c:v>3.161</c:v>
                </c:pt>
                <c:pt idx="2298">
                  <c:v>3.113</c:v>
                </c:pt>
                <c:pt idx="2299">
                  <c:v>3.0640000000000001</c:v>
                </c:pt>
                <c:pt idx="2300">
                  <c:v>3.1110000000000002</c:v>
                </c:pt>
                <c:pt idx="2301">
                  <c:v>3.1469999999999998</c:v>
                </c:pt>
                <c:pt idx="2302">
                  <c:v>3.1059999999999999</c:v>
                </c:pt>
                <c:pt idx="2303">
                  <c:v>3.097</c:v>
                </c:pt>
                <c:pt idx="2304">
                  <c:v>3.069</c:v>
                </c:pt>
                <c:pt idx="2305">
                  <c:v>3.07</c:v>
                </c:pt>
                <c:pt idx="2306">
                  <c:v>3.105</c:v>
                </c:pt>
                <c:pt idx="2307">
                  <c:v>3.0990000000000002</c:v>
                </c:pt>
                <c:pt idx="2308">
                  <c:v>3.1909999999999998</c:v>
                </c:pt>
                <c:pt idx="2309">
                  <c:v>3.19</c:v>
                </c:pt>
                <c:pt idx="2310">
                  <c:v>3.1930000000000001</c:v>
                </c:pt>
                <c:pt idx="2311">
                  <c:v>3.1669999999999998</c:v>
                </c:pt>
                <c:pt idx="2312">
                  <c:v>3.22</c:v>
                </c:pt>
                <c:pt idx="2313">
                  <c:v>3.2130000000000001</c:v>
                </c:pt>
                <c:pt idx="2314">
                  <c:v>3.2330000000000001</c:v>
                </c:pt>
                <c:pt idx="2315">
                  <c:v>3.2450000000000001</c:v>
                </c:pt>
                <c:pt idx="2316">
                  <c:v>3.214</c:v>
                </c:pt>
                <c:pt idx="2317">
                  <c:v>3.242</c:v>
                </c:pt>
                <c:pt idx="2318">
                  <c:v>3.38</c:v>
                </c:pt>
                <c:pt idx="2319">
                  <c:v>3.3519999999999999</c:v>
                </c:pt>
                <c:pt idx="2320">
                  <c:v>3.3660000000000001</c:v>
                </c:pt>
                <c:pt idx="2321">
                  <c:v>3.319</c:v>
                </c:pt>
                <c:pt idx="2322">
                  <c:v>3.3439999999999999</c:v>
                </c:pt>
                <c:pt idx="2323">
                  <c:v>3.3460000000000001</c:v>
                </c:pt>
                <c:pt idx="2324">
                  <c:v>3.359</c:v>
                </c:pt>
                <c:pt idx="2325">
                  <c:v>3.3380000000000001</c:v>
                </c:pt>
                <c:pt idx="2326">
                  <c:v>3.3109999999999999</c:v>
                </c:pt>
                <c:pt idx="2327">
                  <c:v>3.351</c:v>
                </c:pt>
                <c:pt idx="2328">
                  <c:v>3.3119999999999998</c:v>
                </c:pt>
                <c:pt idx="2329">
                  <c:v>3.3079999999999998</c:v>
                </c:pt>
                <c:pt idx="2330">
                  <c:v>3.2280000000000002</c:v>
                </c:pt>
                <c:pt idx="2331">
                  <c:v>3.125</c:v>
                </c:pt>
                <c:pt idx="2332">
                  <c:v>3.1739999999999999</c:v>
                </c:pt>
                <c:pt idx="2333">
                  <c:v>3.16</c:v>
                </c:pt>
                <c:pt idx="2334">
                  <c:v>3.1070000000000002</c:v>
                </c:pt>
                <c:pt idx="2335">
                  <c:v>3.1419999999999999</c:v>
                </c:pt>
                <c:pt idx="2336">
                  <c:v>3.0990000000000002</c:v>
                </c:pt>
                <c:pt idx="2337">
                  <c:v>3.0539999999999998</c:v>
                </c:pt>
                <c:pt idx="2338">
                  <c:v>3.008</c:v>
                </c:pt>
                <c:pt idx="2339">
                  <c:v>3.004</c:v>
                </c:pt>
                <c:pt idx="2340">
                  <c:v>2.9910000000000001</c:v>
                </c:pt>
                <c:pt idx="2341">
                  <c:v>2.9910000000000001</c:v>
                </c:pt>
                <c:pt idx="2342">
                  <c:v>2.8690000000000002</c:v>
                </c:pt>
                <c:pt idx="2343">
                  <c:v>2.891</c:v>
                </c:pt>
                <c:pt idx="2344">
                  <c:v>2.879</c:v>
                </c:pt>
                <c:pt idx="2345">
                  <c:v>2.8660000000000001</c:v>
                </c:pt>
                <c:pt idx="2346">
                  <c:v>2.8479999999999999</c:v>
                </c:pt>
                <c:pt idx="2347">
                  <c:v>2.9020000000000001</c:v>
                </c:pt>
                <c:pt idx="2348">
                  <c:v>2.8929999999999998</c:v>
                </c:pt>
                <c:pt idx="2349">
                  <c:v>2.875</c:v>
                </c:pt>
                <c:pt idx="2350">
                  <c:v>2.831</c:v>
                </c:pt>
                <c:pt idx="2351">
                  <c:v>2.8079999999999998</c:v>
                </c:pt>
                <c:pt idx="2352">
                  <c:v>2.79</c:v>
                </c:pt>
                <c:pt idx="2353">
                  <c:v>2.863</c:v>
                </c:pt>
                <c:pt idx="2354">
                  <c:v>2.9169999999999998</c:v>
                </c:pt>
                <c:pt idx="2355">
                  <c:v>2.911</c:v>
                </c:pt>
                <c:pt idx="2356">
                  <c:v>2.97</c:v>
                </c:pt>
                <c:pt idx="2357">
                  <c:v>2.9460000000000002</c:v>
                </c:pt>
                <c:pt idx="2358">
                  <c:v>2.9049999999999998</c:v>
                </c:pt>
                <c:pt idx="2359">
                  <c:v>2.8820000000000001</c:v>
                </c:pt>
                <c:pt idx="2360">
                  <c:v>2.9049999999999998</c:v>
                </c:pt>
                <c:pt idx="2361">
                  <c:v>2.9670000000000001</c:v>
                </c:pt>
                <c:pt idx="2362">
                  <c:v>2.9569999999999999</c:v>
                </c:pt>
                <c:pt idx="2363">
                  <c:v>2.9470000000000001</c:v>
                </c:pt>
                <c:pt idx="2364">
                  <c:v>2.96</c:v>
                </c:pt>
                <c:pt idx="2365">
                  <c:v>2.9809999999999999</c:v>
                </c:pt>
                <c:pt idx="2366">
                  <c:v>3.0089999999999999</c:v>
                </c:pt>
                <c:pt idx="2367">
                  <c:v>2.931</c:v>
                </c:pt>
                <c:pt idx="2368">
                  <c:v>2.9849999999999999</c:v>
                </c:pt>
                <c:pt idx="2369">
                  <c:v>2.9929999999999999</c:v>
                </c:pt>
                <c:pt idx="2370">
                  <c:v>2.9620000000000002</c:v>
                </c:pt>
                <c:pt idx="2371">
                  <c:v>2.9729999999999999</c:v>
                </c:pt>
                <c:pt idx="2372">
                  <c:v>3.0230000000000001</c:v>
                </c:pt>
                <c:pt idx="2373">
                  <c:v>3.02</c:v>
                </c:pt>
                <c:pt idx="2374">
                  <c:v>3.0150000000000001</c:v>
                </c:pt>
                <c:pt idx="2375">
                  <c:v>3.0070000000000001</c:v>
                </c:pt>
                <c:pt idx="2376">
                  <c:v>2.9849999999999999</c:v>
                </c:pt>
                <c:pt idx="2377">
                  <c:v>2.98</c:v>
                </c:pt>
                <c:pt idx="2378">
                  <c:v>2.9980000000000002</c:v>
                </c:pt>
                <c:pt idx="2379">
                  <c:v>3.0030000000000001</c:v>
                </c:pt>
                <c:pt idx="2380">
                  <c:v>3.0070000000000001</c:v>
                </c:pt>
                <c:pt idx="2381">
                  <c:v>3.0510000000000002</c:v>
                </c:pt>
                <c:pt idx="2382">
                  <c:v>3.0169999999999999</c:v>
                </c:pt>
                <c:pt idx="2383">
                  <c:v>3.0419999999999998</c:v>
                </c:pt>
                <c:pt idx="2384">
                  <c:v>3.036</c:v>
                </c:pt>
                <c:pt idx="2385">
                  <c:v>2.9860000000000002</c:v>
                </c:pt>
                <c:pt idx="2386">
                  <c:v>2.9340000000000002</c:v>
                </c:pt>
                <c:pt idx="2387">
                  <c:v>2.93</c:v>
                </c:pt>
                <c:pt idx="2388">
                  <c:v>2.9580000000000002</c:v>
                </c:pt>
                <c:pt idx="2389">
                  <c:v>2.93</c:v>
                </c:pt>
                <c:pt idx="2390">
                  <c:v>2.93</c:v>
                </c:pt>
                <c:pt idx="2391">
                  <c:v>2.9590000000000001</c:v>
                </c:pt>
                <c:pt idx="2392">
                  <c:v>2.94</c:v>
                </c:pt>
                <c:pt idx="2393">
                  <c:v>2.9590000000000001</c:v>
                </c:pt>
                <c:pt idx="2394">
                  <c:v>2.9590000000000001</c:v>
                </c:pt>
                <c:pt idx="2395">
                  <c:v>2.9089999999999998</c:v>
                </c:pt>
                <c:pt idx="2396">
                  <c:v>2.9129999999999998</c:v>
                </c:pt>
                <c:pt idx="2397">
                  <c:v>2.915</c:v>
                </c:pt>
                <c:pt idx="2398">
                  <c:v>2.9049999999999998</c:v>
                </c:pt>
                <c:pt idx="2399">
                  <c:v>2.9550000000000001</c:v>
                </c:pt>
                <c:pt idx="2400">
                  <c:v>2.9430000000000001</c:v>
                </c:pt>
                <c:pt idx="2401">
                  <c:v>2.93</c:v>
                </c:pt>
                <c:pt idx="2402">
                  <c:v>2.93</c:v>
                </c:pt>
                <c:pt idx="2403">
                  <c:v>2.9590000000000001</c:v>
                </c:pt>
                <c:pt idx="2404">
                  <c:v>2.9540000000000002</c:v>
                </c:pt>
                <c:pt idx="2405">
                  <c:v>2.9750000000000001</c:v>
                </c:pt>
                <c:pt idx="2406">
                  <c:v>3.016</c:v>
                </c:pt>
                <c:pt idx="2407">
                  <c:v>3.06</c:v>
                </c:pt>
                <c:pt idx="2408">
                  <c:v>3.0649999999999999</c:v>
                </c:pt>
                <c:pt idx="2409">
                  <c:v>3.1589999999999998</c:v>
                </c:pt>
                <c:pt idx="2410">
                  <c:v>3.169</c:v>
                </c:pt>
                <c:pt idx="2411">
                  <c:v>3.165</c:v>
                </c:pt>
                <c:pt idx="2412">
                  <c:v>3.2570000000000001</c:v>
                </c:pt>
                <c:pt idx="2413">
                  <c:v>3.2320000000000002</c:v>
                </c:pt>
                <c:pt idx="2414">
                  <c:v>3.2450000000000001</c:v>
                </c:pt>
                <c:pt idx="2415">
                  <c:v>3.2229999999999999</c:v>
                </c:pt>
                <c:pt idx="2416">
                  <c:v>3.19</c:v>
                </c:pt>
                <c:pt idx="2417">
                  <c:v>3.181</c:v>
                </c:pt>
                <c:pt idx="2418">
                  <c:v>3.198</c:v>
                </c:pt>
                <c:pt idx="2419">
                  <c:v>3.1989999999999998</c:v>
                </c:pt>
                <c:pt idx="2420">
                  <c:v>3.157</c:v>
                </c:pt>
                <c:pt idx="2421">
                  <c:v>3.153</c:v>
                </c:pt>
                <c:pt idx="2422">
                  <c:v>3.1890000000000001</c:v>
                </c:pt>
                <c:pt idx="2423">
                  <c:v>3.2029999999999998</c:v>
                </c:pt>
                <c:pt idx="2424">
                  <c:v>3.198</c:v>
                </c:pt>
                <c:pt idx="2425">
                  <c:v>3.2130000000000001</c:v>
                </c:pt>
                <c:pt idx="2426">
                  <c:v>3.2029999999999998</c:v>
                </c:pt>
                <c:pt idx="2427">
                  <c:v>3.19</c:v>
                </c:pt>
                <c:pt idx="2428">
                  <c:v>3.1720000000000002</c:v>
                </c:pt>
                <c:pt idx="2429">
                  <c:v>3.202</c:v>
                </c:pt>
                <c:pt idx="2430">
                  <c:v>3.218</c:v>
                </c:pt>
                <c:pt idx="2431">
                  <c:v>3.2170000000000001</c:v>
                </c:pt>
                <c:pt idx="2432">
                  <c:v>3.1869999999999998</c:v>
                </c:pt>
                <c:pt idx="2433">
                  <c:v>3.1779999999999999</c:v>
                </c:pt>
                <c:pt idx="2434">
                  <c:v>3.1739999999999999</c:v>
                </c:pt>
                <c:pt idx="2435">
                  <c:v>3.161</c:v>
                </c:pt>
                <c:pt idx="2436">
                  <c:v>3.1579999999999999</c:v>
                </c:pt>
                <c:pt idx="2437">
                  <c:v>3.1930000000000001</c:v>
                </c:pt>
                <c:pt idx="2438">
                  <c:v>3.18</c:v>
                </c:pt>
                <c:pt idx="2439">
                  <c:v>3.1930000000000001</c:v>
                </c:pt>
                <c:pt idx="2440">
                  <c:v>3.2639999999999998</c:v>
                </c:pt>
                <c:pt idx="2441">
                  <c:v>3.2519999999999998</c:v>
                </c:pt>
                <c:pt idx="2442">
                  <c:v>3.2610000000000001</c:v>
                </c:pt>
                <c:pt idx="2443">
                  <c:v>3.3029999999999999</c:v>
                </c:pt>
                <c:pt idx="2444">
                  <c:v>3.359</c:v>
                </c:pt>
                <c:pt idx="2445">
                  <c:v>3.3780000000000001</c:v>
                </c:pt>
                <c:pt idx="2446">
                  <c:v>3.38</c:v>
                </c:pt>
                <c:pt idx="2447">
                  <c:v>3.4340000000000002</c:v>
                </c:pt>
                <c:pt idx="2448">
                  <c:v>3.4609999999999999</c:v>
                </c:pt>
                <c:pt idx="2449">
                  <c:v>3.4790000000000001</c:v>
                </c:pt>
                <c:pt idx="2450">
                  <c:v>3.448</c:v>
                </c:pt>
                <c:pt idx="2451">
                  <c:v>3.3359999999999999</c:v>
                </c:pt>
                <c:pt idx="2452">
                  <c:v>3.2869999999999999</c:v>
                </c:pt>
                <c:pt idx="2453">
                  <c:v>3.2690000000000001</c:v>
                </c:pt>
                <c:pt idx="2454">
                  <c:v>3.2509999999999999</c:v>
                </c:pt>
                <c:pt idx="2455">
                  <c:v>3.2690000000000001</c:v>
                </c:pt>
                <c:pt idx="2456">
                  <c:v>3.2789999999999999</c:v>
                </c:pt>
                <c:pt idx="2457">
                  <c:v>3.2480000000000002</c:v>
                </c:pt>
                <c:pt idx="2458">
                  <c:v>3.2650000000000001</c:v>
                </c:pt>
                <c:pt idx="2459">
                  <c:v>3.2570000000000001</c:v>
                </c:pt>
                <c:pt idx="2460">
                  <c:v>3.2130000000000001</c:v>
                </c:pt>
                <c:pt idx="2461">
                  <c:v>3.222</c:v>
                </c:pt>
                <c:pt idx="2462">
                  <c:v>3.2389999999999999</c:v>
                </c:pt>
                <c:pt idx="2463">
                  <c:v>3.2349999999999999</c:v>
                </c:pt>
                <c:pt idx="2464">
                  <c:v>3.2669999999999999</c:v>
                </c:pt>
                <c:pt idx="2465">
                  <c:v>3.2709999999999999</c:v>
                </c:pt>
                <c:pt idx="2466">
                  <c:v>3.302</c:v>
                </c:pt>
                <c:pt idx="2467">
                  <c:v>3.343</c:v>
                </c:pt>
                <c:pt idx="2468">
                  <c:v>3.2839999999999998</c:v>
                </c:pt>
                <c:pt idx="2469">
                  <c:v>3.27</c:v>
                </c:pt>
                <c:pt idx="2470">
                  <c:v>3.2040000000000002</c:v>
                </c:pt>
                <c:pt idx="2471">
                  <c:v>3.173</c:v>
                </c:pt>
                <c:pt idx="2472">
                  <c:v>3.1560000000000001</c:v>
                </c:pt>
                <c:pt idx="2473">
                  <c:v>3.2269999999999999</c:v>
                </c:pt>
                <c:pt idx="2474">
                  <c:v>3.2090000000000001</c:v>
                </c:pt>
                <c:pt idx="2475">
                  <c:v>3.2210000000000001</c:v>
                </c:pt>
                <c:pt idx="2476">
                  <c:v>3.266</c:v>
                </c:pt>
                <c:pt idx="2477">
                  <c:v>3.306</c:v>
                </c:pt>
                <c:pt idx="2478">
                  <c:v>3.2759999999999998</c:v>
                </c:pt>
                <c:pt idx="2479">
                  <c:v>3.2949999999999999</c:v>
                </c:pt>
                <c:pt idx="2480">
                  <c:v>3.3210000000000002</c:v>
                </c:pt>
                <c:pt idx="2481">
                  <c:v>3.3170000000000002</c:v>
                </c:pt>
                <c:pt idx="2482">
                  <c:v>3.3559999999999999</c:v>
                </c:pt>
                <c:pt idx="2483">
                  <c:v>3.391</c:v>
                </c:pt>
                <c:pt idx="2484">
                  <c:v>3.3879999999999999</c:v>
                </c:pt>
                <c:pt idx="2485">
                  <c:v>3.37</c:v>
                </c:pt>
                <c:pt idx="2486">
                  <c:v>3.3780000000000001</c:v>
                </c:pt>
                <c:pt idx="2487">
                  <c:v>3.3959999999999999</c:v>
                </c:pt>
                <c:pt idx="2488">
                  <c:v>3.3929999999999998</c:v>
                </c:pt>
                <c:pt idx="2489">
                  <c:v>3.423</c:v>
                </c:pt>
                <c:pt idx="2490">
                  <c:v>3.4769999999999999</c:v>
                </c:pt>
                <c:pt idx="2491">
                  <c:v>3.4319999999999999</c:v>
                </c:pt>
                <c:pt idx="2492">
                  <c:v>3.4369999999999998</c:v>
                </c:pt>
                <c:pt idx="2493">
                  <c:v>3.4689999999999999</c:v>
                </c:pt>
                <c:pt idx="2494">
                  <c:v>3.448</c:v>
                </c:pt>
                <c:pt idx="2495">
                  <c:v>3.4550000000000001</c:v>
                </c:pt>
                <c:pt idx="2496">
                  <c:v>3.4369999999999998</c:v>
                </c:pt>
                <c:pt idx="2497">
                  <c:v>3.4260000000000002</c:v>
                </c:pt>
                <c:pt idx="2498">
                  <c:v>3.4220000000000002</c:v>
                </c:pt>
                <c:pt idx="2499">
                  <c:v>3.4649999999999999</c:v>
                </c:pt>
                <c:pt idx="2500">
                  <c:v>3.4209999999999998</c:v>
                </c:pt>
                <c:pt idx="2501">
                  <c:v>3.3919999999999999</c:v>
                </c:pt>
                <c:pt idx="2502">
                  <c:v>3.3679999999999999</c:v>
                </c:pt>
                <c:pt idx="2503">
                  <c:v>3.3860000000000001</c:v>
                </c:pt>
                <c:pt idx="2504">
                  <c:v>3.35</c:v>
                </c:pt>
                <c:pt idx="2505">
                  <c:v>3.3220000000000001</c:v>
                </c:pt>
                <c:pt idx="2506">
                  <c:v>3.2989999999999999</c:v>
                </c:pt>
                <c:pt idx="2507">
                  <c:v>3.298</c:v>
                </c:pt>
                <c:pt idx="2508">
                  <c:v>3.3210000000000002</c:v>
                </c:pt>
                <c:pt idx="2509">
                  <c:v>3.282</c:v>
                </c:pt>
                <c:pt idx="2510">
                  <c:v>3.278</c:v>
                </c:pt>
                <c:pt idx="2511">
                  <c:v>3.2730000000000001</c:v>
                </c:pt>
                <c:pt idx="2512">
                  <c:v>3.2440000000000002</c:v>
                </c:pt>
                <c:pt idx="2513">
                  <c:v>3.2160000000000002</c:v>
                </c:pt>
                <c:pt idx="2514">
                  <c:v>3.2250000000000001</c:v>
                </c:pt>
                <c:pt idx="2515">
                  <c:v>3.1850000000000001</c:v>
                </c:pt>
                <c:pt idx="2516">
                  <c:v>3.1949999999999998</c:v>
                </c:pt>
                <c:pt idx="2517">
                  <c:v>3.2770000000000001</c:v>
                </c:pt>
                <c:pt idx="2518">
                  <c:v>3.2989999999999999</c:v>
                </c:pt>
                <c:pt idx="2519">
                  <c:v>3.3140000000000001</c:v>
                </c:pt>
                <c:pt idx="2520">
                  <c:v>3.2370000000000001</c:v>
                </c:pt>
                <c:pt idx="2521">
                  <c:v>3.254</c:v>
                </c:pt>
                <c:pt idx="2522">
                  <c:v>3.2749999999999999</c:v>
                </c:pt>
                <c:pt idx="2523">
                  <c:v>3.2639999999999998</c:v>
                </c:pt>
                <c:pt idx="2524">
                  <c:v>3.27</c:v>
                </c:pt>
                <c:pt idx="2525">
                  <c:v>3.2930000000000001</c:v>
                </c:pt>
                <c:pt idx="2526">
                  <c:v>3.32</c:v>
                </c:pt>
                <c:pt idx="2527">
                  <c:v>3.3180000000000001</c:v>
                </c:pt>
                <c:pt idx="2528">
                  <c:v>3.3029999999999999</c:v>
                </c:pt>
                <c:pt idx="2529">
                  <c:v>3.323</c:v>
                </c:pt>
                <c:pt idx="2530">
                  <c:v>3.323</c:v>
                </c:pt>
                <c:pt idx="2531">
                  <c:v>3.3559999999999999</c:v>
                </c:pt>
                <c:pt idx="2532">
                  <c:v>3.2629999999999999</c:v>
                </c:pt>
                <c:pt idx="2533">
                  <c:v>3.2309999999999999</c:v>
                </c:pt>
                <c:pt idx="2534">
                  <c:v>3.2709999999999999</c:v>
                </c:pt>
                <c:pt idx="2535">
                  <c:v>3.2679999999999998</c:v>
                </c:pt>
                <c:pt idx="2536">
                  <c:v>3.258</c:v>
                </c:pt>
                <c:pt idx="2537">
                  <c:v>3.2869999999999999</c:v>
                </c:pt>
                <c:pt idx="2538">
                  <c:v>3.3180000000000001</c:v>
                </c:pt>
                <c:pt idx="2539">
                  <c:v>3.3239999999999998</c:v>
                </c:pt>
                <c:pt idx="2540">
                  <c:v>3.3010000000000002</c:v>
                </c:pt>
                <c:pt idx="2541">
                  <c:v>3.31</c:v>
                </c:pt>
                <c:pt idx="2542">
                  <c:v>3.3069999999999999</c:v>
                </c:pt>
                <c:pt idx="2543">
                  <c:v>3.3279999999999998</c:v>
                </c:pt>
                <c:pt idx="2544">
                  <c:v>3.3650000000000002</c:v>
                </c:pt>
                <c:pt idx="2545">
                  <c:v>3.3650000000000002</c:v>
                </c:pt>
                <c:pt idx="2546">
                  <c:v>3.3730000000000002</c:v>
                </c:pt>
                <c:pt idx="2547">
                  <c:v>3.3460000000000001</c:v>
                </c:pt>
                <c:pt idx="2548">
                  <c:v>3.3380000000000001</c:v>
                </c:pt>
                <c:pt idx="2549">
                  <c:v>3.3650000000000002</c:v>
                </c:pt>
                <c:pt idx="2550">
                  <c:v>3.306</c:v>
                </c:pt>
                <c:pt idx="2551">
                  <c:v>3.302</c:v>
                </c:pt>
                <c:pt idx="2552">
                  <c:v>3.286</c:v>
                </c:pt>
                <c:pt idx="2553">
                  <c:v>3.2909999999999999</c:v>
                </c:pt>
                <c:pt idx="2554">
                  <c:v>3.3159999999999998</c:v>
                </c:pt>
                <c:pt idx="2555">
                  <c:v>3.306</c:v>
                </c:pt>
                <c:pt idx="2556">
                  <c:v>3.3220000000000001</c:v>
                </c:pt>
                <c:pt idx="2557">
                  <c:v>3.2919999999999998</c:v>
                </c:pt>
                <c:pt idx="2558">
                  <c:v>3.282</c:v>
                </c:pt>
                <c:pt idx="2559">
                  <c:v>3.2839999999999998</c:v>
                </c:pt>
                <c:pt idx="2560">
                  <c:v>3.2349999999999999</c:v>
                </c:pt>
                <c:pt idx="2561">
                  <c:v>3.218</c:v>
                </c:pt>
                <c:pt idx="2562">
                  <c:v>3.2250000000000001</c:v>
                </c:pt>
                <c:pt idx="2563">
                  <c:v>3.2160000000000002</c:v>
                </c:pt>
                <c:pt idx="2564">
                  <c:v>3.2170000000000001</c:v>
                </c:pt>
                <c:pt idx="2565">
                  <c:v>3.2170000000000001</c:v>
                </c:pt>
                <c:pt idx="2566">
                  <c:v>3.2050000000000001</c:v>
                </c:pt>
                <c:pt idx="2567">
                  <c:v>3.19</c:v>
                </c:pt>
                <c:pt idx="2568">
                  <c:v>3.1840000000000002</c:v>
                </c:pt>
                <c:pt idx="2569">
                  <c:v>3.1850000000000001</c:v>
                </c:pt>
                <c:pt idx="2570">
                  <c:v>3.1640000000000001</c:v>
                </c:pt>
                <c:pt idx="2571">
                  <c:v>3.165</c:v>
                </c:pt>
                <c:pt idx="2572">
                  <c:v>3.1459999999999999</c:v>
                </c:pt>
                <c:pt idx="2573">
                  <c:v>3.149</c:v>
                </c:pt>
                <c:pt idx="2574">
                  <c:v>3.1789999999999998</c:v>
                </c:pt>
                <c:pt idx="2575">
                  <c:v>3.07</c:v>
                </c:pt>
                <c:pt idx="2576">
                  <c:v>3.0339999999999998</c:v>
                </c:pt>
                <c:pt idx="2577">
                  <c:v>3.0089999999999999</c:v>
                </c:pt>
                <c:pt idx="2578">
                  <c:v>3.0059999999999998</c:v>
                </c:pt>
                <c:pt idx="2579">
                  <c:v>3.0430000000000001</c:v>
                </c:pt>
                <c:pt idx="2580">
                  <c:v>3.0339999999999998</c:v>
                </c:pt>
                <c:pt idx="2581">
                  <c:v>3.07</c:v>
                </c:pt>
                <c:pt idx="2582">
                  <c:v>3.06</c:v>
                </c:pt>
                <c:pt idx="2583">
                  <c:v>2.9929999999999999</c:v>
                </c:pt>
                <c:pt idx="2584">
                  <c:v>2.9980000000000002</c:v>
                </c:pt>
                <c:pt idx="2585">
                  <c:v>2.9750000000000001</c:v>
                </c:pt>
                <c:pt idx="2586">
                  <c:v>2.984</c:v>
                </c:pt>
                <c:pt idx="2587">
                  <c:v>2.9929999999999999</c:v>
                </c:pt>
                <c:pt idx="2588">
                  <c:v>2.9159999999999999</c:v>
                </c:pt>
                <c:pt idx="2589">
                  <c:v>2.9249999999999998</c:v>
                </c:pt>
                <c:pt idx="2590">
                  <c:v>2.9119999999999999</c:v>
                </c:pt>
                <c:pt idx="2591">
                  <c:v>2.9350000000000001</c:v>
                </c:pt>
                <c:pt idx="2592">
                  <c:v>2.9340000000000002</c:v>
                </c:pt>
                <c:pt idx="2593">
                  <c:v>2.907</c:v>
                </c:pt>
                <c:pt idx="2594">
                  <c:v>2.9340000000000002</c:v>
                </c:pt>
                <c:pt idx="2595">
                  <c:v>2.98</c:v>
                </c:pt>
                <c:pt idx="2596">
                  <c:v>2.9039999999999999</c:v>
                </c:pt>
                <c:pt idx="2597">
                  <c:v>2.9079999999999999</c:v>
                </c:pt>
                <c:pt idx="2598">
                  <c:v>2.9079999999999999</c:v>
                </c:pt>
                <c:pt idx="2599">
                  <c:v>2.8759999999999999</c:v>
                </c:pt>
                <c:pt idx="2600">
                  <c:v>2.8519999999999999</c:v>
                </c:pt>
                <c:pt idx="2601">
                  <c:v>2.8290000000000002</c:v>
                </c:pt>
                <c:pt idx="2602">
                  <c:v>2.8239999999999998</c:v>
                </c:pt>
                <c:pt idx="2603">
                  <c:v>2.8319999999999999</c:v>
                </c:pt>
                <c:pt idx="2604">
                  <c:v>2.8420000000000001</c:v>
                </c:pt>
                <c:pt idx="2605">
                  <c:v>2.8860000000000001</c:v>
                </c:pt>
                <c:pt idx="2606">
                  <c:v>2.8809999999999998</c:v>
                </c:pt>
                <c:pt idx="2607">
                  <c:v>2.9119999999999999</c:v>
                </c:pt>
                <c:pt idx="2608">
                  <c:v>2.9089999999999998</c:v>
                </c:pt>
                <c:pt idx="2609">
                  <c:v>2.9039999999999999</c:v>
                </c:pt>
                <c:pt idx="2610">
                  <c:v>2.8340000000000001</c:v>
                </c:pt>
                <c:pt idx="2611">
                  <c:v>2.802</c:v>
                </c:pt>
                <c:pt idx="2612">
                  <c:v>2.7789999999999999</c:v>
                </c:pt>
                <c:pt idx="2613">
                  <c:v>2.76</c:v>
                </c:pt>
                <c:pt idx="2614">
                  <c:v>2.7509999999999999</c:v>
                </c:pt>
                <c:pt idx="2615">
                  <c:v>2.734</c:v>
                </c:pt>
                <c:pt idx="2616">
                  <c:v>2.7450000000000001</c:v>
                </c:pt>
                <c:pt idx="2617">
                  <c:v>2.68</c:v>
                </c:pt>
                <c:pt idx="2618">
                  <c:v>2.6389999999999998</c:v>
                </c:pt>
                <c:pt idx="2619">
                  <c:v>2.649</c:v>
                </c:pt>
                <c:pt idx="2620">
                  <c:v>2.573</c:v>
                </c:pt>
                <c:pt idx="2621">
                  <c:v>2.6520000000000001</c:v>
                </c:pt>
                <c:pt idx="2622">
                  <c:v>2.7440000000000002</c:v>
                </c:pt>
                <c:pt idx="2623">
                  <c:v>2.8260000000000001</c:v>
                </c:pt>
                <c:pt idx="2624">
                  <c:v>2.875</c:v>
                </c:pt>
                <c:pt idx="2625">
                  <c:v>2.8809999999999998</c:v>
                </c:pt>
                <c:pt idx="2626">
                  <c:v>2.8159999999999998</c:v>
                </c:pt>
                <c:pt idx="2627">
                  <c:v>2.794</c:v>
                </c:pt>
                <c:pt idx="2628">
                  <c:v>2.7709999999999999</c:v>
                </c:pt>
                <c:pt idx="2629">
                  <c:v>2.72</c:v>
                </c:pt>
                <c:pt idx="2630">
                  <c:v>2.7120000000000002</c:v>
                </c:pt>
                <c:pt idx="2631">
                  <c:v>2.76</c:v>
                </c:pt>
                <c:pt idx="2632">
                  <c:v>2.7909999999999999</c:v>
                </c:pt>
                <c:pt idx="2633">
                  <c:v>2.758</c:v>
                </c:pt>
                <c:pt idx="2634">
                  <c:v>2.7749999999999999</c:v>
                </c:pt>
                <c:pt idx="2635">
                  <c:v>2.7149999999999999</c:v>
                </c:pt>
                <c:pt idx="2636">
                  <c:v>2.633</c:v>
                </c:pt>
                <c:pt idx="2637">
                  <c:v>2.581</c:v>
                </c:pt>
                <c:pt idx="2638">
                  <c:v>2.5939999999999999</c:v>
                </c:pt>
                <c:pt idx="2639">
                  <c:v>2.5630000000000002</c:v>
                </c:pt>
                <c:pt idx="2640">
                  <c:v>2.5640000000000001</c:v>
                </c:pt>
                <c:pt idx="2641">
                  <c:v>2.5459999999999998</c:v>
                </c:pt>
                <c:pt idx="2642">
                  <c:v>2.5379999999999998</c:v>
                </c:pt>
                <c:pt idx="2643">
                  <c:v>2.645</c:v>
                </c:pt>
                <c:pt idx="2644">
                  <c:v>2.6139999999999999</c:v>
                </c:pt>
                <c:pt idx="2645">
                  <c:v>2.6320000000000001</c:v>
                </c:pt>
                <c:pt idx="2646">
                  <c:v>2.6539999999999999</c:v>
                </c:pt>
                <c:pt idx="2647">
                  <c:v>2.6789999999999998</c:v>
                </c:pt>
                <c:pt idx="2648">
                  <c:v>2.6549999999999998</c:v>
                </c:pt>
                <c:pt idx="2649">
                  <c:v>2.633</c:v>
                </c:pt>
                <c:pt idx="2650">
                  <c:v>2.6059999999999999</c:v>
                </c:pt>
                <c:pt idx="2651">
                  <c:v>2.6379999999999999</c:v>
                </c:pt>
                <c:pt idx="2652">
                  <c:v>2.6110000000000002</c:v>
                </c:pt>
                <c:pt idx="2653">
                  <c:v>2.593</c:v>
                </c:pt>
                <c:pt idx="2654">
                  <c:v>2.6309999999999998</c:v>
                </c:pt>
                <c:pt idx="2655">
                  <c:v>2.6669999999999998</c:v>
                </c:pt>
                <c:pt idx="2656">
                  <c:v>2.7080000000000002</c:v>
                </c:pt>
                <c:pt idx="2657">
                  <c:v>2.7589999999999999</c:v>
                </c:pt>
                <c:pt idx="2658">
                  <c:v>2.778</c:v>
                </c:pt>
                <c:pt idx="2659">
                  <c:v>2.8239999999999998</c:v>
                </c:pt>
                <c:pt idx="2660">
                  <c:v>2.7829999999999999</c:v>
                </c:pt>
                <c:pt idx="2661">
                  <c:v>2.7149999999999999</c:v>
                </c:pt>
                <c:pt idx="2662">
                  <c:v>2.6930000000000001</c:v>
                </c:pt>
                <c:pt idx="2663">
                  <c:v>2.6520000000000001</c:v>
                </c:pt>
                <c:pt idx="2664">
                  <c:v>2.625</c:v>
                </c:pt>
                <c:pt idx="2665">
                  <c:v>2.6240000000000001</c:v>
                </c:pt>
                <c:pt idx="2666">
                  <c:v>2.597</c:v>
                </c:pt>
                <c:pt idx="2667">
                  <c:v>2.63</c:v>
                </c:pt>
                <c:pt idx="2668">
                  <c:v>2.6040000000000001</c:v>
                </c:pt>
                <c:pt idx="2669">
                  <c:v>2.617</c:v>
                </c:pt>
                <c:pt idx="2670">
                  <c:v>2.5990000000000002</c:v>
                </c:pt>
                <c:pt idx="2671">
                  <c:v>2.649</c:v>
                </c:pt>
                <c:pt idx="2672">
                  <c:v>2.6080000000000001</c:v>
                </c:pt>
                <c:pt idx="2673">
                  <c:v>2.5720000000000001</c:v>
                </c:pt>
                <c:pt idx="2674">
                  <c:v>2.59</c:v>
                </c:pt>
                <c:pt idx="2675">
                  <c:v>2.6280000000000001</c:v>
                </c:pt>
                <c:pt idx="2676">
                  <c:v>2.5960000000000001</c:v>
                </c:pt>
                <c:pt idx="2677">
                  <c:v>2.5819999999999999</c:v>
                </c:pt>
                <c:pt idx="2678">
                  <c:v>2.5750000000000002</c:v>
                </c:pt>
                <c:pt idx="2679">
                  <c:v>2.5840000000000001</c:v>
                </c:pt>
                <c:pt idx="2680">
                  <c:v>2.5739999999999998</c:v>
                </c:pt>
                <c:pt idx="2681">
                  <c:v>2.5830000000000002</c:v>
                </c:pt>
                <c:pt idx="2682">
                  <c:v>2.5680000000000001</c:v>
                </c:pt>
                <c:pt idx="2683">
                  <c:v>2.5910000000000002</c:v>
                </c:pt>
                <c:pt idx="2684">
                  <c:v>2.605</c:v>
                </c:pt>
                <c:pt idx="2685">
                  <c:v>2.5819999999999999</c:v>
                </c:pt>
                <c:pt idx="2686">
                  <c:v>2.5880000000000001</c:v>
                </c:pt>
                <c:pt idx="2687">
                  <c:v>2.5939999999999999</c:v>
                </c:pt>
                <c:pt idx="2688">
                  <c:v>2.5939999999999999</c:v>
                </c:pt>
                <c:pt idx="2689">
                  <c:v>2.57</c:v>
                </c:pt>
                <c:pt idx="2690">
                  <c:v>2.6389999999999998</c:v>
                </c:pt>
                <c:pt idx="2691">
                  <c:v>2.6160000000000001</c:v>
                </c:pt>
                <c:pt idx="2692">
                  <c:v>2.6120000000000001</c:v>
                </c:pt>
                <c:pt idx="2693">
                  <c:v>2.6139999999999999</c:v>
                </c:pt>
                <c:pt idx="2694">
                  <c:v>2.5920000000000001</c:v>
                </c:pt>
                <c:pt idx="2695">
                  <c:v>2.601</c:v>
                </c:pt>
                <c:pt idx="2696">
                  <c:v>2.6019999999999999</c:v>
                </c:pt>
                <c:pt idx="2697">
                  <c:v>2.6030000000000002</c:v>
                </c:pt>
                <c:pt idx="2698">
                  <c:v>2.5939999999999999</c:v>
                </c:pt>
                <c:pt idx="2699">
                  <c:v>2.5939999999999999</c:v>
                </c:pt>
                <c:pt idx="2700">
                  <c:v>2.5590000000000002</c:v>
                </c:pt>
                <c:pt idx="2701">
                  <c:v>2.5590000000000002</c:v>
                </c:pt>
                <c:pt idx="2702">
                  <c:v>2.5550000000000002</c:v>
                </c:pt>
                <c:pt idx="2703">
                  <c:v>2.5459999999999998</c:v>
                </c:pt>
                <c:pt idx="2704">
                  <c:v>2.5219999999999998</c:v>
                </c:pt>
                <c:pt idx="2705">
                  <c:v>2.472</c:v>
                </c:pt>
                <c:pt idx="2706">
                  <c:v>2.4260000000000002</c:v>
                </c:pt>
                <c:pt idx="2707">
                  <c:v>2.4359999999999999</c:v>
                </c:pt>
                <c:pt idx="2708">
                  <c:v>2.4910000000000001</c:v>
                </c:pt>
                <c:pt idx="2709">
                  <c:v>2.4780000000000002</c:v>
                </c:pt>
                <c:pt idx="2710">
                  <c:v>2.5329999999999999</c:v>
                </c:pt>
                <c:pt idx="2711">
                  <c:v>2.5649999999999999</c:v>
                </c:pt>
                <c:pt idx="2712">
                  <c:v>2.5470000000000002</c:v>
                </c:pt>
                <c:pt idx="2713">
                  <c:v>2.5009999999999999</c:v>
                </c:pt>
                <c:pt idx="2714">
                  <c:v>2.5569999999999999</c:v>
                </c:pt>
                <c:pt idx="2715">
                  <c:v>2.5019999999999998</c:v>
                </c:pt>
                <c:pt idx="2716">
                  <c:v>2.4740000000000002</c:v>
                </c:pt>
                <c:pt idx="2717">
                  <c:v>2.456</c:v>
                </c:pt>
                <c:pt idx="2718">
                  <c:v>2.387</c:v>
                </c:pt>
                <c:pt idx="2719">
                  <c:v>2.383</c:v>
                </c:pt>
                <c:pt idx="2720">
                  <c:v>2.3460000000000001</c:v>
                </c:pt>
                <c:pt idx="2721">
                  <c:v>2.294</c:v>
                </c:pt>
                <c:pt idx="2722">
                  <c:v>2.2999999999999998</c:v>
                </c:pt>
                <c:pt idx="2723">
                  <c:v>2.3090000000000002</c:v>
                </c:pt>
                <c:pt idx="2724">
                  <c:v>2.3279999999999998</c:v>
                </c:pt>
                <c:pt idx="2725">
                  <c:v>2.3660000000000001</c:v>
                </c:pt>
                <c:pt idx="2726">
                  <c:v>2.3849999999999998</c:v>
                </c:pt>
                <c:pt idx="2727">
                  <c:v>2.3809999999999998</c:v>
                </c:pt>
                <c:pt idx="2728">
                  <c:v>2.3769999999999998</c:v>
                </c:pt>
                <c:pt idx="2729">
                  <c:v>2.4049999999999998</c:v>
                </c:pt>
                <c:pt idx="2730">
                  <c:v>2.3809999999999998</c:v>
                </c:pt>
                <c:pt idx="2731">
                  <c:v>2.3719999999999999</c:v>
                </c:pt>
                <c:pt idx="2732">
                  <c:v>2.355</c:v>
                </c:pt>
                <c:pt idx="2733">
                  <c:v>2.3740000000000001</c:v>
                </c:pt>
                <c:pt idx="2734">
                  <c:v>2.3740000000000001</c:v>
                </c:pt>
                <c:pt idx="2735">
                  <c:v>2.4740000000000002</c:v>
                </c:pt>
                <c:pt idx="2736">
                  <c:v>2.5019999999999998</c:v>
                </c:pt>
                <c:pt idx="2737">
                  <c:v>2.5579999999999998</c:v>
                </c:pt>
                <c:pt idx="2738">
                  <c:v>2.5310000000000001</c:v>
                </c:pt>
                <c:pt idx="2739">
                  <c:v>2.5129999999999999</c:v>
                </c:pt>
                <c:pt idx="2740">
                  <c:v>2.6160000000000001</c:v>
                </c:pt>
                <c:pt idx="2741">
                  <c:v>2.6349999999999998</c:v>
                </c:pt>
                <c:pt idx="2742">
                  <c:v>2.694</c:v>
                </c:pt>
                <c:pt idx="2743">
                  <c:v>2.7850000000000001</c:v>
                </c:pt>
                <c:pt idx="2744">
                  <c:v>2.786</c:v>
                </c:pt>
                <c:pt idx="2745">
                  <c:v>2.7280000000000002</c:v>
                </c:pt>
                <c:pt idx="2746">
                  <c:v>2.7639999999999998</c:v>
                </c:pt>
                <c:pt idx="2747">
                  <c:v>2.7730000000000001</c:v>
                </c:pt>
                <c:pt idx="2748">
                  <c:v>2.7509999999999999</c:v>
                </c:pt>
                <c:pt idx="2749">
                  <c:v>2.7109999999999999</c:v>
                </c:pt>
                <c:pt idx="2750">
                  <c:v>2.6960000000000002</c:v>
                </c:pt>
                <c:pt idx="2751">
                  <c:v>2.8039999999999998</c:v>
                </c:pt>
                <c:pt idx="2752">
                  <c:v>2.7719999999999998</c:v>
                </c:pt>
                <c:pt idx="2753">
                  <c:v>2.786</c:v>
                </c:pt>
                <c:pt idx="2754">
                  <c:v>2.7909999999999999</c:v>
                </c:pt>
                <c:pt idx="2755">
                  <c:v>2.8450000000000002</c:v>
                </c:pt>
                <c:pt idx="2756">
                  <c:v>2.8690000000000002</c:v>
                </c:pt>
                <c:pt idx="2757">
                  <c:v>2.8159999999999998</c:v>
                </c:pt>
                <c:pt idx="2758">
                  <c:v>2.7589999999999999</c:v>
                </c:pt>
                <c:pt idx="2759">
                  <c:v>2.7679999999999998</c:v>
                </c:pt>
                <c:pt idx="2760">
                  <c:v>2.7770000000000001</c:v>
                </c:pt>
                <c:pt idx="2761">
                  <c:v>2.7389999999999999</c:v>
                </c:pt>
                <c:pt idx="2762">
                  <c:v>2.73</c:v>
                </c:pt>
                <c:pt idx="2763">
                  <c:v>2.7170000000000001</c:v>
                </c:pt>
                <c:pt idx="2764">
                  <c:v>2.6909999999999998</c:v>
                </c:pt>
                <c:pt idx="2765">
                  <c:v>2.7050000000000001</c:v>
                </c:pt>
                <c:pt idx="2766">
                  <c:v>2.6480000000000001</c:v>
                </c:pt>
                <c:pt idx="2767">
                  <c:v>2.6680000000000001</c:v>
                </c:pt>
                <c:pt idx="2768">
                  <c:v>2.6230000000000002</c:v>
                </c:pt>
                <c:pt idx="2769">
                  <c:v>2.6040000000000001</c:v>
                </c:pt>
                <c:pt idx="2770">
                  <c:v>2.5680000000000001</c:v>
                </c:pt>
                <c:pt idx="2771">
                  <c:v>2.605</c:v>
                </c:pt>
                <c:pt idx="2772">
                  <c:v>2.5960000000000001</c:v>
                </c:pt>
                <c:pt idx="2773">
                  <c:v>2.6150000000000002</c:v>
                </c:pt>
                <c:pt idx="2774">
                  <c:v>2.61</c:v>
                </c:pt>
                <c:pt idx="2775">
                  <c:v>2.569</c:v>
                </c:pt>
                <c:pt idx="2776">
                  <c:v>2.7050000000000001</c:v>
                </c:pt>
                <c:pt idx="2777">
                  <c:v>2.6829999999999998</c:v>
                </c:pt>
                <c:pt idx="2778">
                  <c:v>2.589</c:v>
                </c:pt>
                <c:pt idx="2779">
                  <c:v>2.589</c:v>
                </c:pt>
                <c:pt idx="2780">
                  <c:v>2.585</c:v>
                </c:pt>
                <c:pt idx="2781">
                  <c:v>2.585</c:v>
                </c:pt>
                <c:pt idx="2782">
                  <c:v>2.5670000000000002</c:v>
                </c:pt>
                <c:pt idx="2783">
                  <c:v>2.5310000000000001</c:v>
                </c:pt>
                <c:pt idx="2784">
                  <c:v>2.54</c:v>
                </c:pt>
                <c:pt idx="2785">
                  <c:v>2.5579999999999998</c:v>
                </c:pt>
                <c:pt idx="2786">
                  <c:v>2.5489999999999999</c:v>
                </c:pt>
                <c:pt idx="2787">
                  <c:v>2.54</c:v>
                </c:pt>
                <c:pt idx="2788">
                  <c:v>2.5339999999999998</c:v>
                </c:pt>
                <c:pt idx="2789">
                  <c:v>2.5390000000000001</c:v>
                </c:pt>
                <c:pt idx="2790">
                  <c:v>2.5659999999999998</c:v>
                </c:pt>
                <c:pt idx="2791">
                  <c:v>2.552</c:v>
                </c:pt>
                <c:pt idx="2792">
                  <c:v>2.5339999999999998</c:v>
                </c:pt>
                <c:pt idx="2793">
                  <c:v>2.548</c:v>
                </c:pt>
                <c:pt idx="2794">
                  <c:v>2.5379999999999998</c:v>
                </c:pt>
                <c:pt idx="2795">
                  <c:v>2.512</c:v>
                </c:pt>
                <c:pt idx="2796">
                  <c:v>2.4750000000000001</c:v>
                </c:pt>
                <c:pt idx="2797">
                  <c:v>2.4380000000000002</c:v>
                </c:pt>
                <c:pt idx="2798">
                  <c:v>2.4380000000000002</c:v>
                </c:pt>
                <c:pt idx="2799">
                  <c:v>2.4510000000000001</c:v>
                </c:pt>
                <c:pt idx="2800">
                  <c:v>2.4039999999999999</c:v>
                </c:pt>
                <c:pt idx="2801">
                  <c:v>2.375</c:v>
                </c:pt>
                <c:pt idx="2802">
                  <c:v>2.3450000000000002</c:v>
                </c:pt>
                <c:pt idx="2803">
                  <c:v>2.363</c:v>
                </c:pt>
                <c:pt idx="2804">
                  <c:v>2.363</c:v>
                </c:pt>
                <c:pt idx="2805">
                  <c:v>2.4</c:v>
                </c:pt>
                <c:pt idx="2806">
                  <c:v>2.3639999999999999</c:v>
                </c:pt>
                <c:pt idx="2807">
                  <c:v>2.3540000000000001</c:v>
                </c:pt>
                <c:pt idx="2808">
                  <c:v>2.36</c:v>
                </c:pt>
                <c:pt idx="2809">
                  <c:v>2.3780000000000001</c:v>
                </c:pt>
                <c:pt idx="2810">
                  <c:v>2.379</c:v>
                </c:pt>
                <c:pt idx="2811">
                  <c:v>2.3340000000000001</c:v>
                </c:pt>
                <c:pt idx="2812">
                  <c:v>2.3410000000000002</c:v>
                </c:pt>
                <c:pt idx="2813">
                  <c:v>2.3319999999999999</c:v>
                </c:pt>
                <c:pt idx="2814">
                  <c:v>2.319</c:v>
                </c:pt>
                <c:pt idx="2815">
                  <c:v>2.3130000000000002</c:v>
                </c:pt>
                <c:pt idx="2816">
                  <c:v>2.3090000000000002</c:v>
                </c:pt>
                <c:pt idx="2817">
                  <c:v>2.2999999999999998</c:v>
                </c:pt>
                <c:pt idx="2818">
                  <c:v>2.2829999999999999</c:v>
                </c:pt>
                <c:pt idx="2819">
                  <c:v>2.2589999999999999</c:v>
                </c:pt>
                <c:pt idx="2820">
                  <c:v>2.2879999999999998</c:v>
                </c:pt>
                <c:pt idx="2821">
                  <c:v>2.2650000000000001</c:v>
                </c:pt>
                <c:pt idx="2822">
                  <c:v>2.2559999999999998</c:v>
                </c:pt>
                <c:pt idx="2823">
                  <c:v>2.2589999999999999</c:v>
                </c:pt>
                <c:pt idx="2824">
                  <c:v>2.23</c:v>
                </c:pt>
                <c:pt idx="2825">
                  <c:v>2.2719999999999998</c:v>
                </c:pt>
                <c:pt idx="2826">
                  <c:v>2.3010000000000002</c:v>
                </c:pt>
                <c:pt idx="2827">
                  <c:v>2.2909999999999999</c:v>
                </c:pt>
                <c:pt idx="2828">
                  <c:v>2.254</c:v>
                </c:pt>
                <c:pt idx="2829">
                  <c:v>2.2730000000000001</c:v>
                </c:pt>
                <c:pt idx="2830">
                  <c:v>2.2650000000000001</c:v>
                </c:pt>
                <c:pt idx="2831">
                  <c:v>2.2890000000000001</c:v>
                </c:pt>
                <c:pt idx="2832">
                  <c:v>2.2509999999999999</c:v>
                </c:pt>
                <c:pt idx="2833">
                  <c:v>2.2189999999999999</c:v>
                </c:pt>
                <c:pt idx="2834">
                  <c:v>2.2050000000000001</c:v>
                </c:pt>
                <c:pt idx="2835">
                  <c:v>2.2149999999999999</c:v>
                </c:pt>
                <c:pt idx="2836">
                  <c:v>2.2189999999999999</c:v>
                </c:pt>
                <c:pt idx="2837">
                  <c:v>2.1920000000000002</c:v>
                </c:pt>
                <c:pt idx="2838">
                  <c:v>2.1920000000000002</c:v>
                </c:pt>
                <c:pt idx="2839">
                  <c:v>2.1680000000000001</c:v>
                </c:pt>
                <c:pt idx="2840">
                  <c:v>2.177</c:v>
                </c:pt>
                <c:pt idx="2841">
                  <c:v>2.15</c:v>
                </c:pt>
                <c:pt idx="2842">
                  <c:v>2.1589999999999998</c:v>
                </c:pt>
                <c:pt idx="2843">
                  <c:v>2.0880000000000001</c:v>
                </c:pt>
                <c:pt idx="2844">
                  <c:v>2.0499999999999998</c:v>
                </c:pt>
                <c:pt idx="2845">
                  <c:v>2.0739999999999998</c:v>
                </c:pt>
                <c:pt idx="2846">
                  <c:v>2.0419999999999998</c:v>
                </c:pt>
                <c:pt idx="2847">
                  <c:v>1.99</c:v>
                </c:pt>
                <c:pt idx="2848">
                  <c:v>2.0049999999999999</c:v>
                </c:pt>
                <c:pt idx="2849">
                  <c:v>2.0430000000000001</c:v>
                </c:pt>
                <c:pt idx="2850">
                  <c:v>2.0059999999999998</c:v>
                </c:pt>
                <c:pt idx="2851">
                  <c:v>2.0209999999999999</c:v>
                </c:pt>
                <c:pt idx="2852">
                  <c:v>2.0339999999999998</c:v>
                </c:pt>
                <c:pt idx="2853">
                  <c:v>2.0579999999999998</c:v>
                </c:pt>
                <c:pt idx="2854">
                  <c:v>2.0249999999999999</c:v>
                </c:pt>
                <c:pt idx="2855">
                  <c:v>1.988</c:v>
                </c:pt>
                <c:pt idx="2856">
                  <c:v>1.988</c:v>
                </c:pt>
                <c:pt idx="2857">
                  <c:v>1.984</c:v>
                </c:pt>
                <c:pt idx="2858">
                  <c:v>1.966</c:v>
                </c:pt>
                <c:pt idx="2859">
                  <c:v>1.9510000000000001</c:v>
                </c:pt>
                <c:pt idx="2860">
                  <c:v>1.9139999999999999</c:v>
                </c:pt>
                <c:pt idx="2861">
                  <c:v>1.8740000000000001</c:v>
                </c:pt>
                <c:pt idx="2862">
                  <c:v>1.8879999999999999</c:v>
                </c:pt>
                <c:pt idx="2863">
                  <c:v>1.85</c:v>
                </c:pt>
                <c:pt idx="2864">
                  <c:v>1.873</c:v>
                </c:pt>
                <c:pt idx="2865">
                  <c:v>1.873</c:v>
                </c:pt>
                <c:pt idx="2866">
                  <c:v>1.8540000000000001</c:v>
                </c:pt>
                <c:pt idx="2867">
                  <c:v>1.8680000000000001</c:v>
                </c:pt>
                <c:pt idx="2868">
                  <c:v>1.8580000000000001</c:v>
                </c:pt>
                <c:pt idx="2869">
                  <c:v>1.9059999999999999</c:v>
                </c:pt>
                <c:pt idx="2870">
                  <c:v>1.929</c:v>
                </c:pt>
                <c:pt idx="2871">
                  <c:v>1.958</c:v>
                </c:pt>
                <c:pt idx="2872">
                  <c:v>1.8759999999999999</c:v>
                </c:pt>
                <c:pt idx="2873">
                  <c:v>1.9039999999999999</c:v>
                </c:pt>
                <c:pt idx="2874">
                  <c:v>1.9570000000000001</c:v>
                </c:pt>
                <c:pt idx="2875">
                  <c:v>1.9750000000000001</c:v>
                </c:pt>
                <c:pt idx="2876">
                  <c:v>1.99</c:v>
                </c:pt>
                <c:pt idx="2877">
                  <c:v>2.0179999999999998</c:v>
                </c:pt>
                <c:pt idx="2878">
                  <c:v>2.0190000000000001</c:v>
                </c:pt>
                <c:pt idx="2879">
                  <c:v>1.968</c:v>
                </c:pt>
                <c:pt idx="2880">
                  <c:v>2.0070000000000001</c:v>
                </c:pt>
                <c:pt idx="2881">
                  <c:v>2.044</c:v>
                </c:pt>
                <c:pt idx="2882">
                  <c:v>2.0169999999999999</c:v>
                </c:pt>
                <c:pt idx="2883">
                  <c:v>2.008</c:v>
                </c:pt>
                <c:pt idx="2884">
                  <c:v>2.012</c:v>
                </c:pt>
                <c:pt idx="2885">
                  <c:v>1.948</c:v>
                </c:pt>
                <c:pt idx="2886">
                  <c:v>1.8919999999999999</c:v>
                </c:pt>
                <c:pt idx="2887">
                  <c:v>1.8879999999999999</c:v>
                </c:pt>
                <c:pt idx="2888">
                  <c:v>1.8779999999999999</c:v>
                </c:pt>
                <c:pt idx="2889">
                  <c:v>1.958</c:v>
                </c:pt>
                <c:pt idx="2890">
                  <c:v>1.9390000000000001</c:v>
                </c:pt>
                <c:pt idx="2891">
                  <c:v>1.9159999999999999</c:v>
                </c:pt>
                <c:pt idx="2892">
                  <c:v>1.9359999999999999</c:v>
                </c:pt>
                <c:pt idx="2893">
                  <c:v>1.9079999999999999</c:v>
                </c:pt>
                <c:pt idx="2894">
                  <c:v>1.9079999999999999</c:v>
                </c:pt>
                <c:pt idx="2895">
                  <c:v>1.9690000000000001</c:v>
                </c:pt>
                <c:pt idx="2896">
                  <c:v>1.9179999999999999</c:v>
                </c:pt>
                <c:pt idx="2897">
                  <c:v>1.9179999999999999</c:v>
                </c:pt>
                <c:pt idx="2898">
                  <c:v>1.9179999999999999</c:v>
                </c:pt>
                <c:pt idx="2899">
                  <c:v>1.909</c:v>
                </c:pt>
                <c:pt idx="2900">
                  <c:v>1.919</c:v>
                </c:pt>
                <c:pt idx="2901">
                  <c:v>1.92</c:v>
                </c:pt>
                <c:pt idx="2902">
                  <c:v>1.92</c:v>
                </c:pt>
                <c:pt idx="2903">
                  <c:v>1.9339999999999999</c:v>
                </c:pt>
                <c:pt idx="2904">
                  <c:v>1.901</c:v>
                </c:pt>
                <c:pt idx="2905">
                  <c:v>1.869</c:v>
                </c:pt>
                <c:pt idx="2906">
                  <c:v>1.869</c:v>
                </c:pt>
                <c:pt idx="2907">
                  <c:v>1.8919999999999999</c:v>
                </c:pt>
                <c:pt idx="2908">
                  <c:v>1.893</c:v>
                </c:pt>
                <c:pt idx="2909">
                  <c:v>1.87</c:v>
                </c:pt>
                <c:pt idx="2910">
                  <c:v>1.885</c:v>
                </c:pt>
                <c:pt idx="2911">
                  <c:v>1.889</c:v>
                </c:pt>
                <c:pt idx="2912">
                  <c:v>1.9219999999999999</c:v>
                </c:pt>
                <c:pt idx="2913">
                  <c:v>1.9450000000000001</c:v>
                </c:pt>
                <c:pt idx="2914">
                  <c:v>1.9690000000000001</c:v>
                </c:pt>
                <c:pt idx="2915">
                  <c:v>2.0270000000000001</c:v>
                </c:pt>
                <c:pt idx="2916">
                  <c:v>1.9990000000000001</c:v>
                </c:pt>
                <c:pt idx="2917">
                  <c:v>2.0699999999999998</c:v>
                </c:pt>
                <c:pt idx="2918">
                  <c:v>2.0880000000000001</c:v>
                </c:pt>
                <c:pt idx="2919">
                  <c:v>2.0750000000000002</c:v>
                </c:pt>
                <c:pt idx="2920">
                  <c:v>2.0739999999999998</c:v>
                </c:pt>
                <c:pt idx="2921">
                  <c:v>2.0609999999999999</c:v>
                </c:pt>
                <c:pt idx="2922">
                  <c:v>2.0089999999999999</c:v>
                </c:pt>
                <c:pt idx="2923">
                  <c:v>2.0329999999999999</c:v>
                </c:pt>
                <c:pt idx="2924">
                  <c:v>2.0329999999999999</c:v>
                </c:pt>
                <c:pt idx="2925">
                  <c:v>2.0150000000000001</c:v>
                </c:pt>
                <c:pt idx="2926">
                  <c:v>2.0249999999999999</c:v>
                </c:pt>
                <c:pt idx="2927">
                  <c:v>2.0249999999999999</c:v>
                </c:pt>
                <c:pt idx="2928">
                  <c:v>1.9970000000000001</c:v>
                </c:pt>
                <c:pt idx="2929">
                  <c:v>1.988</c:v>
                </c:pt>
                <c:pt idx="2930">
                  <c:v>1.998</c:v>
                </c:pt>
                <c:pt idx="2931">
                  <c:v>1.98</c:v>
                </c:pt>
                <c:pt idx="2932">
                  <c:v>1.97</c:v>
                </c:pt>
                <c:pt idx="2933">
                  <c:v>1.9690000000000001</c:v>
                </c:pt>
                <c:pt idx="2934">
                  <c:v>1.952</c:v>
                </c:pt>
                <c:pt idx="2935">
                  <c:v>1.919</c:v>
                </c:pt>
                <c:pt idx="2936">
                  <c:v>1.909</c:v>
                </c:pt>
                <c:pt idx="2937">
                  <c:v>1.859</c:v>
                </c:pt>
                <c:pt idx="2938">
                  <c:v>1.869</c:v>
                </c:pt>
                <c:pt idx="2939">
                  <c:v>1.921</c:v>
                </c:pt>
                <c:pt idx="2940">
                  <c:v>1.8979999999999999</c:v>
                </c:pt>
                <c:pt idx="2941">
                  <c:v>1.919</c:v>
                </c:pt>
                <c:pt idx="2942">
                  <c:v>1.9430000000000001</c:v>
                </c:pt>
                <c:pt idx="2943">
                  <c:v>1.9339999999999999</c:v>
                </c:pt>
                <c:pt idx="2944">
                  <c:v>1.9219999999999999</c:v>
                </c:pt>
                <c:pt idx="2945">
                  <c:v>1.8939999999999999</c:v>
                </c:pt>
                <c:pt idx="2946">
                  <c:v>1.919</c:v>
                </c:pt>
                <c:pt idx="2947">
                  <c:v>1.8819999999999999</c:v>
                </c:pt>
                <c:pt idx="2948">
                  <c:v>1.855</c:v>
                </c:pt>
                <c:pt idx="2949">
                  <c:v>1.81</c:v>
                </c:pt>
                <c:pt idx="2950">
                  <c:v>1.8220000000000001</c:v>
                </c:pt>
                <c:pt idx="2951">
                  <c:v>1.835</c:v>
                </c:pt>
                <c:pt idx="2952">
                  <c:v>1.798</c:v>
                </c:pt>
                <c:pt idx="2953">
                  <c:v>1.802</c:v>
                </c:pt>
                <c:pt idx="2954">
                  <c:v>1.794</c:v>
                </c:pt>
                <c:pt idx="2955">
                  <c:v>1.8080000000000001</c:v>
                </c:pt>
                <c:pt idx="2956">
                  <c:v>1.831</c:v>
                </c:pt>
                <c:pt idx="2957">
                  <c:v>1.7989999999999999</c:v>
                </c:pt>
                <c:pt idx="2958">
                  <c:v>1.8180000000000001</c:v>
                </c:pt>
                <c:pt idx="2959">
                  <c:v>1.81</c:v>
                </c:pt>
                <c:pt idx="2960">
                  <c:v>1.8520000000000001</c:v>
                </c:pt>
                <c:pt idx="2961">
                  <c:v>1.9079999999999999</c:v>
                </c:pt>
                <c:pt idx="2962">
                  <c:v>1.8939999999999999</c:v>
                </c:pt>
                <c:pt idx="2963">
                  <c:v>1.881</c:v>
                </c:pt>
                <c:pt idx="2964">
                  <c:v>1.863</c:v>
                </c:pt>
                <c:pt idx="2965">
                  <c:v>1.881</c:v>
                </c:pt>
                <c:pt idx="2966">
                  <c:v>1.956</c:v>
                </c:pt>
                <c:pt idx="2967">
                  <c:v>1.948</c:v>
                </c:pt>
                <c:pt idx="2968">
                  <c:v>1.9339999999999999</c:v>
                </c:pt>
                <c:pt idx="2969">
                  <c:v>1.944</c:v>
                </c:pt>
                <c:pt idx="2970">
                  <c:v>1.958</c:v>
                </c:pt>
                <c:pt idx="2971">
                  <c:v>1.907</c:v>
                </c:pt>
                <c:pt idx="2972">
                  <c:v>1.883</c:v>
                </c:pt>
                <c:pt idx="2973">
                  <c:v>1.865</c:v>
                </c:pt>
                <c:pt idx="2974">
                  <c:v>1.8380000000000001</c:v>
                </c:pt>
                <c:pt idx="2975">
                  <c:v>1.843</c:v>
                </c:pt>
                <c:pt idx="2976">
                  <c:v>1.8280000000000001</c:v>
                </c:pt>
                <c:pt idx="2977">
                  <c:v>1.8049999999999999</c:v>
                </c:pt>
                <c:pt idx="2978">
                  <c:v>1.819</c:v>
                </c:pt>
                <c:pt idx="2979">
                  <c:v>1.8240000000000001</c:v>
                </c:pt>
                <c:pt idx="2980">
                  <c:v>1.8240000000000001</c:v>
                </c:pt>
                <c:pt idx="2981">
                  <c:v>1.83</c:v>
                </c:pt>
                <c:pt idx="2982">
                  <c:v>1.8009999999999999</c:v>
                </c:pt>
                <c:pt idx="2983">
                  <c:v>1.768</c:v>
                </c:pt>
                <c:pt idx="2984">
                  <c:v>1.7589999999999999</c:v>
                </c:pt>
                <c:pt idx="2985">
                  <c:v>1.736</c:v>
                </c:pt>
                <c:pt idx="2986">
                  <c:v>1.6879999999999999</c:v>
                </c:pt>
                <c:pt idx="2987">
                  <c:v>1.6639999999999999</c:v>
                </c:pt>
                <c:pt idx="2988">
                  <c:v>1.6359999999999999</c:v>
                </c:pt>
                <c:pt idx="2989">
                  <c:v>1.65</c:v>
                </c:pt>
                <c:pt idx="2990">
                  <c:v>1.613</c:v>
                </c:pt>
                <c:pt idx="2991">
                  <c:v>1.613</c:v>
                </c:pt>
                <c:pt idx="2992">
                  <c:v>1.623</c:v>
                </c:pt>
                <c:pt idx="2993">
                  <c:v>1.595</c:v>
                </c:pt>
                <c:pt idx="2994">
                  <c:v>1.5760000000000001</c:v>
                </c:pt>
                <c:pt idx="2995">
                  <c:v>1.587</c:v>
                </c:pt>
                <c:pt idx="2996">
                  <c:v>1.589</c:v>
                </c:pt>
                <c:pt idx="2997">
                  <c:v>1.6020000000000001</c:v>
                </c:pt>
                <c:pt idx="2998">
                  <c:v>1.5649999999999999</c:v>
                </c:pt>
                <c:pt idx="2999">
                  <c:v>1.526</c:v>
                </c:pt>
                <c:pt idx="3000">
                  <c:v>1.54</c:v>
                </c:pt>
                <c:pt idx="3001">
                  <c:v>1.546</c:v>
                </c:pt>
                <c:pt idx="3002">
                  <c:v>1.522</c:v>
                </c:pt>
                <c:pt idx="3003">
                  <c:v>1.5069999999999999</c:v>
                </c:pt>
                <c:pt idx="3004">
                  <c:v>1.476</c:v>
                </c:pt>
                <c:pt idx="3005">
                  <c:v>1.4419999999999999</c:v>
                </c:pt>
                <c:pt idx="3006">
                  <c:v>1.462</c:v>
                </c:pt>
                <c:pt idx="3007">
                  <c:v>1.458</c:v>
                </c:pt>
                <c:pt idx="3008">
                  <c:v>1.478</c:v>
                </c:pt>
                <c:pt idx="3009">
                  <c:v>1.4590000000000001</c:v>
                </c:pt>
                <c:pt idx="3010">
                  <c:v>1.502</c:v>
                </c:pt>
                <c:pt idx="3011">
                  <c:v>1.4970000000000001</c:v>
                </c:pt>
                <c:pt idx="3012">
                  <c:v>1.5409999999999999</c:v>
                </c:pt>
                <c:pt idx="3013">
                  <c:v>1.5329999999999999</c:v>
                </c:pt>
                <c:pt idx="3014">
                  <c:v>1.494</c:v>
                </c:pt>
                <c:pt idx="3015">
                  <c:v>1.5089999999999999</c:v>
                </c:pt>
                <c:pt idx="3016">
                  <c:v>1.5329999999999999</c:v>
                </c:pt>
                <c:pt idx="3017">
                  <c:v>1.589</c:v>
                </c:pt>
                <c:pt idx="3018">
                  <c:v>1.59</c:v>
                </c:pt>
                <c:pt idx="3019">
                  <c:v>1.595</c:v>
                </c:pt>
                <c:pt idx="3020">
                  <c:v>1.5720000000000001</c:v>
                </c:pt>
                <c:pt idx="3021">
                  <c:v>1.5149999999999999</c:v>
                </c:pt>
                <c:pt idx="3022">
                  <c:v>1.5289999999999999</c:v>
                </c:pt>
                <c:pt idx="3023">
                  <c:v>1.552</c:v>
                </c:pt>
                <c:pt idx="3024">
                  <c:v>1.581</c:v>
                </c:pt>
                <c:pt idx="3025">
                  <c:v>1.629</c:v>
                </c:pt>
                <c:pt idx="3026">
                  <c:v>1.7050000000000001</c:v>
                </c:pt>
                <c:pt idx="3027">
                  <c:v>1.62</c:v>
                </c:pt>
                <c:pt idx="3028">
                  <c:v>1.653</c:v>
                </c:pt>
                <c:pt idx="3029">
                  <c:v>1.62</c:v>
                </c:pt>
                <c:pt idx="3030">
                  <c:v>1.625</c:v>
                </c:pt>
                <c:pt idx="3031">
                  <c:v>1.6819999999999999</c:v>
                </c:pt>
                <c:pt idx="3032">
                  <c:v>1.673</c:v>
                </c:pt>
                <c:pt idx="3033">
                  <c:v>1.677</c:v>
                </c:pt>
                <c:pt idx="3034">
                  <c:v>1.716</c:v>
                </c:pt>
                <c:pt idx="3035">
                  <c:v>1.7629999999999999</c:v>
                </c:pt>
                <c:pt idx="3036">
                  <c:v>1.7310000000000001</c:v>
                </c:pt>
                <c:pt idx="3037">
                  <c:v>1.7589999999999999</c:v>
                </c:pt>
                <c:pt idx="3038">
                  <c:v>1.7470000000000001</c:v>
                </c:pt>
                <c:pt idx="3039">
                  <c:v>1.7509999999999999</c:v>
                </c:pt>
                <c:pt idx="3040">
                  <c:v>1.7290000000000001</c:v>
                </c:pt>
                <c:pt idx="3041">
                  <c:v>1.6759999999999999</c:v>
                </c:pt>
                <c:pt idx="3042">
                  <c:v>1.69</c:v>
                </c:pt>
                <c:pt idx="3043">
                  <c:v>1.6379999999999999</c:v>
                </c:pt>
                <c:pt idx="3044">
                  <c:v>1.637</c:v>
                </c:pt>
                <c:pt idx="3045">
                  <c:v>1.6040000000000001</c:v>
                </c:pt>
                <c:pt idx="3046">
                  <c:v>1.556</c:v>
                </c:pt>
                <c:pt idx="3047">
                  <c:v>1.5720000000000001</c:v>
                </c:pt>
                <c:pt idx="3048">
                  <c:v>1.579</c:v>
                </c:pt>
                <c:pt idx="3049">
                  <c:v>1.5549999999999999</c:v>
                </c:pt>
                <c:pt idx="3050">
                  <c:v>1.554</c:v>
                </c:pt>
                <c:pt idx="3051">
                  <c:v>1.5449999999999999</c:v>
                </c:pt>
                <c:pt idx="3052">
                  <c:v>1.518</c:v>
                </c:pt>
                <c:pt idx="3053">
                  <c:v>1.4930000000000001</c:v>
                </c:pt>
                <c:pt idx="3054">
                  <c:v>1.504</c:v>
                </c:pt>
                <c:pt idx="3055">
                  <c:v>1.494</c:v>
                </c:pt>
                <c:pt idx="3056">
                  <c:v>1.504</c:v>
                </c:pt>
                <c:pt idx="3057">
                  <c:v>1.4950000000000001</c:v>
                </c:pt>
                <c:pt idx="3058">
                  <c:v>1.476</c:v>
                </c:pt>
                <c:pt idx="3059">
                  <c:v>1.472</c:v>
                </c:pt>
                <c:pt idx="3060">
                  <c:v>1.506</c:v>
                </c:pt>
                <c:pt idx="3061">
                  <c:v>1.506</c:v>
                </c:pt>
                <c:pt idx="3062">
                  <c:v>1.496</c:v>
                </c:pt>
                <c:pt idx="3063">
                  <c:v>1.4570000000000001</c:v>
                </c:pt>
                <c:pt idx="3064">
                  <c:v>1.4379999999999999</c:v>
                </c:pt>
                <c:pt idx="3065">
                  <c:v>1.4059999999999999</c:v>
                </c:pt>
                <c:pt idx="3066">
                  <c:v>1.41</c:v>
                </c:pt>
                <c:pt idx="3067">
                  <c:v>1.3680000000000001</c:v>
                </c:pt>
                <c:pt idx="3068">
                  <c:v>1.3380000000000001</c:v>
                </c:pt>
                <c:pt idx="3069">
                  <c:v>1.355</c:v>
                </c:pt>
                <c:pt idx="3070">
                  <c:v>1.355</c:v>
                </c:pt>
                <c:pt idx="3071">
                  <c:v>1.381</c:v>
                </c:pt>
                <c:pt idx="3072">
                  <c:v>1.3680000000000001</c:v>
                </c:pt>
                <c:pt idx="3073">
                  <c:v>1.3380000000000001</c:v>
                </c:pt>
                <c:pt idx="3074">
                  <c:v>1.321</c:v>
                </c:pt>
                <c:pt idx="3075">
                  <c:v>1.3009999999999999</c:v>
                </c:pt>
                <c:pt idx="3076">
                  <c:v>1.1120000000000001</c:v>
                </c:pt>
                <c:pt idx="3077">
                  <c:v>1.038</c:v>
                </c:pt>
                <c:pt idx="3078">
                  <c:v>1.0169999999999999</c:v>
                </c:pt>
                <c:pt idx="3079">
                  <c:v>1.0029999999999999</c:v>
                </c:pt>
                <c:pt idx="3080">
                  <c:v>0.90300000000000002</c:v>
                </c:pt>
                <c:pt idx="3081">
                  <c:v>0.879</c:v>
                </c:pt>
                <c:pt idx="3082">
                  <c:v>0.93799999999999994</c:v>
                </c:pt>
                <c:pt idx="3083">
                  <c:v>0.96299999999999997</c:v>
                </c:pt>
                <c:pt idx="3084">
                  <c:v>0.95299999999999996</c:v>
                </c:pt>
                <c:pt idx="3085">
                  <c:v>0.89100000000000001</c:v>
                </c:pt>
                <c:pt idx="3086">
                  <c:v>0.86599999999999999</c:v>
                </c:pt>
                <c:pt idx="3087">
                  <c:v>0.88600000000000001</c:v>
                </c:pt>
                <c:pt idx="3088">
                  <c:v>0.82699999999999996</c:v>
                </c:pt>
                <c:pt idx="3089">
                  <c:v>0.78700000000000003</c:v>
                </c:pt>
                <c:pt idx="3090">
                  <c:v>0.77200000000000002</c:v>
                </c:pt>
                <c:pt idx="3091">
                  <c:v>0.79700000000000004</c:v>
                </c:pt>
                <c:pt idx="3092">
                  <c:v>0.79700000000000004</c:v>
                </c:pt>
                <c:pt idx="3093">
                  <c:v>0.84199999999999997</c:v>
                </c:pt>
                <c:pt idx="3094">
                  <c:v>0.86299999999999999</c:v>
                </c:pt>
                <c:pt idx="3095">
                  <c:v>0.874</c:v>
                </c:pt>
                <c:pt idx="3096">
                  <c:v>0.97299999999999998</c:v>
                </c:pt>
                <c:pt idx="3097">
                  <c:v>0.89900000000000002</c:v>
                </c:pt>
                <c:pt idx="3098">
                  <c:v>0.92500000000000004</c:v>
                </c:pt>
                <c:pt idx="3099">
                  <c:v>0.92100000000000004</c:v>
                </c:pt>
                <c:pt idx="3100">
                  <c:v>0.94099999999999995</c:v>
                </c:pt>
                <c:pt idx="3101">
                  <c:v>0.90100000000000002</c:v>
                </c:pt>
                <c:pt idx="3102">
                  <c:v>0.88600000000000001</c:v>
                </c:pt>
                <c:pt idx="3103">
                  <c:v>0.91700000000000004</c:v>
                </c:pt>
                <c:pt idx="3104">
                  <c:v>0.90300000000000002</c:v>
                </c:pt>
                <c:pt idx="3105">
                  <c:v>0.92400000000000004</c:v>
                </c:pt>
                <c:pt idx="3106">
                  <c:v>0.93899999999999995</c:v>
                </c:pt>
                <c:pt idx="3107">
                  <c:v>0.96499999999999997</c:v>
                </c:pt>
                <c:pt idx="3108">
                  <c:v>0.93300000000000005</c:v>
                </c:pt>
                <c:pt idx="3109">
                  <c:v>0.93400000000000005</c:v>
                </c:pt>
                <c:pt idx="3110">
                  <c:v>0.879</c:v>
                </c:pt>
                <c:pt idx="3111">
                  <c:v>0.89300000000000002</c:v>
                </c:pt>
                <c:pt idx="3112">
                  <c:v>0.93400000000000005</c:v>
                </c:pt>
                <c:pt idx="3113">
                  <c:v>0.91700000000000004</c:v>
                </c:pt>
                <c:pt idx="3114">
                  <c:v>0.89700000000000002</c:v>
                </c:pt>
                <c:pt idx="3115">
                  <c:v>0.89800000000000002</c:v>
                </c:pt>
                <c:pt idx="3116">
                  <c:v>0.873</c:v>
                </c:pt>
                <c:pt idx="3117">
                  <c:v>0.92300000000000004</c:v>
                </c:pt>
                <c:pt idx="3118">
                  <c:v>0.89</c:v>
                </c:pt>
                <c:pt idx="3119">
                  <c:v>0.879</c:v>
                </c:pt>
                <c:pt idx="3120">
                  <c:v>0.91</c:v>
                </c:pt>
                <c:pt idx="3121">
                  <c:v>0.92500000000000004</c:v>
                </c:pt>
                <c:pt idx="3122">
                  <c:v>0.90600000000000003</c:v>
                </c:pt>
                <c:pt idx="3123">
                  <c:v>0.92300000000000004</c:v>
                </c:pt>
                <c:pt idx="3124">
                  <c:v>0.98399999999999999</c:v>
                </c:pt>
                <c:pt idx="3125">
                  <c:v>1.01</c:v>
                </c:pt>
                <c:pt idx="3126">
                  <c:v>1.046</c:v>
                </c:pt>
                <c:pt idx="3127">
                  <c:v>1.129</c:v>
                </c:pt>
                <c:pt idx="3128">
                  <c:v>1.1539999999999999</c:v>
                </c:pt>
                <c:pt idx="3129">
                  <c:v>1.1339999999999999</c:v>
                </c:pt>
                <c:pt idx="3130">
                  <c:v>1.228</c:v>
                </c:pt>
                <c:pt idx="3131">
                  <c:v>1.266</c:v>
                </c:pt>
                <c:pt idx="3132">
                  <c:v>1.208</c:v>
                </c:pt>
                <c:pt idx="3133">
                  <c:v>1.165</c:v>
                </c:pt>
                <c:pt idx="3134">
                  <c:v>1.18</c:v>
                </c:pt>
                <c:pt idx="3135">
                  <c:v>1.177</c:v>
                </c:pt>
                <c:pt idx="3136">
                  <c:v>1.264</c:v>
                </c:pt>
                <c:pt idx="3137">
                  <c:v>1.3220000000000001</c:v>
                </c:pt>
                <c:pt idx="3138">
                  <c:v>1.31</c:v>
                </c:pt>
                <c:pt idx="3139">
                  <c:v>1.4239999999999999</c:v>
                </c:pt>
                <c:pt idx="3140">
                  <c:v>1.4139999999999999</c:v>
                </c:pt>
                <c:pt idx="3141">
                  <c:v>1.484</c:v>
                </c:pt>
                <c:pt idx="3142">
                  <c:v>1.492</c:v>
                </c:pt>
                <c:pt idx="3143">
                  <c:v>1.47</c:v>
                </c:pt>
                <c:pt idx="3144">
                  <c:v>1.6120000000000001</c:v>
                </c:pt>
                <c:pt idx="3145">
                  <c:v>1.883</c:v>
                </c:pt>
                <c:pt idx="3146">
                  <c:v>1.982</c:v>
                </c:pt>
                <c:pt idx="3147">
                  <c:v>1.881</c:v>
                </c:pt>
                <c:pt idx="3148">
                  <c:v>1.853</c:v>
                </c:pt>
                <c:pt idx="3149">
                  <c:v>1.9950000000000001</c:v>
                </c:pt>
                <c:pt idx="3150">
                  <c:v>2.117</c:v>
                </c:pt>
                <c:pt idx="3151">
                  <c:v>2.093</c:v>
                </c:pt>
                <c:pt idx="3152">
                  <c:v>2.04</c:v>
                </c:pt>
                <c:pt idx="3153">
                  <c:v>1.9650000000000001</c:v>
                </c:pt>
                <c:pt idx="3154">
                  <c:v>1.8029999999999999</c:v>
                </c:pt>
                <c:pt idx="3155">
                  <c:v>1.94</c:v>
                </c:pt>
                <c:pt idx="3156">
                  <c:v>1.87</c:v>
                </c:pt>
                <c:pt idx="3157">
                  <c:v>1.8819999999999999</c:v>
                </c:pt>
                <c:pt idx="3158">
                  <c:v>1.843</c:v>
                </c:pt>
                <c:pt idx="3159">
                  <c:v>1.7909999999999999</c:v>
                </c:pt>
                <c:pt idx="3160">
                  <c:v>1.859</c:v>
                </c:pt>
                <c:pt idx="3161">
                  <c:v>1.958</c:v>
                </c:pt>
                <c:pt idx="3162">
                  <c:v>1.9</c:v>
                </c:pt>
                <c:pt idx="3163">
                  <c:v>1.911</c:v>
                </c:pt>
                <c:pt idx="3164">
                  <c:v>1.867</c:v>
                </c:pt>
                <c:pt idx="3165">
                  <c:v>1.8720000000000001</c:v>
                </c:pt>
                <c:pt idx="3166">
                  <c:v>1.835</c:v>
                </c:pt>
                <c:pt idx="3167">
                  <c:v>1.915</c:v>
                </c:pt>
                <c:pt idx="3168">
                  <c:v>1.9610000000000001</c:v>
                </c:pt>
                <c:pt idx="3169">
                  <c:v>2.0699999999999998</c:v>
                </c:pt>
                <c:pt idx="3170">
                  <c:v>2.1179999999999999</c:v>
                </c:pt>
                <c:pt idx="3171">
                  <c:v>2.3650000000000002</c:v>
                </c:pt>
                <c:pt idx="3172">
                  <c:v>2.395</c:v>
                </c:pt>
                <c:pt idx="3173">
                  <c:v>2.2610000000000001</c:v>
                </c:pt>
                <c:pt idx="3174">
                  <c:v>2.4300000000000002</c:v>
                </c:pt>
                <c:pt idx="3175">
                  <c:v>2.254</c:v>
                </c:pt>
                <c:pt idx="3176">
                  <c:v>2.1059999999999999</c:v>
                </c:pt>
                <c:pt idx="3177">
                  <c:v>2.113</c:v>
                </c:pt>
                <c:pt idx="3178">
                  <c:v>2.1859999999999999</c:v>
                </c:pt>
                <c:pt idx="3179">
                  <c:v>2.2400000000000002</c:v>
                </c:pt>
                <c:pt idx="3180">
                  <c:v>2.1040000000000001</c:v>
                </c:pt>
                <c:pt idx="3181">
                  <c:v>2.04</c:v>
                </c:pt>
                <c:pt idx="3182">
                  <c:v>1.996</c:v>
                </c:pt>
                <c:pt idx="3183">
                  <c:v>1.885</c:v>
                </c:pt>
                <c:pt idx="3184">
                  <c:v>1.881</c:v>
                </c:pt>
                <c:pt idx="3185">
                  <c:v>2.008</c:v>
                </c:pt>
                <c:pt idx="3186">
                  <c:v>2.0059999999999998</c:v>
                </c:pt>
                <c:pt idx="3187">
                  <c:v>2.02</c:v>
                </c:pt>
                <c:pt idx="3188">
                  <c:v>1.9930000000000001</c:v>
                </c:pt>
                <c:pt idx="3189">
                  <c:v>1.95</c:v>
                </c:pt>
                <c:pt idx="3190">
                  <c:v>1.913</c:v>
                </c:pt>
                <c:pt idx="3191">
                  <c:v>1.7949999999999999</c:v>
                </c:pt>
                <c:pt idx="3192">
                  <c:v>1.734</c:v>
                </c:pt>
                <c:pt idx="3193">
                  <c:v>1.6850000000000001</c:v>
                </c:pt>
                <c:pt idx="3194">
                  <c:v>1.752</c:v>
                </c:pt>
                <c:pt idx="3195">
                  <c:v>1.825</c:v>
                </c:pt>
                <c:pt idx="3196">
                  <c:v>1.7989999999999999</c:v>
                </c:pt>
                <c:pt idx="3197">
                  <c:v>1.8759999999999999</c:v>
                </c:pt>
                <c:pt idx="3198">
                  <c:v>1.833</c:v>
                </c:pt>
                <c:pt idx="3199">
                  <c:v>1.9</c:v>
                </c:pt>
                <c:pt idx="3200">
                  <c:v>1.905</c:v>
                </c:pt>
                <c:pt idx="3201">
                  <c:v>1.8129999999999999</c:v>
                </c:pt>
                <c:pt idx="3202">
                  <c:v>1.7949999999999999</c:v>
                </c:pt>
                <c:pt idx="3203">
                  <c:v>1.784</c:v>
                </c:pt>
                <c:pt idx="3204">
                  <c:v>1.7989999999999999</c:v>
                </c:pt>
                <c:pt idx="3205">
                  <c:v>1.8660000000000001</c:v>
                </c:pt>
                <c:pt idx="3206">
                  <c:v>1.804</c:v>
                </c:pt>
                <c:pt idx="3207">
                  <c:v>1.748</c:v>
                </c:pt>
                <c:pt idx="3208">
                  <c:v>1.7649999999999999</c:v>
                </c:pt>
                <c:pt idx="3209">
                  <c:v>1.6919999999999999</c:v>
                </c:pt>
                <c:pt idx="3210">
                  <c:v>1.716</c:v>
                </c:pt>
                <c:pt idx="3211">
                  <c:v>1.6870000000000001</c:v>
                </c:pt>
                <c:pt idx="3212">
                  <c:v>1.6950000000000001</c:v>
                </c:pt>
                <c:pt idx="3213">
                  <c:v>1.71</c:v>
                </c:pt>
                <c:pt idx="3214">
                  <c:v>1.7609999999999999</c:v>
                </c:pt>
                <c:pt idx="3215">
                  <c:v>1.6559999999999999</c:v>
                </c:pt>
                <c:pt idx="3216">
                  <c:v>1.575</c:v>
                </c:pt>
                <c:pt idx="3217">
                  <c:v>1.5840000000000001</c:v>
                </c:pt>
                <c:pt idx="3218">
                  <c:v>1.546</c:v>
                </c:pt>
                <c:pt idx="3219">
                  <c:v>1.5880000000000001</c:v>
                </c:pt>
                <c:pt idx="3220">
                  <c:v>1.63</c:v>
                </c:pt>
                <c:pt idx="3221">
                  <c:v>1.5640000000000001</c:v>
                </c:pt>
                <c:pt idx="3222">
                  <c:v>1.5920000000000001</c:v>
                </c:pt>
                <c:pt idx="3223">
                  <c:v>1.5629999999999999</c:v>
                </c:pt>
                <c:pt idx="3224">
                  <c:v>1.486</c:v>
                </c:pt>
                <c:pt idx="3225">
                  <c:v>1.472</c:v>
                </c:pt>
                <c:pt idx="3226">
                  <c:v>1.4450000000000001</c:v>
                </c:pt>
                <c:pt idx="3227">
                  <c:v>1.488</c:v>
                </c:pt>
                <c:pt idx="3228">
                  <c:v>1.4530000000000001</c:v>
                </c:pt>
                <c:pt idx="3229">
                  <c:v>1.3759999999999999</c:v>
                </c:pt>
                <c:pt idx="3230">
                  <c:v>1.4239999999999999</c:v>
                </c:pt>
                <c:pt idx="3231">
                  <c:v>1.387</c:v>
                </c:pt>
                <c:pt idx="3232">
                  <c:v>1.302</c:v>
                </c:pt>
                <c:pt idx="3233">
                  <c:v>1.2889999999999999</c:v>
                </c:pt>
                <c:pt idx="3234">
                  <c:v>1.3120000000000001</c:v>
                </c:pt>
                <c:pt idx="3235">
                  <c:v>1.333</c:v>
                </c:pt>
                <c:pt idx="3236">
                  <c:v>1.327</c:v>
                </c:pt>
                <c:pt idx="3237">
                  <c:v>1.286</c:v>
                </c:pt>
                <c:pt idx="3238">
                  <c:v>1.2230000000000001</c:v>
                </c:pt>
                <c:pt idx="3239">
                  <c:v>1.226</c:v>
                </c:pt>
                <c:pt idx="3240">
                  <c:v>1.27</c:v>
                </c:pt>
                <c:pt idx="3241">
                  <c:v>1.3160000000000001</c:v>
                </c:pt>
                <c:pt idx="3242">
                  <c:v>1.2949999999999999</c:v>
                </c:pt>
                <c:pt idx="3243">
                  <c:v>1.3260000000000001</c:v>
                </c:pt>
                <c:pt idx="3244">
                  <c:v>1.351</c:v>
                </c:pt>
                <c:pt idx="3245">
                  <c:v>1.323</c:v>
                </c:pt>
                <c:pt idx="3246">
                  <c:v>1.383</c:v>
                </c:pt>
                <c:pt idx="3247">
                  <c:v>1.462</c:v>
                </c:pt>
                <c:pt idx="3248">
                  <c:v>1.46</c:v>
                </c:pt>
                <c:pt idx="3249">
                  <c:v>1.448</c:v>
                </c:pt>
                <c:pt idx="3250">
                  <c:v>1.571</c:v>
                </c:pt>
                <c:pt idx="3251">
                  <c:v>1.635</c:v>
                </c:pt>
                <c:pt idx="3252">
                  <c:v>1.5680000000000001</c:v>
                </c:pt>
                <c:pt idx="3253">
                  <c:v>1.595</c:v>
                </c:pt>
                <c:pt idx="3254">
                  <c:v>1.6180000000000001</c:v>
                </c:pt>
                <c:pt idx="3255">
                  <c:v>1.5389999999999999</c:v>
                </c:pt>
                <c:pt idx="3256">
                  <c:v>1.54</c:v>
                </c:pt>
                <c:pt idx="3257">
                  <c:v>1.5549999999999999</c:v>
                </c:pt>
                <c:pt idx="3258">
                  <c:v>1.6990000000000001</c:v>
                </c:pt>
                <c:pt idx="3259">
                  <c:v>1.5960000000000001</c:v>
                </c:pt>
                <c:pt idx="3260">
                  <c:v>1.5529999999999999</c:v>
                </c:pt>
                <c:pt idx="3261">
                  <c:v>1.5880000000000001</c:v>
                </c:pt>
                <c:pt idx="3262">
                  <c:v>1.68</c:v>
                </c:pt>
                <c:pt idx="3263">
                  <c:v>1.68</c:v>
                </c:pt>
                <c:pt idx="3264">
                  <c:v>1.7210000000000001</c:v>
                </c:pt>
                <c:pt idx="3265">
                  <c:v>1.679</c:v>
                </c:pt>
                <c:pt idx="3266">
                  <c:v>1.7310000000000001</c:v>
                </c:pt>
                <c:pt idx="3267">
                  <c:v>1.698</c:v>
                </c:pt>
                <c:pt idx="3268">
                  <c:v>1.772</c:v>
                </c:pt>
                <c:pt idx="3269">
                  <c:v>1.784</c:v>
                </c:pt>
                <c:pt idx="3270">
                  <c:v>1.82</c:v>
                </c:pt>
                <c:pt idx="3271">
                  <c:v>1.8680000000000001</c:v>
                </c:pt>
                <c:pt idx="3272">
                  <c:v>1.768</c:v>
                </c:pt>
                <c:pt idx="3273">
                  <c:v>1.694</c:v>
                </c:pt>
                <c:pt idx="3274">
                  <c:v>1.645</c:v>
                </c:pt>
                <c:pt idx="3275">
                  <c:v>1.7110000000000001</c:v>
                </c:pt>
                <c:pt idx="3276">
                  <c:v>1.665</c:v>
                </c:pt>
                <c:pt idx="3277">
                  <c:v>1.663</c:v>
                </c:pt>
                <c:pt idx="3278">
                  <c:v>1.6859999999999999</c:v>
                </c:pt>
                <c:pt idx="3279">
                  <c:v>1.6639999999999999</c:v>
                </c:pt>
                <c:pt idx="3280">
                  <c:v>1.627</c:v>
                </c:pt>
                <c:pt idx="3281">
                  <c:v>1.681</c:v>
                </c:pt>
                <c:pt idx="3282">
                  <c:v>1.702</c:v>
                </c:pt>
                <c:pt idx="3283">
                  <c:v>1.766</c:v>
                </c:pt>
                <c:pt idx="3284">
                  <c:v>1.794</c:v>
                </c:pt>
                <c:pt idx="3285">
                  <c:v>1.722</c:v>
                </c:pt>
                <c:pt idx="3286">
                  <c:v>1.6859999999999999</c:v>
                </c:pt>
                <c:pt idx="3287">
                  <c:v>1.6519999999999999</c:v>
                </c:pt>
                <c:pt idx="3288">
                  <c:v>1.671</c:v>
                </c:pt>
                <c:pt idx="3289">
                  <c:v>1.6160000000000001</c:v>
                </c:pt>
                <c:pt idx="3290">
                  <c:v>1.66</c:v>
                </c:pt>
                <c:pt idx="3291">
                  <c:v>1.7589999999999999</c:v>
                </c:pt>
                <c:pt idx="3292">
                  <c:v>1.74</c:v>
                </c:pt>
                <c:pt idx="3293">
                  <c:v>1.7909999999999999</c:v>
                </c:pt>
                <c:pt idx="3294">
                  <c:v>1.829</c:v>
                </c:pt>
                <c:pt idx="3295">
                  <c:v>1.837</c:v>
                </c:pt>
                <c:pt idx="3296">
                  <c:v>1.7849999999999999</c:v>
                </c:pt>
                <c:pt idx="3297">
                  <c:v>1.772</c:v>
                </c:pt>
                <c:pt idx="3298">
                  <c:v>1.8109999999999999</c:v>
                </c:pt>
                <c:pt idx="3299">
                  <c:v>1.86</c:v>
                </c:pt>
                <c:pt idx="3300">
                  <c:v>1.81</c:v>
                </c:pt>
                <c:pt idx="3301">
                  <c:v>1.802</c:v>
                </c:pt>
                <c:pt idx="3302">
                  <c:v>1.825</c:v>
                </c:pt>
                <c:pt idx="3303">
                  <c:v>1.891</c:v>
                </c:pt>
                <c:pt idx="3304">
                  <c:v>1.895</c:v>
                </c:pt>
                <c:pt idx="3305">
                  <c:v>1.9</c:v>
                </c:pt>
                <c:pt idx="3306">
                  <c:v>1.8740000000000001</c:v>
                </c:pt>
                <c:pt idx="3307">
                  <c:v>1.841</c:v>
                </c:pt>
                <c:pt idx="3308">
                  <c:v>1.889</c:v>
                </c:pt>
                <c:pt idx="3309">
                  <c:v>1.9450000000000001</c:v>
                </c:pt>
                <c:pt idx="3310">
                  <c:v>1.964</c:v>
                </c:pt>
                <c:pt idx="3311">
                  <c:v>1.921</c:v>
                </c:pt>
                <c:pt idx="3312">
                  <c:v>1.923</c:v>
                </c:pt>
                <c:pt idx="3313">
                  <c:v>1.974</c:v>
                </c:pt>
                <c:pt idx="3314">
                  <c:v>1.911</c:v>
                </c:pt>
                <c:pt idx="3315">
                  <c:v>1.873</c:v>
                </c:pt>
                <c:pt idx="3316">
                  <c:v>1.8759999999999999</c:v>
                </c:pt>
                <c:pt idx="3317">
                  <c:v>1.8380000000000001</c:v>
                </c:pt>
                <c:pt idx="3318">
                  <c:v>1.7949999999999999</c:v>
                </c:pt>
                <c:pt idx="3319">
                  <c:v>1.82</c:v>
                </c:pt>
                <c:pt idx="3320">
                  <c:v>1.8149999999999999</c:v>
                </c:pt>
                <c:pt idx="3321">
                  <c:v>1.829</c:v>
                </c:pt>
                <c:pt idx="3322">
                  <c:v>1.8</c:v>
                </c:pt>
                <c:pt idx="3323">
                  <c:v>1.77</c:v>
                </c:pt>
                <c:pt idx="3324">
                  <c:v>1.72</c:v>
                </c:pt>
                <c:pt idx="3325">
                  <c:v>1.7090000000000001</c:v>
                </c:pt>
                <c:pt idx="3326">
                  <c:v>1.722</c:v>
                </c:pt>
                <c:pt idx="3327">
                  <c:v>1.6679999999999999</c:v>
                </c:pt>
                <c:pt idx="3328">
                  <c:v>1.6930000000000001</c:v>
                </c:pt>
                <c:pt idx="3329">
                  <c:v>1.722</c:v>
                </c:pt>
                <c:pt idx="3330">
                  <c:v>1.63</c:v>
                </c:pt>
                <c:pt idx="3331">
                  <c:v>1.603</c:v>
                </c:pt>
                <c:pt idx="3332">
                  <c:v>1.6240000000000001</c:v>
                </c:pt>
                <c:pt idx="3333">
                  <c:v>1.585</c:v>
                </c:pt>
                <c:pt idx="3334">
                  <c:v>1.619</c:v>
                </c:pt>
                <c:pt idx="3335">
                  <c:v>1.583</c:v>
                </c:pt>
                <c:pt idx="3336">
                  <c:v>1.518</c:v>
                </c:pt>
                <c:pt idx="3337">
                  <c:v>1.5229999999999999</c:v>
                </c:pt>
                <c:pt idx="3338">
                  <c:v>1.6060000000000001</c:v>
                </c:pt>
                <c:pt idx="3339">
                  <c:v>1.645</c:v>
                </c:pt>
                <c:pt idx="3340">
                  <c:v>1.679</c:v>
                </c:pt>
                <c:pt idx="3341">
                  <c:v>1.7110000000000001</c:v>
                </c:pt>
                <c:pt idx="3342">
                  <c:v>1.671</c:v>
                </c:pt>
                <c:pt idx="3343">
                  <c:v>1.6930000000000001</c:v>
                </c:pt>
                <c:pt idx="3344">
                  <c:v>1.7110000000000001</c:v>
                </c:pt>
                <c:pt idx="3345">
                  <c:v>1.671</c:v>
                </c:pt>
                <c:pt idx="3346">
                  <c:v>1.673</c:v>
                </c:pt>
                <c:pt idx="3347">
                  <c:v>1.7629999999999999</c:v>
                </c:pt>
                <c:pt idx="3348">
                  <c:v>1.8009999999999999</c:v>
                </c:pt>
                <c:pt idx="3349">
                  <c:v>1.831</c:v>
                </c:pt>
                <c:pt idx="3350">
                  <c:v>1.823</c:v>
                </c:pt>
                <c:pt idx="3351">
                  <c:v>1.8129999999999999</c:v>
                </c:pt>
                <c:pt idx="3352">
                  <c:v>1.768</c:v>
                </c:pt>
                <c:pt idx="3353">
                  <c:v>1.794</c:v>
                </c:pt>
                <c:pt idx="3354">
                  <c:v>1.7430000000000001</c:v>
                </c:pt>
                <c:pt idx="3355">
                  <c:v>1.7450000000000001</c:v>
                </c:pt>
                <c:pt idx="3356">
                  <c:v>1.7030000000000001</c:v>
                </c:pt>
                <c:pt idx="3357">
                  <c:v>1.726</c:v>
                </c:pt>
                <c:pt idx="3358">
                  <c:v>1.7110000000000001</c:v>
                </c:pt>
                <c:pt idx="3359">
                  <c:v>1.7</c:v>
                </c:pt>
                <c:pt idx="3360">
                  <c:v>1.732</c:v>
                </c:pt>
                <c:pt idx="3361">
                  <c:v>1.76</c:v>
                </c:pt>
                <c:pt idx="3362">
                  <c:v>1.752</c:v>
                </c:pt>
                <c:pt idx="3363">
                  <c:v>1.7290000000000001</c:v>
                </c:pt>
                <c:pt idx="3364">
                  <c:v>1.7130000000000001</c:v>
                </c:pt>
                <c:pt idx="3365">
                  <c:v>1.7390000000000001</c:v>
                </c:pt>
                <c:pt idx="3366">
                  <c:v>1.8</c:v>
                </c:pt>
                <c:pt idx="3367">
                  <c:v>1.839</c:v>
                </c:pt>
                <c:pt idx="3368">
                  <c:v>1.8149999999999999</c:v>
                </c:pt>
                <c:pt idx="3369">
                  <c:v>1.835</c:v>
                </c:pt>
                <c:pt idx="3370">
                  <c:v>1.8560000000000001</c:v>
                </c:pt>
                <c:pt idx="3371">
                  <c:v>1.8280000000000001</c:v>
                </c:pt>
                <c:pt idx="3372">
                  <c:v>1.8480000000000001</c:v>
                </c:pt>
                <c:pt idx="3373">
                  <c:v>1.8240000000000001</c:v>
                </c:pt>
                <c:pt idx="3374">
                  <c:v>1.8080000000000001</c:v>
                </c:pt>
                <c:pt idx="3375">
                  <c:v>1.7949999999999999</c:v>
                </c:pt>
                <c:pt idx="3376">
                  <c:v>1.8080000000000001</c:v>
                </c:pt>
                <c:pt idx="3377">
                  <c:v>1.778</c:v>
                </c:pt>
                <c:pt idx="3378">
                  <c:v>1.7569999999999999</c:v>
                </c:pt>
                <c:pt idx="3379">
                  <c:v>1.776</c:v>
                </c:pt>
                <c:pt idx="3380">
                  <c:v>1.7450000000000001</c:v>
                </c:pt>
                <c:pt idx="3381">
                  <c:v>1.732</c:v>
                </c:pt>
                <c:pt idx="3382">
                  <c:v>1.768</c:v>
                </c:pt>
                <c:pt idx="3383">
                  <c:v>1.746</c:v>
                </c:pt>
                <c:pt idx="3384">
                  <c:v>1.7829999999999999</c:v>
                </c:pt>
                <c:pt idx="3385">
                  <c:v>1.758</c:v>
                </c:pt>
                <c:pt idx="3386">
                  <c:v>1.7829999999999999</c:v>
                </c:pt>
                <c:pt idx="3387">
                  <c:v>1.7809999999999999</c:v>
                </c:pt>
                <c:pt idx="3388">
                  <c:v>1.7250000000000001</c:v>
                </c:pt>
                <c:pt idx="3389">
                  <c:v>1.7150000000000001</c:v>
                </c:pt>
                <c:pt idx="3390">
                  <c:v>1.71</c:v>
                </c:pt>
                <c:pt idx="3391">
                  <c:v>1.746</c:v>
                </c:pt>
                <c:pt idx="3392">
                  <c:v>1.7370000000000001</c:v>
                </c:pt>
                <c:pt idx="3393">
                  <c:v>1.6990000000000001</c:v>
                </c:pt>
                <c:pt idx="3394">
                  <c:v>1.69</c:v>
                </c:pt>
                <c:pt idx="3395">
                  <c:v>1.68</c:v>
                </c:pt>
                <c:pt idx="3396">
                  <c:v>1.7430000000000001</c:v>
                </c:pt>
                <c:pt idx="3397">
                  <c:v>1.718</c:v>
                </c:pt>
                <c:pt idx="3398">
                  <c:v>1.71</c:v>
                </c:pt>
                <c:pt idx="3399">
                  <c:v>1.738</c:v>
                </c:pt>
                <c:pt idx="3400">
                  <c:v>1.7350000000000001</c:v>
                </c:pt>
                <c:pt idx="3401">
                  <c:v>1.758</c:v>
                </c:pt>
                <c:pt idx="3402">
                  <c:v>1.7629999999999999</c:v>
                </c:pt>
                <c:pt idx="3403">
                  <c:v>1.75</c:v>
                </c:pt>
                <c:pt idx="3404">
                  <c:v>1.752</c:v>
                </c:pt>
                <c:pt idx="3405">
                  <c:v>1.7250000000000001</c:v>
                </c:pt>
                <c:pt idx="3406">
                  <c:v>1.732</c:v>
                </c:pt>
                <c:pt idx="3407">
                  <c:v>1.7569999999999999</c:v>
                </c:pt>
                <c:pt idx="3408">
                  <c:v>1.722</c:v>
                </c:pt>
                <c:pt idx="3409">
                  <c:v>1.651</c:v>
                </c:pt>
                <c:pt idx="3410">
                  <c:v>1.625</c:v>
                </c:pt>
                <c:pt idx="3411">
                  <c:v>1.637</c:v>
                </c:pt>
                <c:pt idx="3412">
                  <c:v>1.64</c:v>
                </c:pt>
                <c:pt idx="3413">
                  <c:v>1.62</c:v>
                </c:pt>
                <c:pt idx="3414">
                  <c:v>1.671</c:v>
                </c:pt>
                <c:pt idx="3415">
                  <c:v>1.7050000000000001</c:v>
                </c:pt>
                <c:pt idx="3416">
                  <c:v>1.7789999999999999</c:v>
                </c:pt>
                <c:pt idx="3417">
                  <c:v>1.7889999999999999</c:v>
                </c:pt>
                <c:pt idx="3418">
                  <c:v>1.7609999999999999</c:v>
                </c:pt>
                <c:pt idx="3419">
                  <c:v>1.792</c:v>
                </c:pt>
                <c:pt idx="3420">
                  <c:v>1.841</c:v>
                </c:pt>
                <c:pt idx="3421">
                  <c:v>1.821</c:v>
                </c:pt>
                <c:pt idx="3422">
                  <c:v>1.81</c:v>
                </c:pt>
                <c:pt idx="3423">
                  <c:v>1.7869999999999999</c:v>
                </c:pt>
                <c:pt idx="3424">
                  <c:v>1.7609999999999999</c:v>
                </c:pt>
                <c:pt idx="3425">
                  <c:v>1.754</c:v>
                </c:pt>
                <c:pt idx="3426">
                  <c:v>1.8069999999999999</c:v>
                </c:pt>
                <c:pt idx="3427">
                  <c:v>1.7829999999999999</c:v>
                </c:pt>
                <c:pt idx="3428">
                  <c:v>1.782</c:v>
                </c:pt>
                <c:pt idx="3429">
                  <c:v>1.8360000000000001</c:v>
                </c:pt>
                <c:pt idx="3430">
                  <c:v>1.821</c:v>
                </c:pt>
                <c:pt idx="3431">
                  <c:v>1.8480000000000001</c:v>
                </c:pt>
                <c:pt idx="3432">
                  <c:v>1.861</c:v>
                </c:pt>
                <c:pt idx="3433">
                  <c:v>1.8109999999999999</c:v>
                </c:pt>
                <c:pt idx="3434">
                  <c:v>1.827</c:v>
                </c:pt>
                <c:pt idx="3435">
                  <c:v>1.8120000000000001</c:v>
                </c:pt>
                <c:pt idx="3436">
                  <c:v>1.7709999999999999</c:v>
                </c:pt>
                <c:pt idx="3437">
                  <c:v>1.7809999999999999</c:v>
                </c:pt>
                <c:pt idx="3438">
                  <c:v>1.762</c:v>
                </c:pt>
                <c:pt idx="3439">
                  <c:v>1.7769999999999999</c:v>
                </c:pt>
                <c:pt idx="3440">
                  <c:v>1.746</c:v>
                </c:pt>
                <c:pt idx="3441">
                  <c:v>1.7809999999999999</c:v>
                </c:pt>
                <c:pt idx="3442">
                  <c:v>1.8149999999999999</c:v>
                </c:pt>
                <c:pt idx="3443">
                  <c:v>1.806</c:v>
                </c:pt>
                <c:pt idx="3444">
                  <c:v>1.802</c:v>
                </c:pt>
                <c:pt idx="3445">
                  <c:v>1.8140000000000001</c:v>
                </c:pt>
                <c:pt idx="3446">
                  <c:v>1.84</c:v>
                </c:pt>
                <c:pt idx="3447">
                  <c:v>1.831</c:v>
                </c:pt>
                <c:pt idx="3448">
                  <c:v>1.8620000000000001</c:v>
                </c:pt>
                <c:pt idx="3449">
                  <c:v>1.8380000000000001</c:v>
                </c:pt>
                <c:pt idx="3450">
                  <c:v>1.8380000000000001</c:v>
                </c:pt>
                <c:pt idx="3451">
                  <c:v>1.8620000000000001</c:v>
                </c:pt>
                <c:pt idx="3452">
                  <c:v>1.885</c:v>
                </c:pt>
                <c:pt idx="3453">
                  <c:v>1.871</c:v>
                </c:pt>
                <c:pt idx="3454">
                  <c:v>1.849</c:v>
                </c:pt>
                <c:pt idx="3455">
                  <c:v>1.792</c:v>
                </c:pt>
                <c:pt idx="3456">
                  <c:v>1.776</c:v>
                </c:pt>
                <c:pt idx="3457">
                  <c:v>1.802</c:v>
                </c:pt>
                <c:pt idx="3458">
                  <c:v>1.782</c:v>
                </c:pt>
                <c:pt idx="3459">
                  <c:v>1.776</c:v>
                </c:pt>
                <c:pt idx="3460">
                  <c:v>1.74</c:v>
                </c:pt>
                <c:pt idx="3461">
                  <c:v>1.7270000000000001</c:v>
                </c:pt>
                <c:pt idx="3462">
                  <c:v>1.744</c:v>
                </c:pt>
                <c:pt idx="3463">
                  <c:v>1.752</c:v>
                </c:pt>
                <c:pt idx="3464">
                  <c:v>1.7849999999999999</c:v>
                </c:pt>
                <c:pt idx="3465">
                  <c:v>1.8109999999999999</c:v>
                </c:pt>
                <c:pt idx="3466">
                  <c:v>1.794</c:v>
                </c:pt>
                <c:pt idx="3467">
                  <c:v>1.7190000000000001</c:v>
                </c:pt>
                <c:pt idx="3468">
                  <c:v>1.7290000000000001</c:v>
                </c:pt>
                <c:pt idx="3469">
                  <c:v>1.718</c:v>
                </c:pt>
                <c:pt idx="3470">
                  <c:v>1.7370000000000001</c:v>
                </c:pt>
                <c:pt idx="3471">
                  <c:v>1.748</c:v>
                </c:pt>
                <c:pt idx="3472">
                  <c:v>1.738</c:v>
                </c:pt>
                <c:pt idx="3473">
                  <c:v>1.7230000000000001</c:v>
                </c:pt>
                <c:pt idx="3474">
                  <c:v>1.7110000000000001</c:v>
                </c:pt>
                <c:pt idx="3475">
                  <c:v>1.71</c:v>
                </c:pt>
                <c:pt idx="3476">
                  <c:v>1.7390000000000001</c:v>
                </c:pt>
                <c:pt idx="3477">
                  <c:v>1.716</c:v>
                </c:pt>
                <c:pt idx="3478">
                  <c:v>1.712</c:v>
                </c:pt>
                <c:pt idx="3479">
                  <c:v>1.7150000000000001</c:v>
                </c:pt>
                <c:pt idx="3480">
                  <c:v>1.696</c:v>
                </c:pt>
                <c:pt idx="3481">
                  <c:v>1.7070000000000001</c:v>
                </c:pt>
                <c:pt idx="3482">
                  <c:v>1.67</c:v>
                </c:pt>
                <c:pt idx="3483">
                  <c:v>1.6890000000000001</c:v>
                </c:pt>
                <c:pt idx="3484">
                  <c:v>1.6919999999999999</c:v>
                </c:pt>
                <c:pt idx="3485">
                  <c:v>1.7290000000000001</c:v>
                </c:pt>
                <c:pt idx="3486">
                  <c:v>1.7529999999999999</c:v>
                </c:pt>
                <c:pt idx="3487">
                  <c:v>1.718</c:v>
                </c:pt>
                <c:pt idx="3488">
                  <c:v>1.714</c:v>
                </c:pt>
                <c:pt idx="3489">
                  <c:v>1.6890000000000001</c:v>
                </c:pt>
                <c:pt idx="3490">
                  <c:v>1.716</c:v>
                </c:pt>
                <c:pt idx="3491">
                  <c:v>1.6879999999999999</c:v>
                </c:pt>
                <c:pt idx="3492">
                  <c:v>1.6930000000000001</c:v>
                </c:pt>
                <c:pt idx="3493">
                  <c:v>1.665</c:v>
                </c:pt>
                <c:pt idx="3494">
                  <c:v>1.657</c:v>
                </c:pt>
                <c:pt idx="3495">
                  <c:v>1.6759999999999999</c:v>
                </c:pt>
                <c:pt idx="3496">
                  <c:v>1.6479999999999999</c:v>
                </c:pt>
                <c:pt idx="3497">
                  <c:v>1.6479999999999999</c:v>
                </c:pt>
                <c:pt idx="3498">
                  <c:v>1.6679999999999999</c:v>
                </c:pt>
                <c:pt idx="3499">
                  <c:v>1.724</c:v>
                </c:pt>
                <c:pt idx="3500">
                  <c:v>1.736</c:v>
                </c:pt>
                <c:pt idx="3501">
                  <c:v>1.71</c:v>
                </c:pt>
                <c:pt idx="3502">
                  <c:v>1.6930000000000001</c:v>
                </c:pt>
                <c:pt idx="3503">
                  <c:v>1.6579999999999999</c:v>
                </c:pt>
                <c:pt idx="3504">
                  <c:v>1.6679999999999999</c:v>
                </c:pt>
                <c:pt idx="3505">
                  <c:v>1.6519999999999999</c:v>
                </c:pt>
                <c:pt idx="3506">
                  <c:v>1.6659999999999999</c:v>
                </c:pt>
                <c:pt idx="3507">
                  <c:v>1.6559999999999999</c:v>
                </c:pt>
                <c:pt idx="3508">
                  <c:v>1.6279999999999999</c:v>
                </c:pt>
                <c:pt idx="3509">
                  <c:v>1.629</c:v>
                </c:pt>
                <c:pt idx="3510">
                  <c:v>1.647</c:v>
                </c:pt>
                <c:pt idx="3511">
                  <c:v>1.677</c:v>
                </c:pt>
                <c:pt idx="3512">
                  <c:v>1.6779999999999999</c:v>
                </c:pt>
                <c:pt idx="3513">
                  <c:v>1.6519999999999999</c:v>
                </c:pt>
                <c:pt idx="3514">
                  <c:v>1.671</c:v>
                </c:pt>
                <c:pt idx="3515">
                  <c:v>1.69</c:v>
                </c:pt>
                <c:pt idx="3516">
                  <c:v>1.6839999999999999</c:v>
                </c:pt>
                <c:pt idx="3517">
                  <c:v>1.706</c:v>
                </c:pt>
                <c:pt idx="3518">
                  <c:v>1.712</c:v>
                </c:pt>
                <c:pt idx="3519">
                  <c:v>1.722</c:v>
                </c:pt>
                <c:pt idx="3520">
                  <c:v>1.706</c:v>
                </c:pt>
                <c:pt idx="3521">
                  <c:v>1.73</c:v>
                </c:pt>
                <c:pt idx="3522">
                  <c:v>1.7030000000000001</c:v>
                </c:pt>
                <c:pt idx="3523">
                  <c:v>1.7230000000000001</c:v>
                </c:pt>
                <c:pt idx="3524">
                  <c:v>1.7350000000000001</c:v>
                </c:pt>
                <c:pt idx="3525">
                  <c:v>1.7410000000000001</c:v>
                </c:pt>
                <c:pt idx="3526">
                  <c:v>1.75</c:v>
                </c:pt>
                <c:pt idx="3527">
                  <c:v>1.6850000000000001</c:v>
                </c:pt>
                <c:pt idx="3528">
                  <c:v>1.6850000000000001</c:v>
                </c:pt>
                <c:pt idx="3529">
                  <c:v>1.6739999999999999</c:v>
                </c:pt>
                <c:pt idx="3530">
                  <c:v>1.667</c:v>
                </c:pt>
                <c:pt idx="3531">
                  <c:v>1.6839999999999999</c:v>
                </c:pt>
                <c:pt idx="3532">
                  <c:v>1.6830000000000001</c:v>
                </c:pt>
                <c:pt idx="3533">
                  <c:v>1.6930000000000001</c:v>
                </c:pt>
                <c:pt idx="3534">
                  <c:v>1.7190000000000001</c:v>
                </c:pt>
                <c:pt idx="3535">
                  <c:v>1.708</c:v>
                </c:pt>
                <c:pt idx="3536">
                  <c:v>1.6779999999999999</c:v>
                </c:pt>
                <c:pt idx="3537">
                  <c:v>1.65</c:v>
                </c:pt>
                <c:pt idx="3538">
                  <c:v>1.649</c:v>
                </c:pt>
                <c:pt idx="3539">
                  <c:v>1.6539999999999999</c:v>
                </c:pt>
                <c:pt idx="3540">
                  <c:v>1.65</c:v>
                </c:pt>
                <c:pt idx="3541">
                  <c:v>1.6519999999999999</c:v>
                </c:pt>
                <c:pt idx="3542">
                  <c:v>1.6519999999999999</c:v>
                </c:pt>
                <c:pt idx="3543">
                  <c:v>1.6659999999999999</c:v>
                </c:pt>
                <c:pt idx="3544">
                  <c:v>1.6719999999999999</c:v>
                </c:pt>
                <c:pt idx="3545">
                  <c:v>1.696</c:v>
                </c:pt>
                <c:pt idx="3546">
                  <c:v>1.7150000000000001</c:v>
                </c:pt>
                <c:pt idx="3547">
                  <c:v>1.694</c:v>
                </c:pt>
                <c:pt idx="3548">
                  <c:v>1.698</c:v>
                </c:pt>
                <c:pt idx="3549">
                  <c:v>1.7290000000000001</c:v>
                </c:pt>
                <c:pt idx="3550">
                  <c:v>1.7450000000000001</c:v>
                </c:pt>
                <c:pt idx="3551">
                  <c:v>1.7370000000000001</c:v>
                </c:pt>
                <c:pt idx="3552">
                  <c:v>1.756</c:v>
                </c:pt>
                <c:pt idx="3553">
                  <c:v>1.7709999999999999</c:v>
                </c:pt>
                <c:pt idx="3554">
                  <c:v>1.7869999999999999</c:v>
                </c:pt>
                <c:pt idx="3555">
                  <c:v>1.823</c:v>
                </c:pt>
                <c:pt idx="3556">
                  <c:v>1.8109999999999999</c:v>
                </c:pt>
                <c:pt idx="3557">
                  <c:v>1.849</c:v>
                </c:pt>
                <c:pt idx="3558">
                  <c:v>1.86</c:v>
                </c:pt>
                <c:pt idx="3559">
                  <c:v>1.875</c:v>
                </c:pt>
                <c:pt idx="3560">
                  <c:v>1.861</c:v>
                </c:pt>
                <c:pt idx="3561">
                  <c:v>1.863</c:v>
                </c:pt>
                <c:pt idx="3562">
                  <c:v>1.9239999999999999</c:v>
                </c:pt>
                <c:pt idx="3563">
                  <c:v>1.9079999999999999</c:v>
                </c:pt>
                <c:pt idx="3564">
                  <c:v>1.9319999999999999</c:v>
                </c:pt>
                <c:pt idx="3565">
                  <c:v>1.946</c:v>
                </c:pt>
                <c:pt idx="3566">
                  <c:v>1.9159999999999999</c:v>
                </c:pt>
                <c:pt idx="3567">
                  <c:v>1.845</c:v>
                </c:pt>
                <c:pt idx="3568">
                  <c:v>1.8320000000000001</c:v>
                </c:pt>
                <c:pt idx="3569">
                  <c:v>1.8360000000000001</c:v>
                </c:pt>
                <c:pt idx="3570">
                  <c:v>1.855</c:v>
                </c:pt>
                <c:pt idx="3571">
                  <c:v>1.8759999999999999</c:v>
                </c:pt>
                <c:pt idx="3572">
                  <c:v>1.8640000000000001</c:v>
                </c:pt>
                <c:pt idx="3573">
                  <c:v>1.8480000000000001</c:v>
                </c:pt>
                <c:pt idx="3574">
                  <c:v>1.86</c:v>
                </c:pt>
                <c:pt idx="3575">
                  <c:v>1.879</c:v>
                </c:pt>
                <c:pt idx="3576">
                  <c:v>1.8380000000000001</c:v>
                </c:pt>
                <c:pt idx="3577">
                  <c:v>1.849</c:v>
                </c:pt>
                <c:pt idx="3578">
                  <c:v>1.8759999999999999</c:v>
                </c:pt>
                <c:pt idx="3579">
                  <c:v>1.855</c:v>
                </c:pt>
                <c:pt idx="3580">
                  <c:v>1.851</c:v>
                </c:pt>
                <c:pt idx="3581">
                  <c:v>1.8240000000000001</c:v>
                </c:pt>
                <c:pt idx="3582">
                  <c:v>1.8169999999999999</c:v>
                </c:pt>
                <c:pt idx="3583">
                  <c:v>1.8140000000000001</c:v>
                </c:pt>
                <c:pt idx="3584">
                  <c:v>1.806</c:v>
                </c:pt>
                <c:pt idx="3585">
                  <c:v>1.7929999999999999</c:v>
                </c:pt>
                <c:pt idx="3586">
                  <c:v>1.7989999999999999</c:v>
                </c:pt>
                <c:pt idx="3587">
                  <c:v>1.819</c:v>
                </c:pt>
                <c:pt idx="3588">
                  <c:v>1.8089999999999999</c:v>
                </c:pt>
                <c:pt idx="3589">
                  <c:v>1.837</c:v>
                </c:pt>
                <c:pt idx="3590">
                  <c:v>1.835</c:v>
                </c:pt>
                <c:pt idx="3591">
                  <c:v>1.849</c:v>
                </c:pt>
                <c:pt idx="3592">
                  <c:v>1.8280000000000001</c:v>
                </c:pt>
                <c:pt idx="3593">
                  <c:v>1.794</c:v>
                </c:pt>
                <c:pt idx="3594">
                  <c:v>1.8140000000000001</c:v>
                </c:pt>
                <c:pt idx="3595">
                  <c:v>1.829</c:v>
                </c:pt>
                <c:pt idx="3596">
                  <c:v>1.843</c:v>
                </c:pt>
                <c:pt idx="3597">
                  <c:v>1.85</c:v>
                </c:pt>
                <c:pt idx="3598">
                  <c:v>1.83</c:v>
                </c:pt>
                <c:pt idx="3599">
                  <c:v>1.8280000000000001</c:v>
                </c:pt>
                <c:pt idx="3600">
                  <c:v>1.829</c:v>
                </c:pt>
                <c:pt idx="3601">
                  <c:v>1.8089999999999999</c:v>
                </c:pt>
                <c:pt idx="3602">
                  <c:v>1.7989999999999999</c:v>
                </c:pt>
                <c:pt idx="3603">
                  <c:v>1.823</c:v>
                </c:pt>
                <c:pt idx="3604">
                  <c:v>1.81</c:v>
                </c:pt>
                <c:pt idx="3605">
                  <c:v>1.81</c:v>
                </c:pt>
                <c:pt idx="3606">
                  <c:v>1.8140000000000001</c:v>
                </c:pt>
                <c:pt idx="3607">
                  <c:v>1.8080000000000001</c:v>
                </c:pt>
                <c:pt idx="3608">
                  <c:v>1.7969999999999999</c:v>
                </c:pt>
                <c:pt idx="3609">
                  <c:v>1.8029999999999999</c:v>
                </c:pt>
                <c:pt idx="3610">
                  <c:v>1.7769999999999999</c:v>
                </c:pt>
                <c:pt idx="3611">
                  <c:v>1.784</c:v>
                </c:pt>
                <c:pt idx="3612">
                  <c:v>1.782</c:v>
                </c:pt>
                <c:pt idx="3613">
                  <c:v>1.768</c:v>
                </c:pt>
                <c:pt idx="3614">
                  <c:v>1.766</c:v>
                </c:pt>
                <c:pt idx="3615">
                  <c:v>1.7370000000000001</c:v>
                </c:pt>
                <c:pt idx="3616">
                  <c:v>1.7070000000000001</c:v>
                </c:pt>
                <c:pt idx="3617">
                  <c:v>1.6990000000000001</c:v>
                </c:pt>
                <c:pt idx="3618">
                  <c:v>1.6639999999999999</c:v>
                </c:pt>
                <c:pt idx="3619">
                  <c:v>1.671</c:v>
                </c:pt>
                <c:pt idx="3620">
                  <c:v>1.6870000000000001</c:v>
                </c:pt>
                <c:pt idx="3621">
                  <c:v>1.659</c:v>
                </c:pt>
                <c:pt idx="3622">
                  <c:v>1.61</c:v>
                </c:pt>
                <c:pt idx="3623">
                  <c:v>1.6220000000000001</c:v>
                </c:pt>
                <c:pt idx="3624">
                  <c:v>1.6319999999999999</c:v>
                </c:pt>
                <c:pt idx="3625">
                  <c:v>1.5960000000000001</c:v>
                </c:pt>
                <c:pt idx="3626">
                  <c:v>1.619</c:v>
                </c:pt>
                <c:pt idx="3627">
                  <c:v>1.5640000000000001</c:v>
                </c:pt>
                <c:pt idx="3628">
                  <c:v>1.589</c:v>
                </c:pt>
                <c:pt idx="3629">
                  <c:v>1.63</c:v>
                </c:pt>
                <c:pt idx="3630">
                  <c:v>1.641</c:v>
                </c:pt>
                <c:pt idx="3631">
                  <c:v>1.6930000000000001</c:v>
                </c:pt>
                <c:pt idx="3632">
                  <c:v>1.665</c:v>
                </c:pt>
                <c:pt idx="3633">
                  <c:v>1.655</c:v>
                </c:pt>
                <c:pt idx="3634">
                  <c:v>1.6919999999999999</c:v>
                </c:pt>
                <c:pt idx="3635">
                  <c:v>1.6559999999999999</c:v>
                </c:pt>
                <c:pt idx="3636">
                  <c:v>1.5920000000000001</c:v>
                </c:pt>
                <c:pt idx="3637">
                  <c:v>1.5509999999999999</c:v>
                </c:pt>
                <c:pt idx="3638">
                  <c:v>1.5820000000000001</c:v>
                </c:pt>
                <c:pt idx="3639">
                  <c:v>1.6160000000000001</c:v>
                </c:pt>
                <c:pt idx="3640">
                  <c:v>1.615</c:v>
                </c:pt>
                <c:pt idx="3641">
                  <c:v>1.6020000000000001</c:v>
                </c:pt>
                <c:pt idx="3642">
                  <c:v>1.657</c:v>
                </c:pt>
                <c:pt idx="3643">
                  <c:v>1.65</c:v>
                </c:pt>
                <c:pt idx="3644">
                  <c:v>1.639</c:v>
                </c:pt>
                <c:pt idx="3645">
                  <c:v>1.63</c:v>
                </c:pt>
                <c:pt idx="3646">
                  <c:v>1.5649999999999999</c:v>
                </c:pt>
                <c:pt idx="3647">
                  <c:v>1.581</c:v>
                </c:pt>
                <c:pt idx="3648">
                  <c:v>1.5189999999999999</c:v>
                </c:pt>
                <c:pt idx="3649">
                  <c:v>1.48</c:v>
                </c:pt>
                <c:pt idx="3650">
                  <c:v>1.4990000000000001</c:v>
                </c:pt>
                <c:pt idx="3651">
                  <c:v>1.538</c:v>
                </c:pt>
                <c:pt idx="3652">
                  <c:v>1.5529999999999999</c:v>
                </c:pt>
                <c:pt idx="3653">
                  <c:v>1.5</c:v>
                </c:pt>
                <c:pt idx="3654">
                  <c:v>1.484</c:v>
                </c:pt>
                <c:pt idx="3655">
                  <c:v>1.44</c:v>
                </c:pt>
                <c:pt idx="3656">
                  <c:v>1.45</c:v>
                </c:pt>
                <c:pt idx="3657">
                  <c:v>1.4590000000000001</c:v>
                </c:pt>
                <c:pt idx="3658">
                  <c:v>1.4339999999999999</c:v>
                </c:pt>
                <c:pt idx="3659">
                  <c:v>1.4139999999999999</c:v>
                </c:pt>
                <c:pt idx="3660">
                  <c:v>1.4339999999999999</c:v>
                </c:pt>
                <c:pt idx="3661">
                  <c:v>1.4770000000000001</c:v>
                </c:pt>
                <c:pt idx="3662">
                  <c:v>1.4550000000000001</c:v>
                </c:pt>
                <c:pt idx="3663">
                  <c:v>1.4510000000000001</c:v>
                </c:pt>
                <c:pt idx="3664">
                  <c:v>1.494</c:v>
                </c:pt>
                <c:pt idx="3665">
                  <c:v>1.456</c:v>
                </c:pt>
                <c:pt idx="3666">
                  <c:v>1.47</c:v>
                </c:pt>
                <c:pt idx="3667">
                  <c:v>1.43</c:v>
                </c:pt>
                <c:pt idx="3668">
                  <c:v>1.4339999999999999</c:v>
                </c:pt>
                <c:pt idx="3669">
                  <c:v>1.4079999999999999</c:v>
                </c:pt>
                <c:pt idx="3670">
                  <c:v>1.3680000000000001</c:v>
                </c:pt>
                <c:pt idx="3671">
                  <c:v>1.3859999999999999</c:v>
                </c:pt>
                <c:pt idx="3672">
                  <c:v>1.3779999999999999</c:v>
                </c:pt>
                <c:pt idx="3673">
                  <c:v>1.377</c:v>
                </c:pt>
                <c:pt idx="3674">
                  <c:v>1.345</c:v>
                </c:pt>
                <c:pt idx="3675">
                  <c:v>1.3819999999999999</c:v>
                </c:pt>
                <c:pt idx="3676">
                  <c:v>1.355</c:v>
                </c:pt>
                <c:pt idx="3677">
                  <c:v>1.423</c:v>
                </c:pt>
                <c:pt idx="3678">
                  <c:v>1.407</c:v>
                </c:pt>
                <c:pt idx="3679">
                  <c:v>1.3879999999999999</c:v>
                </c:pt>
                <c:pt idx="3680">
                  <c:v>1.357</c:v>
                </c:pt>
                <c:pt idx="3681">
                  <c:v>1.323</c:v>
                </c:pt>
                <c:pt idx="3682">
                  <c:v>1.1950000000000001</c:v>
                </c:pt>
                <c:pt idx="3683">
                  <c:v>1.2170000000000001</c:v>
                </c:pt>
                <c:pt idx="3684">
                  <c:v>1.224</c:v>
                </c:pt>
                <c:pt idx="3685">
                  <c:v>1.1879999999999999</c:v>
                </c:pt>
                <c:pt idx="3686">
                  <c:v>1.1279999999999999</c:v>
                </c:pt>
                <c:pt idx="3687">
                  <c:v>1.1619999999999999</c:v>
                </c:pt>
                <c:pt idx="3688">
                  <c:v>1.21</c:v>
                </c:pt>
                <c:pt idx="3689">
                  <c:v>1.1850000000000001</c:v>
                </c:pt>
                <c:pt idx="3690">
                  <c:v>1.179</c:v>
                </c:pt>
                <c:pt idx="3691">
                  <c:v>1.1459999999999999</c:v>
                </c:pt>
                <c:pt idx="3692">
                  <c:v>1.143</c:v>
                </c:pt>
                <c:pt idx="3693">
                  <c:v>1.1399999999999999</c:v>
                </c:pt>
                <c:pt idx="3694">
                  <c:v>1.139</c:v>
                </c:pt>
                <c:pt idx="3695">
                  <c:v>1.0609999999999999</c:v>
                </c:pt>
                <c:pt idx="3696">
                  <c:v>1.0780000000000001</c:v>
                </c:pt>
                <c:pt idx="3697">
                  <c:v>1.149</c:v>
                </c:pt>
                <c:pt idx="3698">
                  <c:v>1.1559999999999999</c:v>
                </c:pt>
                <c:pt idx="3699">
                  <c:v>1.202</c:v>
                </c:pt>
                <c:pt idx="3700">
                  <c:v>1.2909999999999999</c:v>
                </c:pt>
                <c:pt idx="3701">
                  <c:v>1.3160000000000001</c:v>
                </c:pt>
                <c:pt idx="3702">
                  <c:v>1.24</c:v>
                </c:pt>
                <c:pt idx="3703">
                  <c:v>1.3149999999999999</c:v>
                </c:pt>
                <c:pt idx="3704">
                  <c:v>1.2889999999999999</c:v>
                </c:pt>
                <c:pt idx="3705">
                  <c:v>1.2769999999999999</c:v>
                </c:pt>
                <c:pt idx="3706">
                  <c:v>1.2689999999999999</c:v>
                </c:pt>
                <c:pt idx="3707">
                  <c:v>1.2410000000000001</c:v>
                </c:pt>
                <c:pt idx="3708">
                  <c:v>1.254</c:v>
                </c:pt>
                <c:pt idx="3709">
                  <c:v>1.2909999999999999</c:v>
                </c:pt>
                <c:pt idx="3710">
                  <c:v>1.29</c:v>
                </c:pt>
                <c:pt idx="3711">
                  <c:v>1.4019999999999999</c:v>
                </c:pt>
                <c:pt idx="3712">
                  <c:v>1.399</c:v>
                </c:pt>
                <c:pt idx="3713">
                  <c:v>1.411</c:v>
                </c:pt>
                <c:pt idx="3714">
                  <c:v>1.4119999999999999</c:v>
                </c:pt>
                <c:pt idx="3715">
                  <c:v>1.45</c:v>
                </c:pt>
                <c:pt idx="3716">
                  <c:v>1.4370000000000001</c:v>
                </c:pt>
                <c:pt idx="3717">
                  <c:v>1.44</c:v>
                </c:pt>
                <c:pt idx="3718">
                  <c:v>1.3779999999999999</c:v>
                </c:pt>
                <c:pt idx="3719">
                  <c:v>1.3480000000000001</c:v>
                </c:pt>
                <c:pt idx="3720">
                  <c:v>1.36</c:v>
                </c:pt>
                <c:pt idx="3721">
                  <c:v>1.3380000000000001</c:v>
                </c:pt>
                <c:pt idx="3722">
                  <c:v>1.325</c:v>
                </c:pt>
                <c:pt idx="3723">
                  <c:v>1.343</c:v>
                </c:pt>
                <c:pt idx="3724">
                  <c:v>1.37</c:v>
                </c:pt>
                <c:pt idx="3725">
                  <c:v>1.3420000000000001</c:v>
                </c:pt>
                <c:pt idx="3726">
                  <c:v>1.302</c:v>
                </c:pt>
                <c:pt idx="3727">
                  <c:v>1.2769999999999999</c:v>
                </c:pt>
                <c:pt idx="3728">
                  <c:v>1.282</c:v>
                </c:pt>
                <c:pt idx="3729">
                  <c:v>1.2769999999999999</c:v>
                </c:pt>
                <c:pt idx="3730">
                  <c:v>1.262</c:v>
                </c:pt>
                <c:pt idx="3731">
                  <c:v>1.2769999999999999</c:v>
                </c:pt>
                <c:pt idx="3732">
                  <c:v>1.2809999999999999</c:v>
                </c:pt>
                <c:pt idx="3733">
                  <c:v>1.28</c:v>
                </c:pt>
                <c:pt idx="3734">
                  <c:v>1.2729999999999999</c:v>
                </c:pt>
                <c:pt idx="3735">
                  <c:v>1.3049999999999999</c:v>
                </c:pt>
                <c:pt idx="3736">
                  <c:v>1.298</c:v>
                </c:pt>
                <c:pt idx="3737">
                  <c:v>1.284</c:v>
                </c:pt>
                <c:pt idx="3738">
                  <c:v>1.2589999999999999</c:v>
                </c:pt>
                <c:pt idx="3739">
                  <c:v>1.2509999999999999</c:v>
                </c:pt>
                <c:pt idx="3740">
                  <c:v>1.234</c:v>
                </c:pt>
                <c:pt idx="3741">
                  <c:v>1.25</c:v>
                </c:pt>
                <c:pt idx="3742">
                  <c:v>1.2509999999999999</c:v>
                </c:pt>
                <c:pt idx="3743">
                  <c:v>1.216</c:v>
                </c:pt>
                <c:pt idx="3744">
                  <c:v>1.22</c:v>
                </c:pt>
                <c:pt idx="3745">
                  <c:v>1.2150000000000001</c:v>
                </c:pt>
                <c:pt idx="3746">
                  <c:v>1.1970000000000001</c:v>
                </c:pt>
                <c:pt idx="3747">
                  <c:v>1.23</c:v>
                </c:pt>
                <c:pt idx="3748">
                  <c:v>1.216</c:v>
                </c:pt>
                <c:pt idx="3749">
                  <c:v>1.2190000000000001</c:v>
                </c:pt>
                <c:pt idx="3750">
                  <c:v>1.196</c:v>
                </c:pt>
                <c:pt idx="3751">
                  <c:v>1.177</c:v>
                </c:pt>
                <c:pt idx="3752">
                  <c:v>1.159</c:v>
                </c:pt>
                <c:pt idx="3753">
                  <c:v>1.139</c:v>
                </c:pt>
                <c:pt idx="3754">
                  <c:v>1.1719999999999999</c:v>
                </c:pt>
                <c:pt idx="3755">
                  <c:v>1.175</c:v>
                </c:pt>
                <c:pt idx="3756">
                  <c:v>1.167</c:v>
                </c:pt>
                <c:pt idx="3757">
                  <c:v>1.2010000000000001</c:v>
                </c:pt>
                <c:pt idx="3758">
                  <c:v>1.1819999999999999</c:v>
                </c:pt>
                <c:pt idx="3759">
                  <c:v>1.171</c:v>
                </c:pt>
                <c:pt idx="3760">
                  <c:v>1.1439999999999999</c:v>
                </c:pt>
                <c:pt idx="3761">
                  <c:v>1.1399999999999999</c:v>
                </c:pt>
                <c:pt idx="3762">
                  <c:v>1.133</c:v>
                </c:pt>
                <c:pt idx="3763">
                  <c:v>1.125</c:v>
                </c:pt>
                <c:pt idx="3764">
                  <c:v>1.1830000000000001</c:v>
                </c:pt>
                <c:pt idx="3765">
                  <c:v>1.2629999999999999</c:v>
                </c:pt>
                <c:pt idx="3766">
                  <c:v>1.272</c:v>
                </c:pt>
                <c:pt idx="3767">
                  <c:v>1.254</c:v>
                </c:pt>
                <c:pt idx="3768">
                  <c:v>1.2330000000000001</c:v>
                </c:pt>
                <c:pt idx="3769">
                  <c:v>1.2330000000000001</c:v>
                </c:pt>
                <c:pt idx="3770">
                  <c:v>1.3260000000000001</c:v>
                </c:pt>
                <c:pt idx="3771">
                  <c:v>1.3340000000000001</c:v>
                </c:pt>
                <c:pt idx="3772">
                  <c:v>1.278</c:v>
                </c:pt>
                <c:pt idx="3773">
                  <c:v>1.258</c:v>
                </c:pt>
                <c:pt idx="3774">
                  <c:v>1.2909999999999999</c:v>
                </c:pt>
                <c:pt idx="3775">
                  <c:v>1.331</c:v>
                </c:pt>
                <c:pt idx="3776">
                  <c:v>1.351</c:v>
                </c:pt>
                <c:pt idx="3777">
                  <c:v>1.345</c:v>
                </c:pt>
                <c:pt idx="3778">
                  <c:v>1.36</c:v>
                </c:pt>
                <c:pt idx="3779">
                  <c:v>1.3640000000000001</c:v>
                </c:pt>
                <c:pt idx="3780">
                  <c:v>1.3939999999999999</c:v>
                </c:pt>
                <c:pt idx="3781">
                  <c:v>1.385</c:v>
                </c:pt>
                <c:pt idx="3782">
                  <c:v>1.337</c:v>
                </c:pt>
                <c:pt idx="3783">
                  <c:v>1.3160000000000001</c:v>
                </c:pt>
                <c:pt idx="3784">
                  <c:v>1.323</c:v>
                </c:pt>
                <c:pt idx="3785">
                  <c:v>1.333</c:v>
                </c:pt>
                <c:pt idx="3786">
                  <c:v>1.333</c:v>
                </c:pt>
                <c:pt idx="3787">
                  <c:v>1.337</c:v>
                </c:pt>
                <c:pt idx="3788">
                  <c:v>1.3660000000000001</c:v>
                </c:pt>
                <c:pt idx="3789">
                  <c:v>1.395</c:v>
                </c:pt>
                <c:pt idx="3790">
                  <c:v>1.43</c:v>
                </c:pt>
                <c:pt idx="3791">
                  <c:v>1.3660000000000001</c:v>
                </c:pt>
                <c:pt idx="3792">
                  <c:v>1.3540000000000001</c:v>
                </c:pt>
                <c:pt idx="3793">
                  <c:v>1.3140000000000001</c:v>
                </c:pt>
                <c:pt idx="3794">
                  <c:v>1.3029999999999999</c:v>
                </c:pt>
                <c:pt idx="3795">
                  <c:v>1.2989999999999999</c:v>
                </c:pt>
                <c:pt idx="3796">
                  <c:v>1.2949999999999999</c:v>
                </c:pt>
                <c:pt idx="3797">
                  <c:v>1.302</c:v>
                </c:pt>
                <c:pt idx="3798">
                  <c:v>1.329</c:v>
                </c:pt>
                <c:pt idx="3799">
                  <c:v>1.3440000000000001</c:v>
                </c:pt>
                <c:pt idx="3800">
                  <c:v>1.3540000000000001</c:v>
                </c:pt>
                <c:pt idx="3801">
                  <c:v>1.319</c:v>
                </c:pt>
                <c:pt idx="3802">
                  <c:v>1.3440000000000001</c:v>
                </c:pt>
                <c:pt idx="3803">
                  <c:v>1.339</c:v>
                </c:pt>
                <c:pt idx="3804">
                  <c:v>1.3660000000000001</c:v>
                </c:pt>
                <c:pt idx="3805">
                  <c:v>1.335</c:v>
                </c:pt>
                <c:pt idx="3806">
                  <c:v>1.335</c:v>
                </c:pt>
                <c:pt idx="3807">
                  <c:v>1.3169999999999999</c:v>
                </c:pt>
                <c:pt idx="3808">
                  <c:v>1.3280000000000001</c:v>
                </c:pt>
                <c:pt idx="3809">
                  <c:v>1.357</c:v>
                </c:pt>
                <c:pt idx="3810">
                  <c:v>1.3420000000000001</c:v>
                </c:pt>
                <c:pt idx="3811">
                  <c:v>1.329</c:v>
                </c:pt>
                <c:pt idx="3812">
                  <c:v>1.357</c:v>
                </c:pt>
                <c:pt idx="3813">
                  <c:v>1.3640000000000001</c:v>
                </c:pt>
                <c:pt idx="3814">
                  <c:v>1.369</c:v>
                </c:pt>
                <c:pt idx="3815">
                  <c:v>1.3759999999999999</c:v>
                </c:pt>
                <c:pt idx="3816">
                  <c:v>1.3879999999999999</c:v>
                </c:pt>
                <c:pt idx="3817">
                  <c:v>1.403</c:v>
                </c:pt>
                <c:pt idx="3818">
                  <c:v>1.373</c:v>
                </c:pt>
                <c:pt idx="3819">
                  <c:v>1.304</c:v>
                </c:pt>
                <c:pt idx="3820">
                  <c:v>1.319</c:v>
                </c:pt>
                <c:pt idx="3821">
                  <c:v>1.3939999999999999</c:v>
                </c:pt>
                <c:pt idx="3822">
                  <c:v>1.4239999999999999</c:v>
                </c:pt>
                <c:pt idx="3823">
                  <c:v>1.393</c:v>
                </c:pt>
                <c:pt idx="3824">
                  <c:v>1.385</c:v>
                </c:pt>
                <c:pt idx="3825">
                  <c:v>1.413</c:v>
                </c:pt>
                <c:pt idx="3826">
                  <c:v>1.3979999999999999</c:v>
                </c:pt>
                <c:pt idx="3827">
                  <c:v>1.409</c:v>
                </c:pt>
                <c:pt idx="3828">
                  <c:v>1.395</c:v>
                </c:pt>
                <c:pt idx="3829">
                  <c:v>1.377</c:v>
                </c:pt>
                <c:pt idx="3830">
                  <c:v>1.3839999999999999</c:v>
                </c:pt>
                <c:pt idx="3831">
                  <c:v>1.379</c:v>
                </c:pt>
                <c:pt idx="3832">
                  <c:v>1.3879999999999999</c:v>
                </c:pt>
                <c:pt idx="3833">
                  <c:v>1.3959999999999999</c:v>
                </c:pt>
                <c:pt idx="3834">
                  <c:v>1.3959999999999999</c:v>
                </c:pt>
                <c:pt idx="3835">
                  <c:v>1.369</c:v>
                </c:pt>
                <c:pt idx="3836">
                  <c:v>1.387</c:v>
                </c:pt>
                <c:pt idx="3837">
                  <c:v>1.3879999999999999</c:v>
                </c:pt>
                <c:pt idx="3838">
                  <c:v>1.36</c:v>
                </c:pt>
                <c:pt idx="3839">
                  <c:v>1.383</c:v>
                </c:pt>
                <c:pt idx="3840">
                  <c:v>1.3680000000000001</c:v>
                </c:pt>
                <c:pt idx="3841">
                  <c:v>1.369</c:v>
                </c:pt>
                <c:pt idx="3842">
                  <c:v>1.365</c:v>
                </c:pt>
                <c:pt idx="3843">
                  <c:v>1.337</c:v>
                </c:pt>
                <c:pt idx="3844">
                  <c:v>1.3320000000000001</c:v>
                </c:pt>
                <c:pt idx="3845">
                  <c:v>1.333</c:v>
                </c:pt>
                <c:pt idx="3846">
                  <c:v>1.3380000000000001</c:v>
                </c:pt>
                <c:pt idx="3847">
                  <c:v>1.339</c:v>
                </c:pt>
                <c:pt idx="3848">
                  <c:v>1.341</c:v>
                </c:pt>
                <c:pt idx="3849">
                  <c:v>1.3260000000000001</c:v>
                </c:pt>
                <c:pt idx="3850">
                  <c:v>1.3260000000000001</c:v>
                </c:pt>
                <c:pt idx="3851">
                  <c:v>1.32</c:v>
                </c:pt>
                <c:pt idx="3852">
                  <c:v>1.3109999999999999</c:v>
                </c:pt>
                <c:pt idx="3853">
                  <c:v>1.3109999999999999</c:v>
                </c:pt>
                <c:pt idx="3854">
                  <c:v>1.2869999999999999</c:v>
                </c:pt>
                <c:pt idx="3855">
                  <c:v>1.3140000000000001</c:v>
                </c:pt>
                <c:pt idx="3856">
                  <c:v>1.3360000000000001</c:v>
                </c:pt>
                <c:pt idx="3857">
                  <c:v>1.327</c:v>
                </c:pt>
                <c:pt idx="3858">
                  <c:v>1.3360000000000001</c:v>
                </c:pt>
                <c:pt idx="3859">
                  <c:v>1.3460000000000001</c:v>
                </c:pt>
                <c:pt idx="3860">
                  <c:v>1.357</c:v>
                </c:pt>
                <c:pt idx="3861">
                  <c:v>1.3720000000000001</c:v>
                </c:pt>
                <c:pt idx="3862">
                  <c:v>1.3580000000000001</c:v>
                </c:pt>
                <c:pt idx="3863">
                  <c:v>1.367</c:v>
                </c:pt>
                <c:pt idx="3864">
                  <c:v>1.343</c:v>
                </c:pt>
                <c:pt idx="3865">
                  <c:v>1.335</c:v>
                </c:pt>
                <c:pt idx="3866">
                  <c:v>1.357</c:v>
                </c:pt>
                <c:pt idx="3867">
                  <c:v>1.381</c:v>
                </c:pt>
                <c:pt idx="3868">
                  <c:v>1.35</c:v>
                </c:pt>
                <c:pt idx="3869">
                  <c:v>1.3740000000000001</c:v>
                </c:pt>
                <c:pt idx="3870">
                  <c:v>1.355</c:v>
                </c:pt>
                <c:pt idx="3871">
                  <c:v>1.3919999999999999</c:v>
                </c:pt>
                <c:pt idx="3872">
                  <c:v>1.3819999999999999</c:v>
                </c:pt>
                <c:pt idx="3873">
                  <c:v>1.3740000000000001</c:v>
                </c:pt>
                <c:pt idx="3874">
                  <c:v>1.3959999999999999</c:v>
                </c:pt>
                <c:pt idx="3875">
                  <c:v>1.3640000000000001</c:v>
                </c:pt>
                <c:pt idx="3876">
                  <c:v>1.351</c:v>
                </c:pt>
                <c:pt idx="3877">
                  <c:v>1.349</c:v>
                </c:pt>
                <c:pt idx="3878">
                  <c:v>1.3420000000000001</c:v>
                </c:pt>
                <c:pt idx="3879">
                  <c:v>1.331</c:v>
                </c:pt>
                <c:pt idx="3880">
                  <c:v>1.34</c:v>
                </c:pt>
                <c:pt idx="3881">
                  <c:v>1.3320000000000001</c:v>
                </c:pt>
                <c:pt idx="3882">
                  <c:v>1.3320000000000001</c:v>
                </c:pt>
                <c:pt idx="3883">
                  <c:v>1.3380000000000001</c:v>
                </c:pt>
                <c:pt idx="3884">
                  <c:v>1.327</c:v>
                </c:pt>
                <c:pt idx="3885">
                  <c:v>1.32</c:v>
                </c:pt>
                <c:pt idx="3886">
                  <c:v>1.325</c:v>
                </c:pt>
                <c:pt idx="3887">
                  <c:v>1.33</c:v>
                </c:pt>
                <c:pt idx="3888">
                  <c:v>1.349</c:v>
                </c:pt>
                <c:pt idx="3889">
                  <c:v>1.369</c:v>
                </c:pt>
                <c:pt idx="3890">
                  <c:v>1.401</c:v>
                </c:pt>
                <c:pt idx="3891">
                  <c:v>1.3879999999999999</c:v>
                </c:pt>
                <c:pt idx="3892">
                  <c:v>1.397</c:v>
                </c:pt>
                <c:pt idx="3893">
                  <c:v>1.3839999999999999</c:v>
                </c:pt>
                <c:pt idx="3894">
                  <c:v>1.393</c:v>
                </c:pt>
                <c:pt idx="3895">
                  <c:v>1.4</c:v>
                </c:pt>
                <c:pt idx="3896">
                  <c:v>1.413</c:v>
                </c:pt>
                <c:pt idx="3897">
                  <c:v>1.399</c:v>
                </c:pt>
                <c:pt idx="3898">
                  <c:v>1.421</c:v>
                </c:pt>
                <c:pt idx="3899">
                  <c:v>1.425</c:v>
                </c:pt>
                <c:pt idx="3900">
                  <c:v>1.4410000000000001</c:v>
                </c:pt>
                <c:pt idx="3901">
                  <c:v>1.4379999999999999</c:v>
                </c:pt>
                <c:pt idx="3902">
                  <c:v>1.4390000000000001</c:v>
                </c:pt>
                <c:pt idx="3903">
                  <c:v>1.468</c:v>
                </c:pt>
                <c:pt idx="3904">
                  <c:v>1.472</c:v>
                </c:pt>
                <c:pt idx="3905">
                  <c:v>1.4530000000000001</c:v>
                </c:pt>
                <c:pt idx="3906">
                  <c:v>1.476</c:v>
                </c:pt>
                <c:pt idx="3907">
                  <c:v>1.488</c:v>
                </c:pt>
                <c:pt idx="3908">
                  <c:v>1.486</c:v>
                </c:pt>
                <c:pt idx="3909">
                  <c:v>1.508</c:v>
                </c:pt>
                <c:pt idx="3910">
                  <c:v>1.51</c:v>
                </c:pt>
                <c:pt idx="3911">
                  <c:v>1.538</c:v>
                </c:pt>
                <c:pt idx="3912">
                  <c:v>1.5489999999999999</c:v>
                </c:pt>
                <c:pt idx="3913">
                  <c:v>1.5649999999999999</c:v>
                </c:pt>
                <c:pt idx="3914">
                  <c:v>1.516</c:v>
                </c:pt>
                <c:pt idx="3915">
                  <c:v>1.478</c:v>
                </c:pt>
                <c:pt idx="3916">
                  <c:v>1.5109999999999999</c:v>
                </c:pt>
                <c:pt idx="3917">
                  <c:v>1.5229999999999999</c:v>
                </c:pt>
                <c:pt idx="3918">
                  <c:v>1.5029999999999999</c:v>
                </c:pt>
                <c:pt idx="3919">
                  <c:v>1.512</c:v>
                </c:pt>
                <c:pt idx="3920">
                  <c:v>1.524</c:v>
                </c:pt>
                <c:pt idx="3921">
                  <c:v>1.5349999999999999</c:v>
                </c:pt>
                <c:pt idx="3922">
                  <c:v>1.5029999999999999</c:v>
                </c:pt>
                <c:pt idx="3923">
                  <c:v>1.514</c:v>
                </c:pt>
                <c:pt idx="3924">
                  <c:v>1.5149999999999999</c:v>
                </c:pt>
                <c:pt idx="3925">
                  <c:v>1.5349999999999999</c:v>
                </c:pt>
                <c:pt idx="3926">
                  <c:v>1.5269999999999999</c:v>
                </c:pt>
                <c:pt idx="3927">
                  <c:v>1.5109999999999999</c:v>
                </c:pt>
                <c:pt idx="3928">
                  <c:v>1.502</c:v>
                </c:pt>
                <c:pt idx="3929">
                  <c:v>1.482</c:v>
                </c:pt>
                <c:pt idx="3930">
                  <c:v>1.464</c:v>
                </c:pt>
                <c:pt idx="3931">
                  <c:v>1.4510000000000001</c:v>
                </c:pt>
                <c:pt idx="3932">
                  <c:v>1.4350000000000001</c:v>
                </c:pt>
                <c:pt idx="3933">
                  <c:v>1.4490000000000001</c:v>
                </c:pt>
                <c:pt idx="3934">
                  <c:v>1.4810000000000001</c:v>
                </c:pt>
                <c:pt idx="3935">
                  <c:v>1.458</c:v>
                </c:pt>
                <c:pt idx="3936">
                  <c:v>1.44</c:v>
                </c:pt>
                <c:pt idx="3937">
                  <c:v>1.419</c:v>
                </c:pt>
                <c:pt idx="3938">
                  <c:v>1.45</c:v>
                </c:pt>
                <c:pt idx="3939">
                  <c:v>1.444</c:v>
                </c:pt>
                <c:pt idx="3940">
                  <c:v>1.4410000000000001</c:v>
                </c:pt>
                <c:pt idx="3941">
                  <c:v>1.4419999999999999</c:v>
                </c:pt>
                <c:pt idx="3942">
                  <c:v>1.4350000000000001</c:v>
                </c:pt>
                <c:pt idx="3943">
                  <c:v>1.4510000000000001</c:v>
                </c:pt>
                <c:pt idx="3944">
                  <c:v>1.427</c:v>
                </c:pt>
                <c:pt idx="3945">
                  <c:v>1.4039999999999999</c:v>
                </c:pt>
                <c:pt idx="3946">
                  <c:v>1.389</c:v>
                </c:pt>
                <c:pt idx="3947">
                  <c:v>1.399</c:v>
                </c:pt>
                <c:pt idx="3948">
                  <c:v>1.4039999999999999</c:v>
                </c:pt>
                <c:pt idx="3949">
                  <c:v>1.39</c:v>
                </c:pt>
                <c:pt idx="3950">
                  <c:v>1.395</c:v>
                </c:pt>
                <c:pt idx="3951">
                  <c:v>1.3939999999999999</c:v>
                </c:pt>
                <c:pt idx="3952">
                  <c:v>1.3859999999999999</c:v>
                </c:pt>
                <c:pt idx="3953">
                  <c:v>1.369</c:v>
                </c:pt>
                <c:pt idx="3954">
                  <c:v>1.401</c:v>
                </c:pt>
                <c:pt idx="3955">
                  <c:v>1.3819999999999999</c:v>
                </c:pt>
                <c:pt idx="3956">
                  <c:v>1.363</c:v>
                </c:pt>
                <c:pt idx="3957">
                  <c:v>1.3919999999999999</c:v>
                </c:pt>
                <c:pt idx="3958">
                  <c:v>1.373</c:v>
                </c:pt>
                <c:pt idx="3959">
                  <c:v>1.3879999999999999</c:v>
                </c:pt>
                <c:pt idx="3960">
                  <c:v>1.4079999999999999</c:v>
                </c:pt>
                <c:pt idx="3961">
                  <c:v>1.417</c:v>
                </c:pt>
                <c:pt idx="3962">
                  <c:v>1.405</c:v>
                </c:pt>
                <c:pt idx="3963">
                  <c:v>1.4139999999999999</c:v>
                </c:pt>
                <c:pt idx="3964">
                  <c:v>1.4279999999999999</c:v>
                </c:pt>
                <c:pt idx="3965">
                  <c:v>1.4379999999999999</c:v>
                </c:pt>
                <c:pt idx="3966">
                  <c:v>1.4359999999999999</c:v>
                </c:pt>
                <c:pt idx="3967">
                  <c:v>1.417</c:v>
                </c:pt>
                <c:pt idx="3968">
                  <c:v>1.375</c:v>
                </c:pt>
                <c:pt idx="3969">
                  <c:v>1.3720000000000001</c:v>
                </c:pt>
                <c:pt idx="3970">
                  <c:v>1.3779999999999999</c:v>
                </c:pt>
                <c:pt idx="3971">
                  <c:v>1.365</c:v>
                </c:pt>
                <c:pt idx="3972">
                  <c:v>1.375</c:v>
                </c:pt>
                <c:pt idx="3973">
                  <c:v>1.367</c:v>
                </c:pt>
                <c:pt idx="3974">
                  <c:v>1.3660000000000001</c:v>
                </c:pt>
                <c:pt idx="3975">
                  <c:v>1.3759999999999999</c:v>
                </c:pt>
                <c:pt idx="3976">
                  <c:v>1.371</c:v>
                </c:pt>
                <c:pt idx="3977">
                  <c:v>1.367</c:v>
                </c:pt>
                <c:pt idx="3978">
                  <c:v>1.361</c:v>
                </c:pt>
                <c:pt idx="3979">
                  <c:v>1.365</c:v>
                </c:pt>
                <c:pt idx="3980">
                  <c:v>1.391</c:v>
                </c:pt>
                <c:pt idx="3981">
                  <c:v>1.401</c:v>
                </c:pt>
                <c:pt idx="3982">
                  <c:v>1.391</c:v>
                </c:pt>
                <c:pt idx="3983">
                  <c:v>1.409</c:v>
                </c:pt>
                <c:pt idx="3984">
                  <c:v>1.3939999999999999</c:v>
                </c:pt>
                <c:pt idx="3985">
                  <c:v>1.3959999999999999</c:v>
                </c:pt>
                <c:pt idx="3986">
                  <c:v>1.377</c:v>
                </c:pt>
                <c:pt idx="3987">
                  <c:v>1.395</c:v>
                </c:pt>
                <c:pt idx="3988">
                  <c:v>1.375</c:v>
                </c:pt>
                <c:pt idx="3989">
                  <c:v>1.371</c:v>
                </c:pt>
                <c:pt idx="3990">
                  <c:v>1.367</c:v>
                </c:pt>
                <c:pt idx="3991">
                  <c:v>1.379</c:v>
                </c:pt>
                <c:pt idx="3992">
                  <c:v>1.383</c:v>
                </c:pt>
                <c:pt idx="3993">
                  <c:v>1.365</c:v>
                </c:pt>
                <c:pt idx="3994">
                  <c:v>1.35</c:v>
                </c:pt>
                <c:pt idx="3995">
                  <c:v>1.35</c:v>
                </c:pt>
                <c:pt idx="3996">
                  <c:v>1.353</c:v>
                </c:pt>
                <c:pt idx="3997">
                  <c:v>1.3640000000000001</c:v>
                </c:pt>
                <c:pt idx="3998">
                  <c:v>1.3660000000000001</c:v>
                </c:pt>
                <c:pt idx="3999">
                  <c:v>1.353</c:v>
                </c:pt>
                <c:pt idx="4000">
                  <c:v>1.3620000000000001</c:v>
                </c:pt>
                <c:pt idx="4001">
                  <c:v>1.3540000000000001</c:v>
                </c:pt>
                <c:pt idx="4002">
                  <c:v>1.3640000000000001</c:v>
                </c:pt>
                <c:pt idx="4003">
                  <c:v>1.361</c:v>
                </c:pt>
                <c:pt idx="4004">
                  <c:v>1.3240000000000001</c:v>
                </c:pt>
                <c:pt idx="4005">
                  <c:v>1.325</c:v>
                </c:pt>
                <c:pt idx="4006">
                  <c:v>1.3120000000000001</c:v>
                </c:pt>
                <c:pt idx="4007">
                  <c:v>1.3029999999999999</c:v>
                </c:pt>
                <c:pt idx="4008">
                  <c:v>1.329</c:v>
                </c:pt>
                <c:pt idx="4009">
                  <c:v>1.3049999999999999</c:v>
                </c:pt>
                <c:pt idx="4010">
                  <c:v>1.3320000000000001</c:v>
                </c:pt>
                <c:pt idx="4011">
                  <c:v>1.3180000000000001</c:v>
                </c:pt>
                <c:pt idx="4012">
                  <c:v>1.3160000000000001</c:v>
                </c:pt>
                <c:pt idx="4013">
                  <c:v>1.3069999999999999</c:v>
                </c:pt>
                <c:pt idx="4014">
                  <c:v>1.3109999999999999</c:v>
                </c:pt>
                <c:pt idx="4015">
                  <c:v>1.3140000000000001</c:v>
                </c:pt>
                <c:pt idx="4016">
                  <c:v>1.3109999999999999</c:v>
                </c:pt>
                <c:pt idx="4017">
                  <c:v>1.288</c:v>
                </c:pt>
                <c:pt idx="4018">
                  <c:v>1.272</c:v>
                </c:pt>
                <c:pt idx="4019">
                  <c:v>1.2849999999999999</c:v>
                </c:pt>
                <c:pt idx="4020">
                  <c:v>1.2709999999999999</c:v>
                </c:pt>
                <c:pt idx="4021">
                  <c:v>1.266</c:v>
                </c:pt>
                <c:pt idx="4022">
                  <c:v>1.266</c:v>
                </c:pt>
                <c:pt idx="4023">
                  <c:v>1.262</c:v>
                </c:pt>
                <c:pt idx="4024">
                  <c:v>1.2609999999999999</c:v>
                </c:pt>
                <c:pt idx="4025">
                  <c:v>1.2709999999999999</c:v>
                </c:pt>
                <c:pt idx="4026">
                  <c:v>1.3009999999999999</c:v>
                </c:pt>
                <c:pt idx="4027">
                  <c:v>1.3169999999999999</c:v>
                </c:pt>
                <c:pt idx="4028">
                  <c:v>1.323</c:v>
                </c:pt>
                <c:pt idx="4029">
                  <c:v>1.333</c:v>
                </c:pt>
                <c:pt idx="4030">
                  <c:v>1.3520000000000001</c:v>
                </c:pt>
                <c:pt idx="4031">
                  <c:v>1.343</c:v>
                </c:pt>
                <c:pt idx="4032">
                  <c:v>1.3140000000000001</c:v>
                </c:pt>
                <c:pt idx="4033">
                  <c:v>1.3129999999999999</c:v>
                </c:pt>
                <c:pt idx="4034">
                  <c:v>1.296</c:v>
                </c:pt>
                <c:pt idx="4035">
                  <c:v>1.28</c:v>
                </c:pt>
                <c:pt idx="4036">
                  <c:v>1.2969999999999999</c:v>
                </c:pt>
                <c:pt idx="4037">
                  <c:v>1.274</c:v>
                </c:pt>
                <c:pt idx="4038">
                  <c:v>1.274</c:v>
                </c:pt>
                <c:pt idx="4039">
                  <c:v>1.2609999999999999</c:v>
                </c:pt>
                <c:pt idx="4040">
                  <c:v>1.2549999999999999</c:v>
                </c:pt>
                <c:pt idx="4041">
                  <c:v>1.288</c:v>
                </c:pt>
                <c:pt idx="4042">
                  <c:v>1.272</c:v>
                </c:pt>
                <c:pt idx="4043">
                  <c:v>1.274</c:v>
                </c:pt>
                <c:pt idx="4044">
                  <c:v>1.286</c:v>
                </c:pt>
                <c:pt idx="4045">
                  <c:v>1.2669999999999999</c:v>
                </c:pt>
                <c:pt idx="4046">
                  <c:v>1.2669999999999999</c:v>
                </c:pt>
                <c:pt idx="4047">
                  <c:v>1.2509999999999999</c:v>
                </c:pt>
                <c:pt idx="4048">
                  <c:v>1.2470000000000001</c:v>
                </c:pt>
                <c:pt idx="4049">
                  <c:v>1.226</c:v>
                </c:pt>
                <c:pt idx="4050">
                  <c:v>1.208</c:v>
                </c:pt>
                <c:pt idx="4051">
                  <c:v>1.1819999999999999</c:v>
                </c:pt>
                <c:pt idx="4052">
                  <c:v>1.1990000000000001</c:v>
                </c:pt>
                <c:pt idx="4053">
                  <c:v>1.1539999999999999</c:v>
                </c:pt>
                <c:pt idx="4054">
                  <c:v>1.1439999999999999</c:v>
                </c:pt>
                <c:pt idx="4055">
                  <c:v>1.127</c:v>
                </c:pt>
                <c:pt idx="4056">
                  <c:v>1.1459999999999999</c:v>
                </c:pt>
                <c:pt idx="4057">
                  <c:v>1.161</c:v>
                </c:pt>
                <c:pt idx="4058">
                  <c:v>1.161</c:v>
                </c:pt>
                <c:pt idx="4059">
                  <c:v>1.103</c:v>
                </c:pt>
                <c:pt idx="4060">
                  <c:v>1.1040000000000001</c:v>
                </c:pt>
                <c:pt idx="4061">
                  <c:v>1.052</c:v>
                </c:pt>
                <c:pt idx="4062">
                  <c:v>1.0289999999999999</c:v>
                </c:pt>
                <c:pt idx="4063">
                  <c:v>1.0129999999999999</c:v>
                </c:pt>
                <c:pt idx="4064">
                  <c:v>1.0169999999999999</c:v>
                </c:pt>
                <c:pt idx="4065">
                  <c:v>1.046</c:v>
                </c:pt>
                <c:pt idx="4066">
                  <c:v>1.2230000000000001</c:v>
                </c:pt>
                <c:pt idx="4067">
                  <c:v>1.1839999999999999</c:v>
                </c:pt>
                <c:pt idx="4068">
                  <c:v>1.288</c:v>
                </c:pt>
                <c:pt idx="4069">
                  <c:v>1.26</c:v>
                </c:pt>
                <c:pt idx="4070">
                  <c:v>1.1970000000000001</c:v>
                </c:pt>
                <c:pt idx="4071">
                  <c:v>1.212</c:v>
                </c:pt>
                <c:pt idx="4072">
                  <c:v>1.202</c:v>
                </c:pt>
                <c:pt idx="4073">
                  <c:v>1.165</c:v>
                </c:pt>
                <c:pt idx="4074">
                  <c:v>1.127</c:v>
                </c:pt>
                <c:pt idx="4075">
                  <c:v>1.131</c:v>
                </c:pt>
                <c:pt idx="4076">
                  <c:v>1.1319999999999999</c:v>
                </c:pt>
                <c:pt idx="4077">
                  <c:v>1.1459999999999999</c:v>
                </c:pt>
                <c:pt idx="4078">
                  <c:v>1.1739999999999999</c:v>
                </c:pt>
                <c:pt idx="4079">
                  <c:v>1.163</c:v>
                </c:pt>
                <c:pt idx="4080">
                  <c:v>1.1479999999999999</c:v>
                </c:pt>
                <c:pt idx="4081">
                  <c:v>1.135</c:v>
                </c:pt>
                <c:pt idx="4082">
                  <c:v>1.101</c:v>
                </c:pt>
                <c:pt idx="4083">
                  <c:v>1.0669999999999999</c:v>
                </c:pt>
                <c:pt idx="4084">
                  <c:v>1.0609999999999999</c:v>
                </c:pt>
                <c:pt idx="4085">
                  <c:v>1.0669999999999999</c:v>
                </c:pt>
                <c:pt idx="4086">
                  <c:v>1.0920000000000001</c:v>
                </c:pt>
                <c:pt idx="4087">
                  <c:v>1.0760000000000001</c:v>
                </c:pt>
                <c:pt idx="4088">
                  <c:v>1.091</c:v>
                </c:pt>
                <c:pt idx="4089">
                  <c:v>1.0760000000000001</c:v>
                </c:pt>
                <c:pt idx="4090">
                  <c:v>1.0720000000000001</c:v>
                </c:pt>
                <c:pt idx="4091">
                  <c:v>1.0720000000000001</c:v>
                </c:pt>
                <c:pt idx="4092">
                  <c:v>1.044</c:v>
                </c:pt>
                <c:pt idx="4093">
                  <c:v>1.038</c:v>
                </c:pt>
                <c:pt idx="4094">
                  <c:v>1.032</c:v>
                </c:pt>
                <c:pt idx="4095">
                  <c:v>0.98799999999999999</c:v>
                </c:pt>
                <c:pt idx="4096">
                  <c:v>0.98</c:v>
                </c:pt>
                <c:pt idx="4097">
                  <c:v>0.96399999999999997</c:v>
                </c:pt>
                <c:pt idx="4098">
                  <c:v>0.98299999999999998</c:v>
                </c:pt>
                <c:pt idx="4099">
                  <c:v>1</c:v>
                </c:pt>
                <c:pt idx="4100">
                  <c:v>1.0009999999999999</c:v>
                </c:pt>
                <c:pt idx="4101">
                  <c:v>0.96699999999999997</c:v>
                </c:pt>
                <c:pt idx="4102">
                  <c:v>0.96699999999999997</c:v>
                </c:pt>
                <c:pt idx="4103">
                  <c:v>0.96299999999999997</c:v>
                </c:pt>
                <c:pt idx="4104">
                  <c:v>1.012</c:v>
                </c:pt>
                <c:pt idx="4105">
                  <c:v>1.016</c:v>
                </c:pt>
                <c:pt idx="4106">
                  <c:v>1.0269999999999999</c:v>
                </c:pt>
                <c:pt idx="4107">
                  <c:v>0.997</c:v>
                </c:pt>
                <c:pt idx="4108">
                  <c:v>0.999</c:v>
                </c:pt>
                <c:pt idx="4109">
                  <c:v>1.0289999999999999</c:v>
                </c:pt>
                <c:pt idx="4110">
                  <c:v>1</c:v>
                </c:pt>
                <c:pt idx="4111">
                  <c:v>0.97099999999999997</c:v>
                </c:pt>
                <c:pt idx="4112">
                  <c:v>0.95199999999999996</c:v>
                </c:pt>
                <c:pt idx="4113">
                  <c:v>0.96</c:v>
                </c:pt>
                <c:pt idx="4114">
                  <c:v>0.96899999999999997</c:v>
                </c:pt>
                <c:pt idx="4115">
                  <c:v>0.97299999999999998</c:v>
                </c:pt>
                <c:pt idx="4116">
                  <c:v>0.98699999999999999</c:v>
                </c:pt>
                <c:pt idx="4117">
                  <c:v>1.0069999999999999</c:v>
                </c:pt>
                <c:pt idx="4118">
                  <c:v>0.995</c:v>
                </c:pt>
                <c:pt idx="4119">
                  <c:v>1.0009999999999999</c:v>
                </c:pt>
                <c:pt idx="4120">
                  <c:v>1.0029999999999999</c:v>
                </c:pt>
                <c:pt idx="4121">
                  <c:v>0.995</c:v>
                </c:pt>
                <c:pt idx="4122">
                  <c:v>0.99399999999999999</c:v>
                </c:pt>
                <c:pt idx="4123">
                  <c:v>0.99</c:v>
                </c:pt>
                <c:pt idx="4124">
                  <c:v>0.98699999999999999</c:v>
                </c:pt>
                <c:pt idx="4125">
                  <c:v>0.98199999999999998</c:v>
                </c:pt>
                <c:pt idx="4126">
                  <c:v>0.94799999999999995</c:v>
                </c:pt>
                <c:pt idx="4127">
                  <c:v>0.94499999999999995</c:v>
                </c:pt>
                <c:pt idx="4128">
                  <c:v>0.93600000000000005</c:v>
                </c:pt>
                <c:pt idx="4129">
                  <c:v>0.93500000000000005</c:v>
                </c:pt>
                <c:pt idx="4130">
                  <c:v>0.94399999999999995</c:v>
                </c:pt>
                <c:pt idx="4131">
                  <c:v>0.93799999999999994</c:v>
                </c:pt>
                <c:pt idx="4132">
                  <c:v>0.92400000000000004</c:v>
                </c:pt>
                <c:pt idx="4133">
                  <c:v>0.93400000000000005</c:v>
                </c:pt>
                <c:pt idx="4134">
                  <c:v>0.91500000000000004</c:v>
                </c:pt>
                <c:pt idx="4135">
                  <c:v>0.90600000000000003</c:v>
                </c:pt>
                <c:pt idx="4136">
                  <c:v>0.91100000000000003</c:v>
                </c:pt>
                <c:pt idx="4137">
                  <c:v>0.90600000000000003</c:v>
                </c:pt>
                <c:pt idx="4138">
                  <c:v>0.89200000000000002</c:v>
                </c:pt>
                <c:pt idx="4139">
                  <c:v>0.85199999999999998</c:v>
                </c:pt>
                <c:pt idx="4140">
                  <c:v>0.87</c:v>
                </c:pt>
                <c:pt idx="4141">
                  <c:v>0.872</c:v>
                </c:pt>
                <c:pt idx="4142">
                  <c:v>0.84899999999999998</c:v>
                </c:pt>
                <c:pt idx="4143">
                  <c:v>0.84</c:v>
                </c:pt>
                <c:pt idx="4144">
                  <c:v>0.83399999999999996</c:v>
                </c:pt>
                <c:pt idx="4145">
                  <c:v>0.82499999999999996</c:v>
                </c:pt>
                <c:pt idx="4146">
                  <c:v>0.82499999999999996</c:v>
                </c:pt>
                <c:pt idx="4147">
                  <c:v>0.81100000000000005</c:v>
                </c:pt>
                <c:pt idx="4148">
                  <c:v>0.80600000000000005</c:v>
                </c:pt>
                <c:pt idx="4149">
                  <c:v>0.81200000000000006</c:v>
                </c:pt>
                <c:pt idx="4150">
                  <c:v>0.80200000000000005</c:v>
                </c:pt>
                <c:pt idx="4151">
                  <c:v>0.79100000000000004</c:v>
                </c:pt>
                <c:pt idx="4152">
                  <c:v>0.78100000000000003</c:v>
                </c:pt>
                <c:pt idx="4153">
                  <c:v>0.75900000000000001</c:v>
                </c:pt>
                <c:pt idx="4154">
                  <c:v>0.81</c:v>
                </c:pt>
                <c:pt idx="4155">
                  <c:v>0.81699999999999995</c:v>
                </c:pt>
                <c:pt idx="4156">
                  <c:v>0.85599999999999998</c:v>
                </c:pt>
                <c:pt idx="4157">
                  <c:v>0.86099999999999999</c:v>
                </c:pt>
                <c:pt idx="4158">
                  <c:v>0.85699999999999998</c:v>
                </c:pt>
                <c:pt idx="4159">
                  <c:v>0.83899999999999997</c:v>
                </c:pt>
                <c:pt idx="4160">
                  <c:v>0.82099999999999995</c:v>
                </c:pt>
                <c:pt idx="4161">
                  <c:v>0.84099999999999997</c:v>
                </c:pt>
                <c:pt idx="4162">
                  <c:v>0.83799999999999997</c:v>
                </c:pt>
                <c:pt idx="4163">
                  <c:v>0.83899999999999997</c:v>
                </c:pt>
                <c:pt idx="4164">
                  <c:v>0.87</c:v>
                </c:pt>
                <c:pt idx="4165">
                  <c:v>0.872</c:v>
                </c:pt>
                <c:pt idx="4166">
                  <c:v>0.86299999999999999</c:v>
                </c:pt>
                <c:pt idx="4167">
                  <c:v>0.85699999999999998</c:v>
                </c:pt>
                <c:pt idx="4168">
                  <c:v>0.83299999999999996</c:v>
                </c:pt>
                <c:pt idx="4169">
                  <c:v>0.80700000000000005</c:v>
                </c:pt>
                <c:pt idx="4170">
                  <c:v>0.77600000000000002</c:v>
                </c:pt>
                <c:pt idx="4171">
                  <c:v>0.79100000000000004</c:v>
                </c:pt>
                <c:pt idx="4172">
                  <c:v>0.79100000000000004</c:v>
                </c:pt>
                <c:pt idx="4173">
                  <c:v>0.78600000000000003</c:v>
                </c:pt>
                <c:pt idx="4174">
                  <c:v>0.78700000000000003</c:v>
                </c:pt>
                <c:pt idx="4175">
                  <c:v>0.748</c:v>
                </c:pt>
                <c:pt idx="4176">
                  <c:v>0.748</c:v>
                </c:pt>
                <c:pt idx="4177">
                  <c:v>0.747</c:v>
                </c:pt>
                <c:pt idx="4178">
                  <c:v>0.73299999999999998</c:v>
                </c:pt>
                <c:pt idx="4179">
                  <c:v>0.73899999999999999</c:v>
                </c:pt>
                <c:pt idx="4180">
                  <c:v>0.71399999999999997</c:v>
                </c:pt>
                <c:pt idx="4181">
                  <c:v>0.69399999999999995</c:v>
                </c:pt>
                <c:pt idx="4182">
                  <c:v>0.72399999999999998</c:v>
                </c:pt>
                <c:pt idx="4183">
                  <c:v>0.73199999999999998</c:v>
                </c:pt>
                <c:pt idx="4184">
                  <c:v>0.71799999999999997</c:v>
                </c:pt>
                <c:pt idx="4185">
                  <c:v>0.70699999999999996</c:v>
                </c:pt>
                <c:pt idx="4186">
                  <c:v>0.69599999999999995</c:v>
                </c:pt>
                <c:pt idx="4187">
                  <c:v>0.747</c:v>
                </c:pt>
                <c:pt idx="4188">
                  <c:v>0.748</c:v>
                </c:pt>
                <c:pt idx="4189">
                  <c:v>0.71799999999999997</c:v>
                </c:pt>
                <c:pt idx="4190">
                  <c:v>0.71799999999999997</c:v>
                </c:pt>
                <c:pt idx="4191">
                  <c:v>0.73699999999999999</c:v>
                </c:pt>
                <c:pt idx="4192">
                  <c:v>0.748</c:v>
                </c:pt>
                <c:pt idx="4193">
                  <c:v>0.70499999999999996</c:v>
                </c:pt>
                <c:pt idx="4194">
                  <c:v>0.70099999999999996</c:v>
                </c:pt>
                <c:pt idx="4195">
                  <c:v>0.70099999999999996</c:v>
                </c:pt>
                <c:pt idx="4196">
                  <c:v>0.67200000000000004</c:v>
                </c:pt>
                <c:pt idx="4197">
                  <c:v>0.69899999999999995</c:v>
                </c:pt>
                <c:pt idx="4198">
                  <c:v>0.72199999999999998</c:v>
                </c:pt>
                <c:pt idx="4199">
                  <c:v>0.72099999999999997</c:v>
                </c:pt>
                <c:pt idx="4200">
                  <c:v>0.68100000000000005</c:v>
                </c:pt>
                <c:pt idx="4201">
                  <c:v>0.68200000000000005</c:v>
                </c:pt>
                <c:pt idx="4202">
                  <c:v>0.67900000000000005</c:v>
                </c:pt>
                <c:pt idx="4203">
                  <c:v>0.65800000000000003</c:v>
                </c:pt>
                <c:pt idx="4204">
                  <c:v>0.66</c:v>
                </c:pt>
                <c:pt idx="4205">
                  <c:v>0.65800000000000003</c:v>
                </c:pt>
                <c:pt idx="4206">
                  <c:v>0.64800000000000002</c:v>
                </c:pt>
                <c:pt idx="4207">
                  <c:v>0.63400000000000001</c:v>
                </c:pt>
                <c:pt idx="4208">
                  <c:v>0.63600000000000001</c:v>
                </c:pt>
                <c:pt idx="4209">
                  <c:v>0.64100000000000001</c:v>
                </c:pt>
                <c:pt idx="4210">
                  <c:v>0.64100000000000001</c:v>
                </c:pt>
                <c:pt idx="4211">
                  <c:v>0.63200000000000001</c:v>
                </c:pt>
                <c:pt idx="4212">
                  <c:v>0.626</c:v>
                </c:pt>
                <c:pt idx="4213">
                  <c:v>0.61199999999999999</c:v>
                </c:pt>
                <c:pt idx="4214">
                  <c:v>0.61199999999999999</c:v>
                </c:pt>
                <c:pt idx="4215">
                  <c:v>0.61199999999999999</c:v>
                </c:pt>
                <c:pt idx="4216">
                  <c:v>0.61099999999999999</c:v>
                </c:pt>
                <c:pt idx="4217">
                  <c:v>0.61799999999999999</c:v>
                </c:pt>
                <c:pt idx="4218">
                  <c:v>0.60299999999999998</c:v>
                </c:pt>
                <c:pt idx="4219">
                  <c:v>0.59799999999999998</c:v>
                </c:pt>
                <c:pt idx="4220">
                  <c:v>0.58299999999999996</c:v>
                </c:pt>
                <c:pt idx="4221">
                  <c:v>0.57299999999999995</c:v>
                </c:pt>
                <c:pt idx="4222">
                  <c:v>0.57699999999999996</c:v>
                </c:pt>
                <c:pt idx="4223">
                  <c:v>0.58299999999999996</c:v>
                </c:pt>
                <c:pt idx="4224">
                  <c:v>0.59299999999999997</c:v>
                </c:pt>
                <c:pt idx="4225">
                  <c:v>0.57899999999999996</c:v>
                </c:pt>
                <c:pt idx="4226">
                  <c:v>0.60699999999999998</c:v>
                </c:pt>
                <c:pt idx="4227">
                  <c:v>0.59399999999999997</c:v>
                </c:pt>
                <c:pt idx="4228">
                  <c:v>0.57899999999999996</c:v>
                </c:pt>
                <c:pt idx="4229">
                  <c:v>0.57099999999999995</c:v>
                </c:pt>
                <c:pt idx="4230">
                  <c:v>0.58199999999999996</c:v>
                </c:pt>
                <c:pt idx="4231">
                  <c:v>0.55400000000000005</c:v>
                </c:pt>
                <c:pt idx="4232">
                  <c:v>0.53600000000000003</c:v>
                </c:pt>
                <c:pt idx="4233">
                  <c:v>0.52800000000000002</c:v>
                </c:pt>
                <c:pt idx="4234">
                  <c:v>0.53800000000000003</c:v>
                </c:pt>
                <c:pt idx="4235">
                  <c:v>0.53800000000000003</c:v>
                </c:pt>
                <c:pt idx="4236">
                  <c:v>0.53900000000000003</c:v>
                </c:pt>
                <c:pt idx="4237">
                  <c:v>0.51</c:v>
                </c:pt>
                <c:pt idx="4238">
                  <c:v>0.51100000000000001</c:v>
                </c:pt>
                <c:pt idx="4239">
                  <c:v>0.51</c:v>
                </c:pt>
                <c:pt idx="4240">
                  <c:v>0.502</c:v>
                </c:pt>
                <c:pt idx="4241">
                  <c:v>0.49099999999999999</c:v>
                </c:pt>
                <c:pt idx="4242">
                  <c:v>0.46</c:v>
                </c:pt>
                <c:pt idx="4243">
                  <c:v>0.44</c:v>
                </c:pt>
                <c:pt idx="4244">
                  <c:v>0.433</c:v>
                </c:pt>
                <c:pt idx="4245">
                  <c:v>0.443</c:v>
                </c:pt>
                <c:pt idx="4246">
                  <c:v>0.45300000000000001</c:v>
                </c:pt>
                <c:pt idx="4247">
                  <c:v>0.46700000000000003</c:v>
                </c:pt>
                <c:pt idx="4248">
                  <c:v>0.52100000000000002</c:v>
                </c:pt>
                <c:pt idx="4249">
                  <c:v>0.68</c:v>
                </c:pt>
                <c:pt idx="4250">
                  <c:v>0.58799999999999997</c:v>
                </c:pt>
                <c:pt idx="4251">
                  <c:v>0.627</c:v>
                </c:pt>
                <c:pt idx="4252">
                  <c:v>0.63200000000000001</c:v>
                </c:pt>
                <c:pt idx="4253">
                  <c:v>0.628</c:v>
                </c:pt>
                <c:pt idx="4254">
                  <c:v>0.626</c:v>
                </c:pt>
                <c:pt idx="4255">
                  <c:v>0.71899999999999997</c:v>
                </c:pt>
                <c:pt idx="4256">
                  <c:v>0.82099999999999995</c:v>
                </c:pt>
                <c:pt idx="4257">
                  <c:v>0.84299999999999997</c:v>
                </c:pt>
                <c:pt idx="4258">
                  <c:v>0.88500000000000001</c:v>
                </c:pt>
                <c:pt idx="4259">
                  <c:v>1.0960000000000001</c:v>
                </c:pt>
                <c:pt idx="4260">
                  <c:v>1.04</c:v>
                </c:pt>
                <c:pt idx="4261">
                  <c:v>1.075</c:v>
                </c:pt>
                <c:pt idx="4262">
                  <c:v>1.1479999999999999</c:v>
                </c:pt>
                <c:pt idx="4263">
                  <c:v>1.095</c:v>
                </c:pt>
                <c:pt idx="4264">
                  <c:v>1.0269999999999999</c:v>
                </c:pt>
                <c:pt idx="4265">
                  <c:v>0.98099999999999998</c:v>
                </c:pt>
                <c:pt idx="4266">
                  <c:v>0.99399999999999999</c:v>
                </c:pt>
                <c:pt idx="4267">
                  <c:v>1.0269999999999999</c:v>
                </c:pt>
                <c:pt idx="4268">
                  <c:v>1.032</c:v>
                </c:pt>
                <c:pt idx="4269">
                  <c:v>0.96099999999999997</c:v>
                </c:pt>
                <c:pt idx="4270">
                  <c:v>0.95799999999999996</c:v>
                </c:pt>
                <c:pt idx="4271">
                  <c:v>0.95699999999999996</c:v>
                </c:pt>
                <c:pt idx="4272">
                  <c:v>0.95799999999999996</c:v>
                </c:pt>
                <c:pt idx="4273">
                  <c:v>0.997</c:v>
                </c:pt>
                <c:pt idx="4274">
                  <c:v>0.96399999999999997</c:v>
                </c:pt>
                <c:pt idx="4275">
                  <c:v>0.92</c:v>
                </c:pt>
                <c:pt idx="4276">
                  <c:v>0.94899999999999995</c:v>
                </c:pt>
                <c:pt idx="4277">
                  <c:v>0.95899999999999996</c:v>
                </c:pt>
                <c:pt idx="4278">
                  <c:v>0.93799999999999994</c:v>
                </c:pt>
                <c:pt idx="4279">
                  <c:v>0.96299999999999997</c:v>
                </c:pt>
                <c:pt idx="4280">
                  <c:v>0.97299999999999998</c:v>
                </c:pt>
                <c:pt idx="4281">
                  <c:v>0.92100000000000004</c:v>
                </c:pt>
                <c:pt idx="4282">
                  <c:v>0.91400000000000003</c:v>
                </c:pt>
                <c:pt idx="4283">
                  <c:v>0.90500000000000003</c:v>
                </c:pt>
                <c:pt idx="4284">
                  <c:v>0.88100000000000001</c:v>
                </c:pt>
                <c:pt idx="4285">
                  <c:v>0.9</c:v>
                </c:pt>
                <c:pt idx="4286">
                  <c:v>0.90600000000000003</c:v>
                </c:pt>
                <c:pt idx="4287">
                  <c:v>0.94299999999999995</c:v>
                </c:pt>
                <c:pt idx="4288">
                  <c:v>1.054</c:v>
                </c:pt>
                <c:pt idx="4289">
                  <c:v>1.1020000000000001</c:v>
                </c:pt>
                <c:pt idx="4290">
                  <c:v>1.212</c:v>
                </c:pt>
                <c:pt idx="4291">
                  <c:v>1.3640000000000001</c:v>
                </c:pt>
                <c:pt idx="4292">
                  <c:v>1.425</c:v>
                </c:pt>
                <c:pt idx="4293">
                  <c:v>1.331</c:v>
                </c:pt>
                <c:pt idx="4294">
                  <c:v>1.335</c:v>
                </c:pt>
                <c:pt idx="4295">
                  <c:v>1.3280000000000001</c:v>
                </c:pt>
                <c:pt idx="4296">
                  <c:v>1.417</c:v>
                </c:pt>
                <c:pt idx="4297">
                  <c:v>1.3740000000000001</c:v>
                </c:pt>
                <c:pt idx="4298">
                  <c:v>1.4139999999999999</c:v>
                </c:pt>
                <c:pt idx="4299">
                  <c:v>1.4319999999999999</c:v>
                </c:pt>
                <c:pt idx="4300">
                  <c:v>1.552</c:v>
                </c:pt>
                <c:pt idx="4301">
                  <c:v>1.6240000000000001</c:v>
                </c:pt>
                <c:pt idx="4302">
                  <c:v>1.6120000000000001</c:v>
                </c:pt>
                <c:pt idx="4303">
                  <c:v>1.4870000000000001</c:v>
                </c:pt>
                <c:pt idx="4304">
                  <c:v>1.4410000000000001</c:v>
                </c:pt>
                <c:pt idx="4305">
                  <c:v>1.462</c:v>
                </c:pt>
                <c:pt idx="4306">
                  <c:v>1.585</c:v>
                </c:pt>
                <c:pt idx="4307">
                  <c:v>1.571</c:v>
                </c:pt>
                <c:pt idx="4308">
                  <c:v>1.4810000000000001</c:v>
                </c:pt>
                <c:pt idx="4309">
                  <c:v>1.5269999999999999</c:v>
                </c:pt>
                <c:pt idx="4310">
                  <c:v>1.4550000000000001</c:v>
                </c:pt>
                <c:pt idx="4311">
                  <c:v>1.4279999999999999</c:v>
                </c:pt>
                <c:pt idx="4312">
                  <c:v>1.381</c:v>
                </c:pt>
                <c:pt idx="4313">
                  <c:v>1.401</c:v>
                </c:pt>
                <c:pt idx="4314">
                  <c:v>1.24</c:v>
                </c:pt>
                <c:pt idx="4315">
                  <c:v>1.278</c:v>
                </c:pt>
                <c:pt idx="4316">
                  <c:v>1.383</c:v>
                </c:pt>
                <c:pt idx="4317">
                  <c:v>1.409</c:v>
                </c:pt>
                <c:pt idx="4318">
                  <c:v>1.4370000000000001</c:v>
                </c:pt>
                <c:pt idx="4319">
                  <c:v>1.3979999999999999</c:v>
                </c:pt>
                <c:pt idx="4320">
                  <c:v>1.4319999999999999</c:v>
                </c:pt>
                <c:pt idx="4321">
                  <c:v>1.413</c:v>
                </c:pt>
                <c:pt idx="4322">
                  <c:v>1.383</c:v>
                </c:pt>
                <c:pt idx="4323">
                  <c:v>1.399</c:v>
                </c:pt>
                <c:pt idx="4324">
                  <c:v>1.381</c:v>
                </c:pt>
                <c:pt idx="4325">
                  <c:v>1.333</c:v>
                </c:pt>
                <c:pt idx="4326">
                  <c:v>1.3</c:v>
                </c:pt>
                <c:pt idx="4327">
                  <c:v>1.35</c:v>
                </c:pt>
                <c:pt idx="4328">
                  <c:v>1.4770000000000001</c:v>
                </c:pt>
                <c:pt idx="4329">
                  <c:v>1.421</c:v>
                </c:pt>
                <c:pt idx="4330">
                  <c:v>1.415</c:v>
                </c:pt>
                <c:pt idx="4331">
                  <c:v>1.4259999999999999</c:v>
                </c:pt>
                <c:pt idx="4332">
                  <c:v>1.494</c:v>
                </c:pt>
                <c:pt idx="4333">
                  <c:v>1.4810000000000001</c:v>
                </c:pt>
                <c:pt idx="4334">
                  <c:v>1.429</c:v>
                </c:pt>
                <c:pt idx="4335">
                  <c:v>1.353</c:v>
                </c:pt>
                <c:pt idx="4336">
                  <c:v>1.3680000000000001</c:v>
                </c:pt>
                <c:pt idx="4337">
                  <c:v>1.3580000000000001</c:v>
                </c:pt>
                <c:pt idx="4338">
                  <c:v>1.41</c:v>
                </c:pt>
                <c:pt idx="4339">
                  <c:v>1.43</c:v>
                </c:pt>
                <c:pt idx="4340">
                  <c:v>1.4490000000000001</c:v>
                </c:pt>
                <c:pt idx="4341">
                  <c:v>1.4630000000000001</c:v>
                </c:pt>
                <c:pt idx="4342">
                  <c:v>1.5029999999999999</c:v>
                </c:pt>
                <c:pt idx="4343">
                  <c:v>1.5229999999999999</c:v>
                </c:pt>
                <c:pt idx="4344">
                  <c:v>1.5189999999999999</c:v>
                </c:pt>
                <c:pt idx="4345">
                  <c:v>1.5369999999999999</c:v>
                </c:pt>
                <c:pt idx="4346">
                  <c:v>1.528</c:v>
                </c:pt>
                <c:pt idx="4347">
                  <c:v>1.4039999999999999</c:v>
                </c:pt>
                <c:pt idx="4348">
                  <c:v>1.37</c:v>
                </c:pt>
                <c:pt idx="4349">
                  <c:v>1.36</c:v>
                </c:pt>
                <c:pt idx="4350">
                  <c:v>1.365</c:v>
                </c:pt>
                <c:pt idx="4351">
                  <c:v>1.31</c:v>
                </c:pt>
                <c:pt idx="4352">
                  <c:v>1.3420000000000001</c:v>
                </c:pt>
                <c:pt idx="4353">
                  <c:v>1.3109999999999999</c:v>
                </c:pt>
                <c:pt idx="4354">
                  <c:v>1.351</c:v>
                </c:pt>
                <c:pt idx="4355">
                  <c:v>1.321</c:v>
                </c:pt>
                <c:pt idx="4356">
                  <c:v>1.325</c:v>
                </c:pt>
                <c:pt idx="4357">
                  <c:v>1.341</c:v>
                </c:pt>
                <c:pt idx="4358">
                  <c:v>1.3440000000000001</c:v>
                </c:pt>
                <c:pt idx="4359">
                  <c:v>1.3149999999999999</c:v>
                </c:pt>
                <c:pt idx="4360">
                  <c:v>1.369</c:v>
                </c:pt>
                <c:pt idx="4361">
                  <c:v>1.4730000000000001</c:v>
                </c:pt>
                <c:pt idx="4362">
                  <c:v>1.4370000000000001</c:v>
                </c:pt>
                <c:pt idx="4363">
                  <c:v>1.4239999999999999</c:v>
                </c:pt>
                <c:pt idx="4364">
                  <c:v>1.39</c:v>
                </c:pt>
                <c:pt idx="4365">
                  <c:v>1.347</c:v>
                </c:pt>
                <c:pt idx="4366">
                  <c:v>1.3240000000000001</c:v>
                </c:pt>
                <c:pt idx="4367">
                  <c:v>1.3</c:v>
                </c:pt>
                <c:pt idx="4368">
                  <c:v>1.3149999999999999</c:v>
                </c:pt>
                <c:pt idx="4369">
                  <c:v>1.288</c:v>
                </c:pt>
                <c:pt idx="4370">
                  <c:v>1.375</c:v>
                </c:pt>
                <c:pt idx="4371">
                  <c:v>1.32</c:v>
                </c:pt>
                <c:pt idx="4372">
                  <c:v>1.3160000000000001</c:v>
                </c:pt>
                <c:pt idx="4373">
                  <c:v>1.343</c:v>
                </c:pt>
                <c:pt idx="4374">
                  <c:v>1.3109999999999999</c:v>
                </c:pt>
                <c:pt idx="4375">
                  <c:v>1.292</c:v>
                </c:pt>
                <c:pt idx="4376">
                  <c:v>1.298</c:v>
                </c:pt>
                <c:pt idx="4377">
                  <c:v>1.278</c:v>
                </c:pt>
                <c:pt idx="4378">
                  <c:v>1.3160000000000001</c:v>
                </c:pt>
                <c:pt idx="4379">
                  <c:v>1.355</c:v>
                </c:pt>
                <c:pt idx="4380">
                  <c:v>1.363</c:v>
                </c:pt>
                <c:pt idx="4381">
                  <c:v>1.403</c:v>
                </c:pt>
                <c:pt idx="4382">
                  <c:v>1.37</c:v>
                </c:pt>
                <c:pt idx="4383">
                  <c:v>1.375</c:v>
                </c:pt>
                <c:pt idx="4384">
                  <c:v>1.375</c:v>
                </c:pt>
                <c:pt idx="4385">
                  <c:v>1.357</c:v>
                </c:pt>
                <c:pt idx="4386">
                  <c:v>1.304</c:v>
                </c:pt>
                <c:pt idx="4387">
                  <c:v>1.3</c:v>
                </c:pt>
                <c:pt idx="4388">
                  <c:v>1.286</c:v>
                </c:pt>
                <c:pt idx="4389">
                  <c:v>1.2849999999999999</c:v>
                </c:pt>
                <c:pt idx="4390">
                  <c:v>1.296</c:v>
                </c:pt>
                <c:pt idx="4391">
                  <c:v>1.3460000000000001</c:v>
                </c:pt>
                <c:pt idx="4392">
                  <c:v>1.3440000000000001</c:v>
                </c:pt>
                <c:pt idx="4393">
                  <c:v>1.321</c:v>
                </c:pt>
                <c:pt idx="4394">
                  <c:v>1.339</c:v>
                </c:pt>
                <c:pt idx="4395">
                  <c:v>1.3220000000000001</c:v>
                </c:pt>
                <c:pt idx="4396">
                  <c:v>1.3120000000000001</c:v>
                </c:pt>
                <c:pt idx="4397">
                  <c:v>1.3240000000000001</c:v>
                </c:pt>
                <c:pt idx="4398">
                  <c:v>1.337</c:v>
                </c:pt>
                <c:pt idx="4399">
                  <c:v>1.3220000000000001</c:v>
                </c:pt>
                <c:pt idx="4400">
                  <c:v>1.325</c:v>
                </c:pt>
                <c:pt idx="4401">
                  <c:v>1.306</c:v>
                </c:pt>
                <c:pt idx="4402">
                  <c:v>1.2809999999999999</c:v>
                </c:pt>
                <c:pt idx="4403">
                  <c:v>1.266</c:v>
                </c:pt>
                <c:pt idx="4404">
                  <c:v>1.274</c:v>
                </c:pt>
                <c:pt idx="4405">
                  <c:v>1.2789999999999999</c:v>
                </c:pt>
                <c:pt idx="4406">
                  <c:v>1.2649999999999999</c:v>
                </c:pt>
                <c:pt idx="4407">
                  <c:v>1.242</c:v>
                </c:pt>
                <c:pt idx="4408">
                  <c:v>1.2529999999999999</c:v>
                </c:pt>
                <c:pt idx="4409">
                  <c:v>1.2629999999999999</c:v>
                </c:pt>
                <c:pt idx="4410">
                  <c:v>1.2809999999999999</c:v>
                </c:pt>
                <c:pt idx="4411">
                  <c:v>1.2370000000000001</c:v>
                </c:pt>
                <c:pt idx="4412">
                  <c:v>1.2250000000000001</c:v>
                </c:pt>
                <c:pt idx="4413">
                  <c:v>1.204</c:v>
                </c:pt>
                <c:pt idx="4414">
                  <c:v>1.2330000000000001</c:v>
                </c:pt>
                <c:pt idx="4415">
                  <c:v>1.2390000000000001</c:v>
                </c:pt>
                <c:pt idx="4416">
                  <c:v>1.2150000000000001</c:v>
                </c:pt>
                <c:pt idx="4417">
                  <c:v>1.2230000000000001</c:v>
                </c:pt>
                <c:pt idx="4418">
                  <c:v>1.2430000000000001</c:v>
                </c:pt>
                <c:pt idx="4419">
                  <c:v>1.2709999999999999</c:v>
                </c:pt>
                <c:pt idx="4420">
                  <c:v>1.3480000000000001</c:v>
                </c:pt>
                <c:pt idx="4421">
                  <c:v>1.397</c:v>
                </c:pt>
                <c:pt idx="4422">
                  <c:v>1.3819999999999999</c:v>
                </c:pt>
                <c:pt idx="4423">
                  <c:v>1.397</c:v>
                </c:pt>
                <c:pt idx="4424">
                  <c:v>1.347</c:v>
                </c:pt>
                <c:pt idx="4425">
                  <c:v>1.337</c:v>
                </c:pt>
                <c:pt idx="4426">
                  <c:v>1.31</c:v>
                </c:pt>
                <c:pt idx="4427">
                  <c:v>1.2769999999999999</c:v>
                </c:pt>
                <c:pt idx="4428">
                  <c:v>1.246</c:v>
                </c:pt>
                <c:pt idx="4429">
                  <c:v>1.2769999999999999</c:v>
                </c:pt>
                <c:pt idx="4430">
                  <c:v>1.2749999999999999</c:v>
                </c:pt>
                <c:pt idx="4431">
                  <c:v>1.2969999999999999</c:v>
                </c:pt>
                <c:pt idx="4432">
                  <c:v>1.3140000000000001</c:v>
                </c:pt>
                <c:pt idx="4433">
                  <c:v>1.365</c:v>
                </c:pt>
                <c:pt idx="4434">
                  <c:v>1.367</c:v>
                </c:pt>
                <c:pt idx="4435">
                  <c:v>1.331</c:v>
                </c:pt>
                <c:pt idx="4436">
                  <c:v>1.31</c:v>
                </c:pt>
                <c:pt idx="4437">
                  <c:v>1.306</c:v>
                </c:pt>
                <c:pt idx="4438">
                  <c:v>1.399</c:v>
                </c:pt>
                <c:pt idx="4439">
                  <c:v>1.4790000000000001</c:v>
                </c:pt>
                <c:pt idx="4440">
                  <c:v>1.4430000000000001</c:v>
                </c:pt>
                <c:pt idx="4441">
                  <c:v>1.4339999999999999</c:v>
                </c:pt>
                <c:pt idx="4442">
                  <c:v>1.4139999999999999</c:v>
                </c:pt>
                <c:pt idx="4443">
                  <c:v>1.4239999999999999</c:v>
                </c:pt>
                <c:pt idx="4444">
                  <c:v>1.486</c:v>
                </c:pt>
                <c:pt idx="4445">
                  <c:v>1.518</c:v>
                </c:pt>
                <c:pt idx="4446">
                  <c:v>1.4870000000000001</c:v>
                </c:pt>
                <c:pt idx="4447">
                  <c:v>1.4870000000000001</c:v>
                </c:pt>
                <c:pt idx="4448">
                  <c:v>1.4810000000000001</c:v>
                </c:pt>
                <c:pt idx="4449">
                  <c:v>1.522</c:v>
                </c:pt>
                <c:pt idx="4450">
                  <c:v>1.4830000000000001</c:v>
                </c:pt>
                <c:pt idx="4451">
                  <c:v>1.5409999999999999</c:v>
                </c:pt>
                <c:pt idx="4452">
                  <c:v>1.5029999999999999</c:v>
                </c:pt>
                <c:pt idx="4453">
                  <c:v>1.4930000000000001</c:v>
                </c:pt>
                <c:pt idx="4454">
                  <c:v>1.488</c:v>
                </c:pt>
                <c:pt idx="4455">
                  <c:v>1.534</c:v>
                </c:pt>
                <c:pt idx="4456">
                  <c:v>1.57</c:v>
                </c:pt>
                <c:pt idx="4457">
                  <c:v>1.534</c:v>
                </c:pt>
                <c:pt idx="4458">
                  <c:v>1.5049999999999999</c:v>
                </c:pt>
                <c:pt idx="4459">
                  <c:v>1.52</c:v>
                </c:pt>
                <c:pt idx="4460">
                  <c:v>1.5209999999999999</c:v>
                </c:pt>
                <c:pt idx="4461">
                  <c:v>1.53</c:v>
                </c:pt>
                <c:pt idx="4462">
                  <c:v>1.5349999999999999</c:v>
                </c:pt>
                <c:pt idx="4463">
                  <c:v>1.4930000000000001</c:v>
                </c:pt>
                <c:pt idx="4464">
                  <c:v>1.4750000000000001</c:v>
                </c:pt>
                <c:pt idx="4465">
                  <c:v>1.51</c:v>
                </c:pt>
                <c:pt idx="4466">
                  <c:v>1.538</c:v>
                </c:pt>
                <c:pt idx="4467">
                  <c:v>1.53</c:v>
                </c:pt>
                <c:pt idx="4468">
                  <c:v>1.508</c:v>
                </c:pt>
                <c:pt idx="4469">
                  <c:v>1.51</c:v>
                </c:pt>
                <c:pt idx="4470">
                  <c:v>1.464</c:v>
                </c:pt>
                <c:pt idx="4471">
                  <c:v>1.4970000000000001</c:v>
                </c:pt>
                <c:pt idx="4472">
                  <c:v>1.498</c:v>
                </c:pt>
                <c:pt idx="4473">
                  <c:v>1.4790000000000001</c:v>
                </c:pt>
                <c:pt idx="4474">
                  <c:v>1.4750000000000001</c:v>
                </c:pt>
                <c:pt idx="4475">
                  <c:v>1.4950000000000001</c:v>
                </c:pt>
                <c:pt idx="4476">
                  <c:v>1.474</c:v>
                </c:pt>
                <c:pt idx="4477">
                  <c:v>1.472</c:v>
                </c:pt>
                <c:pt idx="4478">
                  <c:v>1.476</c:v>
                </c:pt>
                <c:pt idx="4479">
                  <c:v>1.5189999999999999</c:v>
                </c:pt>
                <c:pt idx="4480">
                  <c:v>1.5349999999999999</c:v>
                </c:pt>
                <c:pt idx="4481">
                  <c:v>1.552</c:v>
                </c:pt>
                <c:pt idx="4482">
                  <c:v>1.5509999999999999</c:v>
                </c:pt>
                <c:pt idx="4483">
                  <c:v>1.571</c:v>
                </c:pt>
                <c:pt idx="4484">
                  <c:v>1.583</c:v>
                </c:pt>
                <c:pt idx="4485">
                  <c:v>1.6559999999999999</c:v>
                </c:pt>
                <c:pt idx="4486">
                  <c:v>1.6839999999999999</c:v>
                </c:pt>
                <c:pt idx="4487">
                  <c:v>1.7270000000000001</c:v>
                </c:pt>
                <c:pt idx="4488">
                  <c:v>1.744</c:v>
                </c:pt>
                <c:pt idx="4489">
                  <c:v>1.7589999999999999</c:v>
                </c:pt>
                <c:pt idx="4490">
                  <c:v>1.837</c:v>
                </c:pt>
                <c:pt idx="4491">
                  <c:v>1.794</c:v>
                </c:pt>
                <c:pt idx="4492">
                  <c:v>1.861</c:v>
                </c:pt>
                <c:pt idx="4493">
                  <c:v>1.8879999999999999</c:v>
                </c:pt>
                <c:pt idx="4494">
                  <c:v>1.847</c:v>
                </c:pt>
                <c:pt idx="4495">
                  <c:v>1.8280000000000001</c:v>
                </c:pt>
                <c:pt idx="4496">
                  <c:v>1.837</c:v>
                </c:pt>
                <c:pt idx="4497">
                  <c:v>1.8620000000000001</c:v>
                </c:pt>
                <c:pt idx="4498">
                  <c:v>1.881</c:v>
                </c:pt>
                <c:pt idx="4499">
                  <c:v>1.82</c:v>
                </c:pt>
                <c:pt idx="4500">
                  <c:v>1.825</c:v>
                </c:pt>
                <c:pt idx="4501">
                  <c:v>1.8160000000000001</c:v>
                </c:pt>
                <c:pt idx="4502">
                  <c:v>1.766</c:v>
                </c:pt>
                <c:pt idx="4503">
                  <c:v>1.841</c:v>
                </c:pt>
                <c:pt idx="4504">
                  <c:v>1.7849999999999999</c:v>
                </c:pt>
                <c:pt idx="4505">
                  <c:v>1.7709999999999999</c:v>
                </c:pt>
                <c:pt idx="4506">
                  <c:v>1.7669999999999999</c:v>
                </c:pt>
                <c:pt idx="4507">
                  <c:v>1.7769999999999999</c:v>
                </c:pt>
                <c:pt idx="4508">
                  <c:v>1.7470000000000001</c:v>
                </c:pt>
                <c:pt idx="4509">
                  <c:v>1.7909999999999999</c:v>
                </c:pt>
                <c:pt idx="4510">
                  <c:v>1.768</c:v>
                </c:pt>
                <c:pt idx="4511">
                  <c:v>1.744</c:v>
                </c:pt>
                <c:pt idx="4512">
                  <c:v>1.7629999999999999</c:v>
                </c:pt>
                <c:pt idx="4513">
                  <c:v>1.794</c:v>
                </c:pt>
                <c:pt idx="4514">
                  <c:v>1.7649999999999999</c:v>
                </c:pt>
                <c:pt idx="4515">
                  <c:v>1.75</c:v>
                </c:pt>
                <c:pt idx="4516">
                  <c:v>1.7749999999999999</c:v>
                </c:pt>
                <c:pt idx="4517">
                  <c:v>1.7749999999999999</c:v>
                </c:pt>
                <c:pt idx="4518">
                  <c:v>1.8009999999999999</c:v>
                </c:pt>
                <c:pt idx="4519">
                  <c:v>1.81</c:v>
                </c:pt>
                <c:pt idx="4520">
                  <c:v>1.84</c:v>
                </c:pt>
                <c:pt idx="4521">
                  <c:v>1.8540000000000001</c:v>
                </c:pt>
                <c:pt idx="4522">
                  <c:v>1.8260000000000001</c:v>
                </c:pt>
                <c:pt idx="4523">
                  <c:v>1.8540000000000001</c:v>
                </c:pt>
                <c:pt idx="4524">
                  <c:v>1.8839999999999999</c:v>
                </c:pt>
                <c:pt idx="4525">
                  <c:v>1.855</c:v>
                </c:pt>
                <c:pt idx="4526">
                  <c:v>1.792</c:v>
                </c:pt>
                <c:pt idx="4527">
                  <c:v>1.736</c:v>
                </c:pt>
                <c:pt idx="4528">
                  <c:v>1.7</c:v>
                </c:pt>
                <c:pt idx="4529">
                  <c:v>1.6419999999999999</c:v>
                </c:pt>
                <c:pt idx="4530">
                  <c:v>1.645</c:v>
                </c:pt>
                <c:pt idx="4531">
                  <c:v>1.6870000000000001</c:v>
                </c:pt>
                <c:pt idx="4532">
                  <c:v>1.669</c:v>
                </c:pt>
                <c:pt idx="4533">
                  <c:v>1.5920000000000001</c:v>
                </c:pt>
                <c:pt idx="4534">
                  <c:v>1.581</c:v>
                </c:pt>
                <c:pt idx="4535">
                  <c:v>1.629</c:v>
                </c:pt>
                <c:pt idx="4536">
                  <c:v>1.597</c:v>
                </c:pt>
                <c:pt idx="4537">
                  <c:v>1.615</c:v>
                </c:pt>
                <c:pt idx="4538">
                  <c:v>1.5980000000000001</c:v>
                </c:pt>
                <c:pt idx="4539">
                  <c:v>1.6279999999999999</c:v>
                </c:pt>
                <c:pt idx="4540">
                  <c:v>1.6180000000000001</c:v>
                </c:pt>
                <c:pt idx="4541">
                  <c:v>1.6419999999999999</c:v>
                </c:pt>
                <c:pt idx="4542">
                  <c:v>1.631</c:v>
                </c:pt>
                <c:pt idx="4543">
                  <c:v>1.6020000000000001</c:v>
                </c:pt>
                <c:pt idx="4544">
                  <c:v>1.601</c:v>
                </c:pt>
                <c:pt idx="4545">
                  <c:v>1.5680000000000001</c:v>
                </c:pt>
                <c:pt idx="4546">
                  <c:v>1.5449999999999999</c:v>
                </c:pt>
                <c:pt idx="4547">
                  <c:v>1.5249999999999999</c:v>
                </c:pt>
                <c:pt idx="4548">
                  <c:v>1.538</c:v>
                </c:pt>
                <c:pt idx="4549">
                  <c:v>1.587</c:v>
                </c:pt>
                <c:pt idx="4550">
                  <c:v>1.6180000000000001</c:v>
                </c:pt>
                <c:pt idx="4551">
                  <c:v>1.605</c:v>
                </c:pt>
                <c:pt idx="4552">
                  <c:v>1.532</c:v>
                </c:pt>
                <c:pt idx="4553">
                  <c:v>1.5009999999999999</c:v>
                </c:pt>
                <c:pt idx="4554">
                  <c:v>1.494</c:v>
                </c:pt>
                <c:pt idx="4555">
                  <c:v>1.5149999999999999</c:v>
                </c:pt>
                <c:pt idx="4556">
                  <c:v>1.49</c:v>
                </c:pt>
                <c:pt idx="4557">
                  <c:v>1.5109999999999999</c:v>
                </c:pt>
                <c:pt idx="4558">
                  <c:v>1.4950000000000001</c:v>
                </c:pt>
                <c:pt idx="4559">
                  <c:v>1.484</c:v>
                </c:pt>
                <c:pt idx="4560">
                  <c:v>1.478</c:v>
                </c:pt>
                <c:pt idx="4561">
                  <c:v>1.4259999999999999</c:v>
                </c:pt>
                <c:pt idx="4562">
                  <c:v>1.4179999999999999</c:v>
                </c:pt>
                <c:pt idx="4563">
                  <c:v>1.417</c:v>
                </c:pt>
                <c:pt idx="4564">
                  <c:v>1.427</c:v>
                </c:pt>
                <c:pt idx="4565">
                  <c:v>1.4510000000000001</c:v>
                </c:pt>
                <c:pt idx="4566">
                  <c:v>1.48</c:v>
                </c:pt>
                <c:pt idx="4567">
                  <c:v>1.5409999999999999</c:v>
                </c:pt>
                <c:pt idx="4568">
                  <c:v>1.5840000000000001</c:v>
                </c:pt>
                <c:pt idx="4569">
                  <c:v>1.5780000000000001</c:v>
                </c:pt>
                <c:pt idx="4570">
                  <c:v>1.5720000000000001</c:v>
                </c:pt>
                <c:pt idx="4571">
                  <c:v>1.5629999999999999</c:v>
                </c:pt>
                <c:pt idx="4572">
                  <c:v>1.4690000000000001</c:v>
                </c:pt>
                <c:pt idx="4573">
                  <c:v>1.4870000000000001</c:v>
                </c:pt>
                <c:pt idx="4574">
                  <c:v>1.46</c:v>
                </c:pt>
                <c:pt idx="4575">
                  <c:v>1.452</c:v>
                </c:pt>
                <c:pt idx="4576">
                  <c:v>1.4810000000000001</c:v>
                </c:pt>
                <c:pt idx="4577">
                  <c:v>1.496</c:v>
                </c:pt>
                <c:pt idx="4578">
                  <c:v>1.4610000000000001</c:v>
                </c:pt>
                <c:pt idx="4579">
                  <c:v>1.4370000000000001</c:v>
                </c:pt>
                <c:pt idx="4580">
                  <c:v>1.494</c:v>
                </c:pt>
                <c:pt idx="4581">
                  <c:v>1.4390000000000001</c:v>
                </c:pt>
                <c:pt idx="4582">
                  <c:v>1.4339999999999999</c:v>
                </c:pt>
                <c:pt idx="4583">
                  <c:v>1.4430000000000001</c:v>
                </c:pt>
                <c:pt idx="4584">
                  <c:v>1.496</c:v>
                </c:pt>
                <c:pt idx="4585">
                  <c:v>1.4990000000000001</c:v>
                </c:pt>
                <c:pt idx="4586">
                  <c:v>1.5109999999999999</c:v>
                </c:pt>
                <c:pt idx="4587">
                  <c:v>1.54</c:v>
                </c:pt>
                <c:pt idx="4588">
                  <c:v>1.5109999999999999</c:v>
                </c:pt>
                <c:pt idx="4589">
                  <c:v>1.5169999999999999</c:v>
                </c:pt>
                <c:pt idx="4590">
                  <c:v>1.5389999999999999</c:v>
                </c:pt>
                <c:pt idx="4591">
                  <c:v>1.512</c:v>
                </c:pt>
                <c:pt idx="4592">
                  <c:v>1.4890000000000001</c:v>
                </c:pt>
                <c:pt idx="4593">
                  <c:v>1.4650000000000001</c:v>
                </c:pt>
                <c:pt idx="4594">
                  <c:v>1.4850000000000001</c:v>
                </c:pt>
                <c:pt idx="4595">
                  <c:v>1.5</c:v>
                </c:pt>
                <c:pt idx="4596">
                  <c:v>1.4810000000000001</c:v>
                </c:pt>
                <c:pt idx="4597">
                  <c:v>1.48</c:v>
                </c:pt>
                <c:pt idx="4598">
                  <c:v>1.448</c:v>
                </c:pt>
                <c:pt idx="4599">
                  <c:v>1.4470000000000001</c:v>
                </c:pt>
                <c:pt idx="4600">
                  <c:v>1.4219999999999999</c:v>
                </c:pt>
                <c:pt idx="4601">
                  <c:v>1.421</c:v>
                </c:pt>
                <c:pt idx="4602">
                  <c:v>1.429</c:v>
                </c:pt>
                <c:pt idx="4603">
                  <c:v>1.4490000000000001</c:v>
                </c:pt>
                <c:pt idx="4604">
                  <c:v>1.4690000000000001</c:v>
                </c:pt>
                <c:pt idx="4605">
                  <c:v>1.4630000000000001</c:v>
                </c:pt>
                <c:pt idx="4606">
                  <c:v>1.46</c:v>
                </c:pt>
                <c:pt idx="4607">
                  <c:v>1.4259999999999999</c:v>
                </c:pt>
                <c:pt idx="4608">
                  <c:v>1.42</c:v>
                </c:pt>
                <c:pt idx="4609">
                  <c:v>1.42</c:v>
                </c:pt>
                <c:pt idx="4610">
                  <c:v>1.4139999999999999</c:v>
                </c:pt>
                <c:pt idx="4611">
                  <c:v>1.411</c:v>
                </c:pt>
                <c:pt idx="4612">
                  <c:v>1.389</c:v>
                </c:pt>
                <c:pt idx="4613">
                  <c:v>1.3759999999999999</c:v>
                </c:pt>
                <c:pt idx="4614">
                  <c:v>1.3520000000000001</c:v>
                </c:pt>
                <c:pt idx="4615">
                  <c:v>1.3520000000000001</c:v>
                </c:pt>
                <c:pt idx="4616">
                  <c:v>1.357</c:v>
                </c:pt>
                <c:pt idx="4617">
                  <c:v>1.357</c:v>
                </c:pt>
                <c:pt idx="4618">
                  <c:v>1.385</c:v>
                </c:pt>
                <c:pt idx="4619">
                  <c:v>1.387</c:v>
                </c:pt>
                <c:pt idx="4620">
                  <c:v>1.363</c:v>
                </c:pt>
                <c:pt idx="4621">
                  <c:v>1.35</c:v>
                </c:pt>
                <c:pt idx="4622">
                  <c:v>1.359</c:v>
                </c:pt>
                <c:pt idx="4623">
                  <c:v>1.403</c:v>
                </c:pt>
                <c:pt idx="4624">
                  <c:v>1.43</c:v>
                </c:pt>
                <c:pt idx="4625">
                  <c:v>1.4259999999999999</c:v>
                </c:pt>
                <c:pt idx="4626">
                  <c:v>1.4370000000000001</c:v>
                </c:pt>
                <c:pt idx="4627">
                  <c:v>1.4039999999999999</c:v>
                </c:pt>
                <c:pt idx="4628">
                  <c:v>1.405</c:v>
                </c:pt>
                <c:pt idx="4629">
                  <c:v>1.405</c:v>
                </c:pt>
                <c:pt idx="4630">
                  <c:v>1.4039999999999999</c:v>
                </c:pt>
                <c:pt idx="4631">
                  <c:v>1.3919999999999999</c:v>
                </c:pt>
                <c:pt idx="4632">
                  <c:v>1.363</c:v>
                </c:pt>
                <c:pt idx="4633">
                  <c:v>1.373</c:v>
                </c:pt>
                <c:pt idx="4634">
                  <c:v>1.383</c:v>
                </c:pt>
                <c:pt idx="4635">
                  <c:v>1.393</c:v>
                </c:pt>
                <c:pt idx="4636">
                  <c:v>1.3640000000000001</c:v>
                </c:pt>
                <c:pt idx="4637">
                  <c:v>1.3540000000000001</c:v>
                </c:pt>
                <c:pt idx="4638">
                  <c:v>1.355</c:v>
                </c:pt>
                <c:pt idx="4639">
                  <c:v>1.351</c:v>
                </c:pt>
                <c:pt idx="4640">
                  <c:v>1.357</c:v>
                </c:pt>
                <c:pt idx="4641">
                  <c:v>1.3420000000000001</c:v>
                </c:pt>
                <c:pt idx="4642">
                  <c:v>1.345</c:v>
                </c:pt>
                <c:pt idx="4643">
                  <c:v>1.341</c:v>
                </c:pt>
                <c:pt idx="4644">
                  <c:v>1.32</c:v>
                </c:pt>
                <c:pt idx="4645">
                  <c:v>1.333</c:v>
                </c:pt>
                <c:pt idx="4646">
                  <c:v>1.3089999999999999</c:v>
                </c:pt>
                <c:pt idx="4647">
                  <c:v>1.284</c:v>
                </c:pt>
                <c:pt idx="4648">
                  <c:v>1.3180000000000001</c:v>
                </c:pt>
                <c:pt idx="4649">
                  <c:v>1.321</c:v>
                </c:pt>
                <c:pt idx="4650">
                  <c:v>1.3180000000000001</c:v>
                </c:pt>
                <c:pt idx="4651">
                  <c:v>1.3240000000000001</c:v>
                </c:pt>
                <c:pt idx="4652">
                  <c:v>1.3680000000000001</c:v>
                </c:pt>
                <c:pt idx="4653">
                  <c:v>1.403</c:v>
                </c:pt>
                <c:pt idx="4654">
                  <c:v>1.44</c:v>
                </c:pt>
                <c:pt idx="4655">
                  <c:v>1.4550000000000001</c:v>
                </c:pt>
                <c:pt idx="4656">
                  <c:v>1.4219999999999999</c:v>
                </c:pt>
                <c:pt idx="4657">
                  <c:v>1.4079999999999999</c:v>
                </c:pt>
                <c:pt idx="4658">
                  <c:v>1.421</c:v>
                </c:pt>
                <c:pt idx="4659">
                  <c:v>1.4490000000000001</c:v>
                </c:pt>
                <c:pt idx="4660">
                  <c:v>1.4350000000000001</c:v>
                </c:pt>
                <c:pt idx="4661">
                  <c:v>1.4059999999999999</c:v>
                </c:pt>
                <c:pt idx="4662">
                  <c:v>1.4059999999999999</c:v>
                </c:pt>
                <c:pt idx="4663">
                  <c:v>1.431</c:v>
                </c:pt>
                <c:pt idx="4664">
                  <c:v>1.4690000000000001</c:v>
                </c:pt>
                <c:pt idx="4665">
                  <c:v>1.4930000000000001</c:v>
                </c:pt>
                <c:pt idx="4666">
                  <c:v>1.498</c:v>
                </c:pt>
                <c:pt idx="4667">
                  <c:v>1.5089999999999999</c:v>
                </c:pt>
                <c:pt idx="4668">
                  <c:v>1.498</c:v>
                </c:pt>
                <c:pt idx="4669">
                  <c:v>1.48</c:v>
                </c:pt>
                <c:pt idx="4670">
                  <c:v>1.4750000000000001</c:v>
                </c:pt>
                <c:pt idx="4671">
                  <c:v>1.4750000000000001</c:v>
                </c:pt>
                <c:pt idx="4672">
                  <c:v>1.456</c:v>
                </c:pt>
                <c:pt idx="4673">
                  <c:v>1.4650000000000001</c:v>
                </c:pt>
                <c:pt idx="4674">
                  <c:v>1.4850000000000001</c:v>
                </c:pt>
                <c:pt idx="4675">
                  <c:v>1.4510000000000001</c:v>
                </c:pt>
                <c:pt idx="4676">
                  <c:v>1.4510000000000001</c:v>
                </c:pt>
                <c:pt idx="4677">
                  <c:v>1.4019999999999999</c:v>
                </c:pt>
                <c:pt idx="4678">
                  <c:v>1.4079999999999999</c:v>
                </c:pt>
                <c:pt idx="4679">
                  <c:v>1.425</c:v>
                </c:pt>
                <c:pt idx="4680">
                  <c:v>1.411</c:v>
                </c:pt>
                <c:pt idx="4681">
                  <c:v>1.39</c:v>
                </c:pt>
                <c:pt idx="4682">
                  <c:v>1.3740000000000001</c:v>
                </c:pt>
                <c:pt idx="4683">
                  <c:v>1.375</c:v>
                </c:pt>
                <c:pt idx="4684">
                  <c:v>1.3560000000000001</c:v>
                </c:pt>
                <c:pt idx="4685">
                  <c:v>1.359</c:v>
                </c:pt>
                <c:pt idx="4686">
                  <c:v>1.333</c:v>
                </c:pt>
                <c:pt idx="4687">
                  <c:v>1.341</c:v>
                </c:pt>
                <c:pt idx="4688">
                  <c:v>1.34</c:v>
                </c:pt>
                <c:pt idx="4689">
                  <c:v>1.367</c:v>
                </c:pt>
                <c:pt idx="4690">
                  <c:v>1.377</c:v>
                </c:pt>
                <c:pt idx="4691">
                  <c:v>1.3580000000000001</c:v>
                </c:pt>
                <c:pt idx="4692">
                  <c:v>1.3580000000000001</c:v>
                </c:pt>
                <c:pt idx="4693">
                  <c:v>1.3580000000000001</c:v>
                </c:pt>
                <c:pt idx="4694">
                  <c:v>1.34</c:v>
                </c:pt>
                <c:pt idx="4695">
                  <c:v>1.345</c:v>
                </c:pt>
                <c:pt idx="4696">
                  <c:v>1.3420000000000001</c:v>
                </c:pt>
                <c:pt idx="4697">
                  <c:v>1.3080000000000001</c:v>
                </c:pt>
                <c:pt idx="4698">
                  <c:v>1.2749999999999999</c:v>
                </c:pt>
                <c:pt idx="4699">
                  <c:v>1.284</c:v>
                </c:pt>
                <c:pt idx="4700">
                  <c:v>1.26</c:v>
                </c:pt>
                <c:pt idx="4701">
                  <c:v>1.276</c:v>
                </c:pt>
                <c:pt idx="4702">
                  <c:v>1.296</c:v>
                </c:pt>
                <c:pt idx="4703">
                  <c:v>1.274</c:v>
                </c:pt>
                <c:pt idx="4704">
                  <c:v>1.264</c:v>
                </c:pt>
                <c:pt idx="4705">
                  <c:v>1.2669999999999999</c:v>
                </c:pt>
                <c:pt idx="4706">
                  <c:v>1.2470000000000001</c:v>
                </c:pt>
                <c:pt idx="4707">
                  <c:v>1.244</c:v>
                </c:pt>
                <c:pt idx="4708">
                  <c:v>1.2310000000000001</c:v>
                </c:pt>
                <c:pt idx="4709">
                  <c:v>1.294</c:v>
                </c:pt>
                <c:pt idx="4710">
                  <c:v>1.2969999999999999</c:v>
                </c:pt>
                <c:pt idx="4711">
                  <c:v>1.2849999999999999</c:v>
                </c:pt>
                <c:pt idx="4712">
                  <c:v>1.2929999999999999</c:v>
                </c:pt>
                <c:pt idx="4713">
                  <c:v>1.2909999999999999</c:v>
                </c:pt>
                <c:pt idx="4714">
                  <c:v>1.3140000000000001</c:v>
                </c:pt>
                <c:pt idx="4715">
                  <c:v>1.31</c:v>
                </c:pt>
                <c:pt idx="4716">
                  <c:v>1.2869999999999999</c:v>
                </c:pt>
                <c:pt idx="4717">
                  <c:v>1.278</c:v>
                </c:pt>
                <c:pt idx="4718">
                  <c:v>1.2829999999999999</c:v>
                </c:pt>
                <c:pt idx="4719">
                  <c:v>1.3080000000000001</c:v>
                </c:pt>
                <c:pt idx="4720">
                  <c:v>1.2749999999999999</c:v>
                </c:pt>
                <c:pt idx="4721">
                  <c:v>1.242</c:v>
                </c:pt>
                <c:pt idx="4722">
                  <c:v>1.2569999999999999</c:v>
                </c:pt>
                <c:pt idx="4723">
                  <c:v>1.2669999999999999</c:v>
                </c:pt>
                <c:pt idx="4724">
                  <c:v>1.2569999999999999</c:v>
                </c:pt>
                <c:pt idx="4725">
                  <c:v>1.262</c:v>
                </c:pt>
                <c:pt idx="4726">
                  <c:v>1.2390000000000001</c:v>
                </c:pt>
                <c:pt idx="4727">
                  <c:v>1.2410000000000001</c:v>
                </c:pt>
                <c:pt idx="4728">
                  <c:v>1.226</c:v>
                </c:pt>
                <c:pt idx="4729">
                  <c:v>1.2310000000000001</c:v>
                </c:pt>
                <c:pt idx="4730">
                  <c:v>1.2230000000000001</c:v>
                </c:pt>
                <c:pt idx="4731">
                  <c:v>1.222</c:v>
                </c:pt>
                <c:pt idx="4732">
                  <c:v>1.21</c:v>
                </c:pt>
                <c:pt idx="4733">
                  <c:v>1.2090000000000001</c:v>
                </c:pt>
                <c:pt idx="4734">
                  <c:v>1.23</c:v>
                </c:pt>
                <c:pt idx="4735">
                  <c:v>1.2290000000000001</c:v>
                </c:pt>
                <c:pt idx="4736">
                  <c:v>1.234</c:v>
                </c:pt>
                <c:pt idx="4737">
                  <c:v>1.2809999999999999</c:v>
                </c:pt>
                <c:pt idx="4738">
                  <c:v>1.2909999999999999</c:v>
                </c:pt>
                <c:pt idx="4739">
                  <c:v>1.284</c:v>
                </c:pt>
                <c:pt idx="4740">
                  <c:v>1.2909999999999999</c:v>
                </c:pt>
                <c:pt idx="4741">
                  <c:v>1.268</c:v>
                </c:pt>
                <c:pt idx="4742">
                  <c:v>1.2270000000000001</c:v>
                </c:pt>
                <c:pt idx="4743">
                  <c:v>1.2110000000000001</c:v>
                </c:pt>
                <c:pt idx="4744">
                  <c:v>1.1870000000000001</c:v>
                </c:pt>
                <c:pt idx="4745">
                  <c:v>1.2070000000000001</c:v>
                </c:pt>
                <c:pt idx="4746">
                  <c:v>1.181</c:v>
                </c:pt>
                <c:pt idx="4747">
                  <c:v>1.1739999999999999</c:v>
                </c:pt>
                <c:pt idx="4748">
                  <c:v>1.1779999999999999</c:v>
                </c:pt>
                <c:pt idx="4749">
                  <c:v>1.2230000000000001</c:v>
                </c:pt>
                <c:pt idx="4750">
                  <c:v>1.232</c:v>
                </c:pt>
                <c:pt idx="4751">
                  <c:v>1.2430000000000001</c:v>
                </c:pt>
                <c:pt idx="4752">
                  <c:v>1.224</c:v>
                </c:pt>
                <c:pt idx="4753">
                  <c:v>1.2050000000000001</c:v>
                </c:pt>
                <c:pt idx="4754">
                  <c:v>1.23</c:v>
                </c:pt>
                <c:pt idx="4755">
                  <c:v>1.234</c:v>
                </c:pt>
                <c:pt idx="4756">
                  <c:v>1.258</c:v>
                </c:pt>
                <c:pt idx="4757">
                  <c:v>1.254</c:v>
                </c:pt>
                <c:pt idx="4758">
                  <c:v>1.272</c:v>
                </c:pt>
                <c:pt idx="4759">
                  <c:v>1.274</c:v>
                </c:pt>
                <c:pt idx="4760">
                  <c:v>1.2689999999999999</c:v>
                </c:pt>
                <c:pt idx="4761">
                  <c:v>1.26</c:v>
                </c:pt>
                <c:pt idx="4762">
                  <c:v>1.2350000000000001</c:v>
                </c:pt>
                <c:pt idx="4763">
                  <c:v>1.256</c:v>
                </c:pt>
                <c:pt idx="4764">
                  <c:v>1.266</c:v>
                </c:pt>
                <c:pt idx="4765">
                  <c:v>1.3029999999999999</c:v>
                </c:pt>
                <c:pt idx="4766">
                  <c:v>1.304</c:v>
                </c:pt>
                <c:pt idx="4767">
                  <c:v>1.3069999999999999</c:v>
                </c:pt>
                <c:pt idx="4768">
                  <c:v>1.347</c:v>
                </c:pt>
                <c:pt idx="4769">
                  <c:v>1.367</c:v>
                </c:pt>
                <c:pt idx="4770">
                  <c:v>1.3660000000000001</c:v>
                </c:pt>
                <c:pt idx="4771">
                  <c:v>1.3859999999999999</c:v>
                </c:pt>
                <c:pt idx="4772">
                  <c:v>1.3819999999999999</c:v>
                </c:pt>
                <c:pt idx="4773">
                  <c:v>1.4019999999999999</c:v>
                </c:pt>
                <c:pt idx="4774">
                  <c:v>1.41</c:v>
                </c:pt>
                <c:pt idx="4775">
                  <c:v>1.4359999999999999</c:v>
                </c:pt>
                <c:pt idx="4776">
                  <c:v>1.4830000000000001</c:v>
                </c:pt>
                <c:pt idx="4777">
                  <c:v>1.4379999999999999</c:v>
                </c:pt>
                <c:pt idx="4778">
                  <c:v>1.456</c:v>
                </c:pt>
                <c:pt idx="4779">
                  <c:v>1.472</c:v>
                </c:pt>
                <c:pt idx="4780">
                  <c:v>1.43</c:v>
                </c:pt>
                <c:pt idx="4781">
                  <c:v>1.425</c:v>
                </c:pt>
                <c:pt idx="4782">
                  <c:v>1.417</c:v>
                </c:pt>
                <c:pt idx="4783">
                  <c:v>1.4730000000000001</c:v>
                </c:pt>
                <c:pt idx="4784">
                  <c:v>1.456</c:v>
                </c:pt>
                <c:pt idx="4785">
                  <c:v>1.4219999999999999</c:v>
                </c:pt>
                <c:pt idx="4786">
                  <c:v>1.431</c:v>
                </c:pt>
                <c:pt idx="4787">
                  <c:v>1.41</c:v>
                </c:pt>
                <c:pt idx="4788">
                  <c:v>1.363</c:v>
                </c:pt>
                <c:pt idx="4789">
                  <c:v>1.3779999999999999</c:v>
                </c:pt>
                <c:pt idx="4790">
                  <c:v>1.347</c:v>
                </c:pt>
                <c:pt idx="4791">
                  <c:v>1.331</c:v>
                </c:pt>
                <c:pt idx="4792">
                  <c:v>1.2989999999999999</c:v>
                </c:pt>
                <c:pt idx="4793">
                  <c:v>1.3140000000000001</c:v>
                </c:pt>
                <c:pt idx="4794">
                  <c:v>1.3</c:v>
                </c:pt>
                <c:pt idx="4795">
                  <c:v>1.306</c:v>
                </c:pt>
                <c:pt idx="4796">
                  <c:v>1.3160000000000001</c:v>
                </c:pt>
                <c:pt idx="4797">
                  <c:v>1.3280000000000001</c:v>
                </c:pt>
                <c:pt idx="4798">
                  <c:v>1.351</c:v>
                </c:pt>
                <c:pt idx="4799">
                  <c:v>1.357</c:v>
                </c:pt>
                <c:pt idx="4800">
                  <c:v>1.353</c:v>
                </c:pt>
                <c:pt idx="4801">
                  <c:v>1.3340000000000001</c:v>
                </c:pt>
                <c:pt idx="4802">
                  <c:v>1.3460000000000001</c:v>
                </c:pt>
                <c:pt idx="4803">
                  <c:v>1.367</c:v>
                </c:pt>
                <c:pt idx="4804">
                  <c:v>1.3819999999999999</c:v>
                </c:pt>
                <c:pt idx="4805">
                  <c:v>1.3680000000000001</c:v>
                </c:pt>
                <c:pt idx="4806">
                  <c:v>1.3959999999999999</c:v>
                </c:pt>
                <c:pt idx="4807">
                  <c:v>1.4019999999999999</c:v>
                </c:pt>
                <c:pt idx="4808">
                  <c:v>1.44</c:v>
                </c:pt>
                <c:pt idx="4809">
                  <c:v>1.478</c:v>
                </c:pt>
                <c:pt idx="4810">
                  <c:v>1.472</c:v>
                </c:pt>
                <c:pt idx="4811">
                  <c:v>1.4970000000000001</c:v>
                </c:pt>
                <c:pt idx="4812">
                  <c:v>1.552</c:v>
                </c:pt>
                <c:pt idx="4813">
                  <c:v>1.5029999999999999</c:v>
                </c:pt>
                <c:pt idx="4814">
                  <c:v>1.4830000000000001</c:v>
                </c:pt>
                <c:pt idx="4815">
                  <c:v>1.512</c:v>
                </c:pt>
                <c:pt idx="4816">
                  <c:v>1.534</c:v>
                </c:pt>
                <c:pt idx="4817">
                  <c:v>1.534</c:v>
                </c:pt>
                <c:pt idx="4818">
                  <c:v>1.5640000000000001</c:v>
                </c:pt>
                <c:pt idx="4819">
                  <c:v>1.5640000000000001</c:v>
                </c:pt>
                <c:pt idx="4820">
                  <c:v>1.5629999999999999</c:v>
                </c:pt>
                <c:pt idx="4821">
                  <c:v>1.5589999999999999</c:v>
                </c:pt>
                <c:pt idx="4822">
                  <c:v>1.508</c:v>
                </c:pt>
                <c:pt idx="4823">
                  <c:v>1.5189999999999999</c:v>
                </c:pt>
                <c:pt idx="4824">
                  <c:v>1.5129999999999999</c:v>
                </c:pt>
                <c:pt idx="4825">
                  <c:v>1.5049999999999999</c:v>
                </c:pt>
                <c:pt idx="4826">
                  <c:v>1.52</c:v>
                </c:pt>
                <c:pt idx="4827">
                  <c:v>1.554</c:v>
                </c:pt>
                <c:pt idx="4828">
                  <c:v>1.5209999999999999</c:v>
                </c:pt>
                <c:pt idx="4829">
                  <c:v>1.5189999999999999</c:v>
                </c:pt>
                <c:pt idx="4830">
                  <c:v>1.5489999999999999</c:v>
                </c:pt>
                <c:pt idx="4831">
                  <c:v>1.577</c:v>
                </c:pt>
                <c:pt idx="4832">
                  <c:v>1.5680000000000001</c:v>
                </c:pt>
                <c:pt idx="4833">
                  <c:v>1.605</c:v>
                </c:pt>
                <c:pt idx="4834">
                  <c:v>1.62</c:v>
                </c:pt>
                <c:pt idx="4835">
                  <c:v>1.5960000000000001</c:v>
                </c:pt>
                <c:pt idx="4836">
                  <c:v>1.5640000000000001</c:v>
                </c:pt>
                <c:pt idx="4837">
                  <c:v>1.5720000000000001</c:v>
                </c:pt>
                <c:pt idx="4838">
                  <c:v>1.57</c:v>
                </c:pt>
                <c:pt idx="4839">
                  <c:v>1.5209999999999999</c:v>
                </c:pt>
                <c:pt idx="4840">
                  <c:v>1.474</c:v>
                </c:pt>
                <c:pt idx="4841">
                  <c:v>1.508</c:v>
                </c:pt>
                <c:pt idx="4842">
                  <c:v>1.4750000000000001</c:v>
                </c:pt>
                <c:pt idx="4843">
                  <c:v>1.4690000000000001</c:v>
                </c:pt>
                <c:pt idx="4844">
                  <c:v>1.4870000000000001</c:v>
                </c:pt>
                <c:pt idx="4845">
                  <c:v>1.484</c:v>
                </c:pt>
                <c:pt idx="4846">
                  <c:v>1.4490000000000001</c:v>
                </c:pt>
                <c:pt idx="4847">
                  <c:v>1.4530000000000001</c:v>
                </c:pt>
                <c:pt idx="4848">
                  <c:v>1.4690000000000001</c:v>
                </c:pt>
                <c:pt idx="4849">
                  <c:v>1.4650000000000001</c:v>
                </c:pt>
                <c:pt idx="4850">
                  <c:v>1.4450000000000001</c:v>
                </c:pt>
                <c:pt idx="4851">
                  <c:v>1.4630000000000001</c:v>
                </c:pt>
                <c:pt idx="4852">
                  <c:v>1.4910000000000001</c:v>
                </c:pt>
                <c:pt idx="4853">
                  <c:v>1.5469999999999999</c:v>
                </c:pt>
                <c:pt idx="4854">
                  <c:v>1.5409999999999999</c:v>
                </c:pt>
                <c:pt idx="4855">
                  <c:v>1.5189999999999999</c:v>
                </c:pt>
                <c:pt idx="4856">
                  <c:v>1.5089999999999999</c:v>
                </c:pt>
                <c:pt idx="4857">
                  <c:v>1.538</c:v>
                </c:pt>
                <c:pt idx="4858">
                  <c:v>1.5760000000000001</c:v>
                </c:pt>
                <c:pt idx="4859">
                  <c:v>1.5569999999999999</c:v>
                </c:pt>
                <c:pt idx="4860">
                  <c:v>1.5229999999999999</c:v>
                </c:pt>
                <c:pt idx="4861">
                  <c:v>1.496</c:v>
                </c:pt>
                <c:pt idx="4862">
                  <c:v>1.514</c:v>
                </c:pt>
                <c:pt idx="4863">
                  <c:v>1.522</c:v>
                </c:pt>
                <c:pt idx="4864">
                  <c:v>1.518</c:v>
                </c:pt>
                <c:pt idx="4865">
                  <c:v>1.5409999999999999</c:v>
                </c:pt>
                <c:pt idx="4866">
                  <c:v>1.546</c:v>
                </c:pt>
                <c:pt idx="4867">
                  <c:v>1.5229999999999999</c:v>
                </c:pt>
                <c:pt idx="4868">
                  <c:v>1.49</c:v>
                </c:pt>
                <c:pt idx="4869">
                  <c:v>1.52</c:v>
                </c:pt>
                <c:pt idx="4870">
                  <c:v>1.504</c:v>
                </c:pt>
                <c:pt idx="4871">
                  <c:v>1.4730000000000001</c:v>
                </c:pt>
                <c:pt idx="4872">
                  <c:v>1.446</c:v>
                </c:pt>
                <c:pt idx="4873">
                  <c:v>1.431</c:v>
                </c:pt>
                <c:pt idx="4874">
                  <c:v>1.4450000000000001</c:v>
                </c:pt>
                <c:pt idx="4875">
                  <c:v>1.429</c:v>
                </c:pt>
                <c:pt idx="4876">
                  <c:v>1.4530000000000001</c:v>
                </c:pt>
                <c:pt idx="4877">
                  <c:v>1.4359999999999999</c:v>
                </c:pt>
                <c:pt idx="4878">
                  <c:v>1.4410000000000001</c:v>
                </c:pt>
                <c:pt idx="4879">
                  <c:v>1.4510000000000001</c:v>
                </c:pt>
                <c:pt idx="4880">
                  <c:v>1.423</c:v>
                </c:pt>
                <c:pt idx="4881">
                  <c:v>1.431</c:v>
                </c:pt>
                <c:pt idx="4882">
                  <c:v>1.474</c:v>
                </c:pt>
                <c:pt idx="4883">
                  <c:v>1.4710000000000001</c:v>
                </c:pt>
                <c:pt idx="4884">
                  <c:v>1.4379999999999999</c:v>
                </c:pt>
                <c:pt idx="4885">
                  <c:v>1.4390000000000001</c:v>
                </c:pt>
                <c:pt idx="4886">
                  <c:v>1.456</c:v>
                </c:pt>
                <c:pt idx="4887">
                  <c:v>1.502</c:v>
                </c:pt>
                <c:pt idx="4888">
                  <c:v>1.536</c:v>
                </c:pt>
                <c:pt idx="4889">
                  <c:v>1.55</c:v>
                </c:pt>
                <c:pt idx="4890">
                  <c:v>1.5549999999999999</c:v>
                </c:pt>
                <c:pt idx="4891">
                  <c:v>1.5389999999999999</c:v>
                </c:pt>
                <c:pt idx="4892">
                  <c:v>1.5489999999999999</c:v>
                </c:pt>
                <c:pt idx="4893">
                  <c:v>1.5820000000000001</c:v>
                </c:pt>
                <c:pt idx="4894">
                  <c:v>1.5589999999999999</c:v>
                </c:pt>
                <c:pt idx="4895">
                  <c:v>1.573</c:v>
                </c:pt>
                <c:pt idx="4896">
                  <c:v>1.57</c:v>
                </c:pt>
                <c:pt idx="4897">
                  <c:v>1.56</c:v>
                </c:pt>
                <c:pt idx="4898">
                  <c:v>1.597</c:v>
                </c:pt>
                <c:pt idx="4899">
                  <c:v>1.56</c:v>
                </c:pt>
                <c:pt idx="4900">
                  <c:v>1.5940000000000001</c:v>
                </c:pt>
                <c:pt idx="4901">
                  <c:v>1.5760000000000001</c:v>
                </c:pt>
                <c:pt idx="4902">
                  <c:v>1.5589999999999999</c:v>
                </c:pt>
                <c:pt idx="4903">
                  <c:v>1.53</c:v>
                </c:pt>
                <c:pt idx="4904">
                  <c:v>1.5209999999999999</c:v>
                </c:pt>
                <c:pt idx="4905">
                  <c:v>1.5309999999999999</c:v>
                </c:pt>
                <c:pt idx="4906">
                  <c:v>1.53</c:v>
                </c:pt>
                <c:pt idx="4907">
                  <c:v>1.5629999999999999</c:v>
                </c:pt>
                <c:pt idx="4908">
                  <c:v>1.6</c:v>
                </c:pt>
                <c:pt idx="4909">
                  <c:v>1.601</c:v>
                </c:pt>
                <c:pt idx="4910">
                  <c:v>1.5860000000000001</c:v>
                </c:pt>
                <c:pt idx="4911">
                  <c:v>1.6020000000000001</c:v>
                </c:pt>
                <c:pt idx="4912">
                  <c:v>1.633</c:v>
                </c:pt>
                <c:pt idx="4913">
                  <c:v>1.603</c:v>
                </c:pt>
                <c:pt idx="4914">
                  <c:v>1.6160000000000001</c:v>
                </c:pt>
                <c:pt idx="4915">
                  <c:v>1.629</c:v>
                </c:pt>
                <c:pt idx="4916">
                  <c:v>1.5960000000000001</c:v>
                </c:pt>
                <c:pt idx="4917">
                  <c:v>1.595</c:v>
                </c:pt>
                <c:pt idx="4918">
                  <c:v>1.6439999999999999</c:v>
                </c:pt>
                <c:pt idx="4919">
                  <c:v>1.6779999999999999</c:v>
                </c:pt>
                <c:pt idx="4920">
                  <c:v>1.6639999999999999</c:v>
                </c:pt>
                <c:pt idx="4921">
                  <c:v>1.7070000000000001</c:v>
                </c:pt>
                <c:pt idx="4922">
                  <c:v>1.708</c:v>
                </c:pt>
                <c:pt idx="4923">
                  <c:v>1.702</c:v>
                </c:pt>
                <c:pt idx="4924">
                  <c:v>1.7210000000000001</c:v>
                </c:pt>
                <c:pt idx="4925">
                  <c:v>1.718</c:v>
                </c:pt>
                <c:pt idx="4926">
                  <c:v>1.7050000000000001</c:v>
                </c:pt>
                <c:pt idx="4927">
                  <c:v>1.718</c:v>
                </c:pt>
                <c:pt idx="4928">
                  <c:v>1.681</c:v>
                </c:pt>
                <c:pt idx="4929">
                  <c:v>1.6930000000000001</c:v>
                </c:pt>
                <c:pt idx="4930">
                  <c:v>1.7649999999999999</c:v>
                </c:pt>
                <c:pt idx="4931">
                  <c:v>1.764</c:v>
                </c:pt>
                <c:pt idx="4932">
                  <c:v>1.754</c:v>
                </c:pt>
                <c:pt idx="4933">
                  <c:v>1.8260000000000001</c:v>
                </c:pt>
                <c:pt idx="4934">
                  <c:v>1.8340000000000001</c:v>
                </c:pt>
                <c:pt idx="4935">
                  <c:v>1.8340000000000001</c:v>
                </c:pt>
                <c:pt idx="4936">
                  <c:v>1.857</c:v>
                </c:pt>
                <c:pt idx="4937">
                  <c:v>1.867</c:v>
                </c:pt>
                <c:pt idx="4938">
                  <c:v>1.8720000000000001</c:v>
                </c:pt>
                <c:pt idx="4939">
                  <c:v>1.877</c:v>
                </c:pt>
                <c:pt idx="4940">
                  <c:v>1.877</c:v>
                </c:pt>
                <c:pt idx="4941">
                  <c:v>1.9159999999999999</c:v>
                </c:pt>
                <c:pt idx="4942">
                  <c:v>1.952</c:v>
                </c:pt>
                <c:pt idx="4943">
                  <c:v>1.9470000000000001</c:v>
                </c:pt>
                <c:pt idx="4944">
                  <c:v>1.9510000000000001</c:v>
                </c:pt>
                <c:pt idx="4945">
                  <c:v>1.877</c:v>
                </c:pt>
                <c:pt idx="4946">
                  <c:v>1.895</c:v>
                </c:pt>
                <c:pt idx="4947">
                  <c:v>1.9</c:v>
                </c:pt>
                <c:pt idx="4948">
                  <c:v>1.8819999999999999</c:v>
                </c:pt>
                <c:pt idx="4949">
                  <c:v>1.901</c:v>
                </c:pt>
                <c:pt idx="4950">
                  <c:v>1.9279999999999999</c:v>
                </c:pt>
                <c:pt idx="4951">
                  <c:v>1.9590000000000001</c:v>
                </c:pt>
                <c:pt idx="4952">
                  <c:v>1.913</c:v>
                </c:pt>
                <c:pt idx="4953">
                  <c:v>1.8720000000000001</c:v>
                </c:pt>
                <c:pt idx="4954">
                  <c:v>1.9119999999999999</c:v>
                </c:pt>
                <c:pt idx="4955">
                  <c:v>1.9610000000000001</c:v>
                </c:pt>
                <c:pt idx="4956">
                  <c:v>1.958</c:v>
                </c:pt>
                <c:pt idx="4957">
                  <c:v>1.9950000000000001</c:v>
                </c:pt>
                <c:pt idx="4958">
                  <c:v>1.966</c:v>
                </c:pt>
                <c:pt idx="4959">
                  <c:v>1.988</c:v>
                </c:pt>
                <c:pt idx="4960">
                  <c:v>1.996</c:v>
                </c:pt>
                <c:pt idx="4961">
                  <c:v>1.9630000000000001</c:v>
                </c:pt>
                <c:pt idx="4962">
                  <c:v>1.9219999999999999</c:v>
                </c:pt>
                <c:pt idx="4963">
                  <c:v>1.95</c:v>
                </c:pt>
                <c:pt idx="4964">
                  <c:v>1.9179999999999999</c:v>
                </c:pt>
                <c:pt idx="4965">
                  <c:v>1.8480000000000001</c:v>
                </c:pt>
                <c:pt idx="4966">
                  <c:v>1.81</c:v>
                </c:pt>
                <c:pt idx="4967">
                  <c:v>1.84</c:v>
                </c:pt>
                <c:pt idx="4968">
                  <c:v>1.869</c:v>
                </c:pt>
                <c:pt idx="4969">
                  <c:v>1.867</c:v>
                </c:pt>
                <c:pt idx="4970">
                  <c:v>1.8779999999999999</c:v>
                </c:pt>
                <c:pt idx="4971">
                  <c:v>1.853</c:v>
                </c:pt>
                <c:pt idx="4972">
                  <c:v>1.831</c:v>
                </c:pt>
                <c:pt idx="4973">
                  <c:v>1.9379999999999999</c:v>
                </c:pt>
                <c:pt idx="4974">
                  <c:v>1.9019999999999999</c:v>
                </c:pt>
                <c:pt idx="4975">
                  <c:v>1.861</c:v>
                </c:pt>
                <c:pt idx="4976">
                  <c:v>1.917</c:v>
                </c:pt>
                <c:pt idx="4977">
                  <c:v>1.87</c:v>
                </c:pt>
                <c:pt idx="4978">
                  <c:v>1.847</c:v>
                </c:pt>
                <c:pt idx="4979">
                  <c:v>1.837</c:v>
                </c:pt>
                <c:pt idx="4980">
                  <c:v>1.829</c:v>
                </c:pt>
                <c:pt idx="4981">
                  <c:v>1.7829999999999999</c:v>
                </c:pt>
                <c:pt idx="4982">
                  <c:v>1.778</c:v>
                </c:pt>
                <c:pt idx="4983">
                  <c:v>1.7789999999999999</c:v>
                </c:pt>
                <c:pt idx="4984">
                  <c:v>1.8120000000000001</c:v>
                </c:pt>
                <c:pt idx="4985">
                  <c:v>1.8220000000000001</c:v>
                </c:pt>
                <c:pt idx="4986">
                  <c:v>1.855</c:v>
                </c:pt>
                <c:pt idx="4987">
                  <c:v>1.845</c:v>
                </c:pt>
                <c:pt idx="4988">
                  <c:v>1.855</c:v>
                </c:pt>
                <c:pt idx="4989">
                  <c:v>1.873</c:v>
                </c:pt>
                <c:pt idx="4990">
                  <c:v>1.8919999999999999</c:v>
                </c:pt>
                <c:pt idx="4991">
                  <c:v>1.901</c:v>
                </c:pt>
                <c:pt idx="4992">
                  <c:v>1.9059999999999999</c:v>
                </c:pt>
                <c:pt idx="4993">
                  <c:v>1.915</c:v>
                </c:pt>
                <c:pt idx="4994">
                  <c:v>1.9139999999999999</c:v>
                </c:pt>
                <c:pt idx="4995">
                  <c:v>1.962</c:v>
                </c:pt>
                <c:pt idx="4996">
                  <c:v>1.9710000000000001</c:v>
                </c:pt>
                <c:pt idx="4997">
                  <c:v>1.98</c:v>
                </c:pt>
                <c:pt idx="4998">
                  <c:v>1.98</c:v>
                </c:pt>
                <c:pt idx="4999">
                  <c:v>1.958</c:v>
                </c:pt>
                <c:pt idx="5000">
                  <c:v>1.9750000000000001</c:v>
                </c:pt>
                <c:pt idx="5001">
                  <c:v>1.968</c:v>
                </c:pt>
                <c:pt idx="5002">
                  <c:v>1.9390000000000001</c:v>
                </c:pt>
                <c:pt idx="5003">
                  <c:v>1.917</c:v>
                </c:pt>
                <c:pt idx="5004">
                  <c:v>1.851</c:v>
                </c:pt>
                <c:pt idx="5005">
                  <c:v>1.837</c:v>
                </c:pt>
                <c:pt idx="5006">
                  <c:v>1.855</c:v>
                </c:pt>
                <c:pt idx="5007">
                  <c:v>1.823</c:v>
                </c:pt>
                <c:pt idx="5008">
                  <c:v>1.829</c:v>
                </c:pt>
                <c:pt idx="5009">
                  <c:v>1.865</c:v>
                </c:pt>
                <c:pt idx="5010">
                  <c:v>1.8839999999999999</c:v>
                </c:pt>
                <c:pt idx="5011">
                  <c:v>1.873</c:v>
                </c:pt>
                <c:pt idx="5012">
                  <c:v>1.8859999999999999</c:v>
                </c:pt>
                <c:pt idx="5013">
                  <c:v>1.9319999999999999</c:v>
                </c:pt>
                <c:pt idx="5014">
                  <c:v>1.9319999999999999</c:v>
                </c:pt>
                <c:pt idx="5015">
                  <c:v>1.93</c:v>
                </c:pt>
                <c:pt idx="5016">
                  <c:v>1.895</c:v>
                </c:pt>
                <c:pt idx="5017">
                  <c:v>1.877</c:v>
                </c:pt>
                <c:pt idx="5018">
                  <c:v>1.8819999999999999</c:v>
                </c:pt>
                <c:pt idx="5019">
                  <c:v>1.8440000000000001</c:v>
                </c:pt>
                <c:pt idx="5020">
                  <c:v>1.843</c:v>
                </c:pt>
                <c:pt idx="5021">
                  <c:v>1.8460000000000001</c:v>
                </c:pt>
                <c:pt idx="5022">
                  <c:v>1.9039999999999999</c:v>
                </c:pt>
                <c:pt idx="5023">
                  <c:v>1.851</c:v>
                </c:pt>
                <c:pt idx="5024">
                  <c:v>1.891</c:v>
                </c:pt>
                <c:pt idx="5025">
                  <c:v>1.8660000000000001</c:v>
                </c:pt>
                <c:pt idx="5026">
                  <c:v>1.839</c:v>
                </c:pt>
                <c:pt idx="5027">
                  <c:v>1.829</c:v>
                </c:pt>
                <c:pt idx="5028">
                  <c:v>1.857</c:v>
                </c:pt>
                <c:pt idx="5029">
                  <c:v>1.82</c:v>
                </c:pt>
                <c:pt idx="5030">
                  <c:v>1.8080000000000001</c:v>
                </c:pt>
                <c:pt idx="5031">
                  <c:v>1.8069999999999999</c:v>
                </c:pt>
                <c:pt idx="5032">
                  <c:v>1.8049999999999999</c:v>
                </c:pt>
                <c:pt idx="5033">
                  <c:v>1.7170000000000001</c:v>
                </c:pt>
                <c:pt idx="5034">
                  <c:v>1.6950000000000001</c:v>
                </c:pt>
                <c:pt idx="5035">
                  <c:v>1.7170000000000001</c:v>
                </c:pt>
                <c:pt idx="5036">
                  <c:v>1.677</c:v>
                </c:pt>
                <c:pt idx="5037">
                  <c:v>1.6439999999999999</c:v>
                </c:pt>
                <c:pt idx="5038">
                  <c:v>1.663</c:v>
                </c:pt>
                <c:pt idx="5039">
                  <c:v>1.6930000000000001</c:v>
                </c:pt>
                <c:pt idx="5040">
                  <c:v>1.7150000000000001</c:v>
                </c:pt>
                <c:pt idx="5041">
                  <c:v>1.696</c:v>
                </c:pt>
                <c:pt idx="5042">
                  <c:v>1.694</c:v>
                </c:pt>
                <c:pt idx="5043">
                  <c:v>1.716</c:v>
                </c:pt>
                <c:pt idx="5044">
                  <c:v>1.663</c:v>
                </c:pt>
                <c:pt idx="5045">
                  <c:v>1.6850000000000001</c:v>
                </c:pt>
                <c:pt idx="5046">
                  <c:v>1.665</c:v>
                </c:pt>
                <c:pt idx="5047">
                  <c:v>1.67</c:v>
                </c:pt>
                <c:pt idx="5048">
                  <c:v>1.6579999999999999</c:v>
                </c:pt>
                <c:pt idx="5049">
                  <c:v>1.6950000000000001</c:v>
                </c:pt>
                <c:pt idx="5050">
                  <c:v>1.675</c:v>
                </c:pt>
                <c:pt idx="5051">
                  <c:v>1.6910000000000001</c:v>
                </c:pt>
                <c:pt idx="5052">
                  <c:v>1.6279999999999999</c:v>
                </c:pt>
                <c:pt idx="5053">
                  <c:v>1.6319999999999999</c:v>
                </c:pt>
                <c:pt idx="5054">
                  <c:v>1.615</c:v>
                </c:pt>
                <c:pt idx="5055">
                  <c:v>1.651</c:v>
                </c:pt>
                <c:pt idx="5056">
                  <c:v>1.6519999999999999</c:v>
                </c:pt>
                <c:pt idx="5057">
                  <c:v>1.671</c:v>
                </c:pt>
                <c:pt idx="5058">
                  <c:v>1.7270000000000001</c:v>
                </c:pt>
                <c:pt idx="5059">
                  <c:v>1.69</c:v>
                </c:pt>
                <c:pt idx="5060">
                  <c:v>1.7150000000000001</c:v>
                </c:pt>
                <c:pt idx="5061">
                  <c:v>1.7190000000000001</c:v>
                </c:pt>
                <c:pt idx="5062">
                  <c:v>1.7010000000000001</c:v>
                </c:pt>
                <c:pt idx="5063">
                  <c:v>1.72</c:v>
                </c:pt>
                <c:pt idx="5064">
                  <c:v>1.7390000000000001</c:v>
                </c:pt>
                <c:pt idx="5065">
                  <c:v>1.746</c:v>
                </c:pt>
                <c:pt idx="5066">
                  <c:v>1.7629999999999999</c:v>
                </c:pt>
                <c:pt idx="5067">
                  <c:v>1.792</c:v>
                </c:pt>
                <c:pt idx="5068">
                  <c:v>1.7929999999999999</c:v>
                </c:pt>
                <c:pt idx="5069">
                  <c:v>1.798</c:v>
                </c:pt>
                <c:pt idx="5070">
                  <c:v>1.7989999999999999</c:v>
                </c:pt>
                <c:pt idx="5071">
                  <c:v>1.798</c:v>
                </c:pt>
                <c:pt idx="5072">
                  <c:v>1.831</c:v>
                </c:pt>
                <c:pt idx="5073">
                  <c:v>1.8160000000000001</c:v>
                </c:pt>
                <c:pt idx="5074">
                  <c:v>1.7929999999999999</c:v>
                </c:pt>
                <c:pt idx="5075">
                  <c:v>1.7470000000000001</c:v>
                </c:pt>
                <c:pt idx="5076">
                  <c:v>1.74</c:v>
                </c:pt>
                <c:pt idx="5077">
                  <c:v>1.7290000000000001</c:v>
                </c:pt>
                <c:pt idx="5078">
                  <c:v>1.722</c:v>
                </c:pt>
                <c:pt idx="5079">
                  <c:v>1.72</c:v>
                </c:pt>
                <c:pt idx="5080">
                  <c:v>1.716</c:v>
                </c:pt>
                <c:pt idx="5081">
                  <c:v>1.764</c:v>
                </c:pt>
                <c:pt idx="5082">
                  <c:v>1.766</c:v>
                </c:pt>
                <c:pt idx="5083">
                  <c:v>1.7390000000000001</c:v>
                </c:pt>
                <c:pt idx="5084">
                  <c:v>1.72</c:v>
                </c:pt>
                <c:pt idx="5085">
                  <c:v>1.702</c:v>
                </c:pt>
                <c:pt idx="5086">
                  <c:v>1.679</c:v>
                </c:pt>
                <c:pt idx="5087">
                  <c:v>1.74</c:v>
                </c:pt>
                <c:pt idx="5088">
                  <c:v>1.712</c:v>
                </c:pt>
                <c:pt idx="5089">
                  <c:v>1.7170000000000001</c:v>
                </c:pt>
                <c:pt idx="5090">
                  <c:v>1.73</c:v>
                </c:pt>
                <c:pt idx="5091">
                  <c:v>1.6990000000000001</c:v>
                </c:pt>
                <c:pt idx="5092">
                  <c:v>1.6990000000000001</c:v>
                </c:pt>
                <c:pt idx="5093">
                  <c:v>1.6859999999999999</c:v>
                </c:pt>
                <c:pt idx="5094">
                  <c:v>1.68</c:v>
                </c:pt>
                <c:pt idx="5095">
                  <c:v>1.6839999999999999</c:v>
                </c:pt>
                <c:pt idx="5096">
                  <c:v>1.671</c:v>
                </c:pt>
                <c:pt idx="5097">
                  <c:v>1.7030000000000001</c:v>
                </c:pt>
                <c:pt idx="5098">
                  <c:v>1.67</c:v>
                </c:pt>
                <c:pt idx="5099">
                  <c:v>1.627</c:v>
                </c:pt>
                <c:pt idx="5100">
                  <c:v>1.64</c:v>
                </c:pt>
                <c:pt idx="5101">
                  <c:v>1.641</c:v>
                </c:pt>
                <c:pt idx="5102">
                  <c:v>1.641</c:v>
                </c:pt>
                <c:pt idx="5103">
                  <c:v>1.67</c:v>
                </c:pt>
                <c:pt idx="5104">
                  <c:v>1.6890000000000001</c:v>
                </c:pt>
                <c:pt idx="5105">
                  <c:v>1.651</c:v>
                </c:pt>
                <c:pt idx="5106">
                  <c:v>1.6379999999999999</c:v>
                </c:pt>
                <c:pt idx="5107">
                  <c:v>1.61</c:v>
                </c:pt>
                <c:pt idx="5108">
                  <c:v>1.625</c:v>
                </c:pt>
                <c:pt idx="5109">
                  <c:v>1.6619999999999999</c:v>
                </c:pt>
                <c:pt idx="5110">
                  <c:v>1.681</c:v>
                </c:pt>
                <c:pt idx="5111">
                  <c:v>1.6479999999999999</c:v>
                </c:pt>
                <c:pt idx="5112">
                  <c:v>1.619</c:v>
                </c:pt>
                <c:pt idx="5113">
                  <c:v>1.609</c:v>
                </c:pt>
                <c:pt idx="5114">
                  <c:v>1.5980000000000001</c:v>
                </c:pt>
                <c:pt idx="5115">
                  <c:v>1.593</c:v>
                </c:pt>
                <c:pt idx="5116">
                  <c:v>1.5760000000000001</c:v>
                </c:pt>
                <c:pt idx="5117">
                  <c:v>1.6419999999999999</c:v>
                </c:pt>
                <c:pt idx="5118">
                  <c:v>1.6639999999999999</c:v>
                </c:pt>
                <c:pt idx="5119">
                  <c:v>1.6779999999999999</c:v>
                </c:pt>
                <c:pt idx="5120">
                  <c:v>1.716</c:v>
                </c:pt>
                <c:pt idx="5121">
                  <c:v>1.712</c:v>
                </c:pt>
                <c:pt idx="5122">
                  <c:v>1.732</c:v>
                </c:pt>
                <c:pt idx="5123">
                  <c:v>1.752</c:v>
                </c:pt>
                <c:pt idx="5124">
                  <c:v>1.7330000000000001</c:v>
                </c:pt>
                <c:pt idx="5125">
                  <c:v>1.738</c:v>
                </c:pt>
                <c:pt idx="5126">
                  <c:v>1.74</c:v>
                </c:pt>
                <c:pt idx="5127">
                  <c:v>1.7390000000000001</c:v>
                </c:pt>
                <c:pt idx="5128">
                  <c:v>1.6890000000000001</c:v>
                </c:pt>
                <c:pt idx="5129">
                  <c:v>1.7170000000000001</c:v>
                </c:pt>
                <c:pt idx="5130">
                  <c:v>1.6659999999999999</c:v>
                </c:pt>
                <c:pt idx="5131">
                  <c:v>1.6579999999999999</c:v>
                </c:pt>
                <c:pt idx="5132">
                  <c:v>1.6619999999999999</c:v>
                </c:pt>
                <c:pt idx="5133">
                  <c:v>1.6659999999999999</c:v>
                </c:pt>
                <c:pt idx="5134">
                  <c:v>1.67</c:v>
                </c:pt>
                <c:pt idx="5135">
                  <c:v>1.6910000000000001</c:v>
                </c:pt>
                <c:pt idx="5136">
                  <c:v>1.726</c:v>
                </c:pt>
                <c:pt idx="5137">
                  <c:v>1.7150000000000001</c:v>
                </c:pt>
                <c:pt idx="5138">
                  <c:v>1.704</c:v>
                </c:pt>
                <c:pt idx="5139">
                  <c:v>1.714</c:v>
                </c:pt>
                <c:pt idx="5140">
                  <c:v>1.728</c:v>
                </c:pt>
                <c:pt idx="5141">
                  <c:v>1.724</c:v>
                </c:pt>
                <c:pt idx="5142">
                  <c:v>1.7430000000000001</c:v>
                </c:pt>
                <c:pt idx="5143">
                  <c:v>1.744</c:v>
                </c:pt>
                <c:pt idx="5144">
                  <c:v>1.7390000000000001</c:v>
                </c:pt>
                <c:pt idx="5145">
                  <c:v>1.702</c:v>
                </c:pt>
                <c:pt idx="5146">
                  <c:v>1.744</c:v>
                </c:pt>
                <c:pt idx="5147">
                  <c:v>1.736</c:v>
                </c:pt>
                <c:pt idx="5148">
                  <c:v>1.752</c:v>
                </c:pt>
                <c:pt idx="5149">
                  <c:v>1.714</c:v>
                </c:pt>
                <c:pt idx="5150">
                  <c:v>1.7230000000000001</c:v>
                </c:pt>
                <c:pt idx="5151">
                  <c:v>1.714</c:v>
                </c:pt>
                <c:pt idx="5152">
                  <c:v>1.704</c:v>
                </c:pt>
                <c:pt idx="5153">
                  <c:v>1.671</c:v>
                </c:pt>
                <c:pt idx="5154">
                  <c:v>1.6839999999999999</c:v>
                </c:pt>
                <c:pt idx="5155">
                  <c:v>1.6719999999999999</c:v>
                </c:pt>
                <c:pt idx="5156">
                  <c:v>1.6519999999999999</c:v>
                </c:pt>
                <c:pt idx="5157">
                  <c:v>1.6439999999999999</c:v>
                </c:pt>
                <c:pt idx="5158">
                  <c:v>1.665</c:v>
                </c:pt>
                <c:pt idx="5159">
                  <c:v>1.665</c:v>
                </c:pt>
                <c:pt idx="5160">
                  <c:v>1.6220000000000001</c:v>
                </c:pt>
                <c:pt idx="5161">
                  <c:v>1.629</c:v>
                </c:pt>
                <c:pt idx="5162">
                  <c:v>1.623</c:v>
                </c:pt>
                <c:pt idx="5163">
                  <c:v>1.619</c:v>
                </c:pt>
                <c:pt idx="5164">
                  <c:v>1.61</c:v>
                </c:pt>
                <c:pt idx="5165">
                  <c:v>1.6160000000000001</c:v>
                </c:pt>
                <c:pt idx="5166">
                  <c:v>1.611</c:v>
                </c:pt>
                <c:pt idx="5167">
                  <c:v>1.5740000000000001</c:v>
                </c:pt>
                <c:pt idx="5168">
                  <c:v>1.5920000000000001</c:v>
                </c:pt>
                <c:pt idx="5169">
                  <c:v>1.5840000000000001</c:v>
                </c:pt>
                <c:pt idx="5170">
                  <c:v>1.583</c:v>
                </c:pt>
                <c:pt idx="5171">
                  <c:v>1.569</c:v>
                </c:pt>
                <c:pt idx="5172">
                  <c:v>1.5549999999999999</c:v>
                </c:pt>
                <c:pt idx="5173">
                  <c:v>1.611</c:v>
                </c:pt>
                <c:pt idx="5174">
                  <c:v>1.65</c:v>
                </c:pt>
                <c:pt idx="5175">
                  <c:v>1.6419999999999999</c:v>
                </c:pt>
                <c:pt idx="5176">
                  <c:v>1.6739999999999999</c:v>
                </c:pt>
                <c:pt idx="5177">
                  <c:v>1.65</c:v>
                </c:pt>
                <c:pt idx="5178">
                  <c:v>1.655</c:v>
                </c:pt>
                <c:pt idx="5179">
                  <c:v>1.651</c:v>
                </c:pt>
                <c:pt idx="5180">
                  <c:v>1.6559999999999999</c:v>
                </c:pt>
                <c:pt idx="5181">
                  <c:v>1.69</c:v>
                </c:pt>
                <c:pt idx="5182">
                  <c:v>1.677</c:v>
                </c:pt>
                <c:pt idx="5183">
                  <c:v>1.671</c:v>
                </c:pt>
                <c:pt idx="5184">
                  <c:v>1.6850000000000001</c:v>
                </c:pt>
                <c:pt idx="5185">
                  <c:v>1.6850000000000001</c:v>
                </c:pt>
                <c:pt idx="5186">
                  <c:v>1.6479999999999999</c:v>
                </c:pt>
                <c:pt idx="5187">
                  <c:v>1.6719999999999999</c:v>
                </c:pt>
                <c:pt idx="5188">
                  <c:v>1.667</c:v>
                </c:pt>
                <c:pt idx="5189">
                  <c:v>1.7</c:v>
                </c:pt>
                <c:pt idx="5190">
                  <c:v>1.694</c:v>
                </c:pt>
                <c:pt idx="5191">
                  <c:v>1.7110000000000001</c:v>
                </c:pt>
                <c:pt idx="5192">
                  <c:v>1.6819999999999999</c:v>
                </c:pt>
                <c:pt idx="5193">
                  <c:v>1.6919999999999999</c:v>
                </c:pt>
                <c:pt idx="5194">
                  <c:v>1.6879999999999999</c:v>
                </c:pt>
                <c:pt idx="5195">
                  <c:v>1.6779999999999999</c:v>
                </c:pt>
                <c:pt idx="5196">
                  <c:v>1.655</c:v>
                </c:pt>
                <c:pt idx="5197">
                  <c:v>1.66</c:v>
                </c:pt>
                <c:pt idx="5198">
                  <c:v>1.631</c:v>
                </c:pt>
                <c:pt idx="5199">
                  <c:v>1.6180000000000001</c:v>
                </c:pt>
                <c:pt idx="5200">
                  <c:v>1.637</c:v>
                </c:pt>
                <c:pt idx="5201">
                  <c:v>1.6559999999999999</c:v>
                </c:pt>
                <c:pt idx="5202">
                  <c:v>1.6579999999999999</c:v>
                </c:pt>
                <c:pt idx="5203">
                  <c:v>1.675</c:v>
                </c:pt>
                <c:pt idx="5204">
                  <c:v>1.6779999999999999</c:v>
                </c:pt>
                <c:pt idx="5205">
                  <c:v>1.6539999999999999</c:v>
                </c:pt>
                <c:pt idx="5206">
                  <c:v>1.6719999999999999</c:v>
                </c:pt>
                <c:pt idx="5207">
                  <c:v>1.6859999999999999</c:v>
                </c:pt>
                <c:pt idx="5208">
                  <c:v>1.673</c:v>
                </c:pt>
                <c:pt idx="5209">
                  <c:v>1.635</c:v>
                </c:pt>
                <c:pt idx="5210">
                  <c:v>1.649</c:v>
                </c:pt>
                <c:pt idx="5211">
                  <c:v>1.659</c:v>
                </c:pt>
                <c:pt idx="5212">
                  <c:v>1.65</c:v>
                </c:pt>
                <c:pt idx="5213">
                  <c:v>1.6910000000000001</c:v>
                </c:pt>
                <c:pt idx="5214">
                  <c:v>1.71</c:v>
                </c:pt>
                <c:pt idx="5215">
                  <c:v>1.728</c:v>
                </c:pt>
                <c:pt idx="5216">
                  <c:v>1.734</c:v>
                </c:pt>
                <c:pt idx="5217">
                  <c:v>1.7569999999999999</c:v>
                </c:pt>
                <c:pt idx="5218">
                  <c:v>1.7430000000000001</c:v>
                </c:pt>
                <c:pt idx="5219">
                  <c:v>1.7509999999999999</c:v>
                </c:pt>
                <c:pt idx="5220">
                  <c:v>1.78</c:v>
                </c:pt>
                <c:pt idx="5221">
                  <c:v>1.7989999999999999</c:v>
                </c:pt>
                <c:pt idx="5222">
                  <c:v>1.835</c:v>
                </c:pt>
                <c:pt idx="5223">
                  <c:v>1.831</c:v>
                </c:pt>
                <c:pt idx="5224">
                  <c:v>1.8540000000000001</c:v>
                </c:pt>
                <c:pt idx="5225">
                  <c:v>1.883</c:v>
                </c:pt>
                <c:pt idx="5226">
                  <c:v>1.897</c:v>
                </c:pt>
                <c:pt idx="5227">
                  <c:v>1.9159999999999999</c:v>
                </c:pt>
                <c:pt idx="5228">
                  <c:v>1.9530000000000001</c:v>
                </c:pt>
                <c:pt idx="5229">
                  <c:v>1.9430000000000001</c:v>
                </c:pt>
                <c:pt idx="5230">
                  <c:v>1.927</c:v>
                </c:pt>
                <c:pt idx="5231">
                  <c:v>1.883</c:v>
                </c:pt>
                <c:pt idx="5232">
                  <c:v>1.9159999999999999</c:v>
                </c:pt>
                <c:pt idx="5233">
                  <c:v>1.885</c:v>
                </c:pt>
                <c:pt idx="5234">
                  <c:v>1.9119999999999999</c:v>
                </c:pt>
                <c:pt idx="5235">
                  <c:v>1.8879999999999999</c:v>
                </c:pt>
                <c:pt idx="5236">
                  <c:v>1.8839999999999999</c:v>
                </c:pt>
                <c:pt idx="5237">
                  <c:v>1.875</c:v>
                </c:pt>
                <c:pt idx="5238">
                  <c:v>1.861</c:v>
                </c:pt>
                <c:pt idx="5239">
                  <c:v>1.9079999999999999</c:v>
                </c:pt>
                <c:pt idx="5240">
                  <c:v>1.8660000000000001</c:v>
                </c:pt>
                <c:pt idx="5241">
                  <c:v>1.879</c:v>
                </c:pt>
                <c:pt idx="5242">
                  <c:v>1.883</c:v>
                </c:pt>
                <c:pt idx="5243">
                  <c:v>1.8959999999999999</c:v>
                </c:pt>
                <c:pt idx="5244">
                  <c:v>1.92</c:v>
                </c:pt>
                <c:pt idx="5245">
                  <c:v>1.929</c:v>
                </c:pt>
                <c:pt idx="5246">
                  <c:v>1.9430000000000001</c:v>
                </c:pt>
                <c:pt idx="5247">
                  <c:v>1.9570000000000001</c:v>
                </c:pt>
                <c:pt idx="5248">
                  <c:v>1.879</c:v>
                </c:pt>
                <c:pt idx="5249">
                  <c:v>1.9019999999999999</c:v>
                </c:pt>
                <c:pt idx="5250">
                  <c:v>1.931</c:v>
                </c:pt>
                <c:pt idx="5251">
                  <c:v>1.921</c:v>
                </c:pt>
                <c:pt idx="5252">
                  <c:v>1.903</c:v>
                </c:pt>
                <c:pt idx="5253">
                  <c:v>1.9019999999999999</c:v>
                </c:pt>
                <c:pt idx="5254">
                  <c:v>1.883</c:v>
                </c:pt>
                <c:pt idx="5255">
                  <c:v>1.8560000000000001</c:v>
                </c:pt>
                <c:pt idx="5256">
                  <c:v>1.8660000000000001</c:v>
                </c:pt>
                <c:pt idx="5257">
                  <c:v>1.861</c:v>
                </c:pt>
                <c:pt idx="5258">
                  <c:v>1.861</c:v>
                </c:pt>
                <c:pt idx="5259">
                  <c:v>1.7909999999999999</c:v>
                </c:pt>
                <c:pt idx="5260">
                  <c:v>1.8140000000000001</c:v>
                </c:pt>
                <c:pt idx="5261">
                  <c:v>1.8009999999999999</c:v>
                </c:pt>
                <c:pt idx="5262">
                  <c:v>1.7669999999999999</c:v>
                </c:pt>
                <c:pt idx="5263">
                  <c:v>1.81</c:v>
                </c:pt>
                <c:pt idx="5264">
                  <c:v>1.78</c:v>
                </c:pt>
                <c:pt idx="5265">
                  <c:v>1.748</c:v>
                </c:pt>
                <c:pt idx="5266">
                  <c:v>1.7350000000000001</c:v>
                </c:pt>
                <c:pt idx="5267">
                  <c:v>1.7629999999999999</c:v>
                </c:pt>
                <c:pt idx="5268">
                  <c:v>1.782</c:v>
                </c:pt>
                <c:pt idx="5269">
                  <c:v>1.722</c:v>
                </c:pt>
                <c:pt idx="5270">
                  <c:v>1.718</c:v>
                </c:pt>
                <c:pt idx="5271">
                  <c:v>1.712</c:v>
                </c:pt>
                <c:pt idx="5272">
                  <c:v>1.649</c:v>
                </c:pt>
                <c:pt idx="5273">
                  <c:v>1.6639999999999999</c:v>
                </c:pt>
                <c:pt idx="5274">
                  <c:v>1.589</c:v>
                </c:pt>
                <c:pt idx="5275">
                  <c:v>1.599</c:v>
                </c:pt>
                <c:pt idx="5276">
                  <c:v>1.5760000000000001</c:v>
                </c:pt>
                <c:pt idx="5277">
                  <c:v>1.587</c:v>
                </c:pt>
                <c:pt idx="5278">
                  <c:v>1.61</c:v>
                </c:pt>
                <c:pt idx="5279">
                  <c:v>1.603</c:v>
                </c:pt>
                <c:pt idx="5280">
                  <c:v>1.623</c:v>
                </c:pt>
                <c:pt idx="5281">
                  <c:v>1.6259999999999999</c:v>
                </c:pt>
                <c:pt idx="5282">
                  <c:v>1.593</c:v>
                </c:pt>
                <c:pt idx="5283">
                  <c:v>1.58</c:v>
                </c:pt>
                <c:pt idx="5284">
                  <c:v>1.6160000000000001</c:v>
                </c:pt>
                <c:pt idx="5285">
                  <c:v>1.645</c:v>
                </c:pt>
                <c:pt idx="5286">
                  <c:v>1.6459999999999999</c:v>
                </c:pt>
                <c:pt idx="5287">
                  <c:v>1.6220000000000001</c:v>
                </c:pt>
                <c:pt idx="5288">
                  <c:v>1.613</c:v>
                </c:pt>
                <c:pt idx="5289">
                  <c:v>1.59</c:v>
                </c:pt>
                <c:pt idx="5290">
                  <c:v>1.52</c:v>
                </c:pt>
                <c:pt idx="5291">
                  <c:v>1.5389999999999999</c:v>
                </c:pt>
                <c:pt idx="5292">
                  <c:v>1.516</c:v>
                </c:pt>
                <c:pt idx="5293">
                  <c:v>1.534</c:v>
                </c:pt>
                <c:pt idx="5294">
                  <c:v>1.5489999999999999</c:v>
                </c:pt>
                <c:pt idx="5295">
                  <c:v>1.536</c:v>
                </c:pt>
                <c:pt idx="5296">
                  <c:v>1.5920000000000001</c:v>
                </c:pt>
                <c:pt idx="5297">
                  <c:v>1.63</c:v>
                </c:pt>
                <c:pt idx="5298">
                  <c:v>1.679</c:v>
                </c:pt>
                <c:pt idx="5299">
                  <c:v>1.6890000000000001</c:v>
                </c:pt>
                <c:pt idx="5300">
                  <c:v>1.671</c:v>
                </c:pt>
                <c:pt idx="5301">
                  <c:v>1.7210000000000001</c:v>
                </c:pt>
                <c:pt idx="5302">
                  <c:v>1.679</c:v>
                </c:pt>
                <c:pt idx="5303">
                  <c:v>1.665</c:v>
                </c:pt>
                <c:pt idx="5304">
                  <c:v>1.6839999999999999</c:v>
                </c:pt>
                <c:pt idx="5305">
                  <c:v>1.69</c:v>
                </c:pt>
                <c:pt idx="5306">
                  <c:v>1.7130000000000001</c:v>
                </c:pt>
                <c:pt idx="5307">
                  <c:v>1.6970000000000001</c:v>
                </c:pt>
                <c:pt idx="5308">
                  <c:v>1.712</c:v>
                </c:pt>
                <c:pt idx="5309">
                  <c:v>1.728</c:v>
                </c:pt>
                <c:pt idx="5310">
                  <c:v>1.736</c:v>
                </c:pt>
                <c:pt idx="5311">
                  <c:v>1.704</c:v>
                </c:pt>
                <c:pt idx="5312">
                  <c:v>1.7330000000000001</c:v>
                </c:pt>
                <c:pt idx="5313">
                  <c:v>1.7010000000000001</c:v>
                </c:pt>
                <c:pt idx="5314">
                  <c:v>1.655</c:v>
                </c:pt>
                <c:pt idx="5315">
                  <c:v>1.645</c:v>
                </c:pt>
                <c:pt idx="5316">
                  <c:v>1.6140000000000001</c:v>
                </c:pt>
                <c:pt idx="5317">
                  <c:v>1.59</c:v>
                </c:pt>
                <c:pt idx="5318">
                  <c:v>1.595</c:v>
                </c:pt>
                <c:pt idx="5319">
                  <c:v>1.581</c:v>
                </c:pt>
                <c:pt idx="5320">
                  <c:v>1.5960000000000001</c:v>
                </c:pt>
                <c:pt idx="5321">
                  <c:v>1.627</c:v>
                </c:pt>
                <c:pt idx="5322">
                  <c:v>1.62</c:v>
                </c:pt>
                <c:pt idx="5323">
                  <c:v>1.625</c:v>
                </c:pt>
                <c:pt idx="5324">
                  <c:v>1.615</c:v>
                </c:pt>
                <c:pt idx="5325">
                  <c:v>1.6719999999999999</c:v>
                </c:pt>
                <c:pt idx="5326">
                  <c:v>1.597</c:v>
                </c:pt>
                <c:pt idx="5327">
                  <c:v>1.593</c:v>
                </c:pt>
                <c:pt idx="5328">
                  <c:v>1.583</c:v>
                </c:pt>
                <c:pt idx="5329">
                  <c:v>1.58</c:v>
                </c:pt>
                <c:pt idx="5330">
                  <c:v>1.556</c:v>
                </c:pt>
                <c:pt idx="5331">
                  <c:v>1.5469999999999999</c:v>
                </c:pt>
                <c:pt idx="5332">
                  <c:v>1.534</c:v>
                </c:pt>
                <c:pt idx="5333">
                  <c:v>1.5049999999999999</c:v>
                </c:pt>
                <c:pt idx="5334">
                  <c:v>1.538</c:v>
                </c:pt>
                <c:pt idx="5335">
                  <c:v>1.5189999999999999</c:v>
                </c:pt>
                <c:pt idx="5336">
                  <c:v>1.4910000000000001</c:v>
                </c:pt>
                <c:pt idx="5337">
                  <c:v>1.4870000000000001</c:v>
                </c:pt>
                <c:pt idx="5338">
                  <c:v>1.492</c:v>
                </c:pt>
                <c:pt idx="5339">
                  <c:v>1.46</c:v>
                </c:pt>
                <c:pt idx="5340">
                  <c:v>1.4450000000000001</c:v>
                </c:pt>
                <c:pt idx="5341">
                  <c:v>1.5069999999999999</c:v>
                </c:pt>
                <c:pt idx="5342">
                  <c:v>1.518</c:v>
                </c:pt>
                <c:pt idx="5343">
                  <c:v>1.5089999999999999</c:v>
                </c:pt>
                <c:pt idx="5344">
                  <c:v>1.5129999999999999</c:v>
                </c:pt>
                <c:pt idx="5345">
                  <c:v>1.4990000000000001</c:v>
                </c:pt>
                <c:pt idx="5346">
                  <c:v>1.4770000000000001</c:v>
                </c:pt>
                <c:pt idx="5347">
                  <c:v>1.44</c:v>
                </c:pt>
                <c:pt idx="5348">
                  <c:v>1.486</c:v>
                </c:pt>
                <c:pt idx="5349">
                  <c:v>1.5489999999999999</c:v>
                </c:pt>
                <c:pt idx="5350">
                  <c:v>1.5589999999999999</c:v>
                </c:pt>
                <c:pt idx="5351">
                  <c:v>1.5549999999999999</c:v>
                </c:pt>
                <c:pt idx="5352">
                  <c:v>1.5740000000000001</c:v>
                </c:pt>
                <c:pt idx="5353">
                  <c:v>1.508</c:v>
                </c:pt>
                <c:pt idx="5354">
                  <c:v>1.5069999999999999</c:v>
                </c:pt>
                <c:pt idx="5355">
                  <c:v>1.5409999999999999</c:v>
                </c:pt>
                <c:pt idx="5356">
                  <c:v>1.5449999999999999</c:v>
                </c:pt>
                <c:pt idx="5357">
                  <c:v>1.532</c:v>
                </c:pt>
                <c:pt idx="5358">
                  <c:v>1.4910000000000001</c:v>
                </c:pt>
                <c:pt idx="5359">
                  <c:v>1.5149999999999999</c:v>
                </c:pt>
                <c:pt idx="5360">
                  <c:v>1.548</c:v>
                </c:pt>
                <c:pt idx="5361">
                  <c:v>1.577</c:v>
                </c:pt>
                <c:pt idx="5362">
                  <c:v>1.5529999999999999</c:v>
                </c:pt>
                <c:pt idx="5363">
                  <c:v>1.5489999999999999</c:v>
                </c:pt>
                <c:pt idx="5364">
                  <c:v>1.502</c:v>
                </c:pt>
                <c:pt idx="5365">
                  <c:v>1.47</c:v>
                </c:pt>
                <c:pt idx="5366">
                  <c:v>1.4670000000000001</c:v>
                </c:pt>
                <c:pt idx="5367">
                  <c:v>1.4670000000000001</c:v>
                </c:pt>
                <c:pt idx="5368">
                  <c:v>1.4710000000000001</c:v>
                </c:pt>
                <c:pt idx="5369">
                  <c:v>1.444</c:v>
                </c:pt>
                <c:pt idx="5370">
                  <c:v>1.43</c:v>
                </c:pt>
                <c:pt idx="5371">
                  <c:v>1.43</c:v>
                </c:pt>
                <c:pt idx="5372">
                  <c:v>1.393</c:v>
                </c:pt>
                <c:pt idx="5373">
                  <c:v>1.411</c:v>
                </c:pt>
                <c:pt idx="5374">
                  <c:v>1.4039999999999999</c:v>
                </c:pt>
                <c:pt idx="5375">
                  <c:v>1.3779999999999999</c:v>
                </c:pt>
                <c:pt idx="5376">
                  <c:v>1.333</c:v>
                </c:pt>
                <c:pt idx="5377">
                  <c:v>1.353</c:v>
                </c:pt>
                <c:pt idx="5378">
                  <c:v>1.401</c:v>
                </c:pt>
                <c:pt idx="5379">
                  <c:v>1.4870000000000001</c:v>
                </c:pt>
                <c:pt idx="5380">
                  <c:v>1.421</c:v>
                </c:pt>
                <c:pt idx="5381">
                  <c:v>1.476</c:v>
                </c:pt>
                <c:pt idx="5382">
                  <c:v>1.4379999999999999</c:v>
                </c:pt>
                <c:pt idx="5383">
                  <c:v>1.4430000000000001</c:v>
                </c:pt>
                <c:pt idx="5384">
                  <c:v>1.4359999999999999</c:v>
                </c:pt>
                <c:pt idx="5385">
                  <c:v>1.4750000000000001</c:v>
                </c:pt>
                <c:pt idx="5386">
                  <c:v>1.4810000000000001</c:v>
                </c:pt>
                <c:pt idx="5387">
                  <c:v>1.415</c:v>
                </c:pt>
                <c:pt idx="5388">
                  <c:v>1.4330000000000001</c:v>
                </c:pt>
                <c:pt idx="5389">
                  <c:v>1.431</c:v>
                </c:pt>
                <c:pt idx="5390">
                  <c:v>1.4119999999999999</c:v>
                </c:pt>
                <c:pt idx="5391">
                  <c:v>1.4339999999999999</c:v>
                </c:pt>
                <c:pt idx="5392">
                  <c:v>1.472</c:v>
                </c:pt>
                <c:pt idx="5393">
                  <c:v>1.462</c:v>
                </c:pt>
                <c:pt idx="5394">
                  <c:v>1.462</c:v>
                </c:pt>
                <c:pt idx="5395">
                  <c:v>1.476</c:v>
                </c:pt>
                <c:pt idx="5396">
                  <c:v>1.44</c:v>
                </c:pt>
                <c:pt idx="5397">
                  <c:v>1.4970000000000001</c:v>
                </c:pt>
                <c:pt idx="5398">
                  <c:v>1.464</c:v>
                </c:pt>
                <c:pt idx="5399">
                  <c:v>1.4970000000000001</c:v>
                </c:pt>
                <c:pt idx="5400">
                  <c:v>1.4870000000000001</c:v>
                </c:pt>
                <c:pt idx="5401">
                  <c:v>1.4830000000000001</c:v>
                </c:pt>
                <c:pt idx="5402">
                  <c:v>1.44</c:v>
                </c:pt>
                <c:pt idx="5403">
                  <c:v>1.373</c:v>
                </c:pt>
                <c:pt idx="5404">
                  <c:v>1.3580000000000001</c:v>
                </c:pt>
                <c:pt idx="5405">
                  <c:v>1.393</c:v>
                </c:pt>
                <c:pt idx="5406">
                  <c:v>1.369</c:v>
                </c:pt>
                <c:pt idx="5407">
                  <c:v>1.3560000000000001</c:v>
                </c:pt>
                <c:pt idx="5408">
                  <c:v>1.351</c:v>
                </c:pt>
                <c:pt idx="5409">
                  <c:v>1.333</c:v>
                </c:pt>
                <c:pt idx="5410">
                  <c:v>1.327</c:v>
                </c:pt>
                <c:pt idx="5411">
                  <c:v>1.333</c:v>
                </c:pt>
                <c:pt idx="5412">
                  <c:v>1.296</c:v>
                </c:pt>
                <c:pt idx="5413">
                  <c:v>1.2709999999999999</c:v>
                </c:pt>
                <c:pt idx="5414">
                  <c:v>1.272</c:v>
                </c:pt>
                <c:pt idx="5415">
                  <c:v>1.3140000000000001</c:v>
                </c:pt>
                <c:pt idx="5416">
                  <c:v>1.276</c:v>
                </c:pt>
                <c:pt idx="5417">
                  <c:v>1.2769999999999999</c:v>
                </c:pt>
                <c:pt idx="5418">
                  <c:v>1.264</c:v>
                </c:pt>
                <c:pt idx="5419">
                  <c:v>1.26</c:v>
                </c:pt>
                <c:pt idx="5420">
                  <c:v>1.284</c:v>
                </c:pt>
                <c:pt idx="5421">
                  <c:v>1.278</c:v>
                </c:pt>
                <c:pt idx="5422">
                  <c:v>1.278</c:v>
                </c:pt>
                <c:pt idx="5423">
                  <c:v>1.2849999999999999</c:v>
                </c:pt>
                <c:pt idx="5424">
                  <c:v>1.3580000000000001</c:v>
                </c:pt>
                <c:pt idx="5425">
                  <c:v>1.375</c:v>
                </c:pt>
                <c:pt idx="5426">
                  <c:v>1.361</c:v>
                </c:pt>
                <c:pt idx="5427">
                  <c:v>1.3340000000000001</c:v>
                </c:pt>
                <c:pt idx="5428">
                  <c:v>1.3440000000000001</c:v>
                </c:pt>
                <c:pt idx="5429">
                  <c:v>1.33</c:v>
                </c:pt>
                <c:pt idx="5430">
                  <c:v>1.3440000000000001</c:v>
                </c:pt>
                <c:pt idx="5431">
                  <c:v>1.3360000000000001</c:v>
                </c:pt>
                <c:pt idx="5432">
                  <c:v>1.3779999999999999</c:v>
                </c:pt>
                <c:pt idx="5433">
                  <c:v>1.3420000000000001</c:v>
                </c:pt>
                <c:pt idx="5434">
                  <c:v>1.35</c:v>
                </c:pt>
                <c:pt idx="5435">
                  <c:v>1.355</c:v>
                </c:pt>
                <c:pt idx="5436">
                  <c:v>1.381</c:v>
                </c:pt>
                <c:pt idx="5437">
                  <c:v>1.4</c:v>
                </c:pt>
                <c:pt idx="5438">
                  <c:v>1.4470000000000001</c:v>
                </c:pt>
                <c:pt idx="5439">
                  <c:v>1.47</c:v>
                </c:pt>
                <c:pt idx="5440">
                  <c:v>1.454</c:v>
                </c:pt>
                <c:pt idx="5441">
                  <c:v>1.4830000000000001</c:v>
                </c:pt>
                <c:pt idx="5442">
                  <c:v>1.585</c:v>
                </c:pt>
                <c:pt idx="5443">
                  <c:v>1.603</c:v>
                </c:pt>
                <c:pt idx="5444">
                  <c:v>1.5640000000000001</c:v>
                </c:pt>
                <c:pt idx="5445">
                  <c:v>1.5660000000000001</c:v>
                </c:pt>
                <c:pt idx="5446">
                  <c:v>1.6240000000000001</c:v>
                </c:pt>
                <c:pt idx="5447">
                  <c:v>1.6479999999999999</c:v>
                </c:pt>
                <c:pt idx="5448">
                  <c:v>1.6539999999999999</c:v>
                </c:pt>
                <c:pt idx="5449">
                  <c:v>1.575</c:v>
                </c:pt>
                <c:pt idx="5450">
                  <c:v>1.603</c:v>
                </c:pt>
                <c:pt idx="5451">
                  <c:v>1.5980000000000001</c:v>
                </c:pt>
                <c:pt idx="5452">
                  <c:v>1.6819999999999999</c:v>
                </c:pt>
                <c:pt idx="5453">
                  <c:v>1.68</c:v>
                </c:pt>
                <c:pt idx="5454">
                  <c:v>1.7030000000000001</c:v>
                </c:pt>
                <c:pt idx="5455">
                  <c:v>1.681</c:v>
                </c:pt>
                <c:pt idx="5456">
                  <c:v>1.655</c:v>
                </c:pt>
                <c:pt idx="5457">
                  <c:v>1.623</c:v>
                </c:pt>
                <c:pt idx="5458">
                  <c:v>1.671</c:v>
                </c:pt>
                <c:pt idx="5459">
                  <c:v>1.746</c:v>
                </c:pt>
                <c:pt idx="5460">
                  <c:v>1.752</c:v>
                </c:pt>
                <c:pt idx="5461">
                  <c:v>1.7709999999999999</c:v>
                </c:pt>
                <c:pt idx="5462">
                  <c:v>1.748</c:v>
                </c:pt>
                <c:pt idx="5463">
                  <c:v>1.7929999999999999</c:v>
                </c:pt>
                <c:pt idx="5464">
                  <c:v>1.758</c:v>
                </c:pt>
                <c:pt idx="5465">
                  <c:v>1.784</c:v>
                </c:pt>
                <c:pt idx="5466">
                  <c:v>1.738</c:v>
                </c:pt>
                <c:pt idx="5467">
                  <c:v>1.766</c:v>
                </c:pt>
                <c:pt idx="5468">
                  <c:v>1.7250000000000001</c:v>
                </c:pt>
                <c:pt idx="5469">
                  <c:v>1.782</c:v>
                </c:pt>
                <c:pt idx="5470">
                  <c:v>1.718</c:v>
                </c:pt>
                <c:pt idx="5471">
                  <c:v>1.7969999999999999</c:v>
                </c:pt>
                <c:pt idx="5472">
                  <c:v>1.835</c:v>
                </c:pt>
                <c:pt idx="5473">
                  <c:v>1.7929999999999999</c:v>
                </c:pt>
                <c:pt idx="5474">
                  <c:v>1.8580000000000001</c:v>
                </c:pt>
                <c:pt idx="5475">
                  <c:v>1.869</c:v>
                </c:pt>
                <c:pt idx="5476">
                  <c:v>1.831</c:v>
                </c:pt>
                <c:pt idx="5477">
                  <c:v>1.776</c:v>
                </c:pt>
                <c:pt idx="5478">
                  <c:v>1.7909999999999999</c:v>
                </c:pt>
                <c:pt idx="5479">
                  <c:v>1.7589999999999999</c:v>
                </c:pt>
                <c:pt idx="5480">
                  <c:v>1.7210000000000001</c:v>
                </c:pt>
                <c:pt idx="5481">
                  <c:v>1.7030000000000001</c:v>
                </c:pt>
                <c:pt idx="5482">
                  <c:v>1.6830000000000001</c:v>
                </c:pt>
                <c:pt idx="5483">
                  <c:v>1.657</c:v>
                </c:pt>
                <c:pt idx="5484">
                  <c:v>1.6240000000000001</c:v>
                </c:pt>
                <c:pt idx="5485">
                  <c:v>1.6060000000000001</c:v>
                </c:pt>
                <c:pt idx="5486">
                  <c:v>1.681</c:v>
                </c:pt>
                <c:pt idx="5487">
                  <c:v>1.667</c:v>
                </c:pt>
                <c:pt idx="5488">
                  <c:v>1.675</c:v>
                </c:pt>
                <c:pt idx="5489">
                  <c:v>1.647</c:v>
                </c:pt>
                <c:pt idx="5490">
                  <c:v>1.698</c:v>
                </c:pt>
                <c:pt idx="5491">
                  <c:v>1.6240000000000001</c:v>
                </c:pt>
                <c:pt idx="5492">
                  <c:v>1.62</c:v>
                </c:pt>
                <c:pt idx="5493">
                  <c:v>1.5860000000000001</c:v>
                </c:pt>
                <c:pt idx="5494">
                  <c:v>1.6060000000000001</c:v>
                </c:pt>
                <c:pt idx="5495">
                  <c:v>1.593</c:v>
                </c:pt>
                <c:pt idx="5496">
                  <c:v>1.56</c:v>
                </c:pt>
                <c:pt idx="5497">
                  <c:v>1.579</c:v>
                </c:pt>
                <c:pt idx="5498">
                  <c:v>1.6</c:v>
                </c:pt>
                <c:pt idx="5499">
                  <c:v>1.581</c:v>
                </c:pt>
                <c:pt idx="5500">
                  <c:v>1.6240000000000001</c:v>
                </c:pt>
                <c:pt idx="5501">
                  <c:v>1.651</c:v>
                </c:pt>
                <c:pt idx="5502">
                  <c:v>1.663</c:v>
                </c:pt>
                <c:pt idx="5503">
                  <c:v>1.5880000000000001</c:v>
                </c:pt>
                <c:pt idx="5504">
                  <c:v>1.58</c:v>
                </c:pt>
                <c:pt idx="5505">
                  <c:v>1.556</c:v>
                </c:pt>
                <c:pt idx="5506">
                  <c:v>1.542</c:v>
                </c:pt>
                <c:pt idx="5507">
                  <c:v>1.5449999999999999</c:v>
                </c:pt>
                <c:pt idx="5508">
                  <c:v>1.528</c:v>
                </c:pt>
                <c:pt idx="5509">
                  <c:v>1.5129999999999999</c:v>
                </c:pt>
                <c:pt idx="5510">
                  <c:v>1.5489999999999999</c:v>
                </c:pt>
                <c:pt idx="5511">
                  <c:v>1.526</c:v>
                </c:pt>
                <c:pt idx="5512">
                  <c:v>1.5209999999999999</c:v>
                </c:pt>
                <c:pt idx="5513">
                  <c:v>1.48</c:v>
                </c:pt>
                <c:pt idx="5514">
                  <c:v>1.4670000000000001</c:v>
                </c:pt>
                <c:pt idx="5515">
                  <c:v>1.46</c:v>
                </c:pt>
                <c:pt idx="5516">
                  <c:v>1.4570000000000001</c:v>
                </c:pt>
                <c:pt idx="5517">
                  <c:v>1.4430000000000001</c:v>
                </c:pt>
                <c:pt idx="5518">
                  <c:v>1.468</c:v>
                </c:pt>
                <c:pt idx="5519">
                  <c:v>1.4550000000000001</c:v>
                </c:pt>
                <c:pt idx="5520">
                  <c:v>1.446</c:v>
                </c:pt>
                <c:pt idx="5521">
                  <c:v>1.456</c:v>
                </c:pt>
                <c:pt idx="5522">
                  <c:v>1.4279999999999999</c:v>
                </c:pt>
                <c:pt idx="5523">
                  <c:v>1.4570000000000001</c:v>
                </c:pt>
                <c:pt idx="5524">
                  <c:v>1.4450000000000001</c:v>
                </c:pt>
                <c:pt idx="5525">
                  <c:v>1.4359999999999999</c:v>
                </c:pt>
                <c:pt idx="5526">
                  <c:v>1.4590000000000001</c:v>
                </c:pt>
                <c:pt idx="5527">
                  <c:v>1.4430000000000001</c:v>
                </c:pt>
                <c:pt idx="5528">
                  <c:v>1.421</c:v>
                </c:pt>
                <c:pt idx="5529">
                  <c:v>1.484</c:v>
                </c:pt>
                <c:pt idx="5530">
                  <c:v>1.488</c:v>
                </c:pt>
                <c:pt idx="5531">
                  <c:v>1.4550000000000001</c:v>
                </c:pt>
                <c:pt idx="5532">
                  <c:v>1.5069999999999999</c:v>
                </c:pt>
                <c:pt idx="5533">
                  <c:v>1.46</c:v>
                </c:pt>
                <c:pt idx="5534">
                  <c:v>1.522</c:v>
                </c:pt>
                <c:pt idx="5535">
                  <c:v>1.498</c:v>
                </c:pt>
                <c:pt idx="5536">
                  <c:v>1.504</c:v>
                </c:pt>
                <c:pt idx="5537">
                  <c:v>1.4990000000000001</c:v>
                </c:pt>
                <c:pt idx="5538">
                  <c:v>1.522</c:v>
                </c:pt>
                <c:pt idx="5539">
                  <c:v>1.466</c:v>
                </c:pt>
                <c:pt idx="5540">
                  <c:v>1.4850000000000001</c:v>
                </c:pt>
                <c:pt idx="5541">
                  <c:v>1.4850000000000001</c:v>
                </c:pt>
                <c:pt idx="5542">
                  <c:v>1.482</c:v>
                </c:pt>
                <c:pt idx="5543">
                  <c:v>1.486</c:v>
                </c:pt>
                <c:pt idx="5544">
                  <c:v>1.482</c:v>
                </c:pt>
                <c:pt idx="5545">
                  <c:v>1.478</c:v>
                </c:pt>
                <c:pt idx="5546">
                  <c:v>1.464</c:v>
                </c:pt>
                <c:pt idx="5547">
                  <c:v>1.4870000000000001</c:v>
                </c:pt>
                <c:pt idx="5548">
                  <c:v>1.4650000000000001</c:v>
                </c:pt>
                <c:pt idx="5549">
                  <c:v>1.502</c:v>
                </c:pt>
                <c:pt idx="5550">
                  <c:v>1.5109999999999999</c:v>
                </c:pt>
                <c:pt idx="5551">
                  <c:v>1.45</c:v>
                </c:pt>
                <c:pt idx="5552">
                  <c:v>1.3819999999999999</c:v>
                </c:pt>
                <c:pt idx="5553">
                  <c:v>1.44</c:v>
                </c:pt>
                <c:pt idx="5554">
                  <c:v>1.387</c:v>
                </c:pt>
                <c:pt idx="5555">
                  <c:v>1.4610000000000001</c:v>
                </c:pt>
                <c:pt idx="5556">
                  <c:v>1.518</c:v>
                </c:pt>
                <c:pt idx="5557">
                  <c:v>1.573</c:v>
                </c:pt>
                <c:pt idx="5558">
                  <c:v>1.5760000000000001</c:v>
                </c:pt>
                <c:pt idx="5559">
                  <c:v>1.581</c:v>
                </c:pt>
                <c:pt idx="5560">
                  <c:v>1.5760000000000001</c:v>
                </c:pt>
                <c:pt idx="5561">
                  <c:v>1.569</c:v>
                </c:pt>
                <c:pt idx="5562">
                  <c:v>1.5820000000000001</c:v>
                </c:pt>
                <c:pt idx="5563">
                  <c:v>1.54</c:v>
                </c:pt>
                <c:pt idx="5564">
                  <c:v>1.5049999999999999</c:v>
                </c:pt>
                <c:pt idx="5565">
                  <c:v>1.496</c:v>
                </c:pt>
                <c:pt idx="5566">
                  <c:v>1.484</c:v>
                </c:pt>
                <c:pt idx="5567">
                  <c:v>1.5249999999999999</c:v>
                </c:pt>
                <c:pt idx="5568">
                  <c:v>1.502</c:v>
                </c:pt>
                <c:pt idx="5569">
                  <c:v>1.4930000000000001</c:v>
                </c:pt>
                <c:pt idx="5570">
                  <c:v>1.4730000000000001</c:v>
                </c:pt>
                <c:pt idx="5571">
                  <c:v>1.512</c:v>
                </c:pt>
                <c:pt idx="5572">
                  <c:v>1.532</c:v>
                </c:pt>
                <c:pt idx="5573">
                  <c:v>1.5</c:v>
                </c:pt>
                <c:pt idx="5574">
                  <c:v>1.5149999999999999</c:v>
                </c:pt>
                <c:pt idx="5575">
                  <c:v>1.532</c:v>
                </c:pt>
                <c:pt idx="5576">
                  <c:v>1.4970000000000001</c:v>
                </c:pt>
                <c:pt idx="5577">
                  <c:v>1.512</c:v>
                </c:pt>
                <c:pt idx="5578">
                  <c:v>1.504</c:v>
                </c:pt>
                <c:pt idx="5579">
                  <c:v>1.5</c:v>
                </c:pt>
                <c:pt idx="5580">
                  <c:v>1.492</c:v>
                </c:pt>
                <c:pt idx="5581">
                  <c:v>1.496</c:v>
                </c:pt>
                <c:pt idx="5582">
                  <c:v>1.482</c:v>
                </c:pt>
                <c:pt idx="5583">
                  <c:v>1.454</c:v>
                </c:pt>
                <c:pt idx="5584">
                  <c:v>1.411</c:v>
                </c:pt>
                <c:pt idx="5585">
                  <c:v>1.427</c:v>
                </c:pt>
                <c:pt idx="5586">
                  <c:v>1.4039999999999999</c:v>
                </c:pt>
                <c:pt idx="5587">
                  <c:v>1.3979999999999999</c:v>
                </c:pt>
                <c:pt idx="5588">
                  <c:v>1.419</c:v>
                </c:pt>
                <c:pt idx="5589">
                  <c:v>1.4279999999999999</c:v>
                </c:pt>
                <c:pt idx="5590">
                  <c:v>1.369</c:v>
                </c:pt>
                <c:pt idx="5591">
                  <c:v>1.379</c:v>
                </c:pt>
                <c:pt idx="5592">
                  <c:v>1.37</c:v>
                </c:pt>
                <c:pt idx="5593">
                  <c:v>1.367</c:v>
                </c:pt>
                <c:pt idx="5594">
                  <c:v>1.391</c:v>
                </c:pt>
                <c:pt idx="5595">
                  <c:v>1.393</c:v>
                </c:pt>
                <c:pt idx="5596">
                  <c:v>1.41</c:v>
                </c:pt>
                <c:pt idx="5597">
                  <c:v>1.4139999999999999</c:v>
                </c:pt>
                <c:pt idx="5598">
                  <c:v>1.3859999999999999</c:v>
                </c:pt>
                <c:pt idx="5599">
                  <c:v>1.3759999999999999</c:v>
                </c:pt>
                <c:pt idx="5600">
                  <c:v>1.3680000000000001</c:v>
                </c:pt>
                <c:pt idx="5601">
                  <c:v>1.2969999999999999</c:v>
                </c:pt>
                <c:pt idx="5602">
                  <c:v>1.2669999999999999</c:v>
                </c:pt>
                <c:pt idx="5603">
                  <c:v>1.2350000000000001</c:v>
                </c:pt>
                <c:pt idx="5604">
                  <c:v>1.2230000000000001</c:v>
                </c:pt>
                <c:pt idx="5605">
                  <c:v>1.216</c:v>
                </c:pt>
                <c:pt idx="5606">
                  <c:v>1.222</c:v>
                </c:pt>
                <c:pt idx="5607">
                  <c:v>1.2130000000000001</c:v>
                </c:pt>
                <c:pt idx="5608">
                  <c:v>1.212</c:v>
                </c:pt>
                <c:pt idx="5609">
                  <c:v>1.177</c:v>
                </c:pt>
                <c:pt idx="5610">
                  <c:v>1.212</c:v>
                </c:pt>
                <c:pt idx="5611">
                  <c:v>1.264</c:v>
                </c:pt>
                <c:pt idx="5612">
                  <c:v>1.2629999999999999</c:v>
                </c:pt>
                <c:pt idx="5613">
                  <c:v>1.306</c:v>
                </c:pt>
                <c:pt idx="5614">
                  <c:v>1.2929999999999999</c:v>
                </c:pt>
                <c:pt idx="5615">
                  <c:v>1.252</c:v>
                </c:pt>
                <c:pt idx="5616">
                  <c:v>1.2709999999999999</c:v>
                </c:pt>
                <c:pt idx="5617">
                  <c:v>1.2210000000000001</c:v>
                </c:pt>
                <c:pt idx="5618">
                  <c:v>1.232</c:v>
                </c:pt>
                <c:pt idx="5619">
                  <c:v>1.2589999999999999</c:v>
                </c:pt>
                <c:pt idx="5620">
                  <c:v>1.23</c:v>
                </c:pt>
                <c:pt idx="5621">
                  <c:v>1.2390000000000001</c:v>
                </c:pt>
                <c:pt idx="5622">
                  <c:v>1.246</c:v>
                </c:pt>
                <c:pt idx="5623">
                  <c:v>1.2470000000000001</c:v>
                </c:pt>
                <c:pt idx="5624">
                  <c:v>1.24</c:v>
                </c:pt>
                <c:pt idx="5625">
                  <c:v>1.2809999999999999</c:v>
                </c:pt>
                <c:pt idx="5626">
                  <c:v>1.2709999999999999</c:v>
                </c:pt>
                <c:pt idx="5627">
                  <c:v>1.2809999999999999</c:v>
                </c:pt>
                <c:pt idx="5628">
                  <c:v>1.3029999999999999</c:v>
                </c:pt>
                <c:pt idx="5629">
                  <c:v>1.304</c:v>
                </c:pt>
                <c:pt idx="5630">
                  <c:v>1.3089999999999999</c:v>
                </c:pt>
                <c:pt idx="5631">
                  <c:v>1.359</c:v>
                </c:pt>
                <c:pt idx="5632">
                  <c:v>1.345</c:v>
                </c:pt>
                <c:pt idx="5633">
                  <c:v>1.345</c:v>
                </c:pt>
                <c:pt idx="5634">
                  <c:v>1.3220000000000001</c:v>
                </c:pt>
                <c:pt idx="5635">
                  <c:v>1.319</c:v>
                </c:pt>
                <c:pt idx="5636">
                  <c:v>1.274</c:v>
                </c:pt>
                <c:pt idx="5637">
                  <c:v>1.276</c:v>
                </c:pt>
                <c:pt idx="5638">
                  <c:v>1.31</c:v>
                </c:pt>
                <c:pt idx="5639">
                  <c:v>1.3029999999999999</c:v>
                </c:pt>
                <c:pt idx="5640">
                  <c:v>1.2769999999999999</c:v>
                </c:pt>
                <c:pt idx="5641">
                  <c:v>1.2849999999999999</c:v>
                </c:pt>
                <c:pt idx="5642">
                  <c:v>1.3009999999999999</c:v>
                </c:pt>
                <c:pt idx="5643">
                  <c:v>1.296</c:v>
                </c:pt>
                <c:pt idx="5644">
                  <c:v>1.2909999999999999</c:v>
                </c:pt>
                <c:pt idx="5645">
                  <c:v>1.3240000000000001</c:v>
                </c:pt>
                <c:pt idx="5646">
                  <c:v>1.3</c:v>
                </c:pt>
                <c:pt idx="5647">
                  <c:v>1.2949999999999999</c:v>
                </c:pt>
                <c:pt idx="5648">
                  <c:v>1.32</c:v>
                </c:pt>
                <c:pt idx="5649">
                  <c:v>1.2929999999999999</c:v>
                </c:pt>
                <c:pt idx="5650">
                  <c:v>1.2929999999999999</c:v>
                </c:pt>
                <c:pt idx="5651">
                  <c:v>1.306</c:v>
                </c:pt>
                <c:pt idx="5652">
                  <c:v>1.2889999999999999</c:v>
                </c:pt>
                <c:pt idx="5653">
                  <c:v>1.294</c:v>
                </c:pt>
                <c:pt idx="5654">
                  <c:v>1.2989999999999999</c:v>
                </c:pt>
                <c:pt idx="5655">
                  <c:v>1.3080000000000001</c:v>
                </c:pt>
                <c:pt idx="5656">
                  <c:v>1.3080000000000001</c:v>
                </c:pt>
                <c:pt idx="5657">
                  <c:v>1.3120000000000001</c:v>
                </c:pt>
                <c:pt idx="5658">
                  <c:v>1.2949999999999999</c:v>
                </c:pt>
                <c:pt idx="5659">
                  <c:v>1.3</c:v>
                </c:pt>
                <c:pt idx="5660">
                  <c:v>1.3</c:v>
                </c:pt>
                <c:pt idx="5661">
                  <c:v>1.2629999999999999</c:v>
                </c:pt>
                <c:pt idx="5662">
                  <c:v>1.2629999999999999</c:v>
                </c:pt>
                <c:pt idx="5663">
                  <c:v>1.264</c:v>
                </c:pt>
                <c:pt idx="5664">
                  <c:v>1.286</c:v>
                </c:pt>
                <c:pt idx="5665">
                  <c:v>1.3149999999999999</c:v>
                </c:pt>
                <c:pt idx="5666">
                  <c:v>1.323</c:v>
                </c:pt>
                <c:pt idx="5667">
                  <c:v>1.329</c:v>
                </c:pt>
                <c:pt idx="5668">
                  <c:v>1.3420000000000001</c:v>
                </c:pt>
                <c:pt idx="5669">
                  <c:v>1.34</c:v>
                </c:pt>
                <c:pt idx="5670">
                  <c:v>1.367</c:v>
                </c:pt>
                <c:pt idx="5671">
                  <c:v>1.411</c:v>
                </c:pt>
                <c:pt idx="5672">
                  <c:v>1.448</c:v>
                </c:pt>
                <c:pt idx="5673">
                  <c:v>1.4259999999999999</c:v>
                </c:pt>
                <c:pt idx="5674">
                  <c:v>1.448</c:v>
                </c:pt>
                <c:pt idx="5675">
                  <c:v>1.4670000000000001</c:v>
                </c:pt>
                <c:pt idx="5676">
                  <c:v>1.446</c:v>
                </c:pt>
                <c:pt idx="5677">
                  <c:v>1.4470000000000001</c:v>
                </c:pt>
                <c:pt idx="5678">
                  <c:v>1.456</c:v>
                </c:pt>
                <c:pt idx="5679">
                  <c:v>1.429</c:v>
                </c:pt>
                <c:pt idx="5680">
                  <c:v>1.448</c:v>
                </c:pt>
                <c:pt idx="5681">
                  <c:v>1.4419999999999999</c:v>
                </c:pt>
                <c:pt idx="5682">
                  <c:v>1.4630000000000001</c:v>
                </c:pt>
                <c:pt idx="5683">
                  <c:v>1.4510000000000001</c:v>
                </c:pt>
                <c:pt idx="5684">
                  <c:v>1.43</c:v>
                </c:pt>
                <c:pt idx="5685">
                  <c:v>1.4259999999999999</c:v>
                </c:pt>
                <c:pt idx="5686">
                  <c:v>1.4259999999999999</c:v>
                </c:pt>
                <c:pt idx="5687">
                  <c:v>1.4510000000000001</c:v>
                </c:pt>
                <c:pt idx="5688">
                  <c:v>1.41</c:v>
                </c:pt>
                <c:pt idx="5689">
                  <c:v>1.4219999999999999</c:v>
                </c:pt>
                <c:pt idx="5690">
                  <c:v>1.3979999999999999</c:v>
                </c:pt>
                <c:pt idx="5691">
                  <c:v>1.4139999999999999</c:v>
                </c:pt>
                <c:pt idx="5692">
                  <c:v>1.446</c:v>
                </c:pt>
                <c:pt idx="5693">
                  <c:v>1.456</c:v>
                </c:pt>
                <c:pt idx="5694">
                  <c:v>1.45</c:v>
                </c:pt>
                <c:pt idx="5695">
                  <c:v>1.4650000000000001</c:v>
                </c:pt>
                <c:pt idx="5696">
                  <c:v>1.444</c:v>
                </c:pt>
                <c:pt idx="5697">
                  <c:v>1.4430000000000001</c:v>
                </c:pt>
                <c:pt idx="5698">
                  <c:v>1.421</c:v>
                </c:pt>
                <c:pt idx="5699">
                  <c:v>1.4370000000000001</c:v>
                </c:pt>
                <c:pt idx="5700">
                  <c:v>1.4410000000000001</c:v>
                </c:pt>
                <c:pt idx="5701">
                  <c:v>1.4450000000000001</c:v>
                </c:pt>
                <c:pt idx="5702">
                  <c:v>1.448</c:v>
                </c:pt>
                <c:pt idx="5703">
                  <c:v>1.4630000000000001</c:v>
                </c:pt>
                <c:pt idx="5704">
                  <c:v>1.4590000000000001</c:v>
                </c:pt>
                <c:pt idx="5705">
                  <c:v>1.484</c:v>
                </c:pt>
                <c:pt idx="5706">
                  <c:v>1.492</c:v>
                </c:pt>
                <c:pt idx="5707">
                  <c:v>1.496</c:v>
                </c:pt>
                <c:pt idx="5708">
                  <c:v>1.4990000000000001</c:v>
                </c:pt>
                <c:pt idx="5709">
                  <c:v>1.5289999999999999</c:v>
                </c:pt>
                <c:pt idx="5710">
                  <c:v>1.538</c:v>
                </c:pt>
                <c:pt idx="5711">
                  <c:v>1.496</c:v>
                </c:pt>
                <c:pt idx="5712">
                  <c:v>1.4870000000000001</c:v>
                </c:pt>
                <c:pt idx="5713">
                  <c:v>1.508</c:v>
                </c:pt>
                <c:pt idx="5714">
                  <c:v>1.5209999999999999</c:v>
                </c:pt>
                <c:pt idx="5715">
                  <c:v>1.5309999999999999</c:v>
                </c:pt>
                <c:pt idx="5716">
                  <c:v>1.5489999999999999</c:v>
                </c:pt>
                <c:pt idx="5717">
                  <c:v>1.5089999999999999</c:v>
                </c:pt>
                <c:pt idx="5718">
                  <c:v>1.504</c:v>
                </c:pt>
                <c:pt idx="5719">
                  <c:v>1.462</c:v>
                </c:pt>
                <c:pt idx="5720">
                  <c:v>1.4630000000000001</c:v>
                </c:pt>
                <c:pt idx="5721">
                  <c:v>1.454</c:v>
                </c:pt>
                <c:pt idx="5722">
                  <c:v>1.4450000000000001</c:v>
                </c:pt>
                <c:pt idx="5723">
                  <c:v>1.4590000000000001</c:v>
                </c:pt>
                <c:pt idx="5724">
                  <c:v>1.413</c:v>
                </c:pt>
                <c:pt idx="5725">
                  <c:v>1.3859999999999999</c:v>
                </c:pt>
                <c:pt idx="5726">
                  <c:v>1.39</c:v>
                </c:pt>
                <c:pt idx="5727">
                  <c:v>1.403</c:v>
                </c:pt>
                <c:pt idx="5728">
                  <c:v>1.3939999999999999</c:v>
                </c:pt>
                <c:pt idx="5729">
                  <c:v>1.3620000000000001</c:v>
                </c:pt>
                <c:pt idx="5730">
                  <c:v>1.3520000000000001</c:v>
                </c:pt>
                <c:pt idx="5731">
                  <c:v>1.3620000000000001</c:v>
                </c:pt>
                <c:pt idx="5732">
                  <c:v>1.329</c:v>
                </c:pt>
                <c:pt idx="5733">
                  <c:v>1.3109999999999999</c:v>
                </c:pt>
                <c:pt idx="5734">
                  <c:v>1.3149999999999999</c:v>
                </c:pt>
                <c:pt idx="5735">
                  <c:v>1.296</c:v>
                </c:pt>
                <c:pt idx="5736">
                  <c:v>1.302</c:v>
                </c:pt>
                <c:pt idx="5737">
                  <c:v>1.3069999999999999</c:v>
                </c:pt>
                <c:pt idx="5738">
                  <c:v>1.3109999999999999</c:v>
                </c:pt>
                <c:pt idx="5739">
                  <c:v>1.3460000000000001</c:v>
                </c:pt>
                <c:pt idx="5740">
                  <c:v>1.3420000000000001</c:v>
                </c:pt>
                <c:pt idx="5741">
                  <c:v>1.347</c:v>
                </c:pt>
                <c:pt idx="5742">
                  <c:v>1.329</c:v>
                </c:pt>
                <c:pt idx="5743">
                  <c:v>1.373</c:v>
                </c:pt>
                <c:pt idx="5744">
                  <c:v>1.391</c:v>
                </c:pt>
                <c:pt idx="5745">
                  <c:v>1.3919999999999999</c:v>
                </c:pt>
                <c:pt idx="5746">
                  <c:v>1.383</c:v>
                </c:pt>
                <c:pt idx="5747">
                  <c:v>1.3979999999999999</c:v>
                </c:pt>
                <c:pt idx="5748">
                  <c:v>1.397</c:v>
                </c:pt>
                <c:pt idx="5749">
                  <c:v>1.3819999999999999</c:v>
                </c:pt>
                <c:pt idx="5750">
                  <c:v>1.3979999999999999</c:v>
                </c:pt>
                <c:pt idx="5751">
                  <c:v>1.421</c:v>
                </c:pt>
                <c:pt idx="5752">
                  <c:v>1.444</c:v>
                </c:pt>
                <c:pt idx="5753">
                  <c:v>1.46</c:v>
                </c:pt>
                <c:pt idx="5754">
                  <c:v>1.4410000000000001</c:v>
                </c:pt>
                <c:pt idx="5755">
                  <c:v>1.4470000000000001</c:v>
                </c:pt>
                <c:pt idx="5756">
                  <c:v>1.4419999999999999</c:v>
                </c:pt>
                <c:pt idx="5757">
                  <c:v>1.466</c:v>
                </c:pt>
                <c:pt idx="5758">
                  <c:v>1.4570000000000001</c:v>
                </c:pt>
                <c:pt idx="5759">
                  <c:v>1.43</c:v>
                </c:pt>
                <c:pt idx="5760">
                  <c:v>1.419</c:v>
                </c:pt>
                <c:pt idx="5761">
                  <c:v>1.3919999999999999</c:v>
                </c:pt>
                <c:pt idx="5762">
                  <c:v>1.3640000000000001</c:v>
                </c:pt>
                <c:pt idx="5763">
                  <c:v>1.3620000000000001</c:v>
                </c:pt>
                <c:pt idx="5764">
                  <c:v>1.3640000000000001</c:v>
                </c:pt>
                <c:pt idx="5765">
                  <c:v>1.365</c:v>
                </c:pt>
                <c:pt idx="5766">
                  <c:v>1.331</c:v>
                </c:pt>
                <c:pt idx="5767">
                  <c:v>1.3440000000000001</c:v>
                </c:pt>
                <c:pt idx="5768">
                  <c:v>1.345</c:v>
                </c:pt>
                <c:pt idx="5769">
                  <c:v>1.331</c:v>
                </c:pt>
                <c:pt idx="5770">
                  <c:v>1.3220000000000001</c:v>
                </c:pt>
                <c:pt idx="5771">
                  <c:v>1.3320000000000001</c:v>
                </c:pt>
                <c:pt idx="5772">
                  <c:v>1.33</c:v>
                </c:pt>
                <c:pt idx="5773">
                  <c:v>1.323</c:v>
                </c:pt>
                <c:pt idx="5774">
                  <c:v>1.3029999999999999</c:v>
                </c:pt>
                <c:pt idx="5775">
                  <c:v>1.3</c:v>
                </c:pt>
                <c:pt idx="5776">
                  <c:v>1.319</c:v>
                </c:pt>
                <c:pt idx="5777">
                  <c:v>1.353</c:v>
                </c:pt>
                <c:pt idx="5778">
                  <c:v>1.3260000000000001</c:v>
                </c:pt>
                <c:pt idx="5779">
                  <c:v>1.323</c:v>
                </c:pt>
                <c:pt idx="5780">
                  <c:v>1.321</c:v>
                </c:pt>
                <c:pt idx="5781">
                  <c:v>1.302</c:v>
                </c:pt>
                <c:pt idx="5782">
                  <c:v>1.294</c:v>
                </c:pt>
                <c:pt idx="5783">
                  <c:v>1.3129999999999999</c:v>
                </c:pt>
                <c:pt idx="5784">
                  <c:v>1.323</c:v>
                </c:pt>
                <c:pt idx="5785">
                  <c:v>1.343</c:v>
                </c:pt>
                <c:pt idx="5786">
                  <c:v>1.341</c:v>
                </c:pt>
                <c:pt idx="5787">
                  <c:v>1.3240000000000001</c:v>
                </c:pt>
                <c:pt idx="5788">
                  <c:v>1.3160000000000001</c:v>
                </c:pt>
                <c:pt idx="5789">
                  <c:v>1.2889999999999999</c:v>
                </c:pt>
                <c:pt idx="5790">
                  <c:v>1.2889999999999999</c:v>
                </c:pt>
                <c:pt idx="5791">
                  <c:v>1.3</c:v>
                </c:pt>
                <c:pt idx="5792">
                  <c:v>1.3</c:v>
                </c:pt>
                <c:pt idx="5793">
                  <c:v>1.2629999999999999</c:v>
                </c:pt>
                <c:pt idx="5794">
                  <c:v>1.2729999999999999</c:v>
                </c:pt>
                <c:pt idx="5795">
                  <c:v>1.254</c:v>
                </c:pt>
                <c:pt idx="5796">
                  <c:v>1.268</c:v>
                </c:pt>
                <c:pt idx="5797">
                  <c:v>1.268</c:v>
                </c:pt>
                <c:pt idx="5798">
                  <c:v>1.288</c:v>
                </c:pt>
                <c:pt idx="5799">
                  <c:v>1.3029999999999999</c:v>
                </c:pt>
                <c:pt idx="5800">
                  <c:v>1.3029999999999999</c:v>
                </c:pt>
                <c:pt idx="5801">
                  <c:v>1.3180000000000001</c:v>
                </c:pt>
                <c:pt idx="5802">
                  <c:v>1.333</c:v>
                </c:pt>
                <c:pt idx="5803">
                  <c:v>1.3440000000000001</c:v>
                </c:pt>
                <c:pt idx="5804">
                  <c:v>1.3580000000000001</c:v>
                </c:pt>
                <c:pt idx="5805">
                  <c:v>1.3540000000000001</c:v>
                </c:pt>
                <c:pt idx="5806">
                  <c:v>1.3680000000000001</c:v>
                </c:pt>
                <c:pt idx="5807">
                  <c:v>1.3680000000000001</c:v>
                </c:pt>
                <c:pt idx="5808">
                  <c:v>1.401</c:v>
                </c:pt>
                <c:pt idx="5809">
                  <c:v>1.4059999999999999</c:v>
                </c:pt>
                <c:pt idx="5810">
                  <c:v>1.425</c:v>
                </c:pt>
                <c:pt idx="5811">
                  <c:v>1.411</c:v>
                </c:pt>
                <c:pt idx="5812">
                  <c:v>1.411</c:v>
                </c:pt>
                <c:pt idx="5813">
                  <c:v>1.3839999999999999</c:v>
                </c:pt>
                <c:pt idx="5814">
                  <c:v>1.409</c:v>
                </c:pt>
                <c:pt idx="5815">
                  <c:v>1.446</c:v>
                </c:pt>
                <c:pt idx="5816">
                  <c:v>1.45</c:v>
                </c:pt>
                <c:pt idx="5817">
                  <c:v>1.474</c:v>
                </c:pt>
                <c:pt idx="5818">
                  <c:v>1.472</c:v>
                </c:pt>
                <c:pt idx="5819">
                  <c:v>1.4379999999999999</c:v>
                </c:pt>
                <c:pt idx="5820">
                  <c:v>1.3879999999999999</c:v>
                </c:pt>
                <c:pt idx="5821">
                  <c:v>1.355</c:v>
                </c:pt>
                <c:pt idx="5822">
                  <c:v>1.351</c:v>
                </c:pt>
                <c:pt idx="5823">
                  <c:v>1.3240000000000001</c:v>
                </c:pt>
                <c:pt idx="5824">
                  <c:v>1.319</c:v>
                </c:pt>
                <c:pt idx="5825">
                  <c:v>1.319</c:v>
                </c:pt>
                <c:pt idx="5826">
                  <c:v>1.3260000000000001</c:v>
                </c:pt>
                <c:pt idx="5827">
                  <c:v>1.3169999999999999</c:v>
                </c:pt>
                <c:pt idx="5828">
                  <c:v>1.3220000000000001</c:v>
                </c:pt>
                <c:pt idx="5829">
                  <c:v>1.3089999999999999</c:v>
                </c:pt>
                <c:pt idx="5830">
                  <c:v>1.2769999999999999</c:v>
                </c:pt>
                <c:pt idx="5831">
                  <c:v>1.29</c:v>
                </c:pt>
                <c:pt idx="5832">
                  <c:v>1.2230000000000001</c:v>
                </c:pt>
                <c:pt idx="5833">
                  <c:v>1.242</c:v>
                </c:pt>
                <c:pt idx="5834">
                  <c:v>1.258</c:v>
                </c:pt>
                <c:pt idx="5835">
                  <c:v>1.2809999999999999</c:v>
                </c:pt>
                <c:pt idx="5836">
                  <c:v>1.2789999999999999</c:v>
                </c:pt>
                <c:pt idx="5837">
                  <c:v>1.264</c:v>
                </c:pt>
                <c:pt idx="5838">
                  <c:v>1.236</c:v>
                </c:pt>
                <c:pt idx="5839">
                  <c:v>1.242</c:v>
                </c:pt>
                <c:pt idx="5840">
                  <c:v>1.278</c:v>
                </c:pt>
                <c:pt idx="5841">
                  <c:v>1.298</c:v>
                </c:pt>
                <c:pt idx="5842">
                  <c:v>1.28</c:v>
                </c:pt>
                <c:pt idx="5843">
                  <c:v>1.2569999999999999</c:v>
                </c:pt>
                <c:pt idx="5844">
                  <c:v>1.248</c:v>
                </c:pt>
                <c:pt idx="5845">
                  <c:v>1.23</c:v>
                </c:pt>
                <c:pt idx="5846">
                  <c:v>1.2190000000000001</c:v>
                </c:pt>
                <c:pt idx="5847">
                  <c:v>1.252</c:v>
                </c:pt>
                <c:pt idx="5848">
                  <c:v>1.264</c:v>
                </c:pt>
                <c:pt idx="5849">
                  <c:v>1.274</c:v>
                </c:pt>
                <c:pt idx="5850">
                  <c:v>1.3029999999999999</c:v>
                </c:pt>
                <c:pt idx="5851">
                  <c:v>1.2989999999999999</c:v>
                </c:pt>
                <c:pt idx="5852">
                  <c:v>1.2889999999999999</c:v>
                </c:pt>
                <c:pt idx="5853">
                  <c:v>1.3220000000000001</c:v>
                </c:pt>
                <c:pt idx="5854">
                  <c:v>1.329</c:v>
                </c:pt>
                <c:pt idx="5855">
                  <c:v>1.337</c:v>
                </c:pt>
                <c:pt idx="5856">
                  <c:v>1.345</c:v>
                </c:pt>
                <c:pt idx="5857">
                  <c:v>1.359</c:v>
                </c:pt>
                <c:pt idx="5858">
                  <c:v>1.355</c:v>
                </c:pt>
                <c:pt idx="5859">
                  <c:v>1.333</c:v>
                </c:pt>
                <c:pt idx="5860">
                  <c:v>1.339</c:v>
                </c:pt>
                <c:pt idx="5861">
                  <c:v>1.329</c:v>
                </c:pt>
                <c:pt idx="5862">
                  <c:v>1.3260000000000001</c:v>
                </c:pt>
                <c:pt idx="5863">
                  <c:v>1.3360000000000001</c:v>
                </c:pt>
                <c:pt idx="5864">
                  <c:v>1.341</c:v>
                </c:pt>
                <c:pt idx="5865">
                  <c:v>1.349</c:v>
                </c:pt>
                <c:pt idx="5866">
                  <c:v>1.331</c:v>
                </c:pt>
                <c:pt idx="5867">
                  <c:v>1.3460000000000001</c:v>
                </c:pt>
                <c:pt idx="5868">
                  <c:v>1.3280000000000001</c:v>
                </c:pt>
                <c:pt idx="5869">
                  <c:v>1.319</c:v>
                </c:pt>
                <c:pt idx="5870">
                  <c:v>1.323</c:v>
                </c:pt>
                <c:pt idx="5871">
                  <c:v>1.33</c:v>
                </c:pt>
                <c:pt idx="5872">
                  <c:v>1.3440000000000001</c:v>
                </c:pt>
                <c:pt idx="5873">
                  <c:v>1.36</c:v>
                </c:pt>
                <c:pt idx="5874">
                  <c:v>1.3680000000000001</c:v>
                </c:pt>
                <c:pt idx="5875">
                  <c:v>1.3859999999999999</c:v>
                </c:pt>
                <c:pt idx="5876">
                  <c:v>1.3759999999999999</c:v>
                </c:pt>
                <c:pt idx="5877">
                  <c:v>1.3680000000000001</c:v>
                </c:pt>
                <c:pt idx="5878">
                  <c:v>1.353</c:v>
                </c:pt>
                <c:pt idx="5879">
                  <c:v>1.3420000000000001</c:v>
                </c:pt>
                <c:pt idx="5880">
                  <c:v>1.3420000000000001</c:v>
                </c:pt>
                <c:pt idx="5881">
                  <c:v>1.339</c:v>
                </c:pt>
                <c:pt idx="5882">
                  <c:v>1.341</c:v>
                </c:pt>
                <c:pt idx="5883">
                  <c:v>1.341</c:v>
                </c:pt>
                <c:pt idx="5884">
                  <c:v>1.337</c:v>
                </c:pt>
                <c:pt idx="5885">
                  <c:v>1.351</c:v>
                </c:pt>
                <c:pt idx="5886">
                  <c:v>1.361</c:v>
                </c:pt>
                <c:pt idx="5887">
                  <c:v>1.351</c:v>
                </c:pt>
                <c:pt idx="5888">
                  <c:v>1.341</c:v>
                </c:pt>
                <c:pt idx="5889">
                  <c:v>1.3180000000000001</c:v>
                </c:pt>
                <c:pt idx="5890">
                  <c:v>1.3180000000000001</c:v>
                </c:pt>
                <c:pt idx="5891">
                  <c:v>1.3280000000000001</c:v>
                </c:pt>
                <c:pt idx="5892">
                  <c:v>1.327</c:v>
                </c:pt>
                <c:pt idx="5893">
                  <c:v>1.3280000000000001</c:v>
                </c:pt>
                <c:pt idx="5894">
                  <c:v>1.3240000000000001</c:v>
                </c:pt>
                <c:pt idx="5895">
                  <c:v>1.3049999999999999</c:v>
                </c:pt>
                <c:pt idx="5896">
                  <c:v>1.3160000000000001</c:v>
                </c:pt>
                <c:pt idx="5897">
                  <c:v>1.302</c:v>
                </c:pt>
                <c:pt idx="5898">
                  <c:v>1.3029999999999999</c:v>
                </c:pt>
                <c:pt idx="5899">
                  <c:v>1.3169999999999999</c:v>
                </c:pt>
                <c:pt idx="5900">
                  <c:v>1.341</c:v>
                </c:pt>
                <c:pt idx="5901">
                  <c:v>1.343</c:v>
                </c:pt>
                <c:pt idx="5902">
                  <c:v>1.343</c:v>
                </c:pt>
                <c:pt idx="5903">
                  <c:v>1.3480000000000001</c:v>
                </c:pt>
                <c:pt idx="5904">
                  <c:v>1.367</c:v>
                </c:pt>
                <c:pt idx="5905">
                  <c:v>1.3640000000000001</c:v>
                </c:pt>
                <c:pt idx="5906">
                  <c:v>1.349</c:v>
                </c:pt>
                <c:pt idx="5907">
                  <c:v>1.34</c:v>
                </c:pt>
                <c:pt idx="5908">
                  <c:v>1.363</c:v>
                </c:pt>
                <c:pt idx="5909">
                  <c:v>1.3779999999999999</c:v>
                </c:pt>
                <c:pt idx="5910">
                  <c:v>1.4019999999999999</c:v>
                </c:pt>
                <c:pt idx="5911">
                  <c:v>1.395</c:v>
                </c:pt>
                <c:pt idx="5912">
                  <c:v>1.395</c:v>
                </c:pt>
                <c:pt idx="5913">
                  <c:v>1.36</c:v>
                </c:pt>
                <c:pt idx="5914">
                  <c:v>1.36</c:v>
                </c:pt>
                <c:pt idx="5915">
                  <c:v>1.387</c:v>
                </c:pt>
                <c:pt idx="5916">
                  <c:v>1.4019999999999999</c:v>
                </c:pt>
                <c:pt idx="5917">
                  <c:v>1.4019999999999999</c:v>
                </c:pt>
                <c:pt idx="5918">
                  <c:v>1.3879999999999999</c:v>
                </c:pt>
                <c:pt idx="5919">
                  <c:v>1.389</c:v>
                </c:pt>
                <c:pt idx="5920">
                  <c:v>1.4039999999999999</c:v>
                </c:pt>
                <c:pt idx="5921">
                  <c:v>1.387</c:v>
                </c:pt>
                <c:pt idx="5922">
                  <c:v>1.377</c:v>
                </c:pt>
                <c:pt idx="5923">
                  <c:v>1.373</c:v>
                </c:pt>
                <c:pt idx="5924">
                  <c:v>1.355</c:v>
                </c:pt>
                <c:pt idx="5925">
                  <c:v>1.3280000000000001</c:v>
                </c:pt>
                <c:pt idx="5926">
                  <c:v>1.337</c:v>
                </c:pt>
                <c:pt idx="5927">
                  <c:v>1.347</c:v>
                </c:pt>
                <c:pt idx="5928">
                  <c:v>1.329</c:v>
                </c:pt>
                <c:pt idx="5929">
                  <c:v>1.329</c:v>
                </c:pt>
                <c:pt idx="5930">
                  <c:v>1.3380000000000001</c:v>
                </c:pt>
                <c:pt idx="5931">
                  <c:v>1.3240000000000001</c:v>
                </c:pt>
                <c:pt idx="5932">
                  <c:v>1.3</c:v>
                </c:pt>
                <c:pt idx="5933">
                  <c:v>1.3009999999999999</c:v>
                </c:pt>
                <c:pt idx="5934">
                  <c:v>1.2929999999999999</c:v>
                </c:pt>
                <c:pt idx="5935">
                  <c:v>1.298</c:v>
                </c:pt>
                <c:pt idx="5936">
                  <c:v>1.327</c:v>
                </c:pt>
                <c:pt idx="5937">
                  <c:v>1.3320000000000001</c:v>
                </c:pt>
                <c:pt idx="5938">
                  <c:v>1.3169999999999999</c:v>
                </c:pt>
                <c:pt idx="5939">
                  <c:v>1.325</c:v>
                </c:pt>
                <c:pt idx="5940">
                  <c:v>1.3160000000000001</c:v>
                </c:pt>
                <c:pt idx="5941">
                  <c:v>1.3029999999999999</c:v>
                </c:pt>
                <c:pt idx="5942">
                  <c:v>1.3169999999999999</c:v>
                </c:pt>
                <c:pt idx="5943">
                  <c:v>1.3080000000000001</c:v>
                </c:pt>
                <c:pt idx="5944">
                  <c:v>1.2809999999999999</c:v>
                </c:pt>
                <c:pt idx="5945">
                  <c:v>1.262</c:v>
                </c:pt>
                <c:pt idx="5946">
                  <c:v>1.2769999999999999</c:v>
                </c:pt>
                <c:pt idx="5947">
                  <c:v>1.244</c:v>
                </c:pt>
                <c:pt idx="5948">
                  <c:v>1.234</c:v>
                </c:pt>
                <c:pt idx="5949">
                  <c:v>1.272</c:v>
                </c:pt>
                <c:pt idx="5950">
                  <c:v>1.278</c:v>
                </c:pt>
                <c:pt idx="5951">
                  <c:v>1.284</c:v>
                </c:pt>
                <c:pt idx="5952">
                  <c:v>1.28</c:v>
                </c:pt>
                <c:pt idx="5953">
                  <c:v>1.2609999999999999</c:v>
                </c:pt>
                <c:pt idx="5954">
                  <c:v>1.2709999999999999</c:v>
                </c:pt>
                <c:pt idx="5955">
                  <c:v>1.262</c:v>
                </c:pt>
                <c:pt idx="5956">
                  <c:v>1.22</c:v>
                </c:pt>
                <c:pt idx="5957">
                  <c:v>1.2290000000000001</c:v>
                </c:pt>
                <c:pt idx="5958">
                  <c:v>1.2030000000000001</c:v>
                </c:pt>
                <c:pt idx="5959">
                  <c:v>1.202</c:v>
                </c:pt>
                <c:pt idx="5960">
                  <c:v>1.2290000000000001</c:v>
                </c:pt>
                <c:pt idx="5961">
                  <c:v>1.2310000000000001</c:v>
                </c:pt>
                <c:pt idx="5962">
                  <c:v>1.228</c:v>
                </c:pt>
                <c:pt idx="5963">
                  <c:v>1.238</c:v>
                </c:pt>
                <c:pt idx="5964">
                  <c:v>1.224</c:v>
                </c:pt>
                <c:pt idx="5965">
                  <c:v>1.2010000000000001</c:v>
                </c:pt>
                <c:pt idx="5966">
                  <c:v>1.22</c:v>
                </c:pt>
                <c:pt idx="5967">
                  <c:v>1.1919999999999999</c:v>
                </c:pt>
                <c:pt idx="5968">
                  <c:v>1.1739999999999999</c:v>
                </c:pt>
                <c:pt idx="5969">
                  <c:v>1.1499999999999999</c:v>
                </c:pt>
                <c:pt idx="5970">
                  <c:v>1.1499999999999999</c:v>
                </c:pt>
                <c:pt idx="5971">
                  <c:v>1.1599999999999999</c:v>
                </c:pt>
                <c:pt idx="5972">
                  <c:v>1.123</c:v>
                </c:pt>
                <c:pt idx="5973">
                  <c:v>1.095</c:v>
                </c:pt>
                <c:pt idx="5974">
                  <c:v>1.073</c:v>
                </c:pt>
                <c:pt idx="5975">
                  <c:v>1.1060000000000001</c:v>
                </c:pt>
                <c:pt idx="5976">
                  <c:v>1.1200000000000001</c:v>
                </c:pt>
                <c:pt idx="5977">
                  <c:v>1.1399999999999999</c:v>
                </c:pt>
                <c:pt idx="5978">
                  <c:v>1.145</c:v>
                </c:pt>
                <c:pt idx="5979">
                  <c:v>1.1439999999999999</c:v>
                </c:pt>
                <c:pt idx="5980">
                  <c:v>1.1599999999999999</c:v>
                </c:pt>
                <c:pt idx="5981">
                  <c:v>1.127</c:v>
                </c:pt>
                <c:pt idx="5982">
                  <c:v>1.133</c:v>
                </c:pt>
                <c:pt idx="5983">
                  <c:v>1.1459999999999999</c:v>
                </c:pt>
                <c:pt idx="5984">
                  <c:v>1.0900000000000001</c:v>
                </c:pt>
                <c:pt idx="5985">
                  <c:v>1.095</c:v>
                </c:pt>
                <c:pt idx="5986">
                  <c:v>1.1020000000000001</c:v>
                </c:pt>
                <c:pt idx="5987">
                  <c:v>1.0980000000000001</c:v>
                </c:pt>
                <c:pt idx="5988">
                  <c:v>1.069</c:v>
                </c:pt>
                <c:pt idx="5989">
                  <c:v>1.079</c:v>
                </c:pt>
                <c:pt idx="5990">
                  <c:v>1.0760000000000001</c:v>
                </c:pt>
                <c:pt idx="5991">
                  <c:v>1.0640000000000001</c:v>
                </c:pt>
                <c:pt idx="5992">
                  <c:v>1.099</c:v>
                </c:pt>
                <c:pt idx="5993">
                  <c:v>1.0900000000000001</c:v>
                </c:pt>
                <c:pt idx="5994">
                  <c:v>1.081</c:v>
                </c:pt>
                <c:pt idx="5995">
                  <c:v>1.0620000000000001</c:v>
                </c:pt>
                <c:pt idx="5996">
                  <c:v>1.052</c:v>
                </c:pt>
                <c:pt idx="5997">
                  <c:v>1.014</c:v>
                </c:pt>
                <c:pt idx="5998">
                  <c:v>1.048</c:v>
                </c:pt>
                <c:pt idx="5999">
                  <c:v>1.0720000000000001</c:v>
                </c:pt>
                <c:pt idx="6000">
                  <c:v>1.034</c:v>
                </c:pt>
                <c:pt idx="6001">
                  <c:v>1.0489999999999999</c:v>
                </c:pt>
                <c:pt idx="6002">
                  <c:v>1.03</c:v>
                </c:pt>
                <c:pt idx="6003">
                  <c:v>1.02</c:v>
                </c:pt>
                <c:pt idx="6004">
                  <c:v>1.0029999999999999</c:v>
                </c:pt>
                <c:pt idx="6005">
                  <c:v>0.97</c:v>
                </c:pt>
                <c:pt idx="6006">
                  <c:v>0.96099999999999997</c:v>
                </c:pt>
                <c:pt idx="6007">
                  <c:v>0.94399999999999995</c:v>
                </c:pt>
                <c:pt idx="6008">
                  <c:v>0.95699999999999996</c:v>
                </c:pt>
                <c:pt idx="6009">
                  <c:v>0.95299999999999996</c:v>
                </c:pt>
                <c:pt idx="6010">
                  <c:v>0.96199999999999997</c:v>
                </c:pt>
                <c:pt idx="6011">
                  <c:v>0.94799999999999995</c:v>
                </c:pt>
                <c:pt idx="6012">
                  <c:v>0.93</c:v>
                </c:pt>
                <c:pt idx="6013">
                  <c:v>0.96399999999999997</c:v>
                </c:pt>
                <c:pt idx="6014">
                  <c:v>1.0289999999999999</c:v>
                </c:pt>
                <c:pt idx="6015">
                  <c:v>1.05</c:v>
                </c:pt>
                <c:pt idx="6016">
                  <c:v>0.99199999999999999</c:v>
                </c:pt>
                <c:pt idx="6017">
                  <c:v>1.0509999999999999</c:v>
                </c:pt>
                <c:pt idx="6018">
                  <c:v>1.099</c:v>
                </c:pt>
                <c:pt idx="6019">
                  <c:v>1.123</c:v>
                </c:pt>
                <c:pt idx="6020">
                  <c:v>1.177</c:v>
                </c:pt>
                <c:pt idx="6021">
                  <c:v>1.131</c:v>
                </c:pt>
                <c:pt idx="6022">
                  <c:v>1.1160000000000001</c:v>
                </c:pt>
                <c:pt idx="6023">
                  <c:v>1.113</c:v>
                </c:pt>
                <c:pt idx="6024">
                  <c:v>1.1399999999999999</c:v>
                </c:pt>
                <c:pt idx="6025">
                  <c:v>1.137</c:v>
                </c:pt>
                <c:pt idx="6026">
                  <c:v>1.1220000000000001</c:v>
                </c:pt>
                <c:pt idx="6027">
                  <c:v>1.038</c:v>
                </c:pt>
                <c:pt idx="6028">
                  <c:v>1.038</c:v>
                </c:pt>
                <c:pt idx="6029">
                  <c:v>1.0660000000000001</c:v>
                </c:pt>
                <c:pt idx="6030">
                  <c:v>1.042</c:v>
                </c:pt>
                <c:pt idx="6031">
                  <c:v>1.024</c:v>
                </c:pt>
                <c:pt idx="6032">
                  <c:v>0.997</c:v>
                </c:pt>
                <c:pt idx="6033">
                  <c:v>0.999</c:v>
                </c:pt>
                <c:pt idx="6034">
                  <c:v>0.96499999999999997</c:v>
                </c:pt>
                <c:pt idx="6035">
                  <c:v>0.92600000000000005</c:v>
                </c:pt>
                <c:pt idx="6036">
                  <c:v>0.93700000000000006</c:v>
                </c:pt>
                <c:pt idx="6037">
                  <c:v>0.96199999999999997</c:v>
                </c:pt>
                <c:pt idx="6038">
                  <c:v>0.94299999999999995</c:v>
                </c:pt>
                <c:pt idx="6039">
                  <c:v>0.91900000000000004</c:v>
                </c:pt>
                <c:pt idx="6040">
                  <c:v>0.84799999999999998</c:v>
                </c:pt>
                <c:pt idx="6041">
                  <c:v>0.86899999999999999</c:v>
                </c:pt>
                <c:pt idx="6042">
                  <c:v>0.87</c:v>
                </c:pt>
                <c:pt idx="6043">
                  <c:v>0.85699999999999998</c:v>
                </c:pt>
                <c:pt idx="6044">
                  <c:v>0.88200000000000001</c:v>
                </c:pt>
                <c:pt idx="6045">
                  <c:v>0.88200000000000001</c:v>
                </c:pt>
                <c:pt idx="6046">
                  <c:v>0.88300000000000001</c:v>
                </c:pt>
                <c:pt idx="6047">
                  <c:v>0.878</c:v>
                </c:pt>
                <c:pt idx="6048">
                  <c:v>0.88800000000000001</c:v>
                </c:pt>
                <c:pt idx="6049">
                  <c:v>0.89800000000000002</c:v>
                </c:pt>
                <c:pt idx="6050">
                  <c:v>0.89100000000000001</c:v>
                </c:pt>
                <c:pt idx="6051">
                  <c:v>0.89400000000000002</c:v>
                </c:pt>
                <c:pt idx="6052">
                  <c:v>0.90400000000000003</c:v>
                </c:pt>
                <c:pt idx="6053">
                  <c:v>0.90900000000000003</c:v>
                </c:pt>
                <c:pt idx="6054">
                  <c:v>0.95299999999999996</c:v>
                </c:pt>
                <c:pt idx="6055">
                  <c:v>0.91500000000000004</c:v>
                </c:pt>
                <c:pt idx="6056">
                  <c:v>0.93700000000000006</c:v>
                </c:pt>
                <c:pt idx="6057">
                  <c:v>0.95199999999999996</c:v>
                </c:pt>
                <c:pt idx="6058">
                  <c:v>0.94799999999999995</c:v>
                </c:pt>
                <c:pt idx="6059">
                  <c:v>0.93100000000000005</c:v>
                </c:pt>
                <c:pt idx="6060">
                  <c:v>0.94099999999999995</c:v>
                </c:pt>
                <c:pt idx="6061">
                  <c:v>0.96899999999999997</c:v>
                </c:pt>
                <c:pt idx="6062">
                  <c:v>0.98299999999999998</c:v>
                </c:pt>
                <c:pt idx="6063">
                  <c:v>1.002</c:v>
                </c:pt>
                <c:pt idx="6064">
                  <c:v>1.0129999999999999</c:v>
                </c:pt>
                <c:pt idx="6065">
                  <c:v>1.01</c:v>
                </c:pt>
                <c:pt idx="6066">
                  <c:v>1.0569999999999999</c:v>
                </c:pt>
                <c:pt idx="6067">
                  <c:v>1.038</c:v>
                </c:pt>
                <c:pt idx="6068">
                  <c:v>1.0660000000000001</c:v>
                </c:pt>
                <c:pt idx="6069">
                  <c:v>1.113</c:v>
                </c:pt>
                <c:pt idx="6070">
                  <c:v>1.071</c:v>
                </c:pt>
                <c:pt idx="6071">
                  <c:v>1.1319999999999999</c:v>
                </c:pt>
                <c:pt idx="6072">
                  <c:v>1.131</c:v>
                </c:pt>
                <c:pt idx="6073">
                  <c:v>1.1539999999999999</c:v>
                </c:pt>
                <c:pt idx="6074">
                  <c:v>1.1870000000000001</c:v>
                </c:pt>
                <c:pt idx="6075">
                  <c:v>1.18</c:v>
                </c:pt>
                <c:pt idx="6076">
                  <c:v>1.19</c:v>
                </c:pt>
                <c:pt idx="6077">
                  <c:v>1.161</c:v>
                </c:pt>
                <c:pt idx="6078">
                  <c:v>1.194</c:v>
                </c:pt>
                <c:pt idx="6079">
                  <c:v>1.2</c:v>
                </c:pt>
                <c:pt idx="6080">
                  <c:v>1.153</c:v>
                </c:pt>
                <c:pt idx="6081">
                  <c:v>1.1679999999999999</c:v>
                </c:pt>
                <c:pt idx="6082">
                  <c:v>1.2350000000000001</c:v>
                </c:pt>
                <c:pt idx="6083">
                  <c:v>1.254</c:v>
                </c:pt>
                <c:pt idx="6084">
                  <c:v>1.1950000000000001</c:v>
                </c:pt>
                <c:pt idx="6085">
                  <c:v>1.242</c:v>
                </c:pt>
                <c:pt idx="6086">
                  <c:v>1.242</c:v>
                </c:pt>
                <c:pt idx="6087">
                  <c:v>1.2509999999999999</c:v>
                </c:pt>
                <c:pt idx="6088">
                  <c:v>1.266</c:v>
                </c:pt>
                <c:pt idx="6089">
                  <c:v>1.1910000000000001</c:v>
                </c:pt>
                <c:pt idx="6090">
                  <c:v>1.181</c:v>
                </c:pt>
                <c:pt idx="6091">
                  <c:v>1.177</c:v>
                </c:pt>
                <c:pt idx="6092">
                  <c:v>1.143</c:v>
                </c:pt>
                <c:pt idx="6093">
                  <c:v>1.1539999999999999</c:v>
                </c:pt>
                <c:pt idx="6094">
                  <c:v>1.165</c:v>
                </c:pt>
                <c:pt idx="6095">
                  <c:v>1.137</c:v>
                </c:pt>
                <c:pt idx="6096">
                  <c:v>1.165</c:v>
                </c:pt>
                <c:pt idx="6097">
                  <c:v>1.127</c:v>
                </c:pt>
                <c:pt idx="6098">
                  <c:v>1.167</c:v>
                </c:pt>
                <c:pt idx="6099">
                  <c:v>1.1619999999999999</c:v>
                </c:pt>
                <c:pt idx="6100">
                  <c:v>1.214</c:v>
                </c:pt>
                <c:pt idx="6101">
                  <c:v>1.2</c:v>
                </c:pt>
                <c:pt idx="6102">
                  <c:v>1.1919999999999999</c:v>
                </c:pt>
                <c:pt idx="6103">
                  <c:v>1.179</c:v>
                </c:pt>
                <c:pt idx="6104">
                  <c:v>1.1930000000000001</c:v>
                </c:pt>
                <c:pt idx="6105">
                  <c:v>1.2030000000000001</c:v>
                </c:pt>
                <c:pt idx="6106">
                  <c:v>1.218</c:v>
                </c:pt>
                <c:pt idx="6107">
                  <c:v>1.228</c:v>
                </c:pt>
                <c:pt idx="6108">
                  <c:v>1.266</c:v>
                </c:pt>
                <c:pt idx="6109">
                  <c:v>1.214</c:v>
                </c:pt>
                <c:pt idx="6110">
                  <c:v>1.2170000000000001</c:v>
                </c:pt>
                <c:pt idx="6111">
                  <c:v>1.2370000000000001</c:v>
                </c:pt>
                <c:pt idx="6112">
                  <c:v>1.2569999999999999</c:v>
                </c:pt>
                <c:pt idx="6113">
                  <c:v>1.238</c:v>
                </c:pt>
                <c:pt idx="6114">
                  <c:v>1.232</c:v>
                </c:pt>
                <c:pt idx="6115">
                  <c:v>1.224</c:v>
                </c:pt>
                <c:pt idx="6116">
                  <c:v>1.22</c:v>
                </c:pt>
                <c:pt idx="6117">
                  <c:v>1.2370000000000001</c:v>
                </c:pt>
                <c:pt idx="6118">
                  <c:v>1.2310000000000001</c:v>
                </c:pt>
                <c:pt idx="6119">
                  <c:v>1.244</c:v>
                </c:pt>
                <c:pt idx="6120">
                  <c:v>1.288</c:v>
                </c:pt>
                <c:pt idx="6121">
                  <c:v>1.292</c:v>
                </c:pt>
                <c:pt idx="6122">
                  <c:v>1.3220000000000001</c:v>
                </c:pt>
                <c:pt idx="6123">
                  <c:v>1.3340000000000001</c:v>
                </c:pt>
                <c:pt idx="6124">
                  <c:v>1.3120000000000001</c:v>
                </c:pt>
                <c:pt idx="6125">
                  <c:v>1.3120000000000001</c:v>
                </c:pt>
                <c:pt idx="6126">
                  <c:v>1.3080000000000001</c:v>
                </c:pt>
                <c:pt idx="6127">
                  <c:v>1.3520000000000001</c:v>
                </c:pt>
                <c:pt idx="6128">
                  <c:v>1.343</c:v>
                </c:pt>
                <c:pt idx="6129">
                  <c:v>1.3109999999999999</c:v>
                </c:pt>
                <c:pt idx="6130">
                  <c:v>1.3180000000000001</c:v>
                </c:pt>
                <c:pt idx="6131">
                  <c:v>1.288</c:v>
                </c:pt>
                <c:pt idx="6132">
                  <c:v>1.2589999999999999</c:v>
                </c:pt>
                <c:pt idx="6133">
                  <c:v>1.2390000000000001</c:v>
                </c:pt>
                <c:pt idx="6134">
                  <c:v>1.2549999999999999</c:v>
                </c:pt>
                <c:pt idx="6135">
                  <c:v>1.266</c:v>
                </c:pt>
                <c:pt idx="6136">
                  <c:v>1.3</c:v>
                </c:pt>
                <c:pt idx="6137">
                  <c:v>1.2609999999999999</c:v>
                </c:pt>
                <c:pt idx="6138">
                  <c:v>1.286</c:v>
                </c:pt>
                <c:pt idx="6139">
                  <c:v>1.2909999999999999</c:v>
                </c:pt>
                <c:pt idx="6140">
                  <c:v>1.2689999999999999</c:v>
                </c:pt>
                <c:pt idx="6141">
                  <c:v>1.288</c:v>
                </c:pt>
                <c:pt idx="6142">
                  <c:v>1.2929999999999999</c:v>
                </c:pt>
                <c:pt idx="6143">
                  <c:v>1.298</c:v>
                </c:pt>
                <c:pt idx="6144">
                  <c:v>1.2470000000000001</c:v>
                </c:pt>
                <c:pt idx="6145">
                  <c:v>1.2090000000000001</c:v>
                </c:pt>
                <c:pt idx="6146">
                  <c:v>1.214</c:v>
                </c:pt>
                <c:pt idx="6147">
                  <c:v>1.2230000000000001</c:v>
                </c:pt>
                <c:pt idx="6148">
                  <c:v>1.2050000000000001</c:v>
                </c:pt>
                <c:pt idx="6149">
                  <c:v>1.21</c:v>
                </c:pt>
                <c:pt idx="6150">
                  <c:v>1.2490000000000001</c:v>
                </c:pt>
                <c:pt idx="6151">
                  <c:v>1.2210000000000001</c:v>
                </c:pt>
                <c:pt idx="6152">
                  <c:v>1.21</c:v>
                </c:pt>
                <c:pt idx="6153">
                  <c:v>1.2210000000000001</c:v>
                </c:pt>
                <c:pt idx="6154">
                  <c:v>1.2410000000000001</c:v>
                </c:pt>
                <c:pt idx="6155">
                  <c:v>1.232</c:v>
                </c:pt>
                <c:pt idx="6156">
                  <c:v>1.246</c:v>
                </c:pt>
                <c:pt idx="6157">
                  <c:v>1.2549999999999999</c:v>
                </c:pt>
                <c:pt idx="6158">
                  <c:v>1.28</c:v>
                </c:pt>
                <c:pt idx="6159">
                  <c:v>1.296</c:v>
                </c:pt>
                <c:pt idx="6160">
                  <c:v>1.2769999999999999</c:v>
                </c:pt>
                <c:pt idx="6161">
                  <c:v>1.296</c:v>
                </c:pt>
                <c:pt idx="6162">
                  <c:v>1.3109999999999999</c:v>
                </c:pt>
                <c:pt idx="6163">
                  <c:v>1.321</c:v>
                </c:pt>
                <c:pt idx="6164">
                  <c:v>1.3260000000000001</c:v>
                </c:pt>
                <c:pt idx="6165">
                  <c:v>1.333</c:v>
                </c:pt>
                <c:pt idx="6166">
                  <c:v>1.32</c:v>
                </c:pt>
                <c:pt idx="6167">
                  <c:v>1.2969999999999999</c:v>
                </c:pt>
                <c:pt idx="6168">
                  <c:v>1.2889999999999999</c:v>
                </c:pt>
                <c:pt idx="6169">
                  <c:v>1.2609999999999999</c:v>
                </c:pt>
                <c:pt idx="6170">
                  <c:v>1.2470000000000001</c:v>
                </c:pt>
                <c:pt idx="6171">
                  <c:v>1.238</c:v>
                </c:pt>
                <c:pt idx="6172">
                  <c:v>1.238</c:v>
                </c:pt>
                <c:pt idx="6173">
                  <c:v>1.2250000000000001</c:v>
                </c:pt>
                <c:pt idx="6174">
                  <c:v>1.238</c:v>
                </c:pt>
                <c:pt idx="6175">
                  <c:v>1.23</c:v>
                </c:pt>
                <c:pt idx="6176">
                  <c:v>1.226</c:v>
                </c:pt>
                <c:pt idx="6177">
                  <c:v>1.2170000000000001</c:v>
                </c:pt>
                <c:pt idx="6178">
                  <c:v>1.2190000000000001</c:v>
                </c:pt>
                <c:pt idx="6179">
                  <c:v>1.1579999999999999</c:v>
                </c:pt>
                <c:pt idx="6180">
                  <c:v>1.1639999999999999</c:v>
                </c:pt>
                <c:pt idx="6181">
                  <c:v>1.155</c:v>
                </c:pt>
                <c:pt idx="6182">
                  <c:v>1.145</c:v>
                </c:pt>
                <c:pt idx="6183">
                  <c:v>1.141</c:v>
                </c:pt>
                <c:pt idx="6184">
                  <c:v>1.1319999999999999</c:v>
                </c:pt>
                <c:pt idx="6185">
                  <c:v>1.147</c:v>
                </c:pt>
                <c:pt idx="6186">
                  <c:v>1.167</c:v>
                </c:pt>
                <c:pt idx="6187">
                  <c:v>1.167</c:v>
                </c:pt>
                <c:pt idx="6188">
                  <c:v>1.167</c:v>
                </c:pt>
                <c:pt idx="6189">
                  <c:v>1.1439999999999999</c:v>
                </c:pt>
                <c:pt idx="6190">
                  <c:v>1.145</c:v>
                </c:pt>
                <c:pt idx="6191">
                  <c:v>1.1399999999999999</c:v>
                </c:pt>
                <c:pt idx="6192">
                  <c:v>1.139</c:v>
                </c:pt>
                <c:pt idx="6193">
                  <c:v>1.159</c:v>
                </c:pt>
                <c:pt idx="6194">
                  <c:v>1.135</c:v>
                </c:pt>
                <c:pt idx="6195">
                  <c:v>1.1399999999999999</c:v>
                </c:pt>
                <c:pt idx="6196">
                  <c:v>1.169</c:v>
                </c:pt>
                <c:pt idx="6197">
                  <c:v>1.177</c:v>
                </c:pt>
                <c:pt idx="6198">
                  <c:v>1.1339999999999999</c:v>
                </c:pt>
                <c:pt idx="6199">
                  <c:v>1.129</c:v>
                </c:pt>
                <c:pt idx="6200">
                  <c:v>1.139</c:v>
                </c:pt>
                <c:pt idx="6201">
                  <c:v>1.1539999999999999</c:v>
                </c:pt>
                <c:pt idx="6202">
                  <c:v>1.1499999999999999</c:v>
                </c:pt>
                <c:pt idx="6203">
                  <c:v>1.129</c:v>
                </c:pt>
                <c:pt idx="6204">
                  <c:v>1.1299999999999999</c:v>
                </c:pt>
                <c:pt idx="6205">
                  <c:v>1.137</c:v>
                </c:pt>
                <c:pt idx="6206">
                  <c:v>1.1459999999999999</c:v>
                </c:pt>
                <c:pt idx="6207">
                  <c:v>1.1559999999999999</c:v>
                </c:pt>
                <c:pt idx="6208">
                  <c:v>1.119</c:v>
                </c:pt>
                <c:pt idx="6209">
                  <c:v>1.119</c:v>
                </c:pt>
                <c:pt idx="6210">
                  <c:v>1.119</c:v>
                </c:pt>
                <c:pt idx="6211">
                  <c:v>1.125</c:v>
                </c:pt>
                <c:pt idx="6212">
                  <c:v>1.125</c:v>
                </c:pt>
                <c:pt idx="6213">
                  <c:v>1.1120000000000001</c:v>
                </c:pt>
                <c:pt idx="6214">
                  <c:v>1.111</c:v>
                </c:pt>
                <c:pt idx="6215">
                  <c:v>1.1020000000000001</c:v>
                </c:pt>
                <c:pt idx="6216">
                  <c:v>1.093</c:v>
                </c:pt>
                <c:pt idx="6217">
                  <c:v>1.121</c:v>
                </c:pt>
                <c:pt idx="6218">
                  <c:v>1.1379999999999999</c:v>
                </c:pt>
                <c:pt idx="6219">
                  <c:v>1.145</c:v>
                </c:pt>
                <c:pt idx="6220">
                  <c:v>1.1619999999999999</c:v>
                </c:pt>
                <c:pt idx="6221">
                  <c:v>1.1719999999999999</c:v>
                </c:pt>
                <c:pt idx="6222">
                  <c:v>1.1819999999999999</c:v>
                </c:pt>
                <c:pt idx="6223">
                  <c:v>1.1779999999999999</c:v>
                </c:pt>
                <c:pt idx="6224">
                  <c:v>1.1779999999999999</c:v>
                </c:pt>
                <c:pt idx="6225">
                  <c:v>1.145</c:v>
                </c:pt>
                <c:pt idx="6226">
                  <c:v>1.117</c:v>
                </c:pt>
                <c:pt idx="6227">
                  <c:v>1.113</c:v>
                </c:pt>
                <c:pt idx="6228">
                  <c:v>1.085</c:v>
                </c:pt>
                <c:pt idx="6229">
                  <c:v>1.099</c:v>
                </c:pt>
                <c:pt idx="6230">
                  <c:v>1.081</c:v>
                </c:pt>
                <c:pt idx="6231">
                  <c:v>1.091</c:v>
                </c:pt>
                <c:pt idx="6232">
                  <c:v>1.1060000000000001</c:v>
                </c:pt>
                <c:pt idx="6233">
                  <c:v>1.111</c:v>
                </c:pt>
                <c:pt idx="6234">
                  <c:v>1.103</c:v>
                </c:pt>
                <c:pt idx="6235">
                  <c:v>1.107</c:v>
                </c:pt>
                <c:pt idx="6236">
                  <c:v>1.0980000000000001</c:v>
                </c:pt>
                <c:pt idx="6237">
                  <c:v>1.0880000000000001</c:v>
                </c:pt>
                <c:pt idx="6238">
                  <c:v>1.095</c:v>
                </c:pt>
                <c:pt idx="6239">
                  <c:v>1.095</c:v>
                </c:pt>
                <c:pt idx="6240">
                  <c:v>1.0569999999999999</c:v>
                </c:pt>
                <c:pt idx="6241">
                  <c:v>1.028</c:v>
                </c:pt>
                <c:pt idx="6242">
                  <c:v>1.0329999999999999</c:v>
                </c:pt>
                <c:pt idx="6243">
                  <c:v>1.0189999999999999</c:v>
                </c:pt>
                <c:pt idx="6244">
                  <c:v>1.026</c:v>
                </c:pt>
                <c:pt idx="6245">
                  <c:v>1.0609999999999999</c:v>
                </c:pt>
                <c:pt idx="6246">
                  <c:v>1.06</c:v>
                </c:pt>
                <c:pt idx="6247">
                  <c:v>1.056</c:v>
                </c:pt>
                <c:pt idx="6248">
                  <c:v>1.0649999999999999</c:v>
                </c:pt>
                <c:pt idx="6249">
                  <c:v>1.0620000000000001</c:v>
                </c:pt>
                <c:pt idx="6250">
                  <c:v>1.0569999999999999</c:v>
                </c:pt>
                <c:pt idx="6251">
                  <c:v>1.044</c:v>
                </c:pt>
                <c:pt idx="6252">
                  <c:v>1.02</c:v>
                </c:pt>
                <c:pt idx="6253">
                  <c:v>1.01</c:v>
                </c:pt>
                <c:pt idx="6254">
                  <c:v>1.012</c:v>
                </c:pt>
                <c:pt idx="6255">
                  <c:v>1.036</c:v>
                </c:pt>
                <c:pt idx="6256">
                  <c:v>1.0369999999999999</c:v>
                </c:pt>
                <c:pt idx="6257">
                  <c:v>1.0620000000000001</c:v>
                </c:pt>
                <c:pt idx="6258">
                  <c:v>1.0660000000000001</c:v>
                </c:pt>
                <c:pt idx="6259">
                  <c:v>1.044</c:v>
                </c:pt>
                <c:pt idx="6260">
                  <c:v>1.0449999999999999</c:v>
                </c:pt>
                <c:pt idx="6261">
                  <c:v>1.056</c:v>
                </c:pt>
                <c:pt idx="6262">
                  <c:v>1.075</c:v>
                </c:pt>
                <c:pt idx="6263">
                  <c:v>1.056</c:v>
                </c:pt>
                <c:pt idx="6264">
                  <c:v>1.0089999999999999</c:v>
                </c:pt>
                <c:pt idx="6265">
                  <c:v>0.98099999999999998</c:v>
                </c:pt>
                <c:pt idx="6266">
                  <c:v>1</c:v>
                </c:pt>
                <c:pt idx="6267">
                  <c:v>1.0109999999999999</c:v>
                </c:pt>
                <c:pt idx="6268">
                  <c:v>1.0009999999999999</c:v>
                </c:pt>
                <c:pt idx="6269">
                  <c:v>0.997</c:v>
                </c:pt>
                <c:pt idx="6270">
                  <c:v>1.002</c:v>
                </c:pt>
                <c:pt idx="6271">
                  <c:v>0.99299999999999999</c:v>
                </c:pt>
                <c:pt idx="6272">
                  <c:v>0.99299999999999999</c:v>
                </c:pt>
                <c:pt idx="6273">
                  <c:v>1.008</c:v>
                </c:pt>
                <c:pt idx="6274">
                  <c:v>0.995</c:v>
                </c:pt>
                <c:pt idx="6275">
                  <c:v>0.99099999999999999</c:v>
                </c:pt>
                <c:pt idx="6276">
                  <c:v>0.98599999999999999</c:v>
                </c:pt>
                <c:pt idx="6277">
                  <c:v>0.98299999999999998</c:v>
                </c:pt>
                <c:pt idx="6278">
                  <c:v>1.0069999999999999</c:v>
                </c:pt>
                <c:pt idx="6279">
                  <c:v>1.012</c:v>
                </c:pt>
                <c:pt idx="6280">
                  <c:v>1.008</c:v>
                </c:pt>
                <c:pt idx="6281">
                  <c:v>1.032</c:v>
                </c:pt>
                <c:pt idx="6282">
                  <c:v>1.032</c:v>
                </c:pt>
                <c:pt idx="6283">
                  <c:v>0.99399999999999999</c:v>
                </c:pt>
                <c:pt idx="6284">
                  <c:v>0.97199999999999998</c:v>
                </c:pt>
                <c:pt idx="6285">
                  <c:v>0.97599999999999998</c:v>
                </c:pt>
                <c:pt idx="6286">
                  <c:v>0.98599999999999999</c:v>
                </c:pt>
                <c:pt idx="6287">
                  <c:v>0.996</c:v>
                </c:pt>
                <c:pt idx="6288">
                  <c:v>1.002</c:v>
                </c:pt>
                <c:pt idx="6289">
                  <c:v>1.022</c:v>
                </c:pt>
                <c:pt idx="6290">
                  <c:v>1.022</c:v>
                </c:pt>
                <c:pt idx="6291">
                  <c:v>1.028</c:v>
                </c:pt>
                <c:pt idx="6292">
                  <c:v>1.028</c:v>
                </c:pt>
                <c:pt idx="6293">
                  <c:v>1.028</c:v>
                </c:pt>
                <c:pt idx="6294">
                  <c:v>1.014</c:v>
                </c:pt>
                <c:pt idx="6295">
                  <c:v>1.014</c:v>
                </c:pt>
                <c:pt idx="6296">
                  <c:v>1.0289999999999999</c:v>
                </c:pt>
                <c:pt idx="6297">
                  <c:v>1.0249999999999999</c:v>
                </c:pt>
                <c:pt idx="6298">
                  <c:v>1.0009999999999999</c:v>
                </c:pt>
                <c:pt idx="6299">
                  <c:v>1.0209999999999999</c:v>
                </c:pt>
                <c:pt idx="6300">
                  <c:v>1.05</c:v>
                </c:pt>
                <c:pt idx="6301">
                  <c:v>1.056</c:v>
                </c:pt>
                <c:pt idx="6302">
                  <c:v>1.032</c:v>
                </c:pt>
                <c:pt idx="6303">
                  <c:v>1.0029999999999999</c:v>
                </c:pt>
                <c:pt idx="6304">
                  <c:v>1</c:v>
                </c:pt>
                <c:pt idx="6305">
                  <c:v>1.0009999999999999</c:v>
                </c:pt>
                <c:pt idx="6306">
                  <c:v>0.99199999999999999</c:v>
                </c:pt>
                <c:pt idx="6307">
                  <c:v>0.99199999999999999</c:v>
                </c:pt>
                <c:pt idx="6308">
                  <c:v>0.97799999999999998</c:v>
                </c:pt>
                <c:pt idx="6309">
                  <c:v>0.97899999999999998</c:v>
                </c:pt>
                <c:pt idx="6310">
                  <c:v>0.99</c:v>
                </c:pt>
                <c:pt idx="6311">
                  <c:v>0.98099999999999998</c:v>
                </c:pt>
                <c:pt idx="6312">
                  <c:v>0.96599999999999997</c:v>
                </c:pt>
                <c:pt idx="6313">
                  <c:v>0.97199999999999998</c:v>
                </c:pt>
                <c:pt idx="6314">
                  <c:v>0.96099999999999997</c:v>
                </c:pt>
                <c:pt idx="6315">
                  <c:v>0.97199999999999998</c:v>
                </c:pt>
                <c:pt idx="6316">
                  <c:v>0.98299999999999998</c:v>
                </c:pt>
                <c:pt idx="6317">
                  <c:v>0.999</c:v>
                </c:pt>
                <c:pt idx="6318">
                  <c:v>1.0429999999999999</c:v>
                </c:pt>
                <c:pt idx="6319">
                  <c:v>1.0720000000000001</c:v>
                </c:pt>
                <c:pt idx="6320">
                  <c:v>1.08</c:v>
                </c:pt>
                <c:pt idx="6321">
                  <c:v>1.0820000000000001</c:v>
                </c:pt>
                <c:pt idx="6322">
                  <c:v>1.0820000000000001</c:v>
                </c:pt>
                <c:pt idx="6323">
                  <c:v>1.0629999999999999</c:v>
                </c:pt>
                <c:pt idx="6324">
                  <c:v>1.0449999999999999</c:v>
                </c:pt>
                <c:pt idx="6325">
                  <c:v>1.04</c:v>
                </c:pt>
                <c:pt idx="6326">
                  <c:v>1.0449999999999999</c:v>
                </c:pt>
                <c:pt idx="6327">
                  <c:v>1.0349999999999999</c:v>
                </c:pt>
                <c:pt idx="6328">
                  <c:v>1.012</c:v>
                </c:pt>
                <c:pt idx="6329">
                  <c:v>1.0169999999999999</c:v>
                </c:pt>
                <c:pt idx="6330">
                  <c:v>0.998</c:v>
                </c:pt>
                <c:pt idx="6331">
                  <c:v>0.99299999999999999</c:v>
                </c:pt>
                <c:pt idx="6332">
                  <c:v>0.98199999999999998</c:v>
                </c:pt>
                <c:pt idx="6333">
                  <c:v>0.98399999999999999</c:v>
                </c:pt>
                <c:pt idx="6334">
                  <c:v>0.97499999999999998</c:v>
                </c:pt>
                <c:pt idx="6335">
                  <c:v>0.98099999999999998</c:v>
                </c:pt>
                <c:pt idx="6336">
                  <c:v>0.98099999999999998</c:v>
                </c:pt>
                <c:pt idx="6337">
                  <c:v>0.98199999999999998</c:v>
                </c:pt>
                <c:pt idx="6338">
                  <c:v>0.98199999999999998</c:v>
                </c:pt>
                <c:pt idx="6339">
                  <c:v>0.98699999999999999</c:v>
                </c:pt>
                <c:pt idx="6340">
                  <c:v>1.002</c:v>
                </c:pt>
                <c:pt idx="6341">
                  <c:v>0.998</c:v>
                </c:pt>
                <c:pt idx="6342">
                  <c:v>0.98699999999999999</c:v>
                </c:pt>
                <c:pt idx="6343">
                  <c:v>0.997</c:v>
                </c:pt>
                <c:pt idx="6344">
                  <c:v>0.99299999999999999</c:v>
                </c:pt>
                <c:pt idx="6345">
                  <c:v>0.98899999999999999</c:v>
                </c:pt>
                <c:pt idx="6346">
                  <c:v>0.98599999999999999</c:v>
                </c:pt>
                <c:pt idx="6347">
                  <c:v>0.97699999999999998</c:v>
                </c:pt>
                <c:pt idx="6348">
                  <c:v>0.96399999999999997</c:v>
                </c:pt>
                <c:pt idx="6349">
                  <c:v>0.95499999999999996</c:v>
                </c:pt>
                <c:pt idx="6350">
                  <c:v>0.94499999999999995</c:v>
                </c:pt>
                <c:pt idx="6351">
                  <c:v>0.97</c:v>
                </c:pt>
                <c:pt idx="6352">
                  <c:v>0.97499999999999998</c:v>
                </c:pt>
                <c:pt idx="6353">
                  <c:v>0.97599999999999998</c:v>
                </c:pt>
                <c:pt idx="6354">
                  <c:v>0.99</c:v>
                </c:pt>
                <c:pt idx="6355">
                  <c:v>1.006</c:v>
                </c:pt>
                <c:pt idx="6356">
                  <c:v>1.0149999999999999</c:v>
                </c:pt>
                <c:pt idx="6357">
                  <c:v>1.016</c:v>
                </c:pt>
                <c:pt idx="6358">
                  <c:v>0.99199999999999999</c:v>
                </c:pt>
                <c:pt idx="6359">
                  <c:v>0.97699999999999998</c:v>
                </c:pt>
                <c:pt idx="6360">
                  <c:v>0.97</c:v>
                </c:pt>
                <c:pt idx="6361">
                  <c:v>0.97399999999999998</c:v>
                </c:pt>
                <c:pt idx="6362">
                  <c:v>0.97</c:v>
                </c:pt>
                <c:pt idx="6363">
                  <c:v>0.96099999999999997</c:v>
                </c:pt>
                <c:pt idx="6364">
                  <c:v>0.96199999999999997</c:v>
                </c:pt>
                <c:pt idx="6365">
                  <c:v>0.98199999999999998</c:v>
                </c:pt>
                <c:pt idx="6366">
                  <c:v>0.98599999999999999</c:v>
                </c:pt>
                <c:pt idx="6367">
                  <c:v>1.0009999999999999</c:v>
                </c:pt>
                <c:pt idx="6368">
                  <c:v>1.0009999999999999</c:v>
                </c:pt>
                <c:pt idx="6369">
                  <c:v>0.99199999999999999</c:v>
                </c:pt>
                <c:pt idx="6370">
                  <c:v>0.99299999999999999</c:v>
                </c:pt>
                <c:pt idx="6371">
                  <c:v>0.98199999999999998</c:v>
                </c:pt>
                <c:pt idx="6372">
                  <c:v>0.98</c:v>
                </c:pt>
                <c:pt idx="6373">
                  <c:v>0.96</c:v>
                </c:pt>
                <c:pt idx="6374">
                  <c:v>0.96599999999999997</c:v>
                </c:pt>
                <c:pt idx="6375">
                  <c:v>0.96699999999999997</c:v>
                </c:pt>
                <c:pt idx="6376">
                  <c:v>0.98099999999999998</c:v>
                </c:pt>
                <c:pt idx="6377">
                  <c:v>0.995</c:v>
                </c:pt>
                <c:pt idx="6378">
                  <c:v>0.997</c:v>
                </c:pt>
                <c:pt idx="6379">
                  <c:v>0.99199999999999999</c:v>
                </c:pt>
                <c:pt idx="6380">
                  <c:v>0.99199999999999999</c:v>
                </c:pt>
                <c:pt idx="6381">
                  <c:v>0.98299999999999998</c:v>
                </c:pt>
                <c:pt idx="6382">
                  <c:v>0.97699999999999998</c:v>
                </c:pt>
                <c:pt idx="6383">
                  <c:v>0.97199999999999998</c:v>
                </c:pt>
                <c:pt idx="6384">
                  <c:v>0.98599999999999999</c:v>
                </c:pt>
                <c:pt idx="6385">
                  <c:v>0.98399999999999999</c:v>
                </c:pt>
                <c:pt idx="6386">
                  <c:v>0.98299999999999998</c:v>
                </c:pt>
                <c:pt idx="6387">
                  <c:v>0.97399999999999998</c:v>
                </c:pt>
                <c:pt idx="6388">
                  <c:v>0.98299999999999998</c:v>
                </c:pt>
                <c:pt idx="6389">
                  <c:v>0.98399999999999999</c:v>
                </c:pt>
                <c:pt idx="6390">
                  <c:v>0.97</c:v>
                </c:pt>
                <c:pt idx="6391">
                  <c:v>0.97</c:v>
                </c:pt>
                <c:pt idx="6392">
                  <c:v>1.004</c:v>
                </c:pt>
                <c:pt idx="6393">
                  <c:v>1.056</c:v>
                </c:pt>
                <c:pt idx="6394">
                  <c:v>1.046</c:v>
                </c:pt>
                <c:pt idx="6395">
                  <c:v>1.0329999999999999</c:v>
                </c:pt>
                <c:pt idx="6396">
                  <c:v>1.0189999999999999</c:v>
                </c:pt>
                <c:pt idx="6397">
                  <c:v>1.0249999999999999</c:v>
                </c:pt>
                <c:pt idx="6398">
                  <c:v>1.0249999999999999</c:v>
                </c:pt>
                <c:pt idx="6399">
                  <c:v>1.014</c:v>
                </c:pt>
                <c:pt idx="6400">
                  <c:v>1.0149999999999999</c:v>
                </c:pt>
                <c:pt idx="6401">
                  <c:v>1.002</c:v>
                </c:pt>
                <c:pt idx="6402">
                  <c:v>0.99299999999999999</c:v>
                </c:pt>
                <c:pt idx="6403">
                  <c:v>0.98799999999999999</c:v>
                </c:pt>
                <c:pt idx="6404">
                  <c:v>1.014</c:v>
                </c:pt>
                <c:pt idx="6405">
                  <c:v>1.028</c:v>
                </c:pt>
                <c:pt idx="6406">
                  <c:v>1.028</c:v>
                </c:pt>
                <c:pt idx="6407">
                  <c:v>1.0069999999999999</c:v>
                </c:pt>
                <c:pt idx="6408">
                  <c:v>0.99199999999999999</c:v>
                </c:pt>
                <c:pt idx="6409">
                  <c:v>0.97299999999999998</c:v>
                </c:pt>
                <c:pt idx="6410">
                  <c:v>0.95899999999999996</c:v>
                </c:pt>
                <c:pt idx="6411">
                  <c:v>0.95499999999999996</c:v>
                </c:pt>
                <c:pt idx="6412">
                  <c:v>0.95499999999999996</c:v>
                </c:pt>
                <c:pt idx="6413">
                  <c:v>0.95</c:v>
                </c:pt>
                <c:pt idx="6414">
                  <c:v>0.94199999999999995</c:v>
                </c:pt>
                <c:pt idx="6415">
                  <c:v>0.93700000000000006</c:v>
                </c:pt>
                <c:pt idx="6416">
                  <c:v>0.94599999999999995</c:v>
                </c:pt>
                <c:pt idx="6417">
                  <c:v>0.94799999999999995</c:v>
                </c:pt>
                <c:pt idx="6418">
                  <c:v>0.94499999999999995</c:v>
                </c:pt>
                <c:pt idx="6419">
                  <c:v>0.93</c:v>
                </c:pt>
                <c:pt idx="6420">
                  <c:v>0.94299999999999995</c:v>
                </c:pt>
                <c:pt idx="6421">
                  <c:v>0.93500000000000005</c:v>
                </c:pt>
                <c:pt idx="6422">
                  <c:v>0.92500000000000004</c:v>
                </c:pt>
                <c:pt idx="6423">
                  <c:v>0.90200000000000002</c:v>
                </c:pt>
                <c:pt idx="6424">
                  <c:v>0.89300000000000002</c:v>
                </c:pt>
                <c:pt idx="6425">
                  <c:v>0.90300000000000002</c:v>
                </c:pt>
                <c:pt idx="6426">
                  <c:v>0.876</c:v>
                </c:pt>
                <c:pt idx="6427">
                  <c:v>0.88300000000000001</c:v>
                </c:pt>
                <c:pt idx="6428">
                  <c:v>0.86899999999999999</c:v>
                </c:pt>
                <c:pt idx="6429">
                  <c:v>0.878</c:v>
                </c:pt>
                <c:pt idx="6430">
                  <c:v>0.86499999999999999</c:v>
                </c:pt>
                <c:pt idx="6431">
                  <c:v>0.86599999999999999</c:v>
                </c:pt>
                <c:pt idx="6432">
                  <c:v>0.871</c:v>
                </c:pt>
                <c:pt idx="6433">
                  <c:v>0.84699999999999998</c:v>
                </c:pt>
                <c:pt idx="6434">
                  <c:v>0.86699999999999999</c:v>
                </c:pt>
                <c:pt idx="6435">
                  <c:v>0.84699999999999998</c:v>
                </c:pt>
                <c:pt idx="6436">
                  <c:v>0.877</c:v>
                </c:pt>
                <c:pt idx="6437">
                  <c:v>0.876</c:v>
                </c:pt>
                <c:pt idx="6438">
                  <c:v>0.88100000000000001</c:v>
                </c:pt>
                <c:pt idx="6439">
                  <c:v>0.88500000000000001</c:v>
                </c:pt>
                <c:pt idx="6440">
                  <c:v>0.89900000000000002</c:v>
                </c:pt>
                <c:pt idx="6441">
                  <c:v>0.89500000000000002</c:v>
                </c:pt>
                <c:pt idx="6442">
                  <c:v>0.86799999999999999</c:v>
                </c:pt>
                <c:pt idx="6443">
                  <c:v>0.86299999999999999</c:v>
                </c:pt>
                <c:pt idx="6444">
                  <c:v>0.84799999999999998</c:v>
                </c:pt>
                <c:pt idx="6445">
                  <c:v>0.83599999999999997</c:v>
                </c:pt>
                <c:pt idx="6446">
                  <c:v>0.84299999999999997</c:v>
                </c:pt>
                <c:pt idx="6447">
                  <c:v>0.878</c:v>
                </c:pt>
                <c:pt idx="6448">
                  <c:v>0.86299999999999999</c:v>
                </c:pt>
                <c:pt idx="6449">
                  <c:v>0.872</c:v>
                </c:pt>
                <c:pt idx="6450">
                  <c:v>0.84899999999999998</c:v>
                </c:pt>
                <c:pt idx="6451">
                  <c:v>0.86699999999999999</c:v>
                </c:pt>
                <c:pt idx="6452">
                  <c:v>0.84499999999999997</c:v>
                </c:pt>
                <c:pt idx="6453">
                  <c:v>0.85499999999999998</c:v>
                </c:pt>
                <c:pt idx="6454">
                  <c:v>0.86</c:v>
                </c:pt>
                <c:pt idx="6455">
                  <c:v>0.85</c:v>
                </c:pt>
                <c:pt idx="6456">
                  <c:v>0.83699999999999997</c:v>
                </c:pt>
                <c:pt idx="6457">
                  <c:v>0.81299999999999994</c:v>
                </c:pt>
                <c:pt idx="6458">
                  <c:v>0.82399999999999995</c:v>
                </c:pt>
                <c:pt idx="6459">
                  <c:v>0.82399999999999995</c:v>
                </c:pt>
                <c:pt idx="6460">
                  <c:v>0.82799999999999996</c:v>
                </c:pt>
                <c:pt idx="6461">
                  <c:v>0.83199999999999996</c:v>
                </c:pt>
                <c:pt idx="6462">
                  <c:v>0.82499999999999996</c:v>
                </c:pt>
                <c:pt idx="6463">
                  <c:v>0.81100000000000005</c:v>
                </c:pt>
                <c:pt idx="6464">
                  <c:v>0.82099999999999995</c:v>
                </c:pt>
                <c:pt idx="6465">
                  <c:v>0.83899999999999997</c:v>
                </c:pt>
                <c:pt idx="6466">
                  <c:v>0.83099999999999996</c:v>
                </c:pt>
                <c:pt idx="6467">
                  <c:v>0.81899999999999995</c:v>
                </c:pt>
                <c:pt idx="6468">
                  <c:v>0.81899999999999995</c:v>
                </c:pt>
                <c:pt idx="6469">
                  <c:v>0.81</c:v>
                </c:pt>
                <c:pt idx="6470">
                  <c:v>0.80500000000000005</c:v>
                </c:pt>
                <c:pt idx="6471">
                  <c:v>0.79600000000000004</c:v>
                </c:pt>
                <c:pt idx="6472">
                  <c:v>0.79700000000000004</c:v>
                </c:pt>
                <c:pt idx="6473">
                  <c:v>0.78800000000000003</c:v>
                </c:pt>
                <c:pt idx="6474">
                  <c:v>0.77400000000000002</c:v>
                </c:pt>
                <c:pt idx="6475">
                  <c:v>0.77400000000000002</c:v>
                </c:pt>
                <c:pt idx="6476">
                  <c:v>0.77500000000000002</c:v>
                </c:pt>
                <c:pt idx="6477">
                  <c:v>0.76</c:v>
                </c:pt>
                <c:pt idx="6478">
                  <c:v>0.747</c:v>
                </c:pt>
                <c:pt idx="6479">
                  <c:v>0.752</c:v>
                </c:pt>
                <c:pt idx="6480">
                  <c:v>0.73299999999999998</c:v>
                </c:pt>
                <c:pt idx="6481">
                  <c:v>0.74299999999999999</c:v>
                </c:pt>
                <c:pt idx="6482">
                  <c:v>0.73399999999999999</c:v>
                </c:pt>
                <c:pt idx="6483">
                  <c:v>0.74299999999999999</c:v>
                </c:pt>
                <c:pt idx="6484">
                  <c:v>0.753</c:v>
                </c:pt>
                <c:pt idx="6485">
                  <c:v>0.78700000000000003</c:v>
                </c:pt>
                <c:pt idx="6486">
                  <c:v>0.80200000000000005</c:v>
                </c:pt>
                <c:pt idx="6487">
                  <c:v>0.78800000000000003</c:v>
                </c:pt>
                <c:pt idx="6488">
                  <c:v>0.78300000000000003</c:v>
                </c:pt>
                <c:pt idx="6489">
                  <c:v>0.74399999999999999</c:v>
                </c:pt>
                <c:pt idx="6490">
                  <c:v>0.751</c:v>
                </c:pt>
                <c:pt idx="6491">
                  <c:v>0.79</c:v>
                </c:pt>
                <c:pt idx="6492">
                  <c:v>0.80900000000000005</c:v>
                </c:pt>
                <c:pt idx="6493">
                  <c:v>0.80900000000000005</c:v>
                </c:pt>
                <c:pt idx="6494">
                  <c:v>0.80900000000000005</c:v>
                </c:pt>
                <c:pt idx="6495">
                  <c:v>0.80100000000000005</c:v>
                </c:pt>
                <c:pt idx="6496">
                  <c:v>0.80600000000000005</c:v>
                </c:pt>
                <c:pt idx="6497">
                  <c:v>0.83</c:v>
                </c:pt>
                <c:pt idx="6498">
                  <c:v>0.874</c:v>
                </c:pt>
                <c:pt idx="6499">
                  <c:v>0.84499999999999997</c:v>
                </c:pt>
                <c:pt idx="6500">
                  <c:v>0.85599999999999998</c:v>
                </c:pt>
                <c:pt idx="6501">
                  <c:v>0.83799999999999997</c:v>
                </c:pt>
                <c:pt idx="6502">
                  <c:v>0.83799999999999997</c:v>
                </c:pt>
                <c:pt idx="6503">
                  <c:v>0.84299999999999997</c:v>
                </c:pt>
                <c:pt idx="6504">
                  <c:v>0.82499999999999996</c:v>
                </c:pt>
                <c:pt idx="6505">
                  <c:v>0.82599999999999996</c:v>
                </c:pt>
                <c:pt idx="6506">
                  <c:v>0.82599999999999996</c:v>
                </c:pt>
                <c:pt idx="6507">
                  <c:v>0.81699999999999995</c:v>
                </c:pt>
                <c:pt idx="6508">
                  <c:v>0.82199999999999995</c:v>
                </c:pt>
                <c:pt idx="6509">
                  <c:v>0.81699999999999995</c:v>
                </c:pt>
                <c:pt idx="6510">
                  <c:v>0.80500000000000005</c:v>
                </c:pt>
                <c:pt idx="6511">
                  <c:v>0.80100000000000005</c:v>
                </c:pt>
                <c:pt idx="6512">
                  <c:v>0.79200000000000004</c:v>
                </c:pt>
                <c:pt idx="6513">
                  <c:v>0.79600000000000004</c:v>
                </c:pt>
                <c:pt idx="6514">
                  <c:v>0.81100000000000005</c:v>
                </c:pt>
                <c:pt idx="6515">
                  <c:v>0.79300000000000004</c:v>
                </c:pt>
                <c:pt idx="6516">
                  <c:v>0.79300000000000004</c:v>
                </c:pt>
                <c:pt idx="6517">
                  <c:v>0.80300000000000005</c:v>
                </c:pt>
                <c:pt idx="6518">
                  <c:v>0.82299999999999995</c:v>
                </c:pt>
                <c:pt idx="6519">
                  <c:v>0.79400000000000004</c:v>
                </c:pt>
                <c:pt idx="6520">
                  <c:v>0.81</c:v>
                </c:pt>
                <c:pt idx="6521">
                  <c:v>0.81399999999999995</c:v>
                </c:pt>
                <c:pt idx="6522">
                  <c:v>0.8</c:v>
                </c:pt>
                <c:pt idx="6523">
                  <c:v>0.8</c:v>
                </c:pt>
                <c:pt idx="6524">
                  <c:v>0.79200000000000004</c:v>
                </c:pt>
                <c:pt idx="6525">
                  <c:v>0.79700000000000004</c:v>
                </c:pt>
                <c:pt idx="6526">
                  <c:v>0.78300000000000003</c:v>
                </c:pt>
                <c:pt idx="6527">
                  <c:v>0.78300000000000003</c:v>
                </c:pt>
                <c:pt idx="6528">
                  <c:v>0.77400000000000002</c:v>
                </c:pt>
                <c:pt idx="6529">
                  <c:v>0.76500000000000001</c:v>
                </c:pt>
                <c:pt idx="6530">
                  <c:v>0.76400000000000001</c:v>
                </c:pt>
                <c:pt idx="6531">
                  <c:v>0.77100000000000002</c:v>
                </c:pt>
                <c:pt idx="6532">
                  <c:v>0.77100000000000002</c:v>
                </c:pt>
                <c:pt idx="6533">
                  <c:v>0.78</c:v>
                </c:pt>
                <c:pt idx="6534">
                  <c:v>0.77700000000000002</c:v>
                </c:pt>
                <c:pt idx="6535">
                  <c:v>0.77300000000000002</c:v>
                </c:pt>
                <c:pt idx="6536">
                  <c:v>0.75800000000000001</c:v>
                </c:pt>
                <c:pt idx="6537">
                  <c:v>0.76900000000000002</c:v>
                </c:pt>
                <c:pt idx="6538">
                  <c:v>0.75900000000000001</c:v>
                </c:pt>
                <c:pt idx="6539">
                  <c:v>0.76500000000000001</c:v>
                </c:pt>
                <c:pt idx="6540">
                  <c:v>0.77500000000000002</c:v>
                </c:pt>
                <c:pt idx="6541">
                  <c:v>0.79900000000000004</c:v>
                </c:pt>
                <c:pt idx="6542">
                  <c:v>0.79</c:v>
                </c:pt>
                <c:pt idx="6543">
                  <c:v>0.78600000000000003</c:v>
                </c:pt>
                <c:pt idx="6544">
                  <c:v>0.79100000000000004</c:v>
                </c:pt>
                <c:pt idx="6545">
                  <c:v>0.78200000000000003</c:v>
                </c:pt>
                <c:pt idx="6546">
                  <c:v>0.78700000000000003</c:v>
                </c:pt>
                <c:pt idx="6547">
                  <c:v>0.77200000000000002</c:v>
                </c:pt>
                <c:pt idx="6548">
                  <c:v>0.78100000000000003</c:v>
                </c:pt>
                <c:pt idx="6549">
                  <c:v>0.77200000000000002</c:v>
                </c:pt>
                <c:pt idx="6550">
                  <c:v>0.78400000000000003</c:v>
                </c:pt>
                <c:pt idx="6551">
                  <c:v>0.78900000000000003</c:v>
                </c:pt>
                <c:pt idx="6552">
                  <c:v>0.78900000000000003</c:v>
                </c:pt>
                <c:pt idx="6553">
                  <c:v>0.78</c:v>
                </c:pt>
                <c:pt idx="6554">
                  <c:v>0.77100000000000002</c:v>
                </c:pt>
                <c:pt idx="6555">
                  <c:v>0.77600000000000002</c:v>
                </c:pt>
                <c:pt idx="6556">
                  <c:v>0.75600000000000001</c:v>
                </c:pt>
                <c:pt idx="6557">
                  <c:v>0.748</c:v>
                </c:pt>
                <c:pt idx="6558">
                  <c:v>0.74399999999999999</c:v>
                </c:pt>
                <c:pt idx="6559">
                  <c:v>0.748</c:v>
                </c:pt>
                <c:pt idx="6560">
                  <c:v>0.754</c:v>
                </c:pt>
                <c:pt idx="6561">
                  <c:v>0.749</c:v>
                </c:pt>
                <c:pt idx="6562">
                  <c:v>0.745</c:v>
                </c:pt>
                <c:pt idx="6563">
                  <c:v>0.75</c:v>
                </c:pt>
                <c:pt idx="6564">
                  <c:v>0.746</c:v>
                </c:pt>
                <c:pt idx="6565">
                  <c:v>0.751</c:v>
                </c:pt>
                <c:pt idx="6566">
                  <c:v>0.75800000000000001</c:v>
                </c:pt>
                <c:pt idx="6567">
                  <c:v>0.753</c:v>
                </c:pt>
                <c:pt idx="6568">
                  <c:v>0.753</c:v>
                </c:pt>
                <c:pt idx="6569">
                  <c:v>0.74</c:v>
                </c:pt>
                <c:pt idx="6570">
                  <c:v>0.73499999999999999</c:v>
                </c:pt>
                <c:pt idx="6571">
                  <c:v>0.73</c:v>
                </c:pt>
                <c:pt idx="6572">
                  <c:v>0.72699999999999998</c:v>
                </c:pt>
                <c:pt idx="6573">
                  <c:v>0.72</c:v>
                </c:pt>
                <c:pt idx="6574">
                  <c:v>0.70599999999999996</c:v>
                </c:pt>
                <c:pt idx="6575">
                  <c:v>0.68200000000000005</c:v>
                </c:pt>
                <c:pt idx="6576">
                  <c:v>0.70099999999999996</c:v>
                </c:pt>
                <c:pt idx="6577">
                  <c:v>0.69299999999999995</c:v>
                </c:pt>
                <c:pt idx="6578">
                  <c:v>0.69699999999999995</c:v>
                </c:pt>
                <c:pt idx="6579">
                  <c:v>0.69799999999999995</c:v>
                </c:pt>
                <c:pt idx="6580">
                  <c:v>0.72299999999999998</c:v>
                </c:pt>
                <c:pt idx="6581">
                  <c:v>0.72899999999999998</c:v>
                </c:pt>
                <c:pt idx="6582">
                  <c:v>0.73399999999999999</c:v>
                </c:pt>
                <c:pt idx="6583">
                  <c:v>0.754</c:v>
                </c:pt>
                <c:pt idx="6584">
                  <c:v>0.77800000000000002</c:v>
                </c:pt>
                <c:pt idx="6585">
                  <c:v>0.76800000000000002</c:v>
                </c:pt>
                <c:pt idx="6586">
                  <c:v>0.75900000000000001</c:v>
                </c:pt>
                <c:pt idx="6587">
                  <c:v>0.76500000000000001</c:v>
                </c:pt>
                <c:pt idx="6588">
                  <c:v>0.78400000000000003</c:v>
                </c:pt>
                <c:pt idx="6589">
                  <c:v>0.79900000000000004</c:v>
                </c:pt>
                <c:pt idx="6590">
                  <c:v>0.79400000000000004</c:v>
                </c:pt>
                <c:pt idx="6591">
                  <c:v>0.83499999999999996</c:v>
                </c:pt>
                <c:pt idx="6592">
                  <c:v>0.83499999999999996</c:v>
                </c:pt>
                <c:pt idx="6593">
                  <c:v>0.82499999999999996</c:v>
                </c:pt>
                <c:pt idx="6594">
                  <c:v>0.82499999999999996</c:v>
                </c:pt>
                <c:pt idx="6595">
                  <c:v>0.82499999999999996</c:v>
                </c:pt>
                <c:pt idx="6596">
                  <c:v>0.81599999999999995</c:v>
                </c:pt>
                <c:pt idx="6597">
                  <c:v>0.77300000000000002</c:v>
                </c:pt>
                <c:pt idx="6598">
                  <c:v>0.754</c:v>
                </c:pt>
                <c:pt idx="6599">
                  <c:v>0.74199999999999999</c:v>
                </c:pt>
                <c:pt idx="6600">
                  <c:v>0.75900000000000001</c:v>
                </c:pt>
                <c:pt idx="6601">
                  <c:v>0.745</c:v>
                </c:pt>
                <c:pt idx="6602">
                  <c:v>0.74199999999999999</c:v>
                </c:pt>
                <c:pt idx="6603">
                  <c:v>0.74099999999999999</c:v>
                </c:pt>
                <c:pt idx="6604">
                  <c:v>0.74199999999999999</c:v>
                </c:pt>
                <c:pt idx="6605">
                  <c:v>0.73299999999999998</c:v>
                </c:pt>
                <c:pt idx="6606">
                  <c:v>0.75800000000000001</c:v>
                </c:pt>
                <c:pt idx="6607">
                  <c:v>0.77700000000000002</c:v>
                </c:pt>
                <c:pt idx="6608">
                  <c:v>0.78700000000000003</c:v>
                </c:pt>
                <c:pt idx="6609">
                  <c:v>0.76300000000000001</c:v>
                </c:pt>
                <c:pt idx="6610">
                  <c:v>0.78300000000000003</c:v>
                </c:pt>
                <c:pt idx="6611">
                  <c:v>0.81699999999999995</c:v>
                </c:pt>
                <c:pt idx="6612">
                  <c:v>0.80300000000000005</c:v>
                </c:pt>
                <c:pt idx="6613">
                  <c:v>0.78400000000000003</c:v>
                </c:pt>
                <c:pt idx="6614">
                  <c:v>0.77500000000000002</c:v>
                </c:pt>
                <c:pt idx="6615">
                  <c:v>0.76900000000000002</c:v>
                </c:pt>
                <c:pt idx="6616">
                  <c:v>0.76</c:v>
                </c:pt>
                <c:pt idx="6617">
                  <c:v>0.751</c:v>
                </c:pt>
                <c:pt idx="6618">
                  <c:v>0.77900000000000003</c:v>
                </c:pt>
                <c:pt idx="6619">
                  <c:v>0.76100000000000001</c:v>
                </c:pt>
                <c:pt idx="6620">
                  <c:v>0.75700000000000001</c:v>
                </c:pt>
                <c:pt idx="6621">
                  <c:v>0.754</c:v>
                </c:pt>
                <c:pt idx="6622">
                  <c:v>0.75900000000000001</c:v>
                </c:pt>
                <c:pt idx="6623">
                  <c:v>0.754</c:v>
                </c:pt>
                <c:pt idx="6624">
                  <c:v>0.74399999999999999</c:v>
                </c:pt>
                <c:pt idx="6625">
                  <c:v>0.72399999999999998</c:v>
                </c:pt>
                <c:pt idx="6626">
                  <c:v>0.7</c:v>
                </c:pt>
                <c:pt idx="6627">
                  <c:v>0.68600000000000005</c:v>
                </c:pt>
                <c:pt idx="6628">
                  <c:v>0.68100000000000005</c:v>
                </c:pt>
                <c:pt idx="6629">
                  <c:v>0.67800000000000005</c:v>
                </c:pt>
                <c:pt idx="6630">
                  <c:v>0.63</c:v>
                </c:pt>
                <c:pt idx="6631">
                  <c:v>0.65600000000000003</c:v>
                </c:pt>
                <c:pt idx="6632">
                  <c:v>0.66200000000000003</c:v>
                </c:pt>
                <c:pt idx="6633">
                  <c:v>0.66600000000000004</c:v>
                </c:pt>
                <c:pt idx="6634">
                  <c:v>0.64700000000000002</c:v>
                </c:pt>
                <c:pt idx="6635">
                  <c:v>0.65200000000000002</c:v>
                </c:pt>
                <c:pt idx="6636">
                  <c:v>0.63200000000000001</c:v>
                </c:pt>
                <c:pt idx="6637">
                  <c:v>0.623</c:v>
                </c:pt>
                <c:pt idx="6638">
                  <c:v>0.61799999999999999</c:v>
                </c:pt>
                <c:pt idx="6639">
                  <c:v>0.61499999999999999</c:v>
                </c:pt>
                <c:pt idx="6640">
                  <c:v>0.58499999999999996</c:v>
                </c:pt>
                <c:pt idx="6641">
                  <c:v>0.59099999999999997</c:v>
                </c:pt>
                <c:pt idx="6642">
                  <c:v>0.57699999999999996</c:v>
                </c:pt>
                <c:pt idx="6643">
                  <c:v>0.56200000000000006</c:v>
                </c:pt>
                <c:pt idx="6644">
                  <c:v>0.55800000000000005</c:v>
                </c:pt>
                <c:pt idx="6645">
                  <c:v>0.54400000000000004</c:v>
                </c:pt>
                <c:pt idx="6646">
                  <c:v>0.51900000000000002</c:v>
                </c:pt>
                <c:pt idx="6647">
                  <c:v>0.51400000000000001</c:v>
                </c:pt>
                <c:pt idx="6648">
                  <c:v>0.56399999999999995</c:v>
                </c:pt>
                <c:pt idx="6649">
                  <c:v>0.56499999999999995</c:v>
                </c:pt>
                <c:pt idx="6650">
                  <c:v>0.56499999999999995</c:v>
                </c:pt>
                <c:pt idx="6651">
                  <c:v>0.55500000000000005</c:v>
                </c:pt>
                <c:pt idx="6652">
                  <c:v>0.442</c:v>
                </c:pt>
                <c:pt idx="6653">
                  <c:v>0.53400000000000003</c:v>
                </c:pt>
                <c:pt idx="6654">
                  <c:v>0.52500000000000002</c:v>
                </c:pt>
                <c:pt idx="6655">
                  <c:v>0.53100000000000003</c:v>
                </c:pt>
                <c:pt idx="6656">
                  <c:v>0.58499999999999996</c:v>
                </c:pt>
                <c:pt idx="6657">
                  <c:v>0.55500000000000005</c:v>
                </c:pt>
                <c:pt idx="6658">
                  <c:v>0.623</c:v>
                </c:pt>
                <c:pt idx="6659">
                  <c:v>0.64800000000000002</c:v>
                </c:pt>
                <c:pt idx="6660">
                  <c:v>0.59499999999999997</c:v>
                </c:pt>
                <c:pt idx="6661">
                  <c:v>0.60399999999999998</c:v>
                </c:pt>
                <c:pt idx="6662">
                  <c:v>0.58899999999999997</c:v>
                </c:pt>
                <c:pt idx="6663">
                  <c:v>0.58399999999999996</c:v>
                </c:pt>
                <c:pt idx="6664">
                  <c:v>0.61199999999999999</c:v>
                </c:pt>
                <c:pt idx="6665">
                  <c:v>0.58899999999999997</c:v>
                </c:pt>
                <c:pt idx="6666">
                  <c:v>0.6</c:v>
                </c:pt>
                <c:pt idx="6667">
                  <c:v>0.58499999999999996</c:v>
                </c:pt>
                <c:pt idx="6668">
                  <c:v>0.59399999999999997</c:v>
                </c:pt>
                <c:pt idx="6669">
                  <c:v>0.61099999999999999</c:v>
                </c:pt>
                <c:pt idx="6670">
                  <c:v>0.59099999999999997</c:v>
                </c:pt>
                <c:pt idx="6671">
                  <c:v>0.56299999999999994</c:v>
                </c:pt>
                <c:pt idx="6672">
                  <c:v>0.59799999999999998</c:v>
                </c:pt>
                <c:pt idx="6673">
                  <c:v>0.59799999999999998</c:v>
                </c:pt>
                <c:pt idx="6674">
                  <c:v>0.59899999999999998</c:v>
                </c:pt>
                <c:pt idx="6675">
                  <c:v>0.7</c:v>
                </c:pt>
                <c:pt idx="6676">
                  <c:v>0.77800000000000002</c:v>
                </c:pt>
                <c:pt idx="6677">
                  <c:v>0.85299999999999998</c:v>
                </c:pt>
                <c:pt idx="6678">
                  <c:v>0.86799999999999999</c:v>
                </c:pt>
                <c:pt idx="6679">
                  <c:v>0.84299999999999997</c:v>
                </c:pt>
                <c:pt idx="6680">
                  <c:v>0.80600000000000005</c:v>
                </c:pt>
                <c:pt idx="6681">
                  <c:v>0.84899999999999998</c:v>
                </c:pt>
                <c:pt idx="6682">
                  <c:v>0.88200000000000001</c:v>
                </c:pt>
                <c:pt idx="6683">
                  <c:v>0.88600000000000001</c:v>
                </c:pt>
                <c:pt idx="6684">
                  <c:v>0.83499999999999996</c:v>
                </c:pt>
                <c:pt idx="6685">
                  <c:v>0.84199999999999997</c:v>
                </c:pt>
                <c:pt idx="6686">
                  <c:v>0.84</c:v>
                </c:pt>
                <c:pt idx="6687">
                  <c:v>0.90500000000000003</c:v>
                </c:pt>
                <c:pt idx="6688">
                  <c:v>0.93700000000000006</c:v>
                </c:pt>
                <c:pt idx="6689">
                  <c:v>0.88900000000000001</c:v>
                </c:pt>
                <c:pt idx="6690">
                  <c:v>0.86499999999999999</c:v>
                </c:pt>
                <c:pt idx="6691">
                  <c:v>0.80900000000000005</c:v>
                </c:pt>
                <c:pt idx="6692">
                  <c:v>0.86899999999999999</c:v>
                </c:pt>
                <c:pt idx="6693">
                  <c:v>0.85</c:v>
                </c:pt>
                <c:pt idx="6694">
                  <c:v>0.83099999999999996</c:v>
                </c:pt>
                <c:pt idx="6695">
                  <c:v>0.84599999999999997</c:v>
                </c:pt>
                <c:pt idx="6696">
                  <c:v>0.83299999999999996</c:v>
                </c:pt>
                <c:pt idx="6697">
                  <c:v>0.86599999999999999</c:v>
                </c:pt>
                <c:pt idx="6698">
                  <c:v>0.872</c:v>
                </c:pt>
                <c:pt idx="6699">
                  <c:v>0.85799999999999998</c:v>
                </c:pt>
                <c:pt idx="6700">
                  <c:v>0.81399999999999995</c:v>
                </c:pt>
                <c:pt idx="6701">
                  <c:v>0.83399999999999996</c:v>
                </c:pt>
                <c:pt idx="6702">
                  <c:v>0.82</c:v>
                </c:pt>
                <c:pt idx="6703">
                  <c:v>0.81</c:v>
                </c:pt>
                <c:pt idx="6704">
                  <c:v>0.83399999999999996</c:v>
                </c:pt>
                <c:pt idx="6705">
                  <c:v>0.872</c:v>
                </c:pt>
                <c:pt idx="6706">
                  <c:v>0.878</c:v>
                </c:pt>
                <c:pt idx="6707">
                  <c:v>0.86399999999999999</c:v>
                </c:pt>
                <c:pt idx="6708">
                  <c:v>0.86399999999999999</c:v>
                </c:pt>
                <c:pt idx="6709">
                  <c:v>0.83599999999999997</c:v>
                </c:pt>
                <c:pt idx="6710">
                  <c:v>0.84499999999999997</c:v>
                </c:pt>
                <c:pt idx="6711">
                  <c:v>0.879</c:v>
                </c:pt>
                <c:pt idx="6712">
                  <c:v>0.88900000000000001</c:v>
                </c:pt>
                <c:pt idx="6713">
                  <c:v>0.88</c:v>
                </c:pt>
                <c:pt idx="6714">
                  <c:v>0.86099999999999999</c:v>
                </c:pt>
                <c:pt idx="6715">
                  <c:v>0.85499999999999998</c:v>
                </c:pt>
                <c:pt idx="6716">
                  <c:v>0.879</c:v>
                </c:pt>
                <c:pt idx="6717">
                  <c:v>0.86699999999999999</c:v>
                </c:pt>
                <c:pt idx="6718">
                  <c:v>0.85099999999999998</c:v>
                </c:pt>
                <c:pt idx="6719">
                  <c:v>0.81799999999999995</c:v>
                </c:pt>
                <c:pt idx="6720">
                  <c:v>0.81799999999999995</c:v>
                </c:pt>
                <c:pt idx="6721">
                  <c:v>0.82399999999999995</c:v>
                </c:pt>
                <c:pt idx="6722">
                  <c:v>0.81799999999999995</c:v>
                </c:pt>
                <c:pt idx="6723">
                  <c:v>0.80500000000000005</c:v>
                </c:pt>
                <c:pt idx="6724">
                  <c:v>0.80400000000000005</c:v>
                </c:pt>
                <c:pt idx="6725">
                  <c:v>0.79200000000000004</c:v>
                </c:pt>
                <c:pt idx="6726">
                  <c:v>0.78</c:v>
                </c:pt>
                <c:pt idx="6727">
                  <c:v>0.77700000000000002</c:v>
                </c:pt>
                <c:pt idx="6728">
                  <c:v>0.80100000000000005</c:v>
                </c:pt>
                <c:pt idx="6729">
                  <c:v>0.79200000000000004</c:v>
                </c:pt>
                <c:pt idx="6730">
                  <c:v>0.79700000000000004</c:v>
                </c:pt>
                <c:pt idx="6731">
                  <c:v>0.79700000000000004</c:v>
                </c:pt>
                <c:pt idx="6732">
                  <c:v>0.79700000000000004</c:v>
                </c:pt>
                <c:pt idx="6733">
                  <c:v>0.79700000000000004</c:v>
                </c:pt>
                <c:pt idx="6734">
                  <c:v>0.81100000000000005</c:v>
                </c:pt>
                <c:pt idx="6735">
                  <c:v>0.77800000000000002</c:v>
                </c:pt>
                <c:pt idx="6736">
                  <c:v>0.78800000000000003</c:v>
                </c:pt>
                <c:pt idx="6737">
                  <c:v>0.76</c:v>
                </c:pt>
                <c:pt idx="6738">
                  <c:v>0.76</c:v>
                </c:pt>
                <c:pt idx="6739">
                  <c:v>0.75900000000000001</c:v>
                </c:pt>
                <c:pt idx="6740">
                  <c:v>0.754</c:v>
                </c:pt>
                <c:pt idx="6741">
                  <c:v>0.74</c:v>
                </c:pt>
                <c:pt idx="6742">
                  <c:v>0.76100000000000001</c:v>
                </c:pt>
                <c:pt idx="6743">
                  <c:v>0.752</c:v>
                </c:pt>
                <c:pt idx="6744">
                  <c:v>0.76700000000000002</c:v>
                </c:pt>
                <c:pt idx="6745">
                  <c:v>0.77300000000000002</c:v>
                </c:pt>
                <c:pt idx="6746">
                  <c:v>0.754</c:v>
                </c:pt>
                <c:pt idx="6747">
                  <c:v>0.74399999999999999</c:v>
                </c:pt>
                <c:pt idx="6748">
                  <c:v>0.75900000000000001</c:v>
                </c:pt>
                <c:pt idx="6749">
                  <c:v>0.77400000000000002</c:v>
                </c:pt>
                <c:pt idx="6750">
                  <c:v>0.77500000000000002</c:v>
                </c:pt>
                <c:pt idx="6751">
                  <c:v>0.75600000000000001</c:v>
                </c:pt>
                <c:pt idx="6752">
                  <c:v>0.73099999999999998</c:v>
                </c:pt>
                <c:pt idx="6753">
                  <c:v>0.72</c:v>
                </c:pt>
                <c:pt idx="6754">
                  <c:v>0.73499999999999999</c:v>
                </c:pt>
                <c:pt idx="6755">
                  <c:v>0.75600000000000001</c:v>
                </c:pt>
                <c:pt idx="6756">
                  <c:v>0.76400000000000001</c:v>
                </c:pt>
                <c:pt idx="6757">
                  <c:v>0.76800000000000002</c:v>
                </c:pt>
                <c:pt idx="6758">
                  <c:v>0.76800000000000002</c:v>
                </c:pt>
                <c:pt idx="6759">
                  <c:v>0.78400000000000003</c:v>
                </c:pt>
                <c:pt idx="6760">
                  <c:v>0.75</c:v>
                </c:pt>
                <c:pt idx="6761">
                  <c:v>0.73099999999999998</c:v>
                </c:pt>
                <c:pt idx="6762">
                  <c:v>0.73599999999999999</c:v>
                </c:pt>
                <c:pt idx="6763">
                  <c:v>0.72399999999999998</c:v>
                </c:pt>
                <c:pt idx="6764">
                  <c:v>0.72199999999999998</c:v>
                </c:pt>
                <c:pt idx="6765">
                  <c:v>0.71199999999999997</c:v>
                </c:pt>
                <c:pt idx="6766">
                  <c:v>0.70799999999999996</c:v>
                </c:pt>
                <c:pt idx="6767">
                  <c:v>0.67400000000000004</c:v>
                </c:pt>
                <c:pt idx="6768">
                  <c:v>0.69399999999999995</c:v>
                </c:pt>
                <c:pt idx="6769">
                  <c:v>0.67500000000000004</c:v>
                </c:pt>
                <c:pt idx="6770">
                  <c:v>0.67500000000000004</c:v>
                </c:pt>
                <c:pt idx="6771">
                  <c:v>0.69499999999999995</c:v>
                </c:pt>
                <c:pt idx="6772">
                  <c:v>0.68500000000000005</c:v>
                </c:pt>
                <c:pt idx="6773">
                  <c:v>0.68500000000000005</c:v>
                </c:pt>
                <c:pt idx="6774">
                  <c:v>0.66200000000000003</c:v>
                </c:pt>
                <c:pt idx="6775">
                  <c:v>0.64700000000000002</c:v>
                </c:pt>
                <c:pt idx="6776">
                  <c:v>0.64200000000000002</c:v>
                </c:pt>
                <c:pt idx="6777">
                  <c:v>0.65700000000000003</c:v>
                </c:pt>
                <c:pt idx="6778">
                  <c:v>0.64800000000000002</c:v>
                </c:pt>
                <c:pt idx="6779">
                  <c:v>0.65700000000000003</c:v>
                </c:pt>
                <c:pt idx="6780">
                  <c:v>0.65700000000000003</c:v>
                </c:pt>
                <c:pt idx="6781">
                  <c:v>0.65700000000000003</c:v>
                </c:pt>
                <c:pt idx="6782">
                  <c:v>0.65800000000000003</c:v>
                </c:pt>
                <c:pt idx="6783">
                  <c:v>0.66800000000000004</c:v>
                </c:pt>
                <c:pt idx="6784">
                  <c:v>0.64400000000000002</c:v>
                </c:pt>
                <c:pt idx="6785">
                  <c:v>0.63500000000000001</c:v>
                </c:pt>
                <c:pt idx="6786">
                  <c:v>0.625</c:v>
                </c:pt>
                <c:pt idx="6787">
                  <c:v>0.63</c:v>
                </c:pt>
                <c:pt idx="6788">
                  <c:v>0.626</c:v>
                </c:pt>
                <c:pt idx="6789">
                  <c:v>0.61099999999999999</c:v>
                </c:pt>
                <c:pt idx="6790">
                  <c:v>0.61599999999999999</c:v>
                </c:pt>
                <c:pt idx="6791">
                  <c:v>0.621</c:v>
                </c:pt>
                <c:pt idx="6792">
                  <c:v>0.622</c:v>
                </c:pt>
                <c:pt idx="6793">
                  <c:v>0.61599999999999999</c:v>
                </c:pt>
                <c:pt idx="6794">
                  <c:v>0.59699999999999998</c:v>
                </c:pt>
                <c:pt idx="6795">
                  <c:v>0.60299999999999998</c:v>
                </c:pt>
                <c:pt idx="6796">
                  <c:v>0.60299999999999998</c:v>
                </c:pt>
                <c:pt idx="6797">
                  <c:v>0.61399999999999999</c:v>
                </c:pt>
                <c:pt idx="6798">
                  <c:v>0.61899999999999999</c:v>
                </c:pt>
                <c:pt idx="6799">
                  <c:v>0.59899999999999998</c:v>
                </c:pt>
                <c:pt idx="6800">
                  <c:v>0.59399999999999997</c:v>
                </c:pt>
                <c:pt idx="6801">
                  <c:v>0.59499999999999997</c:v>
                </c:pt>
                <c:pt idx="6802">
                  <c:v>0.60399999999999998</c:v>
                </c:pt>
                <c:pt idx="6803">
                  <c:v>0.60899999999999999</c:v>
                </c:pt>
                <c:pt idx="6804">
                  <c:v>0.60499999999999998</c:v>
                </c:pt>
                <c:pt idx="6805">
                  <c:v>0.63900000000000001</c:v>
                </c:pt>
                <c:pt idx="6806">
                  <c:v>0.64</c:v>
                </c:pt>
                <c:pt idx="6807">
                  <c:v>0.627</c:v>
                </c:pt>
                <c:pt idx="6808">
                  <c:v>0.622</c:v>
                </c:pt>
                <c:pt idx="6809">
                  <c:v>0.63600000000000001</c:v>
                </c:pt>
                <c:pt idx="6810">
                  <c:v>0.63600000000000001</c:v>
                </c:pt>
                <c:pt idx="6811">
                  <c:v>0.64600000000000002</c:v>
                </c:pt>
                <c:pt idx="6812">
                  <c:v>0.626</c:v>
                </c:pt>
                <c:pt idx="6813">
                  <c:v>0.61099999999999999</c:v>
                </c:pt>
                <c:pt idx="6814">
                  <c:v>0.61099999999999999</c:v>
                </c:pt>
                <c:pt idx="6815">
                  <c:v>0.61099999999999999</c:v>
                </c:pt>
                <c:pt idx="6816">
                  <c:v>0.622</c:v>
                </c:pt>
                <c:pt idx="6817">
                  <c:v>0.64300000000000002</c:v>
                </c:pt>
                <c:pt idx="6818">
                  <c:v>0.64200000000000002</c:v>
                </c:pt>
                <c:pt idx="6819">
                  <c:v>0.64300000000000002</c:v>
                </c:pt>
                <c:pt idx="6820">
                  <c:v>0.66700000000000004</c:v>
                </c:pt>
                <c:pt idx="6821">
                  <c:v>0.65300000000000002</c:v>
                </c:pt>
                <c:pt idx="6822">
                  <c:v>0.66300000000000003</c:v>
                </c:pt>
                <c:pt idx="6823">
                  <c:v>0.65300000000000002</c:v>
                </c:pt>
                <c:pt idx="6824">
                  <c:v>0.65300000000000002</c:v>
                </c:pt>
                <c:pt idx="6825">
                  <c:v>0.68200000000000005</c:v>
                </c:pt>
                <c:pt idx="6826">
                  <c:v>0.68200000000000005</c:v>
                </c:pt>
                <c:pt idx="6827">
                  <c:v>0.66</c:v>
                </c:pt>
                <c:pt idx="6828">
                  <c:v>0.65300000000000002</c:v>
                </c:pt>
                <c:pt idx="6829">
                  <c:v>0.67300000000000004</c:v>
                </c:pt>
                <c:pt idx="6830">
                  <c:v>0.67800000000000005</c:v>
                </c:pt>
                <c:pt idx="6831">
                  <c:v>0.67400000000000004</c:v>
                </c:pt>
                <c:pt idx="6832">
                  <c:v>0.68899999999999995</c:v>
                </c:pt>
                <c:pt idx="6833">
                  <c:v>0.70699999999999996</c:v>
                </c:pt>
                <c:pt idx="6834">
                  <c:v>0.70799999999999996</c:v>
                </c:pt>
                <c:pt idx="6835">
                  <c:v>0.73599999999999999</c:v>
                </c:pt>
                <c:pt idx="6836">
                  <c:v>0.72499999999999998</c:v>
                </c:pt>
                <c:pt idx="6837">
                  <c:v>0.69599999999999995</c:v>
                </c:pt>
                <c:pt idx="6838">
                  <c:v>0.70099999999999996</c:v>
                </c:pt>
                <c:pt idx="6839">
                  <c:v>0.69599999999999995</c:v>
                </c:pt>
                <c:pt idx="6840">
                  <c:v>0.69599999999999995</c:v>
                </c:pt>
                <c:pt idx="6841">
                  <c:v>0.65300000000000002</c:v>
                </c:pt>
                <c:pt idx="6842">
                  <c:v>0.66200000000000003</c:v>
                </c:pt>
                <c:pt idx="6843">
                  <c:v>0.67300000000000004</c:v>
                </c:pt>
                <c:pt idx="6844">
                  <c:v>0.67400000000000004</c:v>
                </c:pt>
                <c:pt idx="6845">
                  <c:v>0.66400000000000003</c:v>
                </c:pt>
                <c:pt idx="6846">
                  <c:v>0.68899999999999995</c:v>
                </c:pt>
                <c:pt idx="6847">
                  <c:v>0.67900000000000005</c:v>
                </c:pt>
                <c:pt idx="6848">
                  <c:v>0.66100000000000003</c:v>
                </c:pt>
                <c:pt idx="6849">
                  <c:v>0.63600000000000001</c:v>
                </c:pt>
                <c:pt idx="6850">
                  <c:v>0.63700000000000001</c:v>
                </c:pt>
                <c:pt idx="6851">
                  <c:v>0.63100000000000001</c:v>
                </c:pt>
                <c:pt idx="6852">
                  <c:v>0.64100000000000001</c:v>
                </c:pt>
                <c:pt idx="6853">
                  <c:v>0.622</c:v>
                </c:pt>
                <c:pt idx="6854">
                  <c:v>0.627</c:v>
                </c:pt>
                <c:pt idx="6855">
                  <c:v>0.622</c:v>
                </c:pt>
                <c:pt idx="6856">
                  <c:v>0.60699999999999998</c:v>
                </c:pt>
                <c:pt idx="6857">
                  <c:v>0.60299999999999998</c:v>
                </c:pt>
                <c:pt idx="6858">
                  <c:v>0.61299999999999999</c:v>
                </c:pt>
                <c:pt idx="6859">
                  <c:v>0.622</c:v>
                </c:pt>
                <c:pt idx="6860">
                  <c:v>0.60899999999999999</c:v>
                </c:pt>
                <c:pt idx="6861">
                  <c:v>0.61499999999999999</c:v>
                </c:pt>
                <c:pt idx="6862">
                  <c:v>0.60499999999999998</c:v>
                </c:pt>
                <c:pt idx="6863">
                  <c:v>0.59499999999999997</c:v>
                </c:pt>
                <c:pt idx="6864">
                  <c:v>0.61</c:v>
                </c:pt>
                <c:pt idx="6865">
                  <c:v>0.61099999999999999</c:v>
                </c:pt>
                <c:pt idx="6866">
                  <c:v>0.61199999999999999</c:v>
                </c:pt>
                <c:pt idx="6867">
                  <c:v>0.59799999999999998</c:v>
                </c:pt>
                <c:pt idx="6868">
                  <c:v>0.60799999999999998</c:v>
                </c:pt>
                <c:pt idx="6869">
                  <c:v>0.60299999999999998</c:v>
                </c:pt>
                <c:pt idx="6870">
                  <c:v>0.59799999999999998</c:v>
                </c:pt>
                <c:pt idx="6871">
                  <c:v>0.59799999999999998</c:v>
                </c:pt>
                <c:pt idx="6872">
                  <c:v>0.59899999999999998</c:v>
                </c:pt>
                <c:pt idx="6873">
                  <c:v>0.59399999999999997</c:v>
                </c:pt>
                <c:pt idx="6874">
                  <c:v>0.58899999999999997</c:v>
                </c:pt>
                <c:pt idx="6875">
                  <c:v>0.59299999999999997</c:v>
                </c:pt>
                <c:pt idx="6876">
                  <c:v>0.60699999999999998</c:v>
                </c:pt>
                <c:pt idx="6877">
                  <c:v>0.60699999999999998</c:v>
                </c:pt>
                <c:pt idx="6878">
                  <c:v>0.61699999999999999</c:v>
                </c:pt>
                <c:pt idx="6879">
                  <c:v>0.61799999999999999</c:v>
                </c:pt>
                <c:pt idx="6880">
                  <c:v>0.623</c:v>
                </c:pt>
                <c:pt idx="6881">
                  <c:v>0.623</c:v>
                </c:pt>
                <c:pt idx="6882">
                  <c:v>0.63700000000000001</c:v>
                </c:pt>
                <c:pt idx="6883">
                  <c:v>0.61899999999999999</c:v>
                </c:pt>
                <c:pt idx="6884">
                  <c:v>0.61899999999999999</c:v>
                </c:pt>
                <c:pt idx="6885">
                  <c:v>0.61499999999999999</c:v>
                </c:pt>
                <c:pt idx="6886">
                  <c:v>0.60499999999999998</c:v>
                </c:pt>
                <c:pt idx="6887">
                  <c:v>0.59499999999999997</c:v>
                </c:pt>
                <c:pt idx="6888">
                  <c:v>0.60499999999999998</c:v>
                </c:pt>
                <c:pt idx="6889">
                  <c:v>0.60499999999999998</c:v>
                </c:pt>
                <c:pt idx="6890">
                  <c:v>0.626</c:v>
                </c:pt>
                <c:pt idx="6891">
                  <c:v>0.626</c:v>
                </c:pt>
                <c:pt idx="6892">
                  <c:v>0.626</c:v>
                </c:pt>
                <c:pt idx="6893">
                  <c:v>0.64100000000000001</c:v>
                </c:pt>
                <c:pt idx="6894">
                  <c:v>0.61699999999999999</c:v>
                </c:pt>
                <c:pt idx="6895">
                  <c:v>0.627</c:v>
                </c:pt>
                <c:pt idx="6896">
                  <c:v>0.64200000000000002</c:v>
                </c:pt>
                <c:pt idx="6897">
                  <c:v>0.64200000000000002</c:v>
                </c:pt>
                <c:pt idx="6898">
                  <c:v>0.61399999999999999</c:v>
                </c:pt>
                <c:pt idx="6899">
                  <c:v>0.61899999999999999</c:v>
                </c:pt>
                <c:pt idx="6900">
                  <c:v>0.61399999999999999</c:v>
                </c:pt>
                <c:pt idx="6901">
                  <c:v>0.60899999999999999</c:v>
                </c:pt>
                <c:pt idx="6902">
                  <c:v>0.60499999999999998</c:v>
                </c:pt>
                <c:pt idx="6903">
                  <c:v>0.60499999999999998</c:v>
                </c:pt>
                <c:pt idx="6904">
                  <c:v>0.60599999999999998</c:v>
                </c:pt>
                <c:pt idx="6905">
                  <c:v>0.61099999999999999</c:v>
                </c:pt>
                <c:pt idx="6906">
                  <c:v>0.60599999999999998</c:v>
                </c:pt>
                <c:pt idx="6907">
                  <c:v>0.60199999999999998</c:v>
                </c:pt>
                <c:pt idx="6908">
                  <c:v>0.60699999999999998</c:v>
                </c:pt>
                <c:pt idx="6909">
                  <c:v>0.60699999999999998</c:v>
                </c:pt>
                <c:pt idx="6910">
                  <c:v>0.61799999999999999</c:v>
                </c:pt>
                <c:pt idx="6911">
                  <c:v>0.61799999999999999</c:v>
                </c:pt>
                <c:pt idx="6912">
                  <c:v>0.628</c:v>
                </c:pt>
                <c:pt idx="6913">
                  <c:v>0.61899999999999999</c:v>
                </c:pt>
                <c:pt idx="6914">
                  <c:v>0.623</c:v>
                </c:pt>
                <c:pt idx="6915">
                  <c:v>0.624</c:v>
                </c:pt>
                <c:pt idx="6916">
                  <c:v>0.61399999999999999</c:v>
                </c:pt>
                <c:pt idx="6917">
                  <c:v>0.60599999999999998</c:v>
                </c:pt>
                <c:pt idx="6918">
                  <c:v>0.61099999999999999</c:v>
                </c:pt>
                <c:pt idx="6919">
                  <c:v>0.61099999999999999</c:v>
                </c:pt>
                <c:pt idx="6920">
                  <c:v>0.61599999999999999</c:v>
                </c:pt>
                <c:pt idx="6921">
                  <c:v>0.61699999999999999</c:v>
                </c:pt>
                <c:pt idx="6922">
                  <c:v>0.61099999999999999</c:v>
                </c:pt>
                <c:pt idx="6923">
                  <c:v>0.60199999999999998</c:v>
                </c:pt>
                <c:pt idx="6924">
                  <c:v>0.59299999999999997</c:v>
                </c:pt>
                <c:pt idx="6925">
                  <c:v>0.59799999999999998</c:v>
                </c:pt>
                <c:pt idx="6926">
                  <c:v>0.59899999999999998</c:v>
                </c:pt>
                <c:pt idx="6927">
                  <c:v>0.60299999999999998</c:v>
                </c:pt>
                <c:pt idx="6928">
                  <c:v>0.60899999999999999</c:v>
                </c:pt>
                <c:pt idx="6929">
                  <c:v>0.6</c:v>
                </c:pt>
                <c:pt idx="6930">
                  <c:v>0.60199999999999998</c:v>
                </c:pt>
                <c:pt idx="6931">
                  <c:v>0.60599999999999998</c:v>
                </c:pt>
                <c:pt idx="6932">
                  <c:v>0.59799999999999998</c:v>
                </c:pt>
                <c:pt idx="6933">
                  <c:v>0.58399999999999996</c:v>
                </c:pt>
                <c:pt idx="6934">
                  <c:v>0.58899999999999997</c:v>
                </c:pt>
                <c:pt idx="6935">
                  <c:v>0.59799999999999998</c:v>
                </c:pt>
                <c:pt idx="6936">
                  <c:v>0.60099999999999998</c:v>
                </c:pt>
                <c:pt idx="6937">
                  <c:v>0.60599999999999998</c:v>
                </c:pt>
                <c:pt idx="6938">
                  <c:v>0.61199999999999999</c:v>
                </c:pt>
                <c:pt idx="6939">
                  <c:v>0.59199999999999997</c:v>
                </c:pt>
                <c:pt idx="6940">
                  <c:v>0.59299999999999997</c:v>
                </c:pt>
                <c:pt idx="6941">
                  <c:v>0.58899999999999997</c:v>
                </c:pt>
                <c:pt idx="6942">
                  <c:v>0.59799999999999998</c:v>
                </c:pt>
                <c:pt idx="6943">
                  <c:v>0.59399999999999997</c:v>
                </c:pt>
                <c:pt idx="6944">
                  <c:v>0.59899999999999998</c:v>
                </c:pt>
                <c:pt idx="6945">
                  <c:v>0.59499999999999997</c:v>
                </c:pt>
                <c:pt idx="6946">
                  <c:v>0.58499999999999996</c:v>
                </c:pt>
                <c:pt idx="6947">
                  <c:v>0.59</c:v>
                </c:pt>
                <c:pt idx="6948">
                  <c:v>0.58499999999999996</c:v>
                </c:pt>
                <c:pt idx="6949">
                  <c:v>0.57599999999999996</c:v>
                </c:pt>
                <c:pt idx="6950">
                  <c:v>0.58199999999999996</c:v>
                </c:pt>
                <c:pt idx="6951">
                  <c:v>0.57699999999999996</c:v>
                </c:pt>
                <c:pt idx="6952">
                  <c:v>0.57199999999999995</c:v>
                </c:pt>
                <c:pt idx="6953">
                  <c:v>0.56699999999999995</c:v>
                </c:pt>
                <c:pt idx="6954">
                  <c:v>0.55800000000000005</c:v>
                </c:pt>
                <c:pt idx="6955">
                  <c:v>0.56399999999999995</c:v>
                </c:pt>
                <c:pt idx="6956">
                  <c:v>0.55400000000000005</c:v>
                </c:pt>
                <c:pt idx="6957">
                  <c:v>0.56200000000000006</c:v>
                </c:pt>
                <c:pt idx="6958">
                  <c:v>0.56499999999999995</c:v>
                </c:pt>
                <c:pt idx="6959">
                  <c:v>0.56499999999999995</c:v>
                </c:pt>
                <c:pt idx="6960">
                  <c:v>0.56499999999999995</c:v>
                </c:pt>
                <c:pt idx="6961">
                  <c:v>0.55500000000000005</c:v>
                </c:pt>
                <c:pt idx="6962">
                  <c:v>0.54600000000000004</c:v>
                </c:pt>
                <c:pt idx="6963">
                  <c:v>0.54700000000000004</c:v>
                </c:pt>
                <c:pt idx="6964">
                  <c:v>0.53600000000000003</c:v>
                </c:pt>
                <c:pt idx="6965">
                  <c:v>0.54200000000000004</c:v>
                </c:pt>
                <c:pt idx="6966">
                  <c:v>0.54200000000000004</c:v>
                </c:pt>
                <c:pt idx="6967">
                  <c:v>0.54800000000000004</c:v>
                </c:pt>
                <c:pt idx="6968">
                  <c:v>0.53700000000000003</c:v>
                </c:pt>
                <c:pt idx="6969">
                  <c:v>0.54300000000000004</c:v>
                </c:pt>
                <c:pt idx="6970">
                  <c:v>0.54400000000000004</c:v>
                </c:pt>
                <c:pt idx="6971">
                  <c:v>0.54</c:v>
                </c:pt>
                <c:pt idx="6972">
                  <c:v>0.53</c:v>
                </c:pt>
                <c:pt idx="6973">
                  <c:v>0.53600000000000003</c:v>
                </c:pt>
                <c:pt idx="6974">
                  <c:v>0.53100000000000003</c:v>
                </c:pt>
                <c:pt idx="6975">
                  <c:v>0.53100000000000003</c:v>
                </c:pt>
                <c:pt idx="6976">
                  <c:v>0.53700000000000003</c:v>
                </c:pt>
                <c:pt idx="6977">
                  <c:v>0.54200000000000004</c:v>
                </c:pt>
                <c:pt idx="6978">
                  <c:v>0.54300000000000004</c:v>
                </c:pt>
                <c:pt idx="6979">
                  <c:v>0.53800000000000003</c:v>
                </c:pt>
                <c:pt idx="6980">
                  <c:v>0.52900000000000003</c:v>
                </c:pt>
                <c:pt idx="6981">
                  <c:v>0.52900000000000003</c:v>
                </c:pt>
                <c:pt idx="6982">
                  <c:v>0.53800000000000003</c:v>
                </c:pt>
                <c:pt idx="6983">
                  <c:v>0.51900000000000002</c:v>
                </c:pt>
                <c:pt idx="6984">
                  <c:v>0.52500000000000002</c:v>
                </c:pt>
                <c:pt idx="6985">
                  <c:v>0.52</c:v>
                </c:pt>
                <c:pt idx="6986">
                  <c:v>0.52</c:v>
                </c:pt>
                <c:pt idx="6987">
                  <c:v>0.51600000000000001</c:v>
                </c:pt>
                <c:pt idx="6988">
                  <c:v>0.51600000000000001</c:v>
                </c:pt>
                <c:pt idx="6989">
                  <c:v>0.51100000000000001</c:v>
                </c:pt>
                <c:pt idx="6990">
                  <c:v>0.51100000000000001</c:v>
                </c:pt>
                <c:pt idx="6991">
                  <c:v>0.52600000000000002</c:v>
                </c:pt>
                <c:pt idx="6992">
                  <c:v>0.54100000000000004</c:v>
                </c:pt>
                <c:pt idx="6993">
                  <c:v>0.52200000000000002</c:v>
                </c:pt>
                <c:pt idx="6994">
                  <c:v>0.52200000000000002</c:v>
                </c:pt>
                <c:pt idx="6995">
                  <c:v>0.51200000000000001</c:v>
                </c:pt>
                <c:pt idx="6996">
                  <c:v>0.50800000000000001</c:v>
                </c:pt>
                <c:pt idx="6997">
                  <c:v>0.503</c:v>
                </c:pt>
                <c:pt idx="6998">
                  <c:v>0.50800000000000001</c:v>
                </c:pt>
                <c:pt idx="6999">
                  <c:v>0.50900000000000001</c:v>
                </c:pt>
                <c:pt idx="7000">
                  <c:v>0.52</c:v>
                </c:pt>
                <c:pt idx="7001">
                  <c:v>0.52</c:v>
                </c:pt>
                <c:pt idx="7002">
                  <c:v>0.52100000000000002</c:v>
                </c:pt>
                <c:pt idx="7003">
                  <c:v>0.53100000000000003</c:v>
                </c:pt>
                <c:pt idx="7004">
                  <c:v>0.52100000000000002</c:v>
                </c:pt>
                <c:pt idx="7005">
                  <c:v>0.52200000000000002</c:v>
                </c:pt>
                <c:pt idx="7006">
                  <c:v>0.53700000000000003</c:v>
                </c:pt>
                <c:pt idx="7007">
                  <c:v>0.56100000000000005</c:v>
                </c:pt>
                <c:pt idx="7008">
                  <c:v>0.56699999999999995</c:v>
                </c:pt>
                <c:pt idx="7009">
                  <c:v>0.57199999999999995</c:v>
                </c:pt>
                <c:pt idx="7010">
                  <c:v>0.54800000000000004</c:v>
                </c:pt>
                <c:pt idx="7011">
                  <c:v>0.56299999999999994</c:v>
                </c:pt>
                <c:pt idx="7012">
                  <c:v>0.55400000000000005</c:v>
                </c:pt>
                <c:pt idx="7013">
                  <c:v>0.53500000000000003</c:v>
                </c:pt>
                <c:pt idx="7014">
                  <c:v>0.52600000000000002</c:v>
                </c:pt>
                <c:pt idx="7015">
                  <c:v>0.52100000000000002</c:v>
                </c:pt>
                <c:pt idx="7016">
                  <c:v>0.51700000000000002</c:v>
                </c:pt>
                <c:pt idx="7017">
                  <c:v>0.52200000000000002</c:v>
                </c:pt>
                <c:pt idx="7018">
                  <c:v>0.52200000000000002</c:v>
                </c:pt>
                <c:pt idx="7019">
                  <c:v>0.52700000000000002</c:v>
                </c:pt>
                <c:pt idx="7020">
                  <c:v>0.52200000000000002</c:v>
                </c:pt>
                <c:pt idx="7021">
                  <c:v>0.51900000000000002</c:v>
                </c:pt>
                <c:pt idx="7022">
                  <c:v>0.51900000000000002</c:v>
                </c:pt>
                <c:pt idx="7023">
                  <c:v>0.51400000000000001</c:v>
                </c:pt>
                <c:pt idx="7024">
                  <c:v>0.504</c:v>
                </c:pt>
                <c:pt idx="7025">
                  <c:v>0.49</c:v>
                </c:pt>
                <c:pt idx="7026">
                  <c:v>0.502</c:v>
                </c:pt>
                <c:pt idx="7027">
                  <c:v>0.496</c:v>
                </c:pt>
                <c:pt idx="7028">
                  <c:v>0.49</c:v>
                </c:pt>
                <c:pt idx="7029">
                  <c:v>0.49099999999999999</c:v>
                </c:pt>
                <c:pt idx="7030">
                  <c:v>0.47199999999999998</c:v>
                </c:pt>
                <c:pt idx="7031">
                  <c:v>0.49199999999999999</c:v>
                </c:pt>
                <c:pt idx="7032">
                  <c:v>0.48299999999999998</c:v>
                </c:pt>
                <c:pt idx="7033">
                  <c:v>0.48899999999999999</c:v>
                </c:pt>
                <c:pt idx="7034">
                  <c:v>0.48399999999999999</c:v>
                </c:pt>
                <c:pt idx="7035">
                  <c:v>0.47299999999999998</c:v>
                </c:pt>
                <c:pt idx="7036">
                  <c:v>0.47399999999999998</c:v>
                </c:pt>
                <c:pt idx="7037">
                  <c:v>0.46500000000000002</c:v>
                </c:pt>
                <c:pt idx="7038">
                  <c:v>0.47099999999999997</c:v>
                </c:pt>
                <c:pt idx="7039">
                  <c:v>0.47499999999999998</c:v>
                </c:pt>
                <c:pt idx="7040">
                  <c:v>0.46600000000000003</c:v>
                </c:pt>
                <c:pt idx="7041">
                  <c:v>0.44900000000000001</c:v>
                </c:pt>
                <c:pt idx="7042">
                  <c:v>0.47499999999999998</c:v>
                </c:pt>
                <c:pt idx="7043">
                  <c:v>0.47599999999999998</c:v>
                </c:pt>
                <c:pt idx="7044">
                  <c:v>0.48199999999999998</c:v>
                </c:pt>
                <c:pt idx="7045">
                  <c:v>0.46700000000000003</c:v>
                </c:pt>
                <c:pt idx="7046">
                  <c:v>0.49199999999999999</c:v>
                </c:pt>
                <c:pt idx="7047">
                  <c:v>0.53100000000000003</c:v>
                </c:pt>
                <c:pt idx="7048">
                  <c:v>0.50700000000000001</c:v>
                </c:pt>
                <c:pt idx="7049">
                  <c:v>0.48599999999999999</c:v>
                </c:pt>
                <c:pt idx="7050">
                  <c:v>0.48099999999999998</c:v>
                </c:pt>
                <c:pt idx="7051">
                  <c:v>0.51200000000000001</c:v>
                </c:pt>
                <c:pt idx="7052">
                  <c:v>0.48399999999999999</c:v>
                </c:pt>
                <c:pt idx="7053">
                  <c:v>0.48</c:v>
                </c:pt>
                <c:pt idx="7054">
                  <c:v>0.47099999999999997</c:v>
                </c:pt>
                <c:pt idx="7055">
                  <c:v>0.46100000000000002</c:v>
                </c:pt>
                <c:pt idx="7056">
                  <c:v>0.44700000000000001</c:v>
                </c:pt>
                <c:pt idx="7057">
                  <c:v>0.436</c:v>
                </c:pt>
                <c:pt idx="7058">
                  <c:v>0.43099999999999999</c:v>
                </c:pt>
                <c:pt idx="7059">
                  <c:v>0.436</c:v>
                </c:pt>
                <c:pt idx="7060">
                  <c:v>0.44500000000000001</c:v>
                </c:pt>
                <c:pt idx="7061">
                  <c:v>0.42599999999999999</c:v>
                </c:pt>
                <c:pt idx="7062">
                  <c:v>0.42699999999999999</c:v>
                </c:pt>
                <c:pt idx="7063">
                  <c:v>0.41699999999999998</c:v>
                </c:pt>
                <c:pt idx="7064">
                  <c:v>0.433</c:v>
                </c:pt>
                <c:pt idx="7065">
                  <c:v>0.41399999999999998</c:v>
                </c:pt>
                <c:pt idx="7066">
                  <c:v>0.40500000000000003</c:v>
                </c:pt>
                <c:pt idx="7067">
                  <c:v>0.40500000000000003</c:v>
                </c:pt>
                <c:pt idx="7068">
                  <c:v>0.39500000000000002</c:v>
                </c:pt>
                <c:pt idx="7069">
                  <c:v>0.376</c:v>
                </c:pt>
                <c:pt idx="7070">
                  <c:v>0.35599999999999998</c:v>
                </c:pt>
                <c:pt idx="7071">
                  <c:v>0.35699999999999998</c:v>
                </c:pt>
                <c:pt idx="7072">
                  <c:v>0.34799999999999998</c:v>
                </c:pt>
                <c:pt idx="7073">
                  <c:v>0.35299999999999998</c:v>
                </c:pt>
                <c:pt idx="7074">
                  <c:v>0.33800000000000002</c:v>
                </c:pt>
                <c:pt idx="7075">
                  <c:v>0.33400000000000002</c:v>
                </c:pt>
                <c:pt idx="7076">
                  <c:v>0.314</c:v>
                </c:pt>
                <c:pt idx="7077">
                  <c:v>0.32900000000000001</c:v>
                </c:pt>
                <c:pt idx="7078">
                  <c:v>0.32400000000000001</c:v>
                </c:pt>
                <c:pt idx="7079">
                  <c:v>0.32500000000000001</c:v>
                </c:pt>
                <c:pt idx="7080">
                  <c:v>0.32600000000000001</c:v>
                </c:pt>
                <c:pt idx="7081">
                  <c:v>0.28899999999999998</c:v>
                </c:pt>
                <c:pt idx="7082">
                  <c:v>0.29899999999999999</c:v>
                </c:pt>
                <c:pt idx="7083">
                  <c:v>0.28399999999999997</c:v>
                </c:pt>
                <c:pt idx="7084">
                  <c:v>0.27900000000000003</c:v>
                </c:pt>
                <c:pt idx="7085">
                  <c:v>0.26500000000000001</c:v>
                </c:pt>
                <c:pt idx="7086">
                  <c:v>0.25600000000000001</c:v>
                </c:pt>
                <c:pt idx="7087">
                  <c:v>0.25</c:v>
                </c:pt>
                <c:pt idx="7088">
                  <c:v>0.24099999999999999</c:v>
                </c:pt>
                <c:pt idx="7089">
                  <c:v>0.20599999999999999</c:v>
                </c:pt>
                <c:pt idx="7090">
                  <c:v>0.221</c:v>
                </c:pt>
                <c:pt idx="7091">
                  <c:v>0.251</c:v>
                </c:pt>
                <c:pt idx="7092">
                  <c:v>0.32100000000000001</c:v>
                </c:pt>
                <c:pt idx="7093">
                  <c:v>0.24399999999999999</c:v>
                </c:pt>
                <c:pt idx="7094">
                  <c:v>0.22900000000000001</c:v>
                </c:pt>
                <c:pt idx="7095">
                  <c:v>0.26900000000000002</c:v>
                </c:pt>
                <c:pt idx="7096">
                  <c:v>0.29299999999999998</c:v>
                </c:pt>
                <c:pt idx="7097">
                  <c:v>0.29299999999999998</c:v>
                </c:pt>
                <c:pt idx="7098">
                  <c:v>0.28799999999999998</c:v>
                </c:pt>
                <c:pt idx="7099">
                  <c:v>0.29299999999999998</c:v>
                </c:pt>
                <c:pt idx="7100">
                  <c:v>0.36299999999999999</c:v>
                </c:pt>
                <c:pt idx="7101">
                  <c:v>0.38200000000000001</c:v>
                </c:pt>
                <c:pt idx="7102">
                  <c:v>0.36199999999999999</c:v>
                </c:pt>
                <c:pt idx="7103">
                  <c:v>0.34300000000000003</c:v>
                </c:pt>
                <c:pt idx="7104">
                  <c:v>0.36199999999999999</c:v>
                </c:pt>
                <c:pt idx="7105">
                  <c:v>0.39700000000000002</c:v>
                </c:pt>
                <c:pt idx="7106">
                  <c:v>0.39800000000000002</c:v>
                </c:pt>
                <c:pt idx="7107">
                  <c:v>0.42299999999999999</c:v>
                </c:pt>
                <c:pt idx="7108">
                  <c:v>0.45400000000000001</c:v>
                </c:pt>
                <c:pt idx="7109">
                  <c:v>0.39900000000000002</c:v>
                </c:pt>
                <c:pt idx="7110">
                  <c:v>0.41699999999999998</c:v>
                </c:pt>
                <c:pt idx="7111">
                  <c:v>0.39800000000000002</c:v>
                </c:pt>
                <c:pt idx="7112">
                  <c:v>0.39300000000000002</c:v>
                </c:pt>
                <c:pt idx="7113">
                  <c:v>0.38900000000000001</c:v>
                </c:pt>
                <c:pt idx="7114">
                  <c:v>0.38100000000000001</c:v>
                </c:pt>
                <c:pt idx="7115">
                  <c:v>0.34699999999999998</c:v>
                </c:pt>
                <c:pt idx="7116">
                  <c:v>0.34799999999999998</c:v>
                </c:pt>
                <c:pt idx="7117">
                  <c:v>0.34899999999999998</c:v>
                </c:pt>
                <c:pt idx="7118">
                  <c:v>0.35399999999999998</c:v>
                </c:pt>
                <c:pt idx="7119">
                  <c:v>0.39500000000000002</c:v>
                </c:pt>
                <c:pt idx="7120">
                  <c:v>0.4</c:v>
                </c:pt>
                <c:pt idx="7121">
                  <c:v>0.39500000000000002</c:v>
                </c:pt>
                <c:pt idx="7122">
                  <c:v>0.376</c:v>
                </c:pt>
                <c:pt idx="7123">
                  <c:v>0.42199999999999999</c:v>
                </c:pt>
                <c:pt idx="7124">
                  <c:v>0.46200000000000002</c:v>
                </c:pt>
                <c:pt idx="7125">
                  <c:v>0.41299999999999998</c:v>
                </c:pt>
                <c:pt idx="7126">
                  <c:v>0.374</c:v>
                </c:pt>
                <c:pt idx="7127">
                  <c:v>0.40799999999999997</c:v>
                </c:pt>
                <c:pt idx="7128">
                  <c:v>0.41399999999999998</c:v>
                </c:pt>
                <c:pt idx="7129">
                  <c:v>0.41</c:v>
                </c:pt>
                <c:pt idx="7130">
                  <c:v>0.36099999999999999</c:v>
                </c:pt>
                <c:pt idx="7131">
                  <c:v>0.32200000000000001</c:v>
                </c:pt>
                <c:pt idx="7132">
                  <c:v>0.32200000000000001</c:v>
                </c:pt>
                <c:pt idx="7133">
                  <c:v>0.307</c:v>
                </c:pt>
                <c:pt idx="7134">
                  <c:v>0.307</c:v>
                </c:pt>
                <c:pt idx="7135">
                  <c:v>0.32800000000000001</c:v>
                </c:pt>
                <c:pt idx="7136">
                  <c:v>0.32800000000000001</c:v>
                </c:pt>
                <c:pt idx="7137">
                  <c:v>0.373</c:v>
                </c:pt>
                <c:pt idx="7138">
                  <c:v>0.36799999999999999</c:v>
                </c:pt>
                <c:pt idx="7139">
                  <c:v>0.39800000000000002</c:v>
                </c:pt>
                <c:pt idx="7140">
                  <c:v>0.378</c:v>
                </c:pt>
                <c:pt idx="7141">
                  <c:v>0.33900000000000002</c:v>
                </c:pt>
                <c:pt idx="7142">
                  <c:v>0.35399999999999998</c:v>
                </c:pt>
                <c:pt idx="7143">
                  <c:v>0.34</c:v>
                </c:pt>
                <c:pt idx="7144">
                  <c:v>0.36</c:v>
                </c:pt>
                <c:pt idx="7145">
                  <c:v>0.36</c:v>
                </c:pt>
                <c:pt idx="7146">
                  <c:v>0.36099999999999999</c:v>
                </c:pt>
                <c:pt idx="7147">
                  <c:v>0.34100000000000003</c:v>
                </c:pt>
                <c:pt idx="7148">
                  <c:v>0.34200000000000003</c:v>
                </c:pt>
                <c:pt idx="7149">
                  <c:v>0.32700000000000001</c:v>
                </c:pt>
                <c:pt idx="7150">
                  <c:v>0.32800000000000001</c:v>
                </c:pt>
                <c:pt idx="7151">
                  <c:v>0.33200000000000002</c:v>
                </c:pt>
                <c:pt idx="7152">
                  <c:v>0.307</c:v>
                </c:pt>
                <c:pt idx="7153">
                  <c:v>0.313</c:v>
                </c:pt>
                <c:pt idx="7154">
                  <c:v>0.313</c:v>
                </c:pt>
                <c:pt idx="7155">
                  <c:v>0.309</c:v>
                </c:pt>
                <c:pt idx="7156">
                  <c:v>0.31900000000000001</c:v>
                </c:pt>
                <c:pt idx="7157">
                  <c:v>0.29399999999999998</c:v>
                </c:pt>
                <c:pt idx="7158">
                  <c:v>0.31</c:v>
                </c:pt>
                <c:pt idx="7159">
                  <c:v>0.30599999999999999</c:v>
                </c:pt>
                <c:pt idx="7160">
                  <c:v>0.33600000000000002</c:v>
                </c:pt>
                <c:pt idx="7161">
                  <c:v>0.37</c:v>
                </c:pt>
                <c:pt idx="7162">
                  <c:v>0.44</c:v>
                </c:pt>
                <c:pt idx="7163">
                  <c:v>0.42099999999999999</c:v>
                </c:pt>
                <c:pt idx="7164">
                  <c:v>0.40200000000000002</c:v>
                </c:pt>
                <c:pt idx="7165">
                  <c:v>0.46100000000000002</c:v>
                </c:pt>
                <c:pt idx="7166">
                  <c:v>0.46600000000000003</c:v>
                </c:pt>
                <c:pt idx="7167">
                  <c:v>0.45700000000000002</c:v>
                </c:pt>
                <c:pt idx="7168">
                  <c:v>0.40200000000000002</c:v>
                </c:pt>
                <c:pt idx="7169">
                  <c:v>0.38700000000000001</c:v>
                </c:pt>
                <c:pt idx="7170">
                  <c:v>0.39300000000000002</c:v>
                </c:pt>
                <c:pt idx="7171">
                  <c:v>0.40300000000000002</c:v>
                </c:pt>
                <c:pt idx="7172">
                  <c:v>0.41799999999999998</c:v>
                </c:pt>
                <c:pt idx="7173">
                  <c:v>0.42299999999999999</c:v>
                </c:pt>
                <c:pt idx="7174">
                  <c:v>0.433</c:v>
                </c:pt>
                <c:pt idx="7175">
                  <c:v>0.43099999999999999</c:v>
                </c:pt>
                <c:pt idx="7176">
                  <c:v>0.4</c:v>
                </c:pt>
                <c:pt idx="7177">
                  <c:v>0.41099999999999998</c:v>
                </c:pt>
                <c:pt idx="7178">
                  <c:v>0.40600000000000003</c:v>
                </c:pt>
                <c:pt idx="7179">
                  <c:v>0.41199999999999998</c:v>
                </c:pt>
                <c:pt idx="7180">
                  <c:v>0.42899999999999999</c:v>
                </c:pt>
                <c:pt idx="7181">
                  <c:v>0.45500000000000002</c:v>
                </c:pt>
                <c:pt idx="7182">
                  <c:v>0.48399999999999999</c:v>
                </c:pt>
                <c:pt idx="7183">
                  <c:v>0.47499999999999998</c:v>
                </c:pt>
                <c:pt idx="7184">
                  <c:v>0.48599999999999999</c:v>
                </c:pt>
                <c:pt idx="7185">
                  <c:v>0.443</c:v>
                </c:pt>
                <c:pt idx="7186">
                  <c:v>0.49099999999999999</c:v>
                </c:pt>
                <c:pt idx="7187">
                  <c:v>0.52400000000000002</c:v>
                </c:pt>
                <c:pt idx="7188">
                  <c:v>0.497</c:v>
                </c:pt>
                <c:pt idx="7189">
                  <c:v>0.498</c:v>
                </c:pt>
                <c:pt idx="7190">
                  <c:v>0.49299999999999999</c:v>
                </c:pt>
                <c:pt idx="7191">
                  <c:v>0.47299999999999998</c:v>
                </c:pt>
                <c:pt idx="7192">
                  <c:v>0.434</c:v>
                </c:pt>
                <c:pt idx="7193">
                  <c:v>0.41499999999999998</c:v>
                </c:pt>
                <c:pt idx="7194">
                  <c:v>0.42499999999999999</c:v>
                </c:pt>
                <c:pt idx="7195">
                  <c:v>0.46500000000000002</c:v>
                </c:pt>
                <c:pt idx="7196">
                  <c:v>0.45500000000000002</c:v>
                </c:pt>
                <c:pt idx="7197">
                  <c:v>0.47</c:v>
                </c:pt>
                <c:pt idx="7198">
                  <c:v>0.47</c:v>
                </c:pt>
                <c:pt idx="7199">
                  <c:v>0.437</c:v>
                </c:pt>
                <c:pt idx="7200">
                  <c:v>0.45100000000000001</c:v>
                </c:pt>
                <c:pt idx="7201">
                  <c:v>0.47099999999999997</c:v>
                </c:pt>
                <c:pt idx="7202">
                  <c:v>0.51100000000000001</c:v>
                </c:pt>
                <c:pt idx="7203">
                  <c:v>0.48199999999999998</c:v>
                </c:pt>
                <c:pt idx="7204">
                  <c:v>0.46200000000000002</c:v>
                </c:pt>
                <c:pt idx="7205">
                  <c:v>0.45300000000000001</c:v>
                </c:pt>
                <c:pt idx="7206">
                  <c:v>0.41499999999999998</c:v>
                </c:pt>
                <c:pt idx="7207">
                  <c:v>0.44800000000000001</c:v>
                </c:pt>
                <c:pt idx="7208">
                  <c:v>0.434</c:v>
                </c:pt>
                <c:pt idx="7209">
                  <c:v>0.44500000000000001</c:v>
                </c:pt>
                <c:pt idx="7210">
                  <c:v>0.46</c:v>
                </c:pt>
                <c:pt idx="7211">
                  <c:v>0.45400000000000001</c:v>
                </c:pt>
                <c:pt idx="7212">
                  <c:v>0.44500000000000001</c:v>
                </c:pt>
                <c:pt idx="7213">
                  <c:v>0.42599999999999999</c:v>
                </c:pt>
                <c:pt idx="7214">
                  <c:v>0.42299999999999999</c:v>
                </c:pt>
                <c:pt idx="7215">
                  <c:v>0.41599999999999998</c:v>
                </c:pt>
                <c:pt idx="7216">
                  <c:v>0.41699999999999998</c:v>
                </c:pt>
                <c:pt idx="7217">
                  <c:v>0.41199999999999998</c:v>
                </c:pt>
                <c:pt idx="7218">
                  <c:v>0.41399999999999998</c:v>
                </c:pt>
                <c:pt idx="7219">
                  <c:v>0.40799999999999997</c:v>
                </c:pt>
                <c:pt idx="7220">
                  <c:v>0.40899999999999997</c:v>
                </c:pt>
                <c:pt idx="7221">
                  <c:v>0.41899999999999998</c:v>
                </c:pt>
                <c:pt idx="7222">
                  <c:v>0.41399999999999998</c:v>
                </c:pt>
                <c:pt idx="7223">
                  <c:v>0.42</c:v>
                </c:pt>
                <c:pt idx="7224">
                  <c:v>0.39500000000000002</c:v>
                </c:pt>
                <c:pt idx="7225">
                  <c:v>0.40600000000000003</c:v>
                </c:pt>
                <c:pt idx="7226">
                  <c:v>0.43</c:v>
                </c:pt>
                <c:pt idx="7227">
                  <c:v>0.42499999999999999</c:v>
                </c:pt>
                <c:pt idx="7228">
                  <c:v>0.41099999999999998</c:v>
                </c:pt>
                <c:pt idx="7229">
                  <c:v>0.40699999999999997</c:v>
                </c:pt>
                <c:pt idx="7230">
                  <c:v>0.36699999999999999</c:v>
                </c:pt>
                <c:pt idx="7231">
                  <c:v>0.38800000000000001</c:v>
                </c:pt>
                <c:pt idx="7232">
                  <c:v>0.38800000000000001</c:v>
                </c:pt>
                <c:pt idx="7233">
                  <c:v>0.40300000000000002</c:v>
                </c:pt>
                <c:pt idx="7234">
                  <c:v>0.38400000000000001</c:v>
                </c:pt>
                <c:pt idx="7235">
                  <c:v>0.38400000000000001</c:v>
                </c:pt>
                <c:pt idx="7236">
                  <c:v>0.36899999999999999</c:v>
                </c:pt>
                <c:pt idx="7237">
                  <c:v>0.36399999999999999</c:v>
                </c:pt>
                <c:pt idx="7238">
                  <c:v>0.36</c:v>
                </c:pt>
                <c:pt idx="7239">
                  <c:v>0.38500000000000001</c:v>
                </c:pt>
                <c:pt idx="7240">
                  <c:v>0.38500000000000001</c:v>
                </c:pt>
                <c:pt idx="7241">
                  <c:v>0.4</c:v>
                </c:pt>
                <c:pt idx="7242">
                  <c:v>0.39600000000000002</c:v>
                </c:pt>
                <c:pt idx="7243">
                  <c:v>0.39200000000000002</c:v>
                </c:pt>
                <c:pt idx="7244">
                  <c:v>0.38100000000000001</c:v>
                </c:pt>
                <c:pt idx="7245">
                  <c:v>0.38600000000000001</c:v>
                </c:pt>
                <c:pt idx="7246">
                  <c:v>0.39100000000000001</c:v>
                </c:pt>
                <c:pt idx="7247">
                  <c:v>0.36199999999999999</c:v>
                </c:pt>
                <c:pt idx="7248">
                  <c:v>0.36299999999999999</c:v>
                </c:pt>
                <c:pt idx="7249">
                  <c:v>0.35499999999999998</c:v>
                </c:pt>
                <c:pt idx="7250">
                  <c:v>0.35899999999999999</c:v>
                </c:pt>
                <c:pt idx="7251">
                  <c:v>0.34899999999999998</c:v>
                </c:pt>
                <c:pt idx="7252">
                  <c:v>0.34399999999999997</c:v>
                </c:pt>
                <c:pt idx="7253">
                  <c:v>0.35499999999999998</c:v>
                </c:pt>
                <c:pt idx="7254">
                  <c:v>0.37</c:v>
                </c:pt>
                <c:pt idx="7255">
                  <c:v>0.36499999999999999</c:v>
                </c:pt>
                <c:pt idx="7256">
                  <c:v>0.36</c:v>
                </c:pt>
                <c:pt idx="7257">
                  <c:v>0.33100000000000002</c:v>
                </c:pt>
                <c:pt idx="7258">
                  <c:v>0.32800000000000001</c:v>
                </c:pt>
                <c:pt idx="7259">
                  <c:v>0.32300000000000001</c:v>
                </c:pt>
                <c:pt idx="7260">
                  <c:v>0.34799999999999998</c:v>
                </c:pt>
                <c:pt idx="7261">
                  <c:v>0.33400000000000002</c:v>
                </c:pt>
                <c:pt idx="7262">
                  <c:v>0.34799999999999998</c:v>
                </c:pt>
                <c:pt idx="7263">
                  <c:v>0.32900000000000001</c:v>
                </c:pt>
                <c:pt idx="7264">
                  <c:v>0.31900000000000001</c:v>
                </c:pt>
                <c:pt idx="7265">
                  <c:v>0.316</c:v>
                </c:pt>
                <c:pt idx="7266">
                  <c:v>0.32500000000000001</c:v>
                </c:pt>
                <c:pt idx="7267">
                  <c:v>0.33</c:v>
                </c:pt>
                <c:pt idx="7268">
                  <c:v>0.33100000000000002</c:v>
                </c:pt>
                <c:pt idx="7269">
                  <c:v>0.32600000000000001</c:v>
                </c:pt>
                <c:pt idx="7270">
                  <c:v>0.32200000000000001</c:v>
                </c:pt>
                <c:pt idx="7271">
                  <c:v>0.313</c:v>
                </c:pt>
                <c:pt idx="7272">
                  <c:v>0.32300000000000001</c:v>
                </c:pt>
                <c:pt idx="7273">
                  <c:v>0.32300000000000001</c:v>
                </c:pt>
                <c:pt idx="7274">
                  <c:v>0.32900000000000001</c:v>
                </c:pt>
                <c:pt idx="7275">
                  <c:v>0.31900000000000001</c:v>
                </c:pt>
                <c:pt idx="7276">
                  <c:v>0.32400000000000001</c:v>
                </c:pt>
                <c:pt idx="7277">
                  <c:v>0.314</c:v>
                </c:pt>
                <c:pt idx="7278">
                  <c:v>0.309</c:v>
                </c:pt>
                <c:pt idx="7279">
                  <c:v>0.32</c:v>
                </c:pt>
                <c:pt idx="7280">
                  <c:v>0.309</c:v>
                </c:pt>
                <c:pt idx="7281">
                  <c:v>0.3</c:v>
                </c:pt>
                <c:pt idx="7282">
                  <c:v>0.3</c:v>
                </c:pt>
                <c:pt idx="7283">
                  <c:v>0.30599999999999999</c:v>
                </c:pt>
                <c:pt idx="7284">
                  <c:v>0.316</c:v>
                </c:pt>
                <c:pt idx="7285">
                  <c:v>0.32200000000000001</c:v>
                </c:pt>
                <c:pt idx="7286">
                  <c:v>0.32100000000000001</c:v>
                </c:pt>
                <c:pt idx="7287">
                  <c:v>0.32700000000000001</c:v>
                </c:pt>
                <c:pt idx="7288">
                  <c:v>0.34300000000000003</c:v>
                </c:pt>
                <c:pt idx="7289">
                  <c:v>0.32300000000000001</c:v>
                </c:pt>
                <c:pt idx="7290">
                  <c:v>0.32800000000000001</c:v>
                </c:pt>
                <c:pt idx="7291">
                  <c:v>0.31900000000000001</c:v>
                </c:pt>
                <c:pt idx="7292">
                  <c:v>0.314</c:v>
                </c:pt>
                <c:pt idx="7293">
                  <c:v>0.314</c:v>
                </c:pt>
                <c:pt idx="7294">
                  <c:v>0.309</c:v>
                </c:pt>
                <c:pt idx="7295">
                  <c:v>0.309</c:v>
                </c:pt>
                <c:pt idx="7296">
                  <c:v>0.309</c:v>
                </c:pt>
                <c:pt idx="7297">
                  <c:v>0.32500000000000001</c:v>
                </c:pt>
                <c:pt idx="7298">
                  <c:v>0.33</c:v>
                </c:pt>
                <c:pt idx="7299">
                  <c:v>0.314</c:v>
                </c:pt>
                <c:pt idx="7300">
                  <c:v>0.31</c:v>
                </c:pt>
                <c:pt idx="7301">
                  <c:v>0.316</c:v>
                </c:pt>
                <c:pt idx="7302">
                  <c:v>0.317</c:v>
                </c:pt>
                <c:pt idx="7303">
                  <c:v>0.315</c:v>
                </c:pt>
                <c:pt idx="7304">
                  <c:v>0.315</c:v>
                </c:pt>
                <c:pt idx="7305">
                  <c:v>0.311</c:v>
                </c:pt>
                <c:pt idx="7306">
                  <c:v>0.32300000000000001</c:v>
                </c:pt>
                <c:pt idx="7307">
                  <c:v>0.32300000000000001</c:v>
                </c:pt>
                <c:pt idx="7308">
                  <c:v>0.309</c:v>
                </c:pt>
                <c:pt idx="7309">
                  <c:v>0.30299999999999999</c:v>
                </c:pt>
                <c:pt idx="7310">
                  <c:v>0.30299999999999999</c:v>
                </c:pt>
                <c:pt idx="7311">
                  <c:v>0.308</c:v>
                </c:pt>
                <c:pt idx="7312">
                  <c:v>0.29499999999999998</c:v>
                </c:pt>
                <c:pt idx="7313">
                  <c:v>0.28999999999999998</c:v>
                </c:pt>
                <c:pt idx="7314">
                  <c:v>0.29499999999999998</c:v>
                </c:pt>
                <c:pt idx="7315">
                  <c:v>0.29499999999999998</c:v>
                </c:pt>
                <c:pt idx="7316">
                  <c:v>0.26500000000000001</c:v>
                </c:pt>
                <c:pt idx="7317">
                  <c:v>0.27100000000000002</c:v>
                </c:pt>
                <c:pt idx="7318">
                  <c:v>0.27100000000000002</c:v>
                </c:pt>
                <c:pt idx="7319">
                  <c:v>0.27600000000000002</c:v>
                </c:pt>
                <c:pt idx="7320">
                  <c:v>0.27700000000000002</c:v>
                </c:pt>
                <c:pt idx="7321">
                  <c:v>0.26700000000000002</c:v>
                </c:pt>
                <c:pt idx="7322">
                  <c:v>0.26700000000000002</c:v>
                </c:pt>
                <c:pt idx="7323">
                  <c:v>0.26700000000000002</c:v>
                </c:pt>
                <c:pt idx="7324">
                  <c:v>0.26400000000000001</c:v>
                </c:pt>
                <c:pt idx="7325">
                  <c:v>0.25900000000000001</c:v>
                </c:pt>
                <c:pt idx="7326">
                  <c:v>0.253</c:v>
                </c:pt>
                <c:pt idx="7327">
                  <c:v>0.245</c:v>
                </c:pt>
                <c:pt idx="7328">
                  <c:v>0.23</c:v>
                </c:pt>
                <c:pt idx="7329">
                  <c:v>0.221</c:v>
                </c:pt>
                <c:pt idx="7330">
                  <c:v>0.21</c:v>
                </c:pt>
                <c:pt idx="7331">
                  <c:v>0.23100000000000001</c:v>
                </c:pt>
                <c:pt idx="7332">
                  <c:v>0.221</c:v>
                </c:pt>
                <c:pt idx="7333">
                  <c:v>0.20599999999999999</c:v>
                </c:pt>
                <c:pt idx="7334">
                  <c:v>0.216</c:v>
                </c:pt>
                <c:pt idx="7335">
                  <c:v>0.216</c:v>
                </c:pt>
                <c:pt idx="7336">
                  <c:v>0.22700000000000001</c:v>
                </c:pt>
                <c:pt idx="7337">
                  <c:v>0.23699999999999999</c:v>
                </c:pt>
                <c:pt idx="7338">
                  <c:v>0.22800000000000001</c:v>
                </c:pt>
                <c:pt idx="7339">
                  <c:v>0.224</c:v>
                </c:pt>
                <c:pt idx="7340">
                  <c:v>0.218</c:v>
                </c:pt>
                <c:pt idx="7341">
                  <c:v>0.22900000000000001</c:v>
                </c:pt>
                <c:pt idx="7342">
                  <c:v>0.104</c:v>
                </c:pt>
                <c:pt idx="7343">
                  <c:v>6.8000000000000005E-2</c:v>
                </c:pt>
                <c:pt idx="7344">
                  <c:v>8.5000000000000006E-2</c:v>
                </c:pt>
                <c:pt idx="7345">
                  <c:v>6.7000000000000004E-2</c:v>
                </c:pt>
                <c:pt idx="7346">
                  <c:v>6.4000000000000001E-2</c:v>
                </c:pt>
                <c:pt idx="7347">
                  <c:v>3.5999999999999997E-2</c:v>
                </c:pt>
                <c:pt idx="7348">
                  <c:v>4.5999999999999999E-2</c:v>
                </c:pt>
                <c:pt idx="7349">
                  <c:v>-0.02</c:v>
                </c:pt>
                <c:pt idx="7350">
                  <c:v>1.4999999999999999E-2</c:v>
                </c:pt>
                <c:pt idx="7351">
                  <c:v>8.5999999999999993E-2</c:v>
                </c:pt>
                <c:pt idx="7352">
                  <c:v>9.8000000000000004E-2</c:v>
                </c:pt>
                <c:pt idx="7353">
                  <c:v>5.1999999999999998E-2</c:v>
                </c:pt>
                <c:pt idx="7354">
                  <c:v>5.8000000000000003E-2</c:v>
                </c:pt>
                <c:pt idx="7355">
                  <c:v>2.7E-2</c:v>
                </c:pt>
                <c:pt idx="7356">
                  <c:v>1.6E-2</c:v>
                </c:pt>
                <c:pt idx="7357">
                  <c:v>6.0000000000000001E-3</c:v>
                </c:pt>
                <c:pt idx="7358">
                  <c:v>6.0000000000000001E-3</c:v>
                </c:pt>
                <c:pt idx="7359">
                  <c:v>-4.5999999999999999E-2</c:v>
                </c:pt>
                <c:pt idx="7360">
                  <c:v>-5.6000000000000001E-2</c:v>
                </c:pt>
                <c:pt idx="7361">
                  <c:v>-5.5E-2</c:v>
                </c:pt>
                <c:pt idx="7362">
                  <c:v>-5.5E-2</c:v>
                </c:pt>
                <c:pt idx="7363">
                  <c:v>-4.9000000000000002E-2</c:v>
                </c:pt>
                <c:pt idx="7364">
                  <c:v>-4.3999999999999997E-2</c:v>
                </c:pt>
                <c:pt idx="7365">
                  <c:v>-2.3E-2</c:v>
                </c:pt>
                <c:pt idx="7366">
                  <c:v>-4.2000000000000003E-2</c:v>
                </c:pt>
                <c:pt idx="7367">
                  <c:v>-5.1999999999999998E-2</c:v>
                </c:pt>
                <c:pt idx="7368">
                  <c:v>-0.10299999999999999</c:v>
                </c:pt>
                <c:pt idx="7369">
                  <c:v>-2.1999999999999999E-2</c:v>
                </c:pt>
                <c:pt idx="7370">
                  <c:v>-2.5000000000000001E-2</c:v>
                </c:pt>
                <c:pt idx="7371">
                  <c:v>-1.6E-2</c:v>
                </c:pt>
                <c:pt idx="7372">
                  <c:v>-4.9000000000000002E-2</c:v>
                </c:pt>
                <c:pt idx="7373">
                  <c:v>-2.5000000000000001E-2</c:v>
                </c:pt>
                <c:pt idx="7374">
                  <c:v>-5.3999999999999999E-2</c:v>
                </c:pt>
                <c:pt idx="7375">
                  <c:v>-5.3999999999999999E-2</c:v>
                </c:pt>
                <c:pt idx="7376">
                  <c:v>-0.10100000000000001</c:v>
                </c:pt>
                <c:pt idx="7377">
                  <c:v>-0.1</c:v>
                </c:pt>
                <c:pt idx="7378">
                  <c:v>-0.111</c:v>
                </c:pt>
                <c:pt idx="7379">
                  <c:v>-9.4E-2</c:v>
                </c:pt>
                <c:pt idx="7380">
                  <c:v>-0.1</c:v>
                </c:pt>
                <c:pt idx="7381">
                  <c:v>-9.4E-2</c:v>
                </c:pt>
                <c:pt idx="7382">
                  <c:v>-8.8999999999999996E-2</c:v>
                </c:pt>
                <c:pt idx="7383">
                  <c:v>-9.4E-2</c:v>
                </c:pt>
                <c:pt idx="7384">
                  <c:v>-4.9000000000000002E-2</c:v>
                </c:pt>
                <c:pt idx="7385">
                  <c:v>-6.5000000000000002E-2</c:v>
                </c:pt>
                <c:pt idx="7386">
                  <c:v>-8.3000000000000004E-2</c:v>
                </c:pt>
                <c:pt idx="7387">
                  <c:v>-6.8000000000000005E-2</c:v>
                </c:pt>
                <c:pt idx="7388">
                  <c:v>-6.3E-2</c:v>
                </c:pt>
                <c:pt idx="7389">
                  <c:v>-5.8000000000000003E-2</c:v>
                </c:pt>
                <c:pt idx="7390">
                  <c:v>-8.3000000000000004E-2</c:v>
                </c:pt>
                <c:pt idx="7391">
                  <c:v>-8.7999999999999995E-2</c:v>
                </c:pt>
                <c:pt idx="7392">
                  <c:v>-9.7000000000000003E-2</c:v>
                </c:pt>
                <c:pt idx="7393">
                  <c:v>-8.7999999999999995E-2</c:v>
                </c:pt>
                <c:pt idx="7394">
                  <c:v>-9.2999999999999999E-2</c:v>
                </c:pt>
                <c:pt idx="7395">
                  <c:v>-0.113</c:v>
                </c:pt>
                <c:pt idx="7396">
                  <c:v>-0.11700000000000001</c:v>
                </c:pt>
                <c:pt idx="7397">
                  <c:v>-0.129</c:v>
                </c:pt>
                <c:pt idx="7398">
                  <c:v>-0.13400000000000001</c:v>
                </c:pt>
                <c:pt idx="7399">
                  <c:v>-0.123</c:v>
                </c:pt>
                <c:pt idx="7400">
                  <c:v>-0.123</c:v>
                </c:pt>
                <c:pt idx="7401">
                  <c:v>-7.0999999999999994E-2</c:v>
                </c:pt>
                <c:pt idx="7402">
                  <c:v>-0.10199999999999999</c:v>
                </c:pt>
                <c:pt idx="7403">
                  <c:v>-6.7000000000000004E-2</c:v>
                </c:pt>
                <c:pt idx="7404">
                  <c:v>-8.2000000000000003E-2</c:v>
                </c:pt>
                <c:pt idx="7405">
                  <c:v>-0.112</c:v>
                </c:pt>
                <c:pt idx="7406">
                  <c:v>-0.11700000000000001</c:v>
                </c:pt>
                <c:pt idx="7407">
                  <c:v>-0.107</c:v>
                </c:pt>
                <c:pt idx="7408">
                  <c:v>-9.6000000000000002E-2</c:v>
                </c:pt>
                <c:pt idx="7409">
                  <c:v>-0.1</c:v>
                </c:pt>
                <c:pt idx="7410">
                  <c:v>-0.11</c:v>
                </c:pt>
                <c:pt idx="7411">
                  <c:v>-0.11</c:v>
                </c:pt>
                <c:pt idx="7412">
                  <c:v>-0.11</c:v>
                </c:pt>
                <c:pt idx="7413">
                  <c:v>-0.109</c:v>
                </c:pt>
                <c:pt idx="7414">
                  <c:v>-9.7000000000000003E-2</c:v>
                </c:pt>
                <c:pt idx="7415">
                  <c:v>-7.1999999999999995E-2</c:v>
                </c:pt>
                <c:pt idx="7416">
                  <c:v>-0.10199999999999999</c:v>
                </c:pt>
                <c:pt idx="7417">
                  <c:v>-9.7000000000000003E-2</c:v>
                </c:pt>
                <c:pt idx="7418">
                  <c:v>-0.10199999999999999</c:v>
                </c:pt>
                <c:pt idx="7419">
                  <c:v>-9.4E-2</c:v>
                </c:pt>
                <c:pt idx="7420">
                  <c:v>-0.108</c:v>
                </c:pt>
                <c:pt idx="7421">
                  <c:v>-0.113</c:v>
                </c:pt>
                <c:pt idx="7422">
                  <c:v>-0.112</c:v>
                </c:pt>
                <c:pt idx="7423">
                  <c:v>-0.112</c:v>
                </c:pt>
                <c:pt idx="7424">
                  <c:v>-0.111</c:v>
                </c:pt>
                <c:pt idx="7425">
                  <c:v>-0.10299999999999999</c:v>
                </c:pt>
                <c:pt idx="7426">
                  <c:v>-0.108</c:v>
                </c:pt>
                <c:pt idx="7427">
                  <c:v>-0.127</c:v>
                </c:pt>
                <c:pt idx="7428">
                  <c:v>-0.127</c:v>
                </c:pt>
                <c:pt idx="7429">
                  <c:v>-0.11700000000000001</c:v>
                </c:pt>
                <c:pt idx="7430">
                  <c:v>-0.13300000000000001</c:v>
                </c:pt>
                <c:pt idx="7431">
                  <c:v>-0.158</c:v>
                </c:pt>
                <c:pt idx="7432">
                  <c:v>-0.16700000000000001</c:v>
                </c:pt>
                <c:pt idx="7433">
                  <c:v>-0.17199999999999999</c:v>
                </c:pt>
                <c:pt idx="7434">
                  <c:v>-0.19700000000000001</c:v>
                </c:pt>
                <c:pt idx="7435">
                  <c:v>-0.20799999999999999</c:v>
                </c:pt>
                <c:pt idx="7436">
                  <c:v>-0.157</c:v>
                </c:pt>
                <c:pt idx="7437">
                  <c:v>-0.151</c:v>
                </c:pt>
                <c:pt idx="7438">
                  <c:v>-0.14599999999999999</c:v>
                </c:pt>
                <c:pt idx="7439">
                  <c:v>-0.15</c:v>
                </c:pt>
                <c:pt idx="7440">
                  <c:v>-0.14599999999999999</c:v>
                </c:pt>
                <c:pt idx="7441">
                  <c:v>-0.20100000000000001</c:v>
                </c:pt>
                <c:pt idx="7442">
                  <c:v>-0.20200000000000001</c:v>
                </c:pt>
                <c:pt idx="7443">
                  <c:v>-0.23300000000000001</c:v>
                </c:pt>
                <c:pt idx="7444">
                  <c:v>-0.24199999999999999</c:v>
                </c:pt>
                <c:pt idx="7445">
                  <c:v>-0.23699999999999999</c:v>
                </c:pt>
                <c:pt idx="7446">
                  <c:v>-0.26200000000000001</c:v>
                </c:pt>
                <c:pt idx="7447">
                  <c:v>-0.25700000000000001</c:v>
                </c:pt>
                <c:pt idx="7448">
                  <c:v>-0.25700000000000001</c:v>
                </c:pt>
                <c:pt idx="7449">
                  <c:v>-0.27800000000000002</c:v>
                </c:pt>
                <c:pt idx="7450">
                  <c:v>-0.28299999999999997</c:v>
                </c:pt>
                <c:pt idx="7451">
                  <c:v>-0.29299999999999998</c:v>
                </c:pt>
                <c:pt idx="7452">
                  <c:v>-0.28199999999999997</c:v>
                </c:pt>
                <c:pt idx="7453">
                  <c:v>-0.28699999999999998</c:v>
                </c:pt>
                <c:pt idx="7454">
                  <c:v>-0.28699999999999998</c:v>
                </c:pt>
                <c:pt idx="7455">
                  <c:v>-0.26600000000000001</c:v>
                </c:pt>
                <c:pt idx="7456">
                  <c:v>-0.23400000000000001</c:v>
                </c:pt>
                <c:pt idx="7457">
                  <c:v>-0.23300000000000001</c:v>
                </c:pt>
                <c:pt idx="7458">
                  <c:v>-0.24199999999999999</c:v>
                </c:pt>
                <c:pt idx="7459">
                  <c:v>-0.23400000000000001</c:v>
                </c:pt>
                <c:pt idx="7460">
                  <c:v>-0.22900000000000001</c:v>
                </c:pt>
                <c:pt idx="7461">
                  <c:v>-0.24199999999999999</c:v>
                </c:pt>
                <c:pt idx="7462">
                  <c:v>-0.25700000000000001</c:v>
                </c:pt>
                <c:pt idx="7463">
                  <c:v>-0.29699999999999999</c:v>
                </c:pt>
                <c:pt idx="7464">
                  <c:v>-0.27900000000000003</c:v>
                </c:pt>
                <c:pt idx="7465">
                  <c:v>-0.17799999999999999</c:v>
                </c:pt>
                <c:pt idx="7466">
                  <c:v>-0.13600000000000001</c:v>
                </c:pt>
                <c:pt idx="7467">
                  <c:v>-0.06</c:v>
                </c:pt>
                <c:pt idx="7468">
                  <c:v>-8.5000000000000006E-2</c:v>
                </c:pt>
                <c:pt idx="7469">
                  <c:v>-7.4999999999999997E-2</c:v>
                </c:pt>
                <c:pt idx="7470">
                  <c:v>-9.6000000000000002E-2</c:v>
                </c:pt>
                <c:pt idx="7471">
                  <c:v>-4.9000000000000002E-2</c:v>
                </c:pt>
                <c:pt idx="7472">
                  <c:v>-8.1000000000000003E-2</c:v>
                </c:pt>
                <c:pt idx="7473">
                  <c:v>-0.106</c:v>
                </c:pt>
                <c:pt idx="7474">
                  <c:v>-0.106</c:v>
                </c:pt>
                <c:pt idx="7475">
                  <c:v>-8.4000000000000005E-2</c:v>
                </c:pt>
                <c:pt idx="7476">
                  <c:v>-9.4E-2</c:v>
                </c:pt>
                <c:pt idx="7477">
                  <c:v>-7.9000000000000001E-2</c:v>
                </c:pt>
                <c:pt idx="7478">
                  <c:v>-7.9000000000000001E-2</c:v>
                </c:pt>
                <c:pt idx="7479">
                  <c:v>-8.4000000000000005E-2</c:v>
                </c:pt>
                <c:pt idx="7480">
                  <c:v>-6.9000000000000006E-2</c:v>
                </c:pt>
                <c:pt idx="7481">
                  <c:v>-8.8999999999999996E-2</c:v>
                </c:pt>
                <c:pt idx="7482">
                  <c:v>-7.8E-2</c:v>
                </c:pt>
                <c:pt idx="7483">
                  <c:v>-8.4000000000000005E-2</c:v>
                </c:pt>
                <c:pt idx="7484">
                  <c:v>-6.8000000000000005E-2</c:v>
                </c:pt>
                <c:pt idx="7485">
                  <c:v>-6.0999999999999999E-2</c:v>
                </c:pt>
                <c:pt idx="7486">
                  <c:v>-6.8000000000000005E-2</c:v>
                </c:pt>
                <c:pt idx="7487">
                  <c:v>-5.8000000000000003E-2</c:v>
                </c:pt>
                <c:pt idx="7488">
                  <c:v>-4.7E-2</c:v>
                </c:pt>
                <c:pt idx="7489">
                  <c:v>-2.7E-2</c:v>
                </c:pt>
                <c:pt idx="7490">
                  <c:v>-2.7E-2</c:v>
                </c:pt>
                <c:pt idx="7491">
                  <c:v>-2.7E-2</c:v>
                </c:pt>
                <c:pt idx="7492">
                  <c:v>-6.0999999999999999E-2</c:v>
                </c:pt>
                <c:pt idx="7493">
                  <c:v>-4.1000000000000002E-2</c:v>
                </c:pt>
                <c:pt idx="7494">
                  <c:v>-0.02</c:v>
                </c:pt>
                <c:pt idx="7495">
                  <c:v>-0.02</c:v>
                </c:pt>
                <c:pt idx="7496">
                  <c:v>-2.1000000000000001E-2</c:v>
                </c:pt>
                <c:pt idx="7497">
                  <c:v>-2.1000000000000001E-2</c:v>
                </c:pt>
                <c:pt idx="7498">
                  <c:v>-4.4999999999999998E-2</c:v>
                </c:pt>
                <c:pt idx="7499">
                  <c:v>-0.04</c:v>
                </c:pt>
                <c:pt idx="7500">
                  <c:v>-0.06</c:v>
                </c:pt>
                <c:pt idx="7501">
                  <c:v>-0.03</c:v>
                </c:pt>
                <c:pt idx="7502">
                  <c:v>-5.3999999999999999E-2</c:v>
                </c:pt>
                <c:pt idx="7503">
                  <c:v>-6.3E-2</c:v>
                </c:pt>
                <c:pt idx="7504">
                  <c:v>-7.9000000000000001E-2</c:v>
                </c:pt>
                <c:pt idx="7505">
                  <c:v>-9.4E-2</c:v>
                </c:pt>
                <c:pt idx="7506">
                  <c:v>-8.8999999999999996E-2</c:v>
                </c:pt>
                <c:pt idx="7507">
                  <c:v>-8.4000000000000005E-2</c:v>
                </c:pt>
                <c:pt idx="7508">
                  <c:v>-7.2999999999999995E-2</c:v>
                </c:pt>
                <c:pt idx="7509">
                  <c:v>-7.2999999999999995E-2</c:v>
                </c:pt>
                <c:pt idx="7510">
                  <c:v>-6.3E-2</c:v>
                </c:pt>
                <c:pt idx="7511">
                  <c:v>-6.3E-2</c:v>
                </c:pt>
                <c:pt idx="7512">
                  <c:v>-6.8000000000000005E-2</c:v>
                </c:pt>
                <c:pt idx="7513">
                  <c:v>-5.0999999999999997E-2</c:v>
                </c:pt>
                <c:pt idx="7514">
                  <c:v>-6.2E-2</c:v>
                </c:pt>
                <c:pt idx="7515">
                  <c:v>-6.2E-2</c:v>
                </c:pt>
                <c:pt idx="7516">
                  <c:v>-5.6000000000000001E-2</c:v>
                </c:pt>
                <c:pt idx="7517">
                  <c:v>-5.5E-2</c:v>
                </c:pt>
                <c:pt idx="7518">
                  <c:v>-0.05</c:v>
                </c:pt>
                <c:pt idx="7519">
                  <c:v>-5.5E-2</c:v>
                </c:pt>
                <c:pt idx="7520">
                  <c:v>-6.4000000000000001E-2</c:v>
                </c:pt>
                <c:pt idx="7521">
                  <c:v>-5.6000000000000001E-2</c:v>
                </c:pt>
                <c:pt idx="7522">
                  <c:v>-5.5E-2</c:v>
                </c:pt>
                <c:pt idx="7523">
                  <c:v>-6.4000000000000001E-2</c:v>
                </c:pt>
                <c:pt idx="7524">
                  <c:v>-6.4000000000000001E-2</c:v>
                </c:pt>
                <c:pt idx="7525">
                  <c:v>-5.3999999999999999E-2</c:v>
                </c:pt>
                <c:pt idx="7526">
                  <c:v>-4.4999999999999998E-2</c:v>
                </c:pt>
                <c:pt idx="7527">
                  <c:v>-4.9000000000000002E-2</c:v>
                </c:pt>
                <c:pt idx="7528">
                  <c:v>-4.8000000000000001E-2</c:v>
                </c:pt>
                <c:pt idx="7529">
                  <c:v>-5.8000000000000003E-2</c:v>
                </c:pt>
                <c:pt idx="7530">
                  <c:v>-5.8999999999999997E-2</c:v>
                </c:pt>
                <c:pt idx="7531">
                  <c:v>-4.8000000000000001E-2</c:v>
                </c:pt>
                <c:pt idx="7532">
                  <c:v>-6.3E-2</c:v>
                </c:pt>
                <c:pt idx="7533">
                  <c:v>-7.2999999999999995E-2</c:v>
                </c:pt>
                <c:pt idx="7534">
                  <c:v>-4.2999999999999997E-2</c:v>
                </c:pt>
                <c:pt idx="7535">
                  <c:v>-2.7E-2</c:v>
                </c:pt>
                <c:pt idx="7536">
                  <c:v>-1.2999999999999999E-2</c:v>
                </c:pt>
                <c:pt idx="7537">
                  <c:v>7.0000000000000001E-3</c:v>
                </c:pt>
                <c:pt idx="7538">
                  <c:v>2.3E-2</c:v>
                </c:pt>
                <c:pt idx="7539">
                  <c:v>1.2999999999999999E-2</c:v>
                </c:pt>
                <c:pt idx="7540">
                  <c:v>4.3999999999999997E-2</c:v>
                </c:pt>
                <c:pt idx="7541">
                  <c:v>3.3000000000000002E-2</c:v>
                </c:pt>
                <c:pt idx="7542">
                  <c:v>3.2000000000000001E-2</c:v>
                </c:pt>
                <c:pt idx="7543">
                  <c:v>3.6999999999999998E-2</c:v>
                </c:pt>
                <c:pt idx="7544">
                  <c:v>3.9E-2</c:v>
                </c:pt>
                <c:pt idx="7545">
                  <c:v>1.6E-2</c:v>
                </c:pt>
                <c:pt idx="7546">
                  <c:v>1.6E-2</c:v>
                </c:pt>
                <c:pt idx="7547">
                  <c:v>2.1000000000000001E-2</c:v>
                </c:pt>
                <c:pt idx="7548">
                  <c:v>2.9000000000000001E-2</c:v>
                </c:pt>
                <c:pt idx="7549">
                  <c:v>3.4000000000000002E-2</c:v>
                </c:pt>
                <c:pt idx="7550">
                  <c:v>2.4E-2</c:v>
                </c:pt>
                <c:pt idx="7551">
                  <c:v>4.3999999999999997E-2</c:v>
                </c:pt>
                <c:pt idx="7552">
                  <c:v>2.9000000000000001E-2</c:v>
                </c:pt>
                <c:pt idx="7553">
                  <c:v>3.9E-2</c:v>
                </c:pt>
                <c:pt idx="7554">
                  <c:v>0.05</c:v>
                </c:pt>
                <c:pt idx="7555">
                  <c:v>7.0000000000000007E-2</c:v>
                </c:pt>
                <c:pt idx="7556">
                  <c:v>0.08</c:v>
                </c:pt>
                <c:pt idx="7557">
                  <c:v>5.5E-2</c:v>
                </c:pt>
                <c:pt idx="7558">
                  <c:v>7.4999999999999997E-2</c:v>
                </c:pt>
                <c:pt idx="7559">
                  <c:v>7.5999999999999998E-2</c:v>
                </c:pt>
                <c:pt idx="7560">
                  <c:v>7.5999999999999998E-2</c:v>
                </c:pt>
                <c:pt idx="7561">
                  <c:v>6.6000000000000003E-2</c:v>
                </c:pt>
                <c:pt idx="7562">
                  <c:v>5.6000000000000001E-2</c:v>
                </c:pt>
                <c:pt idx="7563">
                  <c:v>5.0999999999999997E-2</c:v>
                </c:pt>
                <c:pt idx="7564">
                  <c:v>5.6000000000000001E-2</c:v>
                </c:pt>
                <c:pt idx="7565">
                  <c:v>6.0999999999999999E-2</c:v>
                </c:pt>
                <c:pt idx="7566">
                  <c:v>5.7000000000000002E-2</c:v>
                </c:pt>
                <c:pt idx="7567">
                  <c:v>4.2000000000000003E-2</c:v>
                </c:pt>
                <c:pt idx="7568">
                  <c:v>4.2999999999999997E-2</c:v>
                </c:pt>
                <c:pt idx="7569">
                  <c:v>6.4000000000000001E-2</c:v>
                </c:pt>
                <c:pt idx="7570">
                  <c:v>5.8000000000000003E-2</c:v>
                </c:pt>
                <c:pt idx="7571">
                  <c:v>5.2999999999999999E-2</c:v>
                </c:pt>
                <c:pt idx="7572">
                  <c:v>5.8000000000000003E-2</c:v>
                </c:pt>
                <c:pt idx="7573">
                  <c:v>5.8999999999999997E-2</c:v>
                </c:pt>
                <c:pt idx="7574">
                  <c:v>4.2999999999999997E-2</c:v>
                </c:pt>
                <c:pt idx="7575">
                  <c:v>4.9000000000000002E-2</c:v>
                </c:pt>
                <c:pt idx="7576">
                  <c:v>5.3999999999999999E-2</c:v>
                </c:pt>
                <c:pt idx="7577">
                  <c:v>4.9000000000000002E-2</c:v>
                </c:pt>
                <c:pt idx="7578">
                  <c:v>5.3999999999999999E-2</c:v>
                </c:pt>
                <c:pt idx="7579">
                  <c:v>7.3999999999999996E-2</c:v>
                </c:pt>
                <c:pt idx="7580">
                  <c:v>6.5000000000000002E-2</c:v>
                </c:pt>
                <c:pt idx="7581">
                  <c:v>5.5E-2</c:v>
                </c:pt>
                <c:pt idx="7582">
                  <c:v>4.4999999999999998E-2</c:v>
                </c:pt>
                <c:pt idx="7583">
                  <c:v>7.0999999999999994E-2</c:v>
                </c:pt>
                <c:pt idx="7584">
                  <c:v>0.09</c:v>
                </c:pt>
                <c:pt idx="7585">
                  <c:v>0.08</c:v>
                </c:pt>
                <c:pt idx="7586">
                  <c:v>8.5999999999999993E-2</c:v>
                </c:pt>
                <c:pt idx="7587">
                  <c:v>8.6999999999999994E-2</c:v>
                </c:pt>
                <c:pt idx="7588">
                  <c:v>9.6000000000000002E-2</c:v>
                </c:pt>
                <c:pt idx="7589">
                  <c:v>0.11</c:v>
                </c:pt>
                <c:pt idx="7590">
                  <c:v>0.10199999999999999</c:v>
                </c:pt>
                <c:pt idx="7591">
                  <c:v>0.106</c:v>
                </c:pt>
                <c:pt idx="7592">
                  <c:v>0.10199999999999999</c:v>
                </c:pt>
                <c:pt idx="7593">
                  <c:v>9.7000000000000003E-2</c:v>
                </c:pt>
                <c:pt idx="7594">
                  <c:v>8.5999999999999993E-2</c:v>
                </c:pt>
                <c:pt idx="7595">
                  <c:v>8.5999999999999993E-2</c:v>
                </c:pt>
                <c:pt idx="7596">
                  <c:v>9.1999999999999998E-2</c:v>
                </c:pt>
                <c:pt idx="7597">
                  <c:v>9.8000000000000004E-2</c:v>
                </c:pt>
                <c:pt idx="7598">
                  <c:v>9.1999999999999998E-2</c:v>
                </c:pt>
                <c:pt idx="7599">
                  <c:v>9.7000000000000003E-2</c:v>
                </c:pt>
                <c:pt idx="7600">
                  <c:v>9.2999999999999999E-2</c:v>
                </c:pt>
                <c:pt idx="7601">
                  <c:v>9.9000000000000005E-2</c:v>
                </c:pt>
                <c:pt idx="7602">
                  <c:v>9.9000000000000005E-2</c:v>
                </c:pt>
                <c:pt idx="7603">
                  <c:v>8.8999999999999996E-2</c:v>
                </c:pt>
                <c:pt idx="7604">
                  <c:v>8.1000000000000003E-2</c:v>
                </c:pt>
                <c:pt idx="7605">
                  <c:v>6.7000000000000004E-2</c:v>
                </c:pt>
                <c:pt idx="7606">
                  <c:v>5.3999999999999999E-2</c:v>
                </c:pt>
                <c:pt idx="7607">
                  <c:v>5.8999999999999997E-2</c:v>
                </c:pt>
                <c:pt idx="7608">
                  <c:v>6.9000000000000006E-2</c:v>
                </c:pt>
                <c:pt idx="7609">
                  <c:v>7.8E-2</c:v>
                </c:pt>
                <c:pt idx="7610">
                  <c:v>6.8000000000000005E-2</c:v>
                </c:pt>
                <c:pt idx="7611">
                  <c:v>6.9000000000000006E-2</c:v>
                </c:pt>
                <c:pt idx="7612">
                  <c:v>6.4000000000000001E-2</c:v>
                </c:pt>
                <c:pt idx="7613">
                  <c:v>6.9000000000000006E-2</c:v>
                </c:pt>
                <c:pt idx="7614">
                  <c:v>8.4000000000000005E-2</c:v>
                </c:pt>
                <c:pt idx="7615">
                  <c:v>8.5000000000000006E-2</c:v>
                </c:pt>
                <c:pt idx="7616">
                  <c:v>8.5000000000000006E-2</c:v>
                </c:pt>
                <c:pt idx="7617">
                  <c:v>8.5000000000000006E-2</c:v>
                </c:pt>
                <c:pt idx="7618">
                  <c:v>0.09</c:v>
                </c:pt>
                <c:pt idx="7619">
                  <c:v>7.0000000000000007E-2</c:v>
                </c:pt>
                <c:pt idx="7620">
                  <c:v>7.0999999999999994E-2</c:v>
                </c:pt>
                <c:pt idx="7621">
                  <c:v>6.0999999999999999E-2</c:v>
                </c:pt>
                <c:pt idx="7622">
                  <c:v>5.6000000000000001E-2</c:v>
                </c:pt>
                <c:pt idx="7623">
                  <c:v>5.0999999999999997E-2</c:v>
                </c:pt>
                <c:pt idx="7624">
                  <c:v>6.0999999999999999E-2</c:v>
                </c:pt>
                <c:pt idx="7625">
                  <c:v>5.7000000000000002E-2</c:v>
                </c:pt>
                <c:pt idx="7626">
                  <c:v>5.7000000000000002E-2</c:v>
                </c:pt>
                <c:pt idx="7627">
                  <c:v>5.1999999999999998E-2</c:v>
                </c:pt>
                <c:pt idx="7628">
                  <c:v>6.2E-2</c:v>
                </c:pt>
                <c:pt idx="7629">
                  <c:v>6.7000000000000004E-2</c:v>
                </c:pt>
                <c:pt idx="7630">
                  <c:v>7.1999999999999995E-2</c:v>
                </c:pt>
                <c:pt idx="7631">
                  <c:v>6.2E-2</c:v>
                </c:pt>
                <c:pt idx="7632">
                  <c:v>6.2E-2</c:v>
                </c:pt>
                <c:pt idx="7633">
                  <c:v>5.8000000000000003E-2</c:v>
                </c:pt>
                <c:pt idx="7634">
                  <c:v>4.8000000000000001E-2</c:v>
                </c:pt>
                <c:pt idx="7635">
                  <c:v>4.8000000000000001E-2</c:v>
                </c:pt>
                <c:pt idx="7636">
                  <c:v>3.7999999999999999E-2</c:v>
                </c:pt>
                <c:pt idx="7637">
                  <c:v>1.7999999999999999E-2</c:v>
                </c:pt>
                <c:pt idx="7638">
                  <c:v>2.3E-2</c:v>
                </c:pt>
                <c:pt idx="7639">
                  <c:v>1.2999999999999999E-2</c:v>
                </c:pt>
                <c:pt idx="7640">
                  <c:v>3.0000000000000001E-3</c:v>
                </c:pt>
                <c:pt idx="7641">
                  <c:v>1.2999999999999999E-2</c:v>
                </c:pt>
                <c:pt idx="7642">
                  <c:v>4.0000000000000001E-3</c:v>
                </c:pt>
                <c:pt idx="7643">
                  <c:v>1.4E-2</c:v>
                </c:pt>
                <c:pt idx="7644">
                  <c:v>1.4E-2</c:v>
                </c:pt>
                <c:pt idx="7645">
                  <c:v>2.4E-2</c:v>
                </c:pt>
                <c:pt idx="7646">
                  <c:v>1.9E-2</c:v>
                </c:pt>
                <c:pt idx="7647">
                  <c:v>2.1000000000000001E-2</c:v>
                </c:pt>
                <c:pt idx="7648">
                  <c:v>2.1000000000000001E-2</c:v>
                </c:pt>
                <c:pt idx="7649">
                  <c:v>1.6E-2</c:v>
                </c:pt>
                <c:pt idx="7650">
                  <c:v>1.6E-2</c:v>
                </c:pt>
                <c:pt idx="7651">
                  <c:v>2.1999999999999999E-2</c:v>
                </c:pt>
                <c:pt idx="7652">
                  <c:v>3.2000000000000001E-2</c:v>
                </c:pt>
                <c:pt idx="7653">
                  <c:v>3.7999999999999999E-2</c:v>
                </c:pt>
                <c:pt idx="7654">
                  <c:v>4.2000000000000003E-2</c:v>
                </c:pt>
                <c:pt idx="7655">
                  <c:v>5.2999999999999999E-2</c:v>
                </c:pt>
                <c:pt idx="7656">
                  <c:v>4.5999999999999999E-2</c:v>
                </c:pt>
                <c:pt idx="7657">
                  <c:v>4.1000000000000002E-2</c:v>
                </c:pt>
                <c:pt idx="7658">
                  <c:v>4.7E-2</c:v>
                </c:pt>
                <c:pt idx="7659">
                  <c:v>4.7E-2</c:v>
                </c:pt>
                <c:pt idx="7660">
                  <c:v>4.8000000000000001E-2</c:v>
                </c:pt>
                <c:pt idx="7661">
                  <c:v>4.2999999999999997E-2</c:v>
                </c:pt>
                <c:pt idx="7662">
                  <c:v>5.3999999999999999E-2</c:v>
                </c:pt>
                <c:pt idx="7663">
                  <c:v>4.9000000000000002E-2</c:v>
                </c:pt>
                <c:pt idx="7664">
                  <c:v>5.3999999999999999E-2</c:v>
                </c:pt>
                <c:pt idx="7665">
                  <c:v>5.3999999999999999E-2</c:v>
                </c:pt>
                <c:pt idx="7666">
                  <c:v>4.3999999999999997E-2</c:v>
                </c:pt>
                <c:pt idx="7667">
                  <c:v>4.4999999999999998E-2</c:v>
                </c:pt>
                <c:pt idx="7668">
                  <c:v>4.4999999999999998E-2</c:v>
                </c:pt>
                <c:pt idx="7669">
                  <c:v>0.05</c:v>
                </c:pt>
                <c:pt idx="7670">
                  <c:v>4.9000000000000002E-2</c:v>
                </c:pt>
                <c:pt idx="7671">
                  <c:v>4.7E-2</c:v>
                </c:pt>
                <c:pt idx="7672">
                  <c:v>4.3999999999999997E-2</c:v>
                </c:pt>
                <c:pt idx="7673">
                  <c:v>3.9E-2</c:v>
                </c:pt>
                <c:pt idx="7674">
                  <c:v>0.04</c:v>
                </c:pt>
                <c:pt idx="7675">
                  <c:v>6.5000000000000002E-2</c:v>
                </c:pt>
                <c:pt idx="7676">
                  <c:v>0.05</c:v>
                </c:pt>
                <c:pt idx="7677">
                  <c:v>5.5E-2</c:v>
                </c:pt>
                <c:pt idx="7678">
                  <c:v>0.06</c:v>
                </c:pt>
                <c:pt idx="7679">
                  <c:v>0.06</c:v>
                </c:pt>
                <c:pt idx="7680">
                  <c:v>0.05</c:v>
                </c:pt>
                <c:pt idx="7681">
                  <c:v>0.05</c:v>
                </c:pt>
                <c:pt idx="7682">
                  <c:v>5.0999999999999997E-2</c:v>
                </c:pt>
                <c:pt idx="7683">
                  <c:v>5.0999999999999997E-2</c:v>
                </c:pt>
                <c:pt idx="7684">
                  <c:v>5.5E-2</c:v>
                </c:pt>
                <c:pt idx="7685">
                  <c:v>5.0999999999999997E-2</c:v>
                </c:pt>
                <c:pt idx="7686">
                  <c:v>5.0999999999999997E-2</c:v>
                </c:pt>
                <c:pt idx="7687">
                  <c:v>5.0999999999999997E-2</c:v>
                </c:pt>
                <c:pt idx="7688">
                  <c:v>4.5999999999999999E-2</c:v>
                </c:pt>
                <c:pt idx="7689">
                  <c:v>5.6000000000000001E-2</c:v>
                </c:pt>
                <c:pt idx="7690">
                  <c:v>5.7000000000000002E-2</c:v>
                </c:pt>
                <c:pt idx="7691">
                  <c:v>8.5999999999999993E-2</c:v>
                </c:pt>
                <c:pt idx="7692">
                  <c:v>8.2000000000000003E-2</c:v>
                </c:pt>
                <c:pt idx="7693">
                  <c:v>7.8E-2</c:v>
                </c:pt>
                <c:pt idx="7694">
                  <c:v>8.2000000000000003E-2</c:v>
                </c:pt>
                <c:pt idx="7695">
                  <c:v>9.8000000000000004E-2</c:v>
                </c:pt>
                <c:pt idx="7696">
                  <c:v>8.7999999999999995E-2</c:v>
                </c:pt>
                <c:pt idx="7697">
                  <c:v>9.2999999999999999E-2</c:v>
                </c:pt>
                <c:pt idx="7698">
                  <c:v>9.2999999999999999E-2</c:v>
                </c:pt>
                <c:pt idx="7699">
                  <c:v>8.7999999999999995E-2</c:v>
                </c:pt>
                <c:pt idx="7700">
                  <c:v>7.8E-2</c:v>
                </c:pt>
                <c:pt idx="7701">
                  <c:v>7.8E-2</c:v>
                </c:pt>
                <c:pt idx="7702">
                  <c:v>6.8000000000000005E-2</c:v>
                </c:pt>
                <c:pt idx="7703">
                  <c:v>7.3999999999999996E-2</c:v>
                </c:pt>
                <c:pt idx="7704">
                  <c:v>7.3999999999999996E-2</c:v>
                </c:pt>
                <c:pt idx="7705">
                  <c:v>6.8000000000000005E-2</c:v>
                </c:pt>
                <c:pt idx="7706">
                  <c:v>6.9000000000000006E-2</c:v>
                </c:pt>
                <c:pt idx="7707">
                  <c:v>6.9000000000000006E-2</c:v>
                </c:pt>
                <c:pt idx="7708">
                  <c:v>0.08</c:v>
                </c:pt>
                <c:pt idx="7709">
                  <c:v>7.0000000000000007E-2</c:v>
                </c:pt>
                <c:pt idx="7710">
                  <c:v>7.3999999999999996E-2</c:v>
                </c:pt>
                <c:pt idx="7711">
                  <c:v>7.8E-2</c:v>
                </c:pt>
                <c:pt idx="7712">
                  <c:v>7.4999999999999997E-2</c:v>
                </c:pt>
                <c:pt idx="7713">
                  <c:v>7.4999999999999997E-2</c:v>
                </c:pt>
                <c:pt idx="7714">
                  <c:v>7.0000000000000007E-2</c:v>
                </c:pt>
                <c:pt idx="7715">
                  <c:v>6.5000000000000002E-2</c:v>
                </c:pt>
                <c:pt idx="7716">
                  <c:v>7.0000000000000007E-2</c:v>
                </c:pt>
                <c:pt idx="7717">
                  <c:v>7.0000000000000007E-2</c:v>
                </c:pt>
                <c:pt idx="7718">
                  <c:v>0.06</c:v>
                </c:pt>
                <c:pt idx="7719">
                  <c:v>0.06</c:v>
                </c:pt>
                <c:pt idx="7720">
                  <c:v>5.6000000000000001E-2</c:v>
                </c:pt>
                <c:pt idx="7721">
                  <c:v>5.1999999999999998E-2</c:v>
                </c:pt>
                <c:pt idx="7722">
                  <c:v>4.2000000000000003E-2</c:v>
                </c:pt>
                <c:pt idx="7723">
                  <c:v>4.7E-2</c:v>
                </c:pt>
                <c:pt idx="7724">
                  <c:v>4.2999999999999997E-2</c:v>
                </c:pt>
                <c:pt idx="7725">
                  <c:v>3.7999999999999999E-2</c:v>
                </c:pt>
                <c:pt idx="7726">
                  <c:v>4.2999999999999997E-2</c:v>
                </c:pt>
                <c:pt idx="7727">
                  <c:v>3.7999999999999999E-2</c:v>
                </c:pt>
                <c:pt idx="7728">
                  <c:v>2.8000000000000001E-2</c:v>
                </c:pt>
                <c:pt idx="7729">
                  <c:v>1.7999999999999999E-2</c:v>
                </c:pt>
                <c:pt idx="7730">
                  <c:v>1.2999999999999999E-2</c:v>
                </c:pt>
                <c:pt idx="7731">
                  <c:v>8.9999999999999993E-3</c:v>
                </c:pt>
                <c:pt idx="7732">
                  <c:v>8.9999999999999993E-3</c:v>
                </c:pt>
                <c:pt idx="7733">
                  <c:v>8.0000000000000002E-3</c:v>
                </c:pt>
                <c:pt idx="7734">
                  <c:v>5.0000000000000001E-3</c:v>
                </c:pt>
                <c:pt idx="7735">
                  <c:v>1E-3</c:v>
                </c:pt>
                <c:pt idx="7736">
                  <c:v>8.9999999999999993E-3</c:v>
                </c:pt>
                <c:pt idx="7737">
                  <c:v>4.0000000000000001E-3</c:v>
                </c:pt>
                <c:pt idx="7738">
                  <c:v>8.9999999999999993E-3</c:v>
                </c:pt>
                <c:pt idx="7739">
                  <c:v>-1.2E-2</c:v>
                </c:pt>
                <c:pt idx="7740">
                  <c:v>-6.0000000000000001E-3</c:v>
                </c:pt>
                <c:pt idx="7741">
                  <c:v>1.4999999999999999E-2</c:v>
                </c:pt>
                <c:pt idx="7742">
                  <c:v>0.02</c:v>
                </c:pt>
                <c:pt idx="7743">
                  <c:v>3.5000000000000003E-2</c:v>
                </c:pt>
                <c:pt idx="7744">
                  <c:v>1.4999999999999999E-2</c:v>
                </c:pt>
                <c:pt idx="7745">
                  <c:v>2.5999999999999999E-2</c:v>
                </c:pt>
                <c:pt idx="7746">
                  <c:v>2.5999999999999999E-2</c:v>
                </c:pt>
                <c:pt idx="7747">
                  <c:v>2.5999999999999999E-2</c:v>
                </c:pt>
                <c:pt idx="7748">
                  <c:v>2.1000000000000001E-2</c:v>
                </c:pt>
                <c:pt idx="7749">
                  <c:v>2.1000000000000001E-2</c:v>
                </c:pt>
                <c:pt idx="7750">
                  <c:v>2.5999999999999999E-2</c:v>
                </c:pt>
                <c:pt idx="7751">
                  <c:v>4.7E-2</c:v>
                </c:pt>
                <c:pt idx="7752">
                  <c:v>6.9000000000000006E-2</c:v>
                </c:pt>
                <c:pt idx="7753">
                  <c:v>6.2E-2</c:v>
                </c:pt>
                <c:pt idx="7754">
                  <c:v>7.2999999999999995E-2</c:v>
                </c:pt>
                <c:pt idx="7755">
                  <c:v>7.2999999999999995E-2</c:v>
                </c:pt>
                <c:pt idx="7756">
                  <c:v>5.2999999999999999E-2</c:v>
                </c:pt>
                <c:pt idx="7757">
                  <c:v>4.2999999999999997E-2</c:v>
                </c:pt>
                <c:pt idx="7758">
                  <c:v>5.2999999999999999E-2</c:v>
                </c:pt>
                <c:pt idx="7759">
                  <c:v>5.8999999999999997E-2</c:v>
                </c:pt>
                <c:pt idx="7760">
                  <c:v>6.3E-2</c:v>
                </c:pt>
                <c:pt idx="7761">
                  <c:v>6.3E-2</c:v>
                </c:pt>
                <c:pt idx="7762">
                  <c:v>6.3E-2</c:v>
                </c:pt>
                <c:pt idx="7763">
                  <c:v>6.4000000000000001E-2</c:v>
                </c:pt>
                <c:pt idx="7764">
                  <c:v>6.9000000000000006E-2</c:v>
                </c:pt>
                <c:pt idx="7765">
                  <c:v>6.9000000000000006E-2</c:v>
                </c:pt>
                <c:pt idx="7766">
                  <c:v>6.4000000000000001E-2</c:v>
                </c:pt>
                <c:pt idx="7767">
                  <c:v>7.3999999999999996E-2</c:v>
                </c:pt>
                <c:pt idx="7768">
                  <c:v>6.9000000000000006E-2</c:v>
                </c:pt>
                <c:pt idx="7769">
                  <c:v>6.9000000000000006E-2</c:v>
                </c:pt>
                <c:pt idx="7770">
                  <c:v>7.0000000000000007E-2</c:v>
                </c:pt>
                <c:pt idx="7771">
                  <c:v>7.0000000000000007E-2</c:v>
                </c:pt>
                <c:pt idx="7772">
                  <c:v>7.0000000000000007E-2</c:v>
                </c:pt>
                <c:pt idx="7773">
                  <c:v>7.0000000000000007E-2</c:v>
                </c:pt>
                <c:pt idx="7774">
                  <c:v>7.0999999999999994E-2</c:v>
                </c:pt>
                <c:pt idx="7775">
                  <c:v>0.06</c:v>
                </c:pt>
                <c:pt idx="7776">
                  <c:v>5.5E-2</c:v>
                </c:pt>
                <c:pt idx="7777">
                  <c:v>2.5999999999999999E-2</c:v>
                </c:pt>
                <c:pt idx="7778">
                  <c:v>3.2000000000000001E-2</c:v>
                </c:pt>
                <c:pt idx="7779">
                  <c:v>2.7E-2</c:v>
                </c:pt>
                <c:pt idx="7780">
                  <c:v>3.2000000000000001E-2</c:v>
                </c:pt>
                <c:pt idx="7781">
                  <c:v>4.2000000000000003E-2</c:v>
                </c:pt>
                <c:pt idx="7782">
                  <c:v>5.1999999999999998E-2</c:v>
                </c:pt>
                <c:pt idx="7783">
                  <c:v>5.2999999999999999E-2</c:v>
                </c:pt>
                <c:pt idx="7784">
                  <c:v>4.8000000000000001E-2</c:v>
                </c:pt>
                <c:pt idx="7785">
                  <c:v>4.8000000000000001E-2</c:v>
                </c:pt>
                <c:pt idx="7786">
                  <c:v>3.7999999999999999E-2</c:v>
                </c:pt>
                <c:pt idx="7787">
                  <c:v>3.9E-2</c:v>
                </c:pt>
                <c:pt idx="7788">
                  <c:v>3.3000000000000002E-2</c:v>
                </c:pt>
                <c:pt idx="7789">
                  <c:v>2.9000000000000001E-2</c:v>
                </c:pt>
                <c:pt idx="7790">
                  <c:v>3.5000000000000003E-2</c:v>
                </c:pt>
                <c:pt idx="7791">
                  <c:v>4.1000000000000002E-2</c:v>
                </c:pt>
                <c:pt idx="7792">
                  <c:v>4.5999999999999999E-2</c:v>
                </c:pt>
                <c:pt idx="7793">
                  <c:v>3.5000000000000003E-2</c:v>
                </c:pt>
                <c:pt idx="7794">
                  <c:v>0.04</c:v>
                </c:pt>
                <c:pt idx="7795">
                  <c:v>0.04</c:v>
                </c:pt>
                <c:pt idx="7796">
                  <c:v>4.4999999999999998E-2</c:v>
                </c:pt>
                <c:pt idx="7797">
                  <c:v>5.2999999999999999E-2</c:v>
                </c:pt>
                <c:pt idx="7798">
                  <c:v>4.9000000000000002E-2</c:v>
                </c:pt>
                <c:pt idx="7799">
                  <c:v>4.9000000000000002E-2</c:v>
                </c:pt>
                <c:pt idx="7800">
                  <c:v>4.3999999999999997E-2</c:v>
                </c:pt>
                <c:pt idx="7801">
                  <c:v>4.3999999999999997E-2</c:v>
                </c:pt>
                <c:pt idx="7802">
                  <c:v>0.04</c:v>
                </c:pt>
                <c:pt idx="7803">
                  <c:v>4.4999999999999998E-2</c:v>
                </c:pt>
                <c:pt idx="7804">
                  <c:v>4.4999999999999998E-2</c:v>
                </c:pt>
                <c:pt idx="7805">
                  <c:v>0.04</c:v>
                </c:pt>
                <c:pt idx="7806">
                  <c:v>3.5999999999999997E-2</c:v>
                </c:pt>
                <c:pt idx="7807">
                  <c:v>3.5999999999999997E-2</c:v>
                </c:pt>
                <c:pt idx="7808">
                  <c:v>5.0999999999999997E-2</c:v>
                </c:pt>
                <c:pt idx="7809">
                  <c:v>5.6000000000000001E-2</c:v>
                </c:pt>
                <c:pt idx="7810">
                  <c:v>4.5999999999999999E-2</c:v>
                </c:pt>
                <c:pt idx="7811">
                  <c:v>3.5999999999999997E-2</c:v>
                </c:pt>
                <c:pt idx="7812">
                  <c:v>4.1000000000000002E-2</c:v>
                </c:pt>
                <c:pt idx="7813">
                  <c:v>5.1999999999999998E-2</c:v>
                </c:pt>
                <c:pt idx="7814">
                  <c:v>5.1999999999999998E-2</c:v>
                </c:pt>
                <c:pt idx="7815">
                  <c:v>4.7E-2</c:v>
                </c:pt>
                <c:pt idx="7816">
                  <c:v>5.1999999999999998E-2</c:v>
                </c:pt>
                <c:pt idx="7817">
                  <c:v>5.7000000000000002E-2</c:v>
                </c:pt>
                <c:pt idx="7818">
                  <c:v>6.7000000000000004E-2</c:v>
                </c:pt>
                <c:pt idx="7819">
                  <c:v>8.3000000000000004E-2</c:v>
                </c:pt>
                <c:pt idx="7820">
                  <c:v>6.8000000000000005E-2</c:v>
                </c:pt>
                <c:pt idx="7821">
                  <c:v>7.2999999999999995E-2</c:v>
                </c:pt>
                <c:pt idx="7822">
                  <c:v>7.3999999999999996E-2</c:v>
                </c:pt>
                <c:pt idx="7823">
                  <c:v>7.9000000000000001E-2</c:v>
                </c:pt>
                <c:pt idx="7824">
                  <c:v>8.4000000000000005E-2</c:v>
                </c:pt>
                <c:pt idx="7825">
                  <c:v>7.9000000000000001E-2</c:v>
                </c:pt>
                <c:pt idx="7826">
                  <c:v>7.9000000000000001E-2</c:v>
                </c:pt>
                <c:pt idx="7827">
                  <c:v>7.9000000000000001E-2</c:v>
                </c:pt>
                <c:pt idx="7828">
                  <c:v>7.3999999999999996E-2</c:v>
                </c:pt>
                <c:pt idx="7829">
                  <c:v>7.9000000000000001E-2</c:v>
                </c:pt>
                <c:pt idx="7830">
                  <c:v>8.4000000000000005E-2</c:v>
                </c:pt>
                <c:pt idx="7831">
                  <c:v>7.3999999999999996E-2</c:v>
                </c:pt>
                <c:pt idx="7832">
                  <c:v>8.5000000000000006E-2</c:v>
                </c:pt>
                <c:pt idx="7833">
                  <c:v>9.5000000000000001E-2</c:v>
                </c:pt>
                <c:pt idx="7834">
                  <c:v>8.5000000000000006E-2</c:v>
                </c:pt>
                <c:pt idx="7835">
                  <c:v>9.5000000000000001E-2</c:v>
                </c:pt>
                <c:pt idx="7836">
                  <c:v>8.5000000000000006E-2</c:v>
                </c:pt>
                <c:pt idx="7837">
                  <c:v>8.5999999999999993E-2</c:v>
                </c:pt>
                <c:pt idx="7838">
                  <c:v>7.4999999999999997E-2</c:v>
                </c:pt>
                <c:pt idx="7839">
                  <c:v>7.4999999999999997E-2</c:v>
                </c:pt>
                <c:pt idx="7840">
                  <c:v>8.1000000000000003E-2</c:v>
                </c:pt>
                <c:pt idx="7841">
                  <c:v>7.0999999999999994E-2</c:v>
                </c:pt>
                <c:pt idx="7842">
                  <c:v>7.0999999999999994E-2</c:v>
                </c:pt>
                <c:pt idx="7843">
                  <c:v>6.6000000000000003E-2</c:v>
                </c:pt>
                <c:pt idx="7844">
                  <c:v>6.6000000000000003E-2</c:v>
                </c:pt>
                <c:pt idx="7845">
                  <c:v>6.2E-2</c:v>
                </c:pt>
                <c:pt idx="7846">
                  <c:v>6.0999999999999999E-2</c:v>
                </c:pt>
                <c:pt idx="7847">
                  <c:v>6.6000000000000003E-2</c:v>
                </c:pt>
                <c:pt idx="7848">
                  <c:v>5.8000000000000003E-2</c:v>
                </c:pt>
                <c:pt idx="7849">
                  <c:v>5.8000000000000003E-2</c:v>
                </c:pt>
                <c:pt idx="7850">
                  <c:v>5.2999999999999999E-2</c:v>
                </c:pt>
                <c:pt idx="7851">
                  <c:v>5.3999999999999999E-2</c:v>
                </c:pt>
                <c:pt idx="7852">
                  <c:v>4.9000000000000002E-2</c:v>
                </c:pt>
                <c:pt idx="7853">
                  <c:v>5.3999999999999999E-2</c:v>
                </c:pt>
                <c:pt idx="7854">
                  <c:v>4.8000000000000001E-2</c:v>
                </c:pt>
                <c:pt idx="7855">
                  <c:v>6.3E-2</c:v>
                </c:pt>
                <c:pt idx="7856">
                  <c:v>3.7999999999999999E-2</c:v>
                </c:pt>
                <c:pt idx="7857">
                  <c:v>4.9000000000000002E-2</c:v>
                </c:pt>
                <c:pt idx="7858">
                  <c:v>4.3999999999999997E-2</c:v>
                </c:pt>
                <c:pt idx="7859">
                  <c:v>4.9000000000000002E-2</c:v>
                </c:pt>
                <c:pt idx="7860">
                  <c:v>4.3999999999999997E-2</c:v>
                </c:pt>
                <c:pt idx="7861">
                  <c:v>4.3999999999999997E-2</c:v>
                </c:pt>
                <c:pt idx="7862">
                  <c:v>4.4999999999999998E-2</c:v>
                </c:pt>
                <c:pt idx="7863">
                  <c:v>4.4999999999999998E-2</c:v>
                </c:pt>
                <c:pt idx="7864">
                  <c:v>0.04</c:v>
                </c:pt>
                <c:pt idx="7865">
                  <c:v>3.1E-2</c:v>
                </c:pt>
                <c:pt idx="7866">
                  <c:v>3.5999999999999997E-2</c:v>
                </c:pt>
                <c:pt idx="7867">
                  <c:v>3.5999999999999997E-2</c:v>
                </c:pt>
                <c:pt idx="7868">
                  <c:v>3.1E-2</c:v>
                </c:pt>
                <c:pt idx="7869">
                  <c:v>1.6E-2</c:v>
                </c:pt>
                <c:pt idx="7870">
                  <c:v>2.1999999999999999E-2</c:v>
                </c:pt>
                <c:pt idx="7871">
                  <c:v>3.2000000000000001E-2</c:v>
                </c:pt>
                <c:pt idx="7872">
                  <c:v>3.2000000000000001E-2</c:v>
                </c:pt>
                <c:pt idx="7873">
                  <c:v>3.6999999999999998E-2</c:v>
                </c:pt>
                <c:pt idx="7874">
                  <c:v>4.2999999999999997E-2</c:v>
                </c:pt>
                <c:pt idx="7875">
                  <c:v>4.2000000000000003E-2</c:v>
                </c:pt>
                <c:pt idx="7876">
                  <c:v>2.1999999999999999E-2</c:v>
                </c:pt>
                <c:pt idx="7877">
                  <c:v>2.7E-2</c:v>
                </c:pt>
                <c:pt idx="7878">
                  <c:v>3.6999999999999998E-2</c:v>
                </c:pt>
                <c:pt idx="7879">
                  <c:v>3.7999999999999999E-2</c:v>
                </c:pt>
                <c:pt idx="7880">
                  <c:v>3.3000000000000002E-2</c:v>
                </c:pt>
                <c:pt idx="7881">
                  <c:v>3.3000000000000002E-2</c:v>
                </c:pt>
                <c:pt idx="7882">
                  <c:v>2.8000000000000001E-2</c:v>
                </c:pt>
                <c:pt idx="7883">
                  <c:v>3.3000000000000002E-2</c:v>
                </c:pt>
                <c:pt idx="7884">
                  <c:v>3.3000000000000002E-2</c:v>
                </c:pt>
                <c:pt idx="7885">
                  <c:v>3.9E-2</c:v>
                </c:pt>
                <c:pt idx="7886">
                  <c:v>3.9E-2</c:v>
                </c:pt>
                <c:pt idx="7887">
                  <c:v>3.4000000000000002E-2</c:v>
                </c:pt>
                <c:pt idx="7888">
                  <c:v>3.9E-2</c:v>
                </c:pt>
                <c:pt idx="7889">
                  <c:v>5.8999999999999997E-2</c:v>
                </c:pt>
                <c:pt idx="7890">
                  <c:v>0.06</c:v>
                </c:pt>
                <c:pt idx="7891">
                  <c:v>5.5E-2</c:v>
                </c:pt>
                <c:pt idx="7892">
                  <c:v>0.06</c:v>
                </c:pt>
                <c:pt idx="7893">
                  <c:v>0.06</c:v>
                </c:pt>
                <c:pt idx="7894">
                  <c:v>5.5E-2</c:v>
                </c:pt>
                <c:pt idx="7895">
                  <c:v>0.04</c:v>
                </c:pt>
                <c:pt idx="7896">
                  <c:v>4.4999999999999998E-2</c:v>
                </c:pt>
                <c:pt idx="7897">
                  <c:v>4.5999999999999999E-2</c:v>
                </c:pt>
                <c:pt idx="7898">
                  <c:v>0.05</c:v>
                </c:pt>
                <c:pt idx="7899">
                  <c:v>5.0999999999999997E-2</c:v>
                </c:pt>
                <c:pt idx="7900">
                  <c:v>5.1999999999999998E-2</c:v>
                </c:pt>
                <c:pt idx="7901">
                  <c:v>4.7E-2</c:v>
                </c:pt>
                <c:pt idx="7902">
                  <c:v>5.1999999999999998E-2</c:v>
                </c:pt>
                <c:pt idx="7903">
                  <c:v>5.8000000000000003E-2</c:v>
                </c:pt>
                <c:pt idx="7904">
                  <c:v>5.8000000000000003E-2</c:v>
                </c:pt>
                <c:pt idx="7905">
                  <c:v>6.2E-2</c:v>
                </c:pt>
                <c:pt idx="7906">
                  <c:v>6.2E-2</c:v>
                </c:pt>
                <c:pt idx="7907">
                  <c:v>5.8999999999999997E-2</c:v>
                </c:pt>
                <c:pt idx="7908">
                  <c:v>5.2999999999999999E-2</c:v>
                </c:pt>
                <c:pt idx="7909">
                  <c:v>4.8000000000000001E-2</c:v>
                </c:pt>
                <c:pt idx="7910">
                  <c:v>4.8000000000000001E-2</c:v>
                </c:pt>
                <c:pt idx="7911">
                  <c:v>4.2999999999999997E-2</c:v>
                </c:pt>
                <c:pt idx="7912">
                  <c:v>4.2999999999999997E-2</c:v>
                </c:pt>
                <c:pt idx="7913">
                  <c:v>3.7999999999999999E-2</c:v>
                </c:pt>
                <c:pt idx="7914">
                  <c:v>3.3000000000000002E-2</c:v>
                </c:pt>
                <c:pt idx="7915">
                  <c:v>3.9E-2</c:v>
                </c:pt>
                <c:pt idx="7916">
                  <c:v>0.05</c:v>
                </c:pt>
                <c:pt idx="7917">
                  <c:v>5.6000000000000001E-2</c:v>
                </c:pt>
                <c:pt idx="7918">
                  <c:v>5.6000000000000001E-2</c:v>
                </c:pt>
                <c:pt idx="7919">
                  <c:v>5.6000000000000001E-2</c:v>
                </c:pt>
                <c:pt idx="7920">
                  <c:v>5.5E-2</c:v>
                </c:pt>
                <c:pt idx="7921">
                  <c:v>5.0999999999999997E-2</c:v>
                </c:pt>
                <c:pt idx="7922">
                  <c:v>5.0999999999999997E-2</c:v>
                </c:pt>
                <c:pt idx="7923">
                  <c:v>5.7000000000000002E-2</c:v>
                </c:pt>
                <c:pt idx="7924">
                  <c:v>5.7000000000000002E-2</c:v>
                </c:pt>
                <c:pt idx="7925">
                  <c:v>4.5999999999999999E-2</c:v>
                </c:pt>
                <c:pt idx="7926">
                  <c:v>4.1000000000000002E-2</c:v>
                </c:pt>
                <c:pt idx="7927">
                  <c:v>4.1000000000000002E-2</c:v>
                </c:pt>
                <c:pt idx="7928">
                  <c:v>3.6999999999999998E-2</c:v>
                </c:pt>
                <c:pt idx="7929">
                  <c:v>4.2000000000000003E-2</c:v>
                </c:pt>
                <c:pt idx="7930">
                  <c:v>4.2999999999999997E-2</c:v>
                </c:pt>
                <c:pt idx="7931">
                  <c:v>3.9E-2</c:v>
                </c:pt>
                <c:pt idx="7932">
                  <c:v>0.04</c:v>
                </c:pt>
                <c:pt idx="7933">
                  <c:v>4.4999999999999998E-2</c:v>
                </c:pt>
                <c:pt idx="7934">
                  <c:v>4.5999999999999999E-2</c:v>
                </c:pt>
                <c:pt idx="7935">
                  <c:v>0.04</c:v>
                </c:pt>
                <c:pt idx="7936">
                  <c:v>0.04</c:v>
                </c:pt>
              </c:numCache>
            </c:numRef>
          </c:val>
          <c:smooth val="0"/>
        </c:ser>
        <c:dLbls>
          <c:showLegendKey val="0"/>
          <c:showVal val="0"/>
          <c:showCatName val="0"/>
          <c:showSerName val="0"/>
          <c:showPercent val="0"/>
          <c:showBubbleSize val="0"/>
        </c:dLbls>
        <c:marker val="1"/>
        <c:smooth val="0"/>
        <c:axId val="637553280"/>
        <c:axId val="637587840"/>
      </c:lineChart>
      <c:dateAx>
        <c:axId val="637553280"/>
        <c:scaling>
          <c:orientation val="minMax"/>
        </c:scaling>
        <c:delete val="0"/>
        <c:axPos val="b"/>
        <c:numFmt formatCode="[$-411]m\.d\.ge" sourceLinked="1"/>
        <c:majorTickMark val="out"/>
        <c:minorTickMark val="none"/>
        <c:tickLblPos val="low"/>
        <c:crossAx val="637587840"/>
        <c:crosses val="autoZero"/>
        <c:auto val="1"/>
        <c:lblOffset val="100"/>
        <c:baseTimeUnit val="days"/>
      </c:dateAx>
      <c:valAx>
        <c:axId val="637587840"/>
        <c:scaling>
          <c:orientation val="minMax"/>
        </c:scaling>
        <c:delete val="0"/>
        <c:axPos val="l"/>
        <c:majorGridlines/>
        <c:numFmt formatCode="General" sourceLinked="1"/>
        <c:majorTickMark val="out"/>
        <c:minorTickMark val="none"/>
        <c:tickLblPos val="nextTo"/>
        <c:crossAx val="637553280"/>
        <c:crosses val="autoZero"/>
        <c:crossBetween val="between"/>
      </c:valAx>
    </c:plotArea>
    <c:plotVisOnly val="1"/>
    <c:dispBlanksAs val="gap"/>
    <c:showDLblsOverMax val="0"/>
  </c:chart>
  <c:txPr>
    <a:bodyPr/>
    <a:lstStyle/>
    <a:p>
      <a:pPr>
        <a:defRPr sz="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花王</c:v>
                </c:pt>
              </c:strCache>
            </c:strRef>
          </c:tx>
          <c:spPr>
            <a:ln w="28575">
              <a:noFill/>
            </a:ln>
          </c:spPr>
          <c:marker>
            <c:symbol val="triangle"/>
            <c:size val="5"/>
            <c:spPr>
              <a:solidFill>
                <a:schemeClr val="tx2">
                  <a:lumMod val="75000"/>
                </a:schemeClr>
              </a:solidFill>
              <a:ln>
                <a:solidFill>
                  <a:schemeClr val="tx2">
                    <a:lumMod val="75000"/>
                  </a:schemeClr>
                </a:solidFill>
              </a:ln>
            </c:spPr>
          </c:marker>
          <c:trendline>
            <c:trendlineType val="linear"/>
            <c:dispRSqr val="1"/>
            <c:dispEq val="1"/>
            <c:trendlineLbl>
              <c:layout>
                <c:manualLayout>
                  <c:x val="8.767738407699037E-2"/>
                  <c:y val="0.37763232720909884"/>
                </c:manualLayout>
              </c:layout>
              <c:numFmt formatCode="General" sourceLinked="0"/>
              <c:txPr>
                <a:bodyPr/>
                <a:lstStyle/>
                <a:p>
                  <a:pPr>
                    <a:defRPr sz="900"/>
                  </a:pPr>
                  <a:endParaRPr lang="ja-JP"/>
                </a:p>
              </c:txPr>
            </c:trendlineLbl>
          </c:trendline>
          <c:xVal>
            <c:numRef>
              <c:f>Sheet1!$B$2:$B$61</c:f>
              <c:numCache>
                <c:formatCode>General</c:formatCode>
                <c:ptCount val="60"/>
                <c:pt idx="0">
                  <c:v>0.12604497878632667</c:v>
                </c:pt>
                <c:pt idx="1">
                  <c:v>-2.5190322109979259E-2</c:v>
                </c:pt>
                <c:pt idx="2">
                  <c:v>-1.708077268485142E-3</c:v>
                </c:pt>
                <c:pt idx="3">
                  <c:v>-1.8873915190854732E-3</c:v>
                </c:pt>
                <c:pt idx="4">
                  <c:v>-2.2665017230714932E-2</c:v>
                </c:pt>
                <c:pt idx="5">
                  <c:v>7.9607612675737946E-2</c:v>
                </c:pt>
                <c:pt idx="6">
                  <c:v>1.3399212796255075E-4</c:v>
                </c:pt>
                <c:pt idx="7">
                  <c:v>5.3924606032187371E-2</c:v>
                </c:pt>
                <c:pt idx="8">
                  <c:v>3.4663848855131553E-2</c:v>
                </c:pt>
                <c:pt idx="9">
                  <c:v>-6.2697248692687391E-2</c:v>
                </c:pt>
                <c:pt idx="10">
                  <c:v>-7.356796434657243E-3</c:v>
                </c:pt>
                <c:pt idx="11">
                  <c:v>-7.2380040605450223E-3</c:v>
                </c:pt>
                <c:pt idx="12">
                  <c:v>-3.3627347471506155E-2</c:v>
                </c:pt>
                <c:pt idx="13">
                  <c:v>3.3524310932177163E-2</c:v>
                </c:pt>
                <c:pt idx="14">
                  <c:v>5.0898527563446164E-2</c:v>
                </c:pt>
                <c:pt idx="15">
                  <c:v>2.127423647193015E-2</c:v>
                </c:pt>
                <c:pt idx="16">
                  <c:v>-8.8799615330924335E-3</c:v>
                </c:pt>
                <c:pt idx="17">
                  <c:v>3.7809964240162079E-2</c:v>
                </c:pt>
                <c:pt idx="18">
                  <c:v>5.5417744233916691E-3</c:v>
                </c:pt>
                <c:pt idx="19">
                  <c:v>5.7511772292372615E-2</c:v>
                </c:pt>
                <c:pt idx="20">
                  <c:v>-2.0066083355786031E-3</c:v>
                </c:pt>
                <c:pt idx="21">
                  <c:v>5.3711874160751582E-3</c:v>
                </c:pt>
                <c:pt idx="22">
                  <c:v>7.6872522207381958E-2</c:v>
                </c:pt>
                <c:pt idx="23">
                  <c:v>1.2639039275519239E-2</c:v>
                </c:pt>
                <c:pt idx="24">
                  <c:v>3.2194723642514189E-2</c:v>
                </c:pt>
                <c:pt idx="25">
                  <c:v>5.0766265483836621E-2</c:v>
                </c:pt>
                <c:pt idx="26">
                  <c:v>-2.5841723179876316E-2</c:v>
                </c:pt>
                <c:pt idx="27">
                  <c:v>1.78606476938174E-2</c:v>
                </c:pt>
                <c:pt idx="28">
                  <c:v>-7.3798447743925966E-2</c:v>
                </c:pt>
                <c:pt idx="29">
                  <c:v>-8.1903646595751528E-2</c:v>
                </c:pt>
                <c:pt idx="30">
                  <c:v>0.10419796479492045</c:v>
                </c:pt>
                <c:pt idx="31">
                  <c:v>1.4150943396226386E-2</c:v>
                </c:pt>
                <c:pt idx="32">
                  <c:v>-2.08511311501345E-2</c:v>
                </c:pt>
                <c:pt idx="33">
                  <c:v>-7.4471660311510382E-2</c:v>
                </c:pt>
                <c:pt idx="34">
                  <c:v>-9.3724468775967684E-2</c:v>
                </c:pt>
                <c:pt idx="35">
                  <c:v>3.8024425010594554E-2</c:v>
                </c:pt>
                <c:pt idx="36">
                  <c:v>-4.9361638954870035E-3</c:v>
                </c:pt>
                <c:pt idx="37">
                  <c:v>2.9279027264928575E-2</c:v>
                </c:pt>
                <c:pt idx="38">
                  <c:v>-9.7101029134657207E-2</c:v>
                </c:pt>
                <c:pt idx="39">
                  <c:v>6.174246680900939E-2</c:v>
                </c:pt>
                <c:pt idx="40">
                  <c:v>5.1408440056246538E-3</c:v>
                </c:pt>
                <c:pt idx="41">
                  <c:v>-5.0844653037892739E-3</c:v>
                </c:pt>
                <c:pt idx="42">
                  <c:v>5.3100288785739136E-2</c:v>
                </c:pt>
                <c:pt idx="43">
                  <c:v>5.4852048068225925E-2</c:v>
                </c:pt>
                <c:pt idx="44">
                  <c:v>3.3468759995372244E-2</c:v>
                </c:pt>
                <c:pt idx="45">
                  <c:v>2.0150005597224917E-3</c:v>
                </c:pt>
                <c:pt idx="46">
                  <c:v>8.9704075127983486E-3</c:v>
                </c:pt>
                <c:pt idx="47">
                  <c:v>-1.4798217961076537E-2</c:v>
                </c:pt>
                <c:pt idx="48">
                  <c:v>1.2693375644585513E-2</c:v>
                </c:pt>
                <c:pt idx="49">
                  <c:v>2.3873873873873835E-2</c:v>
                </c:pt>
                <c:pt idx="50">
                  <c:v>2.7754930277931994E-2</c:v>
                </c:pt>
                <c:pt idx="51">
                  <c:v>4.1627892549164396E-3</c:v>
                </c:pt>
                <c:pt idx="52">
                  <c:v>-7.4137686039244671E-4</c:v>
                </c:pt>
                <c:pt idx="53">
                  <c:v>3.5451740746007453E-2</c:v>
                </c:pt>
                <c:pt idx="54">
                  <c:v>5.4461859979101378E-2</c:v>
                </c:pt>
                <c:pt idx="55">
                  <c:v>1.4790821989172965E-2</c:v>
                </c:pt>
                <c:pt idx="56">
                  <c:v>1.4218115262711497E-2</c:v>
                </c:pt>
                <c:pt idx="57">
                  <c:v>1.0536103347344842E-2</c:v>
                </c:pt>
                <c:pt idx="58">
                  <c:v>-3.7278612301343175E-2</c:v>
                </c:pt>
                <c:pt idx="59">
                  <c:v>-2.9373840655114721E-2</c:v>
                </c:pt>
              </c:numCache>
            </c:numRef>
          </c:xVal>
          <c:yVal>
            <c:numRef>
              <c:f>Sheet1!$C$2:$C$61</c:f>
              <c:numCache>
                <c:formatCode>General</c:formatCode>
                <c:ptCount val="60"/>
                <c:pt idx="0">
                  <c:v>9.4155844155844159E-2</c:v>
                </c:pt>
                <c:pt idx="1">
                  <c:v>-5.637982195845697E-2</c:v>
                </c:pt>
                <c:pt idx="2">
                  <c:v>6.1320754716981132E-2</c:v>
                </c:pt>
                <c:pt idx="3">
                  <c:v>-6.9629629629629625E-2</c:v>
                </c:pt>
                <c:pt idx="4">
                  <c:v>-8.598726114649681E-2</c:v>
                </c:pt>
                <c:pt idx="5">
                  <c:v>6.6202090592334492E-2</c:v>
                </c:pt>
                <c:pt idx="6">
                  <c:v>6.699346405228758E-2</c:v>
                </c:pt>
                <c:pt idx="7">
                  <c:v>3.0627871362940276E-2</c:v>
                </c:pt>
                <c:pt idx="8">
                  <c:v>-1.6344725111441308E-2</c:v>
                </c:pt>
                <c:pt idx="9">
                  <c:v>-1.0574018126888218E-2</c:v>
                </c:pt>
                <c:pt idx="10">
                  <c:v>6.7175572519083973E-2</c:v>
                </c:pt>
                <c:pt idx="11">
                  <c:v>4.63519313304721E-2</c:v>
                </c:pt>
                <c:pt idx="12">
                  <c:v>5.1955154498222585E-2</c:v>
                </c:pt>
                <c:pt idx="13">
                  <c:v>4.5749935014296854E-2</c:v>
                </c:pt>
                <c:pt idx="14">
                  <c:v>-8.948545861297539E-3</c:v>
                </c:pt>
                <c:pt idx="15">
                  <c:v>6.5211938801103583E-2</c:v>
                </c:pt>
                <c:pt idx="16">
                  <c:v>5.6039557334589124E-2</c:v>
                </c:pt>
                <c:pt idx="17">
                  <c:v>-4.648829431438127E-2</c:v>
                </c:pt>
                <c:pt idx="18">
                  <c:v>6.5474102654039515E-3</c:v>
                </c:pt>
                <c:pt idx="19">
                  <c:v>2.1256824253688002E-2</c:v>
                </c:pt>
                <c:pt idx="20">
                  <c:v>8.2120109190172888E-2</c:v>
                </c:pt>
                <c:pt idx="21">
                  <c:v>8.9131805759932736E-2</c:v>
                </c:pt>
                <c:pt idx="22">
                  <c:v>3.2619185485427526E-2</c:v>
                </c:pt>
                <c:pt idx="23">
                  <c:v>0.12149532710280374</c:v>
                </c:pt>
                <c:pt idx="24">
                  <c:v>-4.1833333333333333E-2</c:v>
                </c:pt>
                <c:pt idx="25">
                  <c:v>-1.6002783092711775E-2</c:v>
                </c:pt>
                <c:pt idx="26">
                  <c:v>6.363797065582464E-3</c:v>
                </c:pt>
                <c:pt idx="27">
                  <c:v>0.10504127876339364</c:v>
                </c:pt>
                <c:pt idx="28">
                  <c:v>-0.11746940073120331</c:v>
                </c:pt>
                <c:pt idx="29">
                  <c:v>-2.6837175792507204E-2</c:v>
                </c:pt>
                <c:pt idx="30">
                  <c:v>0.15472885434018138</c:v>
                </c:pt>
                <c:pt idx="31">
                  <c:v>1.154031094726719E-2</c:v>
                </c:pt>
                <c:pt idx="32">
                  <c:v>-8.8733956583742675E-3</c:v>
                </c:pt>
                <c:pt idx="33">
                  <c:v>2.2382094324540368E-2</c:v>
                </c:pt>
                <c:pt idx="34">
                  <c:v>-0.10883502736512901</c:v>
                </c:pt>
                <c:pt idx="35">
                  <c:v>5.3342691700298296E-2</c:v>
                </c:pt>
                <c:pt idx="36">
                  <c:v>1.8823921372647011E-2</c:v>
                </c:pt>
                <c:pt idx="37">
                  <c:v>-2.4525833878351862E-3</c:v>
                </c:pt>
                <c:pt idx="38">
                  <c:v>-2.8192099655794133E-2</c:v>
                </c:pt>
                <c:pt idx="39">
                  <c:v>-6.3417102378141341E-2</c:v>
                </c:pt>
                <c:pt idx="40">
                  <c:v>-3.169457950657302E-2</c:v>
                </c:pt>
                <c:pt idx="41">
                  <c:v>5.8396875581179099E-2</c:v>
                </c:pt>
                <c:pt idx="42">
                  <c:v>-5.0254788262168337E-2</c:v>
                </c:pt>
                <c:pt idx="43">
                  <c:v>-2.553191489361702E-2</c:v>
                </c:pt>
                <c:pt idx="44">
                  <c:v>5.2022023922536548E-2</c:v>
                </c:pt>
                <c:pt idx="45">
                  <c:v>7.5798592311857064E-3</c:v>
                </c:pt>
                <c:pt idx="46">
                  <c:v>3.9047107289987462E-2</c:v>
                </c:pt>
                <c:pt idx="47">
                  <c:v>5.2232373728667472E-2</c:v>
                </c:pt>
                <c:pt idx="48">
                  <c:v>7.2083879423328967E-3</c:v>
                </c:pt>
                <c:pt idx="49">
                  <c:v>0.13581652569941444</c:v>
                </c:pt>
                <c:pt idx="50">
                  <c:v>-4.4536732063582989E-2</c:v>
                </c:pt>
                <c:pt idx="51">
                  <c:v>6.2949640287769783E-3</c:v>
                </c:pt>
                <c:pt idx="52">
                  <c:v>2.2043491212392016E-2</c:v>
                </c:pt>
                <c:pt idx="53">
                  <c:v>-3.5266686097347712E-2</c:v>
                </c:pt>
                <c:pt idx="54">
                  <c:v>3.2628398791540787E-2</c:v>
                </c:pt>
                <c:pt idx="55">
                  <c:v>8.8063194850789936E-2</c:v>
                </c:pt>
                <c:pt idx="56">
                  <c:v>2.4334498521107823E-2</c:v>
                </c:pt>
                <c:pt idx="57">
                  <c:v>-7.3500459377871113E-3</c:v>
                </c:pt>
                <c:pt idx="58">
                  <c:v>3.8212349596720881E-2</c:v>
                </c:pt>
                <c:pt idx="59">
                  <c:v>1.6428935303107489E-2</c:v>
                </c:pt>
              </c:numCache>
            </c:numRef>
          </c:yVal>
          <c:smooth val="0"/>
        </c:ser>
        <c:dLbls>
          <c:showLegendKey val="0"/>
          <c:showVal val="0"/>
          <c:showCatName val="0"/>
          <c:showSerName val="0"/>
          <c:showPercent val="0"/>
          <c:showBubbleSize val="0"/>
        </c:dLbls>
        <c:axId val="585909376"/>
        <c:axId val="585910912"/>
      </c:scatterChart>
      <c:valAx>
        <c:axId val="585909376"/>
        <c:scaling>
          <c:orientation val="minMax"/>
        </c:scaling>
        <c:delete val="0"/>
        <c:axPos val="b"/>
        <c:numFmt formatCode="0%" sourceLinked="0"/>
        <c:majorTickMark val="out"/>
        <c:minorTickMark val="none"/>
        <c:tickLblPos val="low"/>
        <c:crossAx val="585910912"/>
        <c:crosses val="autoZero"/>
        <c:crossBetween val="midCat"/>
      </c:valAx>
      <c:valAx>
        <c:axId val="585910912"/>
        <c:scaling>
          <c:orientation val="minMax"/>
          <c:max val="0.25"/>
          <c:min val="-0.25"/>
        </c:scaling>
        <c:delete val="0"/>
        <c:axPos val="l"/>
        <c:majorGridlines/>
        <c:numFmt formatCode="0%" sourceLinked="0"/>
        <c:majorTickMark val="out"/>
        <c:minorTickMark val="none"/>
        <c:tickLblPos val="low"/>
        <c:crossAx val="585909376"/>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Sheet1!$K$1</c:f>
              <c:strCache>
                <c:ptCount val="1"/>
                <c:pt idx="0">
                  <c:v>トヨタ自動車</c:v>
                </c:pt>
              </c:strCache>
            </c:strRef>
          </c:tx>
          <c:spPr>
            <a:ln w="28575">
              <a:noFill/>
            </a:ln>
          </c:spPr>
          <c:marker>
            <c:symbol val="diamond"/>
            <c:size val="5"/>
            <c:spPr>
              <a:solidFill>
                <a:schemeClr val="accent2">
                  <a:lumMod val="50000"/>
                </a:schemeClr>
              </a:solidFill>
              <a:ln>
                <a:solidFill>
                  <a:schemeClr val="accent2">
                    <a:lumMod val="50000"/>
                  </a:schemeClr>
                </a:solidFill>
              </a:ln>
            </c:spPr>
          </c:marker>
          <c:trendline>
            <c:trendlineType val="linear"/>
            <c:dispRSqr val="1"/>
            <c:dispEq val="1"/>
            <c:trendlineLbl>
              <c:layout>
                <c:manualLayout>
                  <c:x val="6.0285214348206474E-2"/>
                  <c:y val="0.43220363079615048"/>
                </c:manualLayout>
              </c:layout>
              <c:numFmt formatCode="General" sourceLinked="0"/>
              <c:txPr>
                <a:bodyPr/>
                <a:lstStyle/>
                <a:p>
                  <a:pPr>
                    <a:defRPr sz="1050"/>
                  </a:pPr>
                  <a:endParaRPr lang="ja-JP"/>
                </a:p>
              </c:txPr>
            </c:trendlineLbl>
          </c:trendline>
          <c:xVal>
            <c:numRef>
              <c:f>Sheet1!$J$2:$J$61</c:f>
              <c:numCache>
                <c:formatCode>General</c:formatCode>
                <c:ptCount val="60"/>
                <c:pt idx="0">
                  <c:v>0.12604497878632667</c:v>
                </c:pt>
                <c:pt idx="1">
                  <c:v>-2.5190322109979259E-2</c:v>
                </c:pt>
                <c:pt idx="2">
                  <c:v>-1.708077268485142E-3</c:v>
                </c:pt>
                <c:pt idx="3">
                  <c:v>-1.8873915190854732E-3</c:v>
                </c:pt>
                <c:pt idx="4">
                  <c:v>-2.2665017230714932E-2</c:v>
                </c:pt>
                <c:pt idx="5">
                  <c:v>7.9607612675737946E-2</c:v>
                </c:pt>
                <c:pt idx="6">
                  <c:v>1.3399212796255075E-4</c:v>
                </c:pt>
                <c:pt idx="7">
                  <c:v>5.3924606032187371E-2</c:v>
                </c:pt>
                <c:pt idx="8">
                  <c:v>3.4663848855131553E-2</c:v>
                </c:pt>
                <c:pt idx="9">
                  <c:v>-6.2697248692687391E-2</c:v>
                </c:pt>
                <c:pt idx="10">
                  <c:v>-7.356796434657243E-3</c:v>
                </c:pt>
                <c:pt idx="11">
                  <c:v>-7.2380040605450223E-3</c:v>
                </c:pt>
                <c:pt idx="12">
                  <c:v>-3.3627347471506155E-2</c:v>
                </c:pt>
                <c:pt idx="13">
                  <c:v>3.3524310932177163E-2</c:v>
                </c:pt>
                <c:pt idx="14">
                  <c:v>5.0898527563446164E-2</c:v>
                </c:pt>
                <c:pt idx="15">
                  <c:v>2.127423647193015E-2</c:v>
                </c:pt>
                <c:pt idx="16">
                  <c:v>-8.8799615330924335E-3</c:v>
                </c:pt>
                <c:pt idx="17">
                  <c:v>3.7809964240162079E-2</c:v>
                </c:pt>
                <c:pt idx="18">
                  <c:v>5.5417744233916691E-3</c:v>
                </c:pt>
                <c:pt idx="19">
                  <c:v>5.7511772292372615E-2</c:v>
                </c:pt>
                <c:pt idx="20">
                  <c:v>-2.0066083355786031E-3</c:v>
                </c:pt>
                <c:pt idx="21">
                  <c:v>5.3711874160751582E-3</c:v>
                </c:pt>
                <c:pt idx="22">
                  <c:v>7.6872522207381958E-2</c:v>
                </c:pt>
                <c:pt idx="23">
                  <c:v>1.2639039275519239E-2</c:v>
                </c:pt>
                <c:pt idx="24">
                  <c:v>3.2194723642514189E-2</c:v>
                </c:pt>
                <c:pt idx="25">
                  <c:v>5.0766265483836621E-2</c:v>
                </c:pt>
                <c:pt idx="26">
                  <c:v>-2.5841723179876316E-2</c:v>
                </c:pt>
                <c:pt idx="27">
                  <c:v>1.78606476938174E-2</c:v>
                </c:pt>
                <c:pt idx="28">
                  <c:v>-7.3798447743925966E-2</c:v>
                </c:pt>
                <c:pt idx="29">
                  <c:v>-8.1903646595751528E-2</c:v>
                </c:pt>
                <c:pt idx="30">
                  <c:v>0.10419796479492045</c:v>
                </c:pt>
                <c:pt idx="31">
                  <c:v>1.4150943396226386E-2</c:v>
                </c:pt>
                <c:pt idx="32">
                  <c:v>-2.08511311501345E-2</c:v>
                </c:pt>
                <c:pt idx="33">
                  <c:v>-7.4471660311510382E-2</c:v>
                </c:pt>
                <c:pt idx="34">
                  <c:v>-9.3724468775967684E-2</c:v>
                </c:pt>
                <c:pt idx="35">
                  <c:v>3.8024425010594554E-2</c:v>
                </c:pt>
                <c:pt idx="36">
                  <c:v>-4.9361638954870035E-3</c:v>
                </c:pt>
                <c:pt idx="37">
                  <c:v>2.9279027264928575E-2</c:v>
                </c:pt>
                <c:pt idx="38">
                  <c:v>-9.7101029134657207E-2</c:v>
                </c:pt>
                <c:pt idx="39">
                  <c:v>6.174246680900939E-2</c:v>
                </c:pt>
                <c:pt idx="40">
                  <c:v>5.1408440056246538E-3</c:v>
                </c:pt>
                <c:pt idx="41">
                  <c:v>-5.0844653037892739E-3</c:v>
                </c:pt>
                <c:pt idx="42">
                  <c:v>5.3100288785739136E-2</c:v>
                </c:pt>
                <c:pt idx="43">
                  <c:v>5.4852048068225925E-2</c:v>
                </c:pt>
                <c:pt idx="44">
                  <c:v>3.3468759995372244E-2</c:v>
                </c:pt>
                <c:pt idx="45">
                  <c:v>2.0150005597224917E-3</c:v>
                </c:pt>
                <c:pt idx="46">
                  <c:v>8.9704075127983486E-3</c:v>
                </c:pt>
                <c:pt idx="47">
                  <c:v>-1.4798217961076537E-2</c:v>
                </c:pt>
                <c:pt idx="48">
                  <c:v>1.2693375644585513E-2</c:v>
                </c:pt>
                <c:pt idx="49">
                  <c:v>2.3873873873873835E-2</c:v>
                </c:pt>
                <c:pt idx="50">
                  <c:v>2.7754930277931994E-2</c:v>
                </c:pt>
                <c:pt idx="51">
                  <c:v>4.1627892549164396E-3</c:v>
                </c:pt>
                <c:pt idx="52">
                  <c:v>-7.4137686039244671E-4</c:v>
                </c:pt>
                <c:pt idx="53">
                  <c:v>3.5451740746007453E-2</c:v>
                </c:pt>
                <c:pt idx="54">
                  <c:v>5.4461859979101378E-2</c:v>
                </c:pt>
                <c:pt idx="55">
                  <c:v>1.4790821989172965E-2</c:v>
                </c:pt>
                <c:pt idx="56">
                  <c:v>1.4218115262711497E-2</c:v>
                </c:pt>
                <c:pt idx="57">
                  <c:v>1.0536103347344842E-2</c:v>
                </c:pt>
                <c:pt idx="58">
                  <c:v>-3.7278612301343175E-2</c:v>
                </c:pt>
                <c:pt idx="59">
                  <c:v>-2.9373840655114721E-2</c:v>
                </c:pt>
              </c:numCache>
            </c:numRef>
          </c:xVal>
          <c:yVal>
            <c:numRef>
              <c:f>Sheet1!$K$2:$K$61</c:f>
              <c:numCache>
                <c:formatCode>General</c:formatCode>
                <c:ptCount val="60"/>
                <c:pt idx="0">
                  <c:v>0.16049382716049382</c:v>
                </c:pt>
                <c:pt idx="1">
                  <c:v>6.5602836879432622E-2</c:v>
                </c:pt>
                <c:pt idx="2">
                  <c:v>-3.3277870216306157E-3</c:v>
                </c:pt>
                <c:pt idx="3">
                  <c:v>-3.3388981636060101E-3</c:v>
                </c:pt>
                <c:pt idx="4">
                  <c:v>-5.0251256281407036E-3</c:v>
                </c:pt>
                <c:pt idx="5">
                  <c:v>5.5555555555555552E-2</c:v>
                </c:pt>
                <c:pt idx="6">
                  <c:v>1.4354066985645933E-2</c:v>
                </c:pt>
                <c:pt idx="7">
                  <c:v>3.1446540880503146E-3</c:v>
                </c:pt>
                <c:pt idx="8">
                  <c:v>6.269592476489028E-3</c:v>
                </c:pt>
                <c:pt idx="9">
                  <c:v>-7.7570093457943926E-2</c:v>
                </c:pt>
                <c:pt idx="10">
                  <c:v>-1.4015535292131037E-2</c:v>
                </c:pt>
                <c:pt idx="11">
                  <c:v>-2.2264086316150025E-3</c:v>
                </c:pt>
                <c:pt idx="12">
                  <c:v>-5.3209749399244763E-2</c:v>
                </c:pt>
                <c:pt idx="13">
                  <c:v>4.4416243654822336E-2</c:v>
                </c:pt>
                <c:pt idx="14">
                  <c:v>5.6066655094601632E-2</c:v>
                </c:pt>
                <c:pt idx="15">
                  <c:v>8.7113740959894811E-3</c:v>
                </c:pt>
                <c:pt idx="16">
                  <c:v>-3.4055727554179564E-2</c:v>
                </c:pt>
                <c:pt idx="17">
                  <c:v>9.0249662618083676E-2</c:v>
                </c:pt>
                <c:pt idx="18">
                  <c:v>5.415441745319511E-3</c:v>
                </c:pt>
                <c:pt idx="19">
                  <c:v>0.12557710064635272</c:v>
                </c:pt>
                <c:pt idx="20">
                  <c:v>3.336067815149029E-2</c:v>
                </c:pt>
                <c:pt idx="21">
                  <c:v>1.1510981741201376E-2</c:v>
                </c:pt>
                <c:pt idx="22">
                  <c:v>5.4676258992805753E-2</c:v>
                </c:pt>
                <c:pt idx="23">
                  <c:v>3.9687461242713627E-2</c:v>
                </c:pt>
                <c:pt idx="24">
                  <c:v>-2.9822259334367171E-3</c:v>
                </c:pt>
                <c:pt idx="25">
                  <c:v>2.9432878679109833E-2</c:v>
                </c:pt>
                <c:pt idx="26">
                  <c:v>-4.6606229660622965E-2</c:v>
                </c:pt>
                <c:pt idx="27">
                  <c:v>6.0953309764720225E-3</c:v>
                </c:pt>
                <c:pt idx="28">
                  <c:v>-0.12855931176541863</c:v>
                </c:pt>
                <c:pt idx="29">
                  <c:v>-3.0728587319243605E-2</c:v>
                </c:pt>
                <c:pt idx="30">
                  <c:v>7.1438817960120499E-2</c:v>
                </c:pt>
                <c:pt idx="31">
                  <c:v>2.5170705583076717E-2</c:v>
                </c:pt>
                <c:pt idx="32">
                  <c:v>-2.2071307300509338E-2</c:v>
                </c:pt>
                <c:pt idx="33">
                  <c:v>-3.8461538461538464E-2</c:v>
                </c:pt>
                <c:pt idx="34">
                  <c:v>-0.18097222222222223</c:v>
                </c:pt>
                <c:pt idx="35">
                  <c:v>9.3267763269459045E-3</c:v>
                </c:pt>
                <c:pt idx="36">
                  <c:v>-5.0067204301075266E-2</c:v>
                </c:pt>
                <c:pt idx="37">
                  <c:v>2.2815705695083129E-2</c:v>
                </c:pt>
                <c:pt idx="38">
                  <c:v>-0.12640498011412762</c:v>
                </c:pt>
                <c:pt idx="39">
                  <c:v>0.16666666666666666</c:v>
                </c:pt>
                <c:pt idx="40">
                  <c:v>5.8364438411944351E-2</c:v>
                </c:pt>
                <c:pt idx="41">
                  <c:v>-7.3581276050016034E-2</c:v>
                </c:pt>
                <c:pt idx="42">
                  <c:v>5.1912095518255756E-2</c:v>
                </c:pt>
                <c:pt idx="43">
                  <c:v>9.3765421944398755E-2</c:v>
                </c:pt>
                <c:pt idx="44">
                  <c:v>3.4441269363814107E-2</c:v>
                </c:pt>
                <c:pt idx="45">
                  <c:v>-4.2744984006978771E-2</c:v>
                </c:pt>
                <c:pt idx="46">
                  <c:v>-3.3262454434993927E-2</c:v>
                </c:pt>
                <c:pt idx="47">
                  <c:v>-5.0746268656716415E-2</c:v>
                </c:pt>
                <c:pt idx="48">
                  <c:v>-1.1585567692816948E-3</c:v>
                </c:pt>
                <c:pt idx="49">
                  <c:v>-1.7067108533554268E-2</c:v>
                </c:pt>
                <c:pt idx="50">
                  <c:v>-6.5745111260957518E-3</c:v>
                </c:pt>
                <c:pt idx="51">
                  <c:v>5.7865263872390972E-2</c:v>
                </c:pt>
                <c:pt idx="52">
                  <c:v>-8.1809432146294509E-3</c:v>
                </c:pt>
                <c:pt idx="53">
                  <c:v>8.5233705321041561E-2</c:v>
                </c:pt>
                <c:pt idx="54">
                  <c:v>4.1728763040238454E-2</c:v>
                </c:pt>
                <c:pt idx="55">
                  <c:v>7.725321888412017E-3</c:v>
                </c:pt>
                <c:pt idx="56">
                  <c:v>2.3992049971607043E-2</c:v>
                </c:pt>
                <c:pt idx="57">
                  <c:v>3.7016497989740743E-2</c:v>
                </c:pt>
                <c:pt idx="58">
                  <c:v>-3.2754010695187165E-2</c:v>
                </c:pt>
                <c:pt idx="59">
                  <c:v>-5.6668970283344854E-2</c:v>
                </c:pt>
              </c:numCache>
            </c:numRef>
          </c:yVal>
          <c:smooth val="0"/>
        </c:ser>
        <c:dLbls>
          <c:showLegendKey val="0"/>
          <c:showVal val="0"/>
          <c:showCatName val="0"/>
          <c:showSerName val="0"/>
          <c:showPercent val="0"/>
          <c:showBubbleSize val="0"/>
        </c:dLbls>
        <c:axId val="585923200"/>
        <c:axId val="585945472"/>
      </c:scatterChart>
      <c:valAx>
        <c:axId val="585923200"/>
        <c:scaling>
          <c:orientation val="minMax"/>
        </c:scaling>
        <c:delete val="0"/>
        <c:axPos val="b"/>
        <c:numFmt formatCode="0%" sourceLinked="0"/>
        <c:majorTickMark val="out"/>
        <c:minorTickMark val="none"/>
        <c:tickLblPos val="low"/>
        <c:crossAx val="585945472"/>
        <c:crosses val="autoZero"/>
        <c:crossBetween val="midCat"/>
      </c:valAx>
      <c:valAx>
        <c:axId val="585945472"/>
        <c:scaling>
          <c:orientation val="minMax"/>
          <c:max val="0.25"/>
        </c:scaling>
        <c:delete val="0"/>
        <c:axPos val="l"/>
        <c:majorGridlines/>
        <c:numFmt formatCode="0%" sourceLinked="0"/>
        <c:majorTickMark val="out"/>
        <c:minorTickMark val="none"/>
        <c:tickLblPos val="low"/>
        <c:crossAx val="585923200"/>
        <c:crosses val="autoZero"/>
        <c:crossBetween val="midCat"/>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a:solidFill>
                <a:schemeClr val="tx1"/>
              </a:solidFill>
            </a:ln>
          </c:spPr>
          <c:marker>
            <c:symbol val="none"/>
          </c:marker>
          <c:cat>
            <c:numRef>
              <c:f>Sheet1!$A$2:$A$45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Sheet1!$B$2:$B$45</c:f>
              <c:numCache>
                <c:formatCode>General</c:formatCode>
                <c:ptCount val="44"/>
                <c:pt idx="0">
                  <c:v>3.2000000000000001E-2</c:v>
                </c:pt>
                <c:pt idx="1">
                  <c:v>4.2000000000000003E-2</c:v>
                </c:pt>
                <c:pt idx="2">
                  <c:v>3.3000000000000002E-2</c:v>
                </c:pt>
                <c:pt idx="3">
                  <c:v>3.5000000000000003E-2</c:v>
                </c:pt>
                <c:pt idx="4">
                  <c:v>4.4999999999999998E-2</c:v>
                </c:pt>
                <c:pt idx="5">
                  <c:v>5.2000000000000005E-2</c:v>
                </c:pt>
                <c:pt idx="6">
                  <c:v>3.3000000000000002E-2</c:v>
                </c:pt>
                <c:pt idx="7">
                  <c:v>4.7E-2</c:v>
                </c:pt>
                <c:pt idx="8">
                  <c:v>6.8000000000000005E-2</c:v>
                </c:pt>
                <c:pt idx="9">
                  <c:v>4.9000000000000002E-2</c:v>
                </c:pt>
                <c:pt idx="10">
                  <c:v>4.9000000000000002E-2</c:v>
                </c:pt>
                <c:pt idx="11">
                  <c:v>3.4000000000000002E-2</c:v>
                </c:pt>
                <c:pt idx="12">
                  <c:v>8.0000000000000002E-3</c:v>
                </c:pt>
                <c:pt idx="13">
                  <c:v>-5.0000000000000001E-3</c:v>
                </c:pt>
                <c:pt idx="14">
                  <c:v>0.01</c:v>
                </c:pt>
                <c:pt idx="15">
                  <c:v>2.7000000000000003E-2</c:v>
                </c:pt>
                <c:pt idx="16">
                  <c:v>3.1E-2</c:v>
                </c:pt>
                <c:pt idx="17">
                  <c:v>1.1000000000000001E-2</c:v>
                </c:pt>
                <c:pt idx="18">
                  <c:v>-1.1000000000000001E-2</c:v>
                </c:pt>
                <c:pt idx="19">
                  <c:v>-3.0000000000000001E-3</c:v>
                </c:pt>
                <c:pt idx="20">
                  <c:v>2.7999999999999997E-2</c:v>
                </c:pt>
                <c:pt idx="21">
                  <c:v>4.0000000000000001E-3</c:v>
                </c:pt>
                <c:pt idx="22">
                  <c:v>1E-3</c:v>
                </c:pt>
                <c:pt idx="23">
                  <c:v>1.4999999999999999E-2</c:v>
                </c:pt>
                <c:pt idx="24">
                  <c:v>2.2000000000000002E-2</c:v>
                </c:pt>
                <c:pt idx="25">
                  <c:v>1.7000000000000001E-2</c:v>
                </c:pt>
                <c:pt idx="26">
                  <c:v>1.3999999999999999E-2</c:v>
                </c:pt>
                <c:pt idx="27">
                  <c:v>1.7000000000000001E-2</c:v>
                </c:pt>
                <c:pt idx="28">
                  <c:v>-1.1000000000000001E-2</c:v>
                </c:pt>
                <c:pt idx="29">
                  <c:v>-5.4000000000000006E-2</c:v>
                </c:pt>
                <c:pt idx="30">
                  <c:v>4.2000000000000003E-2</c:v>
                </c:pt>
                <c:pt idx="31">
                  <c:v>-1E-3</c:v>
                </c:pt>
                <c:pt idx="32">
                  <c:v>1.4999999999999999E-2</c:v>
                </c:pt>
                <c:pt idx="33">
                  <c:v>0.02</c:v>
                </c:pt>
                <c:pt idx="34">
                  <c:v>4.0000000000000001E-3</c:v>
                </c:pt>
                <c:pt idx="35">
                  <c:v>1.3999999999999999E-2</c:v>
                </c:pt>
                <c:pt idx="36">
                  <c:v>9.0000000000000011E-3</c:v>
                </c:pt>
                <c:pt idx="37">
                  <c:v>1.7000000000000001E-2</c:v>
                </c:pt>
                <c:pt idx="38">
                  <c:v>1.2E-2</c:v>
                </c:pt>
                <c:pt idx="39">
                  <c:v>9.0000000000000011E-3</c:v>
                </c:pt>
                <c:pt idx="40">
                  <c:v>3.0000000000000001E-3</c:v>
                </c:pt>
                <c:pt idx="41">
                  <c:v>6.9999999999999993E-3</c:v>
                </c:pt>
                <c:pt idx="42">
                  <c:v>5.0000000000000001E-3</c:v>
                </c:pt>
                <c:pt idx="43">
                  <c:v>5.0000000000000001E-3</c:v>
                </c:pt>
              </c:numCache>
            </c:numRef>
          </c:val>
          <c:smooth val="0"/>
        </c:ser>
        <c:dLbls>
          <c:showLegendKey val="0"/>
          <c:showVal val="0"/>
          <c:showCatName val="0"/>
          <c:showSerName val="0"/>
          <c:showPercent val="0"/>
          <c:showBubbleSize val="0"/>
        </c:dLbls>
        <c:marker val="1"/>
        <c:smooth val="0"/>
        <c:axId val="639080320"/>
        <c:axId val="639081856"/>
      </c:lineChart>
      <c:catAx>
        <c:axId val="639080320"/>
        <c:scaling>
          <c:orientation val="minMax"/>
        </c:scaling>
        <c:delete val="0"/>
        <c:axPos val="b"/>
        <c:numFmt formatCode="General" sourceLinked="1"/>
        <c:majorTickMark val="out"/>
        <c:minorTickMark val="none"/>
        <c:tickLblPos val="low"/>
        <c:txPr>
          <a:bodyPr rot="-5400000" vert="horz"/>
          <a:lstStyle/>
          <a:p>
            <a:pPr>
              <a:defRPr sz="1000"/>
            </a:pPr>
            <a:endParaRPr lang="ja-JP"/>
          </a:p>
        </c:txPr>
        <c:crossAx val="639081856"/>
        <c:crosses val="autoZero"/>
        <c:auto val="1"/>
        <c:lblAlgn val="ctr"/>
        <c:lblOffset val="100"/>
        <c:noMultiLvlLbl val="0"/>
      </c:catAx>
      <c:valAx>
        <c:axId val="639081856"/>
        <c:scaling>
          <c:orientation val="minMax"/>
        </c:scaling>
        <c:delete val="0"/>
        <c:axPos val="l"/>
        <c:majorGridlines/>
        <c:numFmt formatCode="0%" sourceLinked="0"/>
        <c:majorTickMark val="out"/>
        <c:minorTickMark val="none"/>
        <c:tickLblPos val="nextTo"/>
        <c:txPr>
          <a:bodyPr/>
          <a:lstStyle/>
          <a:p>
            <a:pPr>
              <a:defRPr sz="800"/>
            </a:pPr>
            <a:endParaRPr lang="ja-JP"/>
          </a:p>
        </c:txPr>
        <c:crossAx val="639080320"/>
        <c:crosses val="autoZero"/>
        <c:crossBetween val="between"/>
        <c:majorUnit val="1.0000000000000002E-2"/>
      </c:valAx>
    </c:plotArea>
    <c:plotVisOnly val="1"/>
    <c:dispBlanksAs val="gap"/>
    <c:showDLblsOverMax val="0"/>
  </c:chart>
  <c:spPr>
    <a:solidFill>
      <a:schemeClr val="bg1"/>
    </a:solidFill>
  </c:spPr>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a:solidFill>
                <a:schemeClr val="tx1"/>
              </a:solidFill>
            </a:ln>
          </c:spPr>
          <c:marker>
            <c:symbol val="none"/>
          </c:marker>
          <c:cat>
            <c:numRef>
              <c:f>Sheet1!$A$2:$A$45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Sheet1!$B$2:$B$45</c:f>
              <c:numCache>
                <c:formatCode>General</c:formatCode>
                <c:ptCount val="44"/>
                <c:pt idx="0">
                  <c:v>7.8E-2</c:v>
                </c:pt>
                <c:pt idx="1">
                  <c:v>4.9000000000000002E-2</c:v>
                </c:pt>
                <c:pt idx="2">
                  <c:v>2.7000000000000003E-2</c:v>
                </c:pt>
                <c:pt idx="3">
                  <c:v>1.9E-2</c:v>
                </c:pt>
                <c:pt idx="4">
                  <c:v>2.3E-2</c:v>
                </c:pt>
                <c:pt idx="5">
                  <c:v>0.02</c:v>
                </c:pt>
                <c:pt idx="6">
                  <c:v>6.0000000000000001E-3</c:v>
                </c:pt>
                <c:pt idx="7">
                  <c:v>1E-3</c:v>
                </c:pt>
                <c:pt idx="8">
                  <c:v>6.9999999999999993E-3</c:v>
                </c:pt>
                <c:pt idx="9">
                  <c:v>2.3E-2</c:v>
                </c:pt>
                <c:pt idx="10">
                  <c:v>3.1E-2</c:v>
                </c:pt>
                <c:pt idx="11">
                  <c:v>3.3000000000000002E-2</c:v>
                </c:pt>
                <c:pt idx="12">
                  <c:v>1.8000000000000002E-2</c:v>
                </c:pt>
                <c:pt idx="13">
                  <c:v>1.2E-2</c:v>
                </c:pt>
                <c:pt idx="14">
                  <c:v>6.9999999999999993E-3</c:v>
                </c:pt>
                <c:pt idx="15">
                  <c:v>-1E-3</c:v>
                </c:pt>
                <c:pt idx="16">
                  <c:v>1E-3</c:v>
                </c:pt>
                <c:pt idx="17">
                  <c:v>1.7000000000000001E-2</c:v>
                </c:pt>
                <c:pt idx="18">
                  <c:v>6.9999999999999993E-3</c:v>
                </c:pt>
                <c:pt idx="19">
                  <c:v>-3.0000000000000001E-3</c:v>
                </c:pt>
                <c:pt idx="20">
                  <c:v>-6.9999999999999993E-3</c:v>
                </c:pt>
                <c:pt idx="21">
                  <c:v>-6.9999999999999993E-3</c:v>
                </c:pt>
                <c:pt idx="22">
                  <c:v>-9.0000000000000011E-3</c:v>
                </c:pt>
                <c:pt idx="23">
                  <c:v>-3.0000000000000001E-3</c:v>
                </c:pt>
                <c:pt idx="24">
                  <c:v>0</c:v>
                </c:pt>
                <c:pt idx="25">
                  <c:v>-3.0000000000000001E-3</c:v>
                </c:pt>
                <c:pt idx="26">
                  <c:v>3.0000000000000001E-3</c:v>
                </c:pt>
                <c:pt idx="27">
                  <c:v>1E-3</c:v>
                </c:pt>
                <c:pt idx="28">
                  <c:v>1.3999999999999999E-2</c:v>
                </c:pt>
                <c:pt idx="29">
                  <c:v>-1.3000000000000001E-2</c:v>
                </c:pt>
                <c:pt idx="30">
                  <c:v>-6.9999999999999993E-3</c:v>
                </c:pt>
                <c:pt idx="31">
                  <c:v>-3.0000000000000001E-3</c:v>
                </c:pt>
                <c:pt idx="32">
                  <c:v>-1E-3</c:v>
                </c:pt>
                <c:pt idx="33">
                  <c:v>3.0000000000000001E-3</c:v>
                </c:pt>
                <c:pt idx="34">
                  <c:v>2.7999999999999997E-2</c:v>
                </c:pt>
                <c:pt idx="35">
                  <c:v>8.0000000000000002E-3</c:v>
                </c:pt>
                <c:pt idx="36">
                  <c:v>-1E-3</c:v>
                </c:pt>
                <c:pt idx="37">
                  <c:v>5.0000000000000001E-3</c:v>
                </c:pt>
                <c:pt idx="38">
                  <c:v>1.1000000000000001E-2</c:v>
                </c:pt>
                <c:pt idx="39">
                  <c:v>1.1000000000000001E-2</c:v>
                </c:pt>
                <c:pt idx="40">
                  <c:v>1.7000000000000001E-2</c:v>
                </c:pt>
                <c:pt idx="41">
                  <c:v>1.1000000000000001E-2</c:v>
                </c:pt>
                <c:pt idx="42">
                  <c:v>1.2E-2</c:v>
                </c:pt>
                <c:pt idx="43">
                  <c:v>1.3000000000000001E-2</c:v>
                </c:pt>
              </c:numCache>
            </c:numRef>
          </c:val>
          <c:smooth val="0"/>
        </c:ser>
        <c:dLbls>
          <c:showLegendKey val="0"/>
          <c:showVal val="0"/>
          <c:showCatName val="0"/>
          <c:showSerName val="0"/>
          <c:showPercent val="0"/>
          <c:showBubbleSize val="0"/>
        </c:dLbls>
        <c:marker val="1"/>
        <c:smooth val="0"/>
        <c:axId val="639466880"/>
        <c:axId val="639468672"/>
      </c:lineChart>
      <c:catAx>
        <c:axId val="639466880"/>
        <c:scaling>
          <c:orientation val="minMax"/>
        </c:scaling>
        <c:delete val="0"/>
        <c:axPos val="b"/>
        <c:numFmt formatCode="General" sourceLinked="1"/>
        <c:majorTickMark val="out"/>
        <c:minorTickMark val="none"/>
        <c:tickLblPos val="low"/>
        <c:txPr>
          <a:bodyPr rot="-5400000" vert="horz"/>
          <a:lstStyle/>
          <a:p>
            <a:pPr>
              <a:defRPr sz="1000"/>
            </a:pPr>
            <a:endParaRPr lang="ja-JP"/>
          </a:p>
        </c:txPr>
        <c:crossAx val="639468672"/>
        <c:crosses val="autoZero"/>
        <c:auto val="1"/>
        <c:lblAlgn val="ctr"/>
        <c:lblOffset val="100"/>
        <c:noMultiLvlLbl val="0"/>
      </c:catAx>
      <c:valAx>
        <c:axId val="639468672"/>
        <c:scaling>
          <c:orientation val="minMax"/>
        </c:scaling>
        <c:delete val="0"/>
        <c:axPos val="l"/>
        <c:majorGridlines/>
        <c:numFmt formatCode="0%" sourceLinked="0"/>
        <c:majorTickMark val="out"/>
        <c:minorTickMark val="none"/>
        <c:tickLblPos val="nextTo"/>
        <c:txPr>
          <a:bodyPr/>
          <a:lstStyle/>
          <a:p>
            <a:pPr>
              <a:defRPr sz="800"/>
            </a:pPr>
            <a:endParaRPr lang="ja-JP"/>
          </a:p>
        </c:txPr>
        <c:crossAx val="639466880"/>
        <c:crosses val="autoZero"/>
        <c:crossBetween val="between"/>
        <c:majorUnit val="1.0000000000000002E-2"/>
      </c:valAx>
    </c:plotArea>
    <c:plotVisOnly val="1"/>
    <c:dispBlanksAs val="gap"/>
    <c:showDLblsOverMax val="0"/>
  </c:chart>
  <c:spPr>
    <a:solidFill>
      <a:schemeClr val="bg1"/>
    </a:solidFill>
  </c:spPr>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a:solidFill>
                <a:schemeClr val="tx1"/>
              </a:solidFill>
            </a:ln>
          </c:spPr>
          <c:marker>
            <c:symbol val="none"/>
          </c:marker>
          <c:cat>
            <c:numRef>
              <c:f>Sheet1!$A$2:$A$45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Sheet1!$B$2:$B$45</c:f>
              <c:numCache>
                <c:formatCode>General</c:formatCode>
                <c:ptCount val="44"/>
                <c:pt idx="0">
                  <c:v>-2E-3</c:v>
                </c:pt>
                <c:pt idx="1">
                  <c:v>2.6000000000000002E-2</c:v>
                </c:pt>
                <c:pt idx="2">
                  <c:v>-1.9E-2</c:v>
                </c:pt>
                <c:pt idx="3">
                  <c:v>4.5999999999999999E-2</c:v>
                </c:pt>
                <c:pt idx="4">
                  <c:v>7.2999999999999995E-2</c:v>
                </c:pt>
                <c:pt idx="5">
                  <c:v>4.2000000000000003E-2</c:v>
                </c:pt>
                <c:pt idx="6">
                  <c:v>3.5000000000000003E-2</c:v>
                </c:pt>
                <c:pt idx="7">
                  <c:v>3.5000000000000003E-2</c:v>
                </c:pt>
                <c:pt idx="8">
                  <c:v>4.2000000000000003E-2</c:v>
                </c:pt>
                <c:pt idx="9">
                  <c:v>3.7000000000000005E-2</c:v>
                </c:pt>
                <c:pt idx="10">
                  <c:v>1.9E-2</c:v>
                </c:pt>
                <c:pt idx="11">
                  <c:v>-1E-3</c:v>
                </c:pt>
                <c:pt idx="12">
                  <c:v>3.6000000000000004E-2</c:v>
                </c:pt>
                <c:pt idx="13">
                  <c:v>2.7000000000000003E-2</c:v>
                </c:pt>
                <c:pt idx="14">
                  <c:v>0.04</c:v>
                </c:pt>
                <c:pt idx="15">
                  <c:v>2.7000000000000003E-2</c:v>
                </c:pt>
                <c:pt idx="16">
                  <c:v>3.7999999999999999E-2</c:v>
                </c:pt>
                <c:pt idx="17">
                  <c:v>4.4999999999999998E-2</c:v>
                </c:pt>
                <c:pt idx="18">
                  <c:v>4.4000000000000004E-2</c:v>
                </c:pt>
                <c:pt idx="19">
                  <c:v>4.7E-2</c:v>
                </c:pt>
                <c:pt idx="20">
                  <c:v>4.0999999999999995E-2</c:v>
                </c:pt>
                <c:pt idx="21">
                  <c:v>0.01</c:v>
                </c:pt>
                <c:pt idx="22">
                  <c:v>1.8000000000000002E-2</c:v>
                </c:pt>
                <c:pt idx="23">
                  <c:v>2.7999999999999997E-2</c:v>
                </c:pt>
                <c:pt idx="24">
                  <c:v>3.7999999999999999E-2</c:v>
                </c:pt>
                <c:pt idx="25">
                  <c:v>3.3000000000000002E-2</c:v>
                </c:pt>
                <c:pt idx="26">
                  <c:v>2.7000000000000003E-2</c:v>
                </c:pt>
                <c:pt idx="27">
                  <c:v>1.8000000000000002E-2</c:v>
                </c:pt>
                <c:pt idx="28">
                  <c:v>-3.0000000000000001E-3</c:v>
                </c:pt>
                <c:pt idx="29">
                  <c:v>-2.7999999999999997E-2</c:v>
                </c:pt>
                <c:pt idx="30">
                  <c:v>2.5000000000000001E-2</c:v>
                </c:pt>
                <c:pt idx="31">
                  <c:v>1.6E-2</c:v>
                </c:pt>
                <c:pt idx="32">
                  <c:v>2.2000000000000002E-2</c:v>
                </c:pt>
                <c:pt idx="33">
                  <c:v>1.7000000000000001E-2</c:v>
                </c:pt>
                <c:pt idx="34">
                  <c:v>2.6000000000000002E-2</c:v>
                </c:pt>
                <c:pt idx="35">
                  <c:v>2.8999999999999998E-2</c:v>
                </c:pt>
                <c:pt idx="36">
                  <c:v>1.4999999999999999E-2</c:v>
                </c:pt>
                <c:pt idx="37">
                  <c:v>2.3E-2</c:v>
                </c:pt>
                <c:pt idx="38">
                  <c:v>2.8999999999999998E-2</c:v>
                </c:pt>
                <c:pt idx="39">
                  <c:v>2.7000000000000003E-2</c:v>
                </c:pt>
                <c:pt idx="40">
                  <c:v>1.9E-2</c:v>
                </c:pt>
                <c:pt idx="41">
                  <c:v>1.7000000000000001E-2</c:v>
                </c:pt>
                <c:pt idx="42">
                  <c:v>1.4999999999999999E-2</c:v>
                </c:pt>
                <c:pt idx="43">
                  <c:v>1.3999999999999999E-2</c:v>
                </c:pt>
              </c:numCache>
            </c:numRef>
          </c:val>
          <c:smooth val="0"/>
        </c:ser>
        <c:dLbls>
          <c:showLegendKey val="0"/>
          <c:showVal val="0"/>
          <c:showCatName val="0"/>
          <c:showSerName val="0"/>
          <c:showPercent val="0"/>
          <c:showBubbleSize val="0"/>
        </c:dLbls>
        <c:marker val="1"/>
        <c:smooth val="0"/>
        <c:axId val="639660416"/>
        <c:axId val="639661952"/>
      </c:lineChart>
      <c:catAx>
        <c:axId val="639660416"/>
        <c:scaling>
          <c:orientation val="minMax"/>
        </c:scaling>
        <c:delete val="0"/>
        <c:axPos val="b"/>
        <c:numFmt formatCode="General" sourceLinked="1"/>
        <c:majorTickMark val="out"/>
        <c:minorTickMark val="none"/>
        <c:tickLblPos val="low"/>
        <c:txPr>
          <a:bodyPr rot="-5400000" vert="horz"/>
          <a:lstStyle/>
          <a:p>
            <a:pPr>
              <a:defRPr sz="1000"/>
            </a:pPr>
            <a:endParaRPr lang="ja-JP"/>
          </a:p>
        </c:txPr>
        <c:crossAx val="639661952"/>
        <c:crosses val="autoZero"/>
        <c:auto val="1"/>
        <c:lblAlgn val="ctr"/>
        <c:lblOffset val="100"/>
        <c:noMultiLvlLbl val="0"/>
      </c:catAx>
      <c:valAx>
        <c:axId val="639661952"/>
        <c:scaling>
          <c:orientation val="minMax"/>
        </c:scaling>
        <c:delete val="0"/>
        <c:axPos val="l"/>
        <c:majorGridlines/>
        <c:numFmt formatCode="0%" sourceLinked="0"/>
        <c:majorTickMark val="out"/>
        <c:minorTickMark val="none"/>
        <c:tickLblPos val="nextTo"/>
        <c:txPr>
          <a:bodyPr/>
          <a:lstStyle/>
          <a:p>
            <a:pPr>
              <a:defRPr sz="800"/>
            </a:pPr>
            <a:endParaRPr lang="ja-JP"/>
          </a:p>
        </c:txPr>
        <c:crossAx val="639660416"/>
        <c:crosses val="autoZero"/>
        <c:crossBetween val="between"/>
        <c:majorUnit val="1.0000000000000002E-2"/>
      </c:valAx>
    </c:plotArea>
    <c:plotVisOnly val="1"/>
    <c:dispBlanksAs val="gap"/>
    <c:showDLblsOverMax val="0"/>
  </c:chart>
  <c:spPr>
    <a:solidFill>
      <a:schemeClr val="bg1"/>
    </a:solidFill>
  </c:spPr>
  <c:txPr>
    <a:bodyPr/>
    <a:lstStyle/>
    <a:p>
      <a:pPr>
        <a:defRPr sz="18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a:solidFill>
                <a:schemeClr val="tx1"/>
              </a:solidFill>
            </a:ln>
          </c:spPr>
          <c:marker>
            <c:symbol val="none"/>
          </c:marker>
          <c:cat>
            <c:numRef>
              <c:f>Sheet1!$A$2:$A$45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Sheet1!$B$2:$B$45</c:f>
              <c:numCache>
                <c:formatCode>General</c:formatCode>
                <c:ptCount val="44"/>
                <c:pt idx="0">
                  <c:v>0.13500000000000001</c:v>
                </c:pt>
                <c:pt idx="1">
                  <c:v>0.10400000000000001</c:v>
                </c:pt>
                <c:pt idx="2">
                  <c:v>6.2E-2</c:v>
                </c:pt>
                <c:pt idx="3">
                  <c:v>3.2000000000000001E-2</c:v>
                </c:pt>
                <c:pt idx="4">
                  <c:v>4.4000000000000004E-2</c:v>
                </c:pt>
                <c:pt idx="5">
                  <c:v>3.5000000000000003E-2</c:v>
                </c:pt>
                <c:pt idx="6">
                  <c:v>1.9E-2</c:v>
                </c:pt>
                <c:pt idx="7">
                  <c:v>3.6000000000000004E-2</c:v>
                </c:pt>
                <c:pt idx="8">
                  <c:v>4.0999999999999995E-2</c:v>
                </c:pt>
                <c:pt idx="9">
                  <c:v>4.8000000000000001E-2</c:v>
                </c:pt>
                <c:pt idx="10">
                  <c:v>5.4000000000000006E-2</c:v>
                </c:pt>
                <c:pt idx="11">
                  <c:v>4.2000000000000003E-2</c:v>
                </c:pt>
                <c:pt idx="12">
                  <c:v>0.03</c:v>
                </c:pt>
                <c:pt idx="13">
                  <c:v>0.03</c:v>
                </c:pt>
                <c:pt idx="14">
                  <c:v>2.6000000000000002E-2</c:v>
                </c:pt>
                <c:pt idx="15">
                  <c:v>2.7999999999999997E-2</c:v>
                </c:pt>
                <c:pt idx="16">
                  <c:v>2.8999999999999998E-2</c:v>
                </c:pt>
                <c:pt idx="17">
                  <c:v>2.3E-2</c:v>
                </c:pt>
                <c:pt idx="18">
                  <c:v>1.4999999999999999E-2</c:v>
                </c:pt>
                <c:pt idx="19">
                  <c:v>2.2000000000000002E-2</c:v>
                </c:pt>
                <c:pt idx="20">
                  <c:v>3.4000000000000002E-2</c:v>
                </c:pt>
                <c:pt idx="21">
                  <c:v>2.7999999999999997E-2</c:v>
                </c:pt>
                <c:pt idx="22">
                  <c:v>1.6E-2</c:v>
                </c:pt>
                <c:pt idx="23">
                  <c:v>2.3E-2</c:v>
                </c:pt>
                <c:pt idx="24">
                  <c:v>2.7000000000000003E-2</c:v>
                </c:pt>
                <c:pt idx="25">
                  <c:v>3.4000000000000002E-2</c:v>
                </c:pt>
                <c:pt idx="26">
                  <c:v>3.2000000000000001E-2</c:v>
                </c:pt>
                <c:pt idx="27">
                  <c:v>2.8999999999999998E-2</c:v>
                </c:pt>
                <c:pt idx="28">
                  <c:v>3.7999999999999999E-2</c:v>
                </c:pt>
                <c:pt idx="29">
                  <c:v>-3.0000000000000001E-3</c:v>
                </c:pt>
                <c:pt idx="30">
                  <c:v>1.6E-2</c:v>
                </c:pt>
                <c:pt idx="31">
                  <c:v>3.1E-2</c:v>
                </c:pt>
                <c:pt idx="32">
                  <c:v>2.1000000000000001E-2</c:v>
                </c:pt>
                <c:pt idx="33">
                  <c:v>1.4999999999999999E-2</c:v>
                </c:pt>
                <c:pt idx="34">
                  <c:v>1.6E-2</c:v>
                </c:pt>
                <c:pt idx="35">
                  <c:v>1E-3</c:v>
                </c:pt>
                <c:pt idx="36">
                  <c:v>1.3000000000000001E-2</c:v>
                </c:pt>
                <c:pt idx="37">
                  <c:v>2.1000000000000001E-2</c:v>
                </c:pt>
                <c:pt idx="38">
                  <c:v>2.5000000000000001E-2</c:v>
                </c:pt>
                <c:pt idx="39">
                  <c:v>2.4E-2</c:v>
                </c:pt>
                <c:pt idx="40">
                  <c:v>2.1000000000000001E-2</c:v>
                </c:pt>
                <c:pt idx="41">
                  <c:v>0.02</c:v>
                </c:pt>
                <c:pt idx="42">
                  <c:v>2.1000000000000001E-2</c:v>
                </c:pt>
                <c:pt idx="43">
                  <c:v>2.1000000000000001E-2</c:v>
                </c:pt>
              </c:numCache>
            </c:numRef>
          </c:val>
          <c:smooth val="0"/>
        </c:ser>
        <c:dLbls>
          <c:showLegendKey val="0"/>
          <c:showVal val="0"/>
          <c:showCatName val="0"/>
          <c:showSerName val="0"/>
          <c:showPercent val="0"/>
          <c:showBubbleSize val="0"/>
        </c:dLbls>
        <c:marker val="1"/>
        <c:smooth val="0"/>
        <c:axId val="640042880"/>
        <c:axId val="640044416"/>
      </c:lineChart>
      <c:catAx>
        <c:axId val="640042880"/>
        <c:scaling>
          <c:orientation val="minMax"/>
        </c:scaling>
        <c:delete val="0"/>
        <c:axPos val="b"/>
        <c:numFmt formatCode="General" sourceLinked="1"/>
        <c:majorTickMark val="out"/>
        <c:minorTickMark val="none"/>
        <c:tickLblPos val="low"/>
        <c:txPr>
          <a:bodyPr rot="-5400000" vert="horz"/>
          <a:lstStyle/>
          <a:p>
            <a:pPr>
              <a:defRPr sz="1000"/>
            </a:pPr>
            <a:endParaRPr lang="ja-JP"/>
          </a:p>
        </c:txPr>
        <c:crossAx val="640044416"/>
        <c:crosses val="autoZero"/>
        <c:auto val="1"/>
        <c:lblAlgn val="ctr"/>
        <c:lblOffset val="100"/>
        <c:noMultiLvlLbl val="0"/>
      </c:catAx>
      <c:valAx>
        <c:axId val="640044416"/>
        <c:scaling>
          <c:orientation val="minMax"/>
        </c:scaling>
        <c:delete val="0"/>
        <c:axPos val="l"/>
        <c:majorGridlines/>
        <c:numFmt formatCode="0%" sourceLinked="0"/>
        <c:majorTickMark val="out"/>
        <c:minorTickMark val="none"/>
        <c:tickLblPos val="nextTo"/>
        <c:txPr>
          <a:bodyPr/>
          <a:lstStyle/>
          <a:p>
            <a:pPr>
              <a:defRPr sz="800"/>
            </a:pPr>
            <a:endParaRPr lang="ja-JP"/>
          </a:p>
        </c:txPr>
        <c:crossAx val="640042880"/>
        <c:crosses val="autoZero"/>
        <c:crossBetween val="between"/>
        <c:majorUnit val="1.0000000000000002E-2"/>
      </c:valAx>
    </c:plotArea>
    <c:plotVisOnly val="1"/>
    <c:dispBlanksAs val="gap"/>
    <c:showDLblsOverMax val="0"/>
  </c:chart>
  <c:spPr>
    <a:solidFill>
      <a:schemeClr val="bg1"/>
    </a:solidFill>
  </c:spPr>
  <c:txPr>
    <a:bodyPr/>
    <a:lstStyle/>
    <a:p>
      <a:pPr>
        <a:defRPr sz="1800"/>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wmf"/><Relationship Id="rId4" Type="http://schemas.openxmlformats.org/officeDocument/2006/relationships/image" Target="../media/image26.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hdr" sz="quarter"/>
          </p:nvPr>
        </p:nvSpPr>
        <p:spPr bwMode="auto">
          <a:xfrm>
            <a:off x="1" y="0"/>
            <a:ext cx="2922165" cy="494031"/>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defRPr sz="1200"/>
            </a:lvl1pPr>
          </a:lstStyle>
          <a:p>
            <a:pPr>
              <a:defRPr/>
            </a:pPr>
            <a:endParaRPr lang="en-US" altLang="ja-JP"/>
          </a:p>
        </p:txBody>
      </p:sp>
      <p:sp>
        <p:nvSpPr>
          <p:cNvPr id="283651" name="Rectangle 3"/>
          <p:cNvSpPr>
            <a:spLocks noGrp="1" noChangeArrowheads="1"/>
          </p:cNvSpPr>
          <p:nvPr>
            <p:ph type="dt" sz="quarter" idx="1"/>
          </p:nvPr>
        </p:nvSpPr>
        <p:spPr bwMode="auto">
          <a:xfrm>
            <a:off x="3818359" y="0"/>
            <a:ext cx="2922164" cy="494031"/>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defRPr sz="1200"/>
            </a:lvl1pPr>
          </a:lstStyle>
          <a:p>
            <a:pPr>
              <a:defRPr/>
            </a:pPr>
            <a:endParaRPr lang="en-US" altLang="ja-JP"/>
          </a:p>
        </p:txBody>
      </p:sp>
      <p:sp>
        <p:nvSpPr>
          <p:cNvPr id="283652" name="Rectangle 4"/>
          <p:cNvSpPr>
            <a:spLocks noGrp="1" noChangeArrowheads="1"/>
          </p:cNvSpPr>
          <p:nvPr>
            <p:ph type="ftr" sz="quarter" idx="2"/>
          </p:nvPr>
        </p:nvSpPr>
        <p:spPr bwMode="auto">
          <a:xfrm>
            <a:off x="1" y="9377044"/>
            <a:ext cx="2922165" cy="49403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defRPr sz="1200"/>
            </a:lvl1pPr>
          </a:lstStyle>
          <a:p>
            <a:pPr>
              <a:defRPr/>
            </a:pPr>
            <a:endParaRPr lang="en-US" altLang="ja-JP"/>
          </a:p>
        </p:txBody>
      </p:sp>
      <p:sp>
        <p:nvSpPr>
          <p:cNvPr id="283653" name="Rectangle 5"/>
          <p:cNvSpPr>
            <a:spLocks noGrp="1" noChangeArrowheads="1"/>
          </p:cNvSpPr>
          <p:nvPr>
            <p:ph type="sldNum" sz="quarter" idx="3"/>
          </p:nvPr>
        </p:nvSpPr>
        <p:spPr bwMode="auto">
          <a:xfrm>
            <a:off x="3818359" y="9377044"/>
            <a:ext cx="2922164" cy="49403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defRPr sz="1200"/>
            </a:lvl1pPr>
          </a:lstStyle>
          <a:p>
            <a:pPr>
              <a:defRPr/>
            </a:pPr>
            <a:fld id="{578E8C6B-57E3-46D1-946B-19966FA0F6BB}" type="slidenum">
              <a:rPr lang="en-US" altLang="ja-JP"/>
              <a:pPr>
                <a:defRPr/>
              </a:pPr>
              <a:t>‹#›</a:t>
            </a:fld>
            <a:endParaRPr lang="en-US" altLang="ja-JP"/>
          </a:p>
        </p:txBody>
      </p:sp>
    </p:spTree>
    <p:extLst>
      <p:ext uri="{BB962C8B-B14F-4D97-AF65-F5344CB8AC3E}">
        <p14:creationId xmlns:p14="http://schemas.microsoft.com/office/powerpoint/2010/main" val="2098257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22165" cy="494031"/>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defRPr sz="1200"/>
            </a:lvl1pPr>
          </a:lstStyle>
          <a:p>
            <a:pPr>
              <a:defRPr/>
            </a:pPr>
            <a:endParaRPr lang="en-US" altLang="ja-JP"/>
          </a:p>
        </p:txBody>
      </p:sp>
      <p:sp>
        <p:nvSpPr>
          <p:cNvPr id="3075" name="Rectangle 3"/>
          <p:cNvSpPr>
            <a:spLocks noGrp="1" noChangeArrowheads="1"/>
          </p:cNvSpPr>
          <p:nvPr>
            <p:ph type="dt" idx="1"/>
          </p:nvPr>
        </p:nvSpPr>
        <p:spPr bwMode="auto">
          <a:xfrm>
            <a:off x="3818359" y="0"/>
            <a:ext cx="2922164" cy="494031"/>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defRPr sz="1200"/>
            </a:lvl1pPr>
          </a:lstStyle>
          <a:p>
            <a:pPr>
              <a:defRPr/>
            </a:pPr>
            <a:endParaRPr lang="en-US" altLang="ja-JP"/>
          </a:p>
        </p:txBody>
      </p:sp>
      <p:sp>
        <p:nvSpPr>
          <p:cNvPr id="71684" name="Rectangle 4"/>
          <p:cNvSpPr>
            <a:spLocks noGrp="1" noRot="1" noChangeAspect="1" noChangeArrowheads="1" noTextEdit="1"/>
          </p:cNvSpPr>
          <p:nvPr>
            <p:ph type="sldImg" idx="2"/>
          </p:nvPr>
        </p:nvSpPr>
        <p:spPr bwMode="auto">
          <a:xfrm>
            <a:off x="903288" y="739775"/>
            <a:ext cx="4937125"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3735" y="4689316"/>
            <a:ext cx="5394644" cy="4443096"/>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1" y="9377044"/>
            <a:ext cx="2922165" cy="49403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defRPr sz="1200"/>
            </a:lvl1pPr>
          </a:lstStyle>
          <a:p>
            <a:pPr>
              <a:defRPr/>
            </a:pPr>
            <a:endParaRPr lang="en-US" altLang="ja-JP"/>
          </a:p>
        </p:txBody>
      </p:sp>
      <p:sp>
        <p:nvSpPr>
          <p:cNvPr id="3079" name="Rectangle 7"/>
          <p:cNvSpPr>
            <a:spLocks noGrp="1" noChangeArrowheads="1"/>
          </p:cNvSpPr>
          <p:nvPr>
            <p:ph type="sldNum" sz="quarter" idx="5"/>
          </p:nvPr>
        </p:nvSpPr>
        <p:spPr bwMode="auto">
          <a:xfrm>
            <a:off x="3818359" y="9377044"/>
            <a:ext cx="2922164" cy="49403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defRPr sz="1200"/>
            </a:lvl1pPr>
          </a:lstStyle>
          <a:p>
            <a:pPr>
              <a:defRPr/>
            </a:pPr>
            <a:fld id="{046BBD94-24B9-48A6-AFCC-546EE538FB11}" type="slidenum">
              <a:rPr lang="en-US" altLang="ja-JP"/>
              <a:pPr>
                <a:defRPr/>
              </a:pPr>
              <a:t>‹#›</a:t>
            </a:fld>
            <a:endParaRPr lang="en-US" altLang="ja-JP"/>
          </a:p>
        </p:txBody>
      </p:sp>
    </p:spTree>
    <p:extLst>
      <p:ext uri="{BB962C8B-B14F-4D97-AF65-F5344CB8AC3E}">
        <p14:creationId xmlns:p14="http://schemas.microsoft.com/office/powerpoint/2010/main" val="2685753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727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3470" indent="-285950" eaLnBrk="0" hangingPunct="0">
              <a:defRPr kumimoji="1">
                <a:solidFill>
                  <a:schemeClr val="tx1"/>
                </a:solidFill>
                <a:latin typeface="Arial" charset="0"/>
                <a:ea typeface="ＭＳ Ｐゴシック" pitchFamily="50" charset="-128"/>
              </a:defRPr>
            </a:lvl2pPr>
            <a:lvl3pPr marL="1143800" indent="-228760" eaLnBrk="0" hangingPunct="0">
              <a:defRPr kumimoji="1">
                <a:solidFill>
                  <a:schemeClr val="tx1"/>
                </a:solidFill>
                <a:latin typeface="Arial" charset="0"/>
                <a:ea typeface="ＭＳ Ｐゴシック" pitchFamily="50" charset="-128"/>
              </a:defRPr>
            </a:lvl3pPr>
            <a:lvl4pPr marL="1601320" indent="-228760" eaLnBrk="0" hangingPunct="0">
              <a:defRPr kumimoji="1">
                <a:solidFill>
                  <a:schemeClr val="tx1"/>
                </a:solidFill>
                <a:latin typeface="Arial" charset="0"/>
                <a:ea typeface="ＭＳ Ｐゴシック" pitchFamily="50" charset="-128"/>
              </a:defRPr>
            </a:lvl4pPr>
            <a:lvl5pPr marL="2058840" indent="-228760" eaLnBrk="0" hangingPunct="0">
              <a:defRPr kumimoji="1">
                <a:solidFill>
                  <a:schemeClr val="tx1"/>
                </a:solidFill>
                <a:latin typeface="Arial" charset="0"/>
                <a:ea typeface="ＭＳ Ｐゴシック" pitchFamily="50" charset="-128"/>
              </a:defRPr>
            </a:lvl5pPr>
            <a:lvl6pPr marL="2516360" indent="-228760" eaLnBrk="0" fontAlgn="base" hangingPunct="0">
              <a:spcBef>
                <a:spcPct val="0"/>
              </a:spcBef>
              <a:spcAft>
                <a:spcPct val="0"/>
              </a:spcAft>
              <a:defRPr kumimoji="1">
                <a:solidFill>
                  <a:schemeClr val="tx1"/>
                </a:solidFill>
                <a:latin typeface="Arial" charset="0"/>
                <a:ea typeface="ＭＳ Ｐゴシック" pitchFamily="50" charset="-128"/>
              </a:defRPr>
            </a:lvl6pPr>
            <a:lvl7pPr marL="2973880" indent="-228760" eaLnBrk="0" fontAlgn="base" hangingPunct="0">
              <a:spcBef>
                <a:spcPct val="0"/>
              </a:spcBef>
              <a:spcAft>
                <a:spcPct val="0"/>
              </a:spcAft>
              <a:defRPr kumimoji="1">
                <a:solidFill>
                  <a:schemeClr val="tx1"/>
                </a:solidFill>
                <a:latin typeface="Arial" charset="0"/>
                <a:ea typeface="ＭＳ Ｐゴシック" pitchFamily="50" charset="-128"/>
              </a:defRPr>
            </a:lvl7pPr>
            <a:lvl8pPr marL="3431400" indent="-228760" eaLnBrk="0" fontAlgn="base" hangingPunct="0">
              <a:spcBef>
                <a:spcPct val="0"/>
              </a:spcBef>
              <a:spcAft>
                <a:spcPct val="0"/>
              </a:spcAft>
              <a:defRPr kumimoji="1">
                <a:solidFill>
                  <a:schemeClr val="tx1"/>
                </a:solidFill>
                <a:latin typeface="Arial" charset="0"/>
                <a:ea typeface="ＭＳ Ｐゴシック" pitchFamily="50" charset="-128"/>
              </a:defRPr>
            </a:lvl8pPr>
            <a:lvl9pPr marL="3888920" indent="-22876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F654E788-2A46-4201-9FA5-45A1D89C86C1}" type="slidenum">
              <a:rPr lang="en-US" altLang="ja-JP" smtClean="0"/>
              <a:pPr eaLnBrk="1" hangingPunct="1"/>
              <a:t>1</a:t>
            </a:fld>
            <a:endParaRPr lang="en-US" altLang="ja-JP" smtClean="0"/>
          </a:p>
        </p:txBody>
      </p:sp>
    </p:spTree>
    <p:extLst>
      <p:ext uri="{BB962C8B-B14F-4D97-AF65-F5344CB8AC3E}">
        <p14:creationId xmlns:p14="http://schemas.microsoft.com/office/powerpoint/2010/main" val="2951125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txBox="1">
            <a:spLocks noGrp="1" noChangeArrowheads="1"/>
          </p:cNvSpPr>
          <p:nvPr/>
        </p:nvSpPr>
        <p:spPr bwMode="auto">
          <a:xfrm>
            <a:off x="3818824" y="9378036"/>
            <a:ext cx="2921783" cy="49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2" tIns="47451" rIns="94902" bIns="47451" anchor="b"/>
          <a:lstStyle>
            <a:lvl1pPr defTabSz="949325">
              <a:spcBef>
                <a:spcPct val="30000"/>
              </a:spcBef>
              <a:defRPr kumimoji="1" sz="1200">
                <a:solidFill>
                  <a:schemeClr val="tx1"/>
                </a:solidFill>
                <a:latin typeface="Arial" charset="0"/>
                <a:ea typeface="ＭＳ Ｐ明朝" charset="-128"/>
              </a:defRPr>
            </a:lvl1pPr>
            <a:lvl2pPr marL="742950" indent="-285750" defTabSz="949325">
              <a:spcBef>
                <a:spcPct val="30000"/>
              </a:spcBef>
              <a:defRPr kumimoji="1" sz="1200">
                <a:solidFill>
                  <a:schemeClr val="tx1"/>
                </a:solidFill>
                <a:latin typeface="Arial" charset="0"/>
                <a:ea typeface="ＭＳ Ｐ明朝" charset="-128"/>
              </a:defRPr>
            </a:lvl2pPr>
            <a:lvl3pPr marL="1143000" indent="-228600" defTabSz="949325">
              <a:spcBef>
                <a:spcPct val="30000"/>
              </a:spcBef>
              <a:defRPr kumimoji="1" sz="1200">
                <a:solidFill>
                  <a:schemeClr val="tx1"/>
                </a:solidFill>
                <a:latin typeface="Arial" charset="0"/>
                <a:ea typeface="ＭＳ Ｐ明朝" charset="-128"/>
              </a:defRPr>
            </a:lvl3pPr>
            <a:lvl4pPr marL="1600200" indent="-228600" defTabSz="949325">
              <a:spcBef>
                <a:spcPct val="30000"/>
              </a:spcBef>
              <a:defRPr kumimoji="1" sz="1200">
                <a:solidFill>
                  <a:schemeClr val="tx1"/>
                </a:solidFill>
                <a:latin typeface="Arial" charset="0"/>
                <a:ea typeface="ＭＳ Ｐ明朝" charset="-128"/>
              </a:defRPr>
            </a:lvl4pPr>
            <a:lvl5pPr marL="2057400" indent="-228600" defTabSz="949325">
              <a:spcBef>
                <a:spcPct val="30000"/>
              </a:spcBef>
              <a:defRPr kumimoji="1" sz="1200">
                <a:solidFill>
                  <a:schemeClr val="tx1"/>
                </a:solidFill>
                <a:latin typeface="Arial" charset="0"/>
                <a:ea typeface="ＭＳ Ｐ明朝" charset="-128"/>
              </a:defRPr>
            </a:lvl5pPr>
            <a:lvl6pPr marL="2514600" indent="-228600" defTabSz="949325"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49325"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49325"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49325" eaLnBrk="0" fontAlgn="base" hangingPunct="0">
              <a:spcBef>
                <a:spcPct val="30000"/>
              </a:spcBef>
              <a:spcAft>
                <a:spcPct val="0"/>
              </a:spcAft>
              <a:defRPr kumimoji="1" sz="1200">
                <a:solidFill>
                  <a:schemeClr val="tx1"/>
                </a:solidFill>
                <a:latin typeface="Arial" charset="0"/>
                <a:ea typeface="ＭＳ Ｐ明朝" charset="-128"/>
              </a:defRPr>
            </a:lvl9pPr>
          </a:lstStyle>
          <a:p>
            <a:pPr algn="r">
              <a:spcBef>
                <a:spcPct val="0"/>
              </a:spcBef>
            </a:pPr>
            <a:fld id="{6F343B35-9726-40F2-9906-E09141C86857}" type="slidenum">
              <a:rPr lang="ja-JP" altLang="en-US">
                <a:solidFill>
                  <a:srgbClr val="000000"/>
                </a:solidFill>
                <a:ea typeface="ＭＳ Ｐゴシック" charset="-128"/>
              </a:rPr>
              <a:pPr algn="r">
                <a:spcBef>
                  <a:spcPct val="0"/>
                </a:spcBef>
              </a:pPr>
              <a:t>17</a:t>
            </a:fld>
            <a:endParaRPr lang="en-US" altLang="ja-JP">
              <a:solidFill>
                <a:srgbClr val="000000"/>
              </a:solidFill>
              <a:ea typeface="ＭＳ Ｐゴシック" charset="-128"/>
            </a:endParaRPr>
          </a:p>
        </p:txBody>
      </p:sp>
      <p:sp>
        <p:nvSpPr>
          <p:cNvPr id="318467" name="Rectangle 2"/>
          <p:cNvSpPr>
            <a:spLocks noGrp="1" noRot="1" noChangeAspect="1" noChangeArrowheads="1" noTextEdit="1"/>
          </p:cNvSpPr>
          <p:nvPr>
            <p:ph type="sldImg"/>
          </p:nvPr>
        </p:nvSpPr>
        <p:spPr>
          <a:xfrm>
            <a:off x="904875" y="739775"/>
            <a:ext cx="4933950" cy="3702050"/>
          </a:xfrm>
          <a:ln/>
        </p:spPr>
      </p:sp>
      <p:sp>
        <p:nvSpPr>
          <p:cNvPr id="318468" name="Rectangle 3"/>
          <p:cNvSpPr>
            <a:spLocks noGrp="1" noChangeArrowheads="1"/>
          </p:cNvSpPr>
          <p:nvPr>
            <p:ph type="body" idx="1"/>
          </p:nvPr>
        </p:nvSpPr>
        <p:spPr>
          <a:xfrm>
            <a:off x="900056"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ea typeface="ＭＳ Ｐ明朝" charset="-128"/>
            </a:endParaRPr>
          </a:p>
        </p:txBody>
      </p:sp>
    </p:spTree>
    <p:extLst>
      <p:ext uri="{BB962C8B-B14F-4D97-AF65-F5344CB8AC3E}">
        <p14:creationId xmlns:p14="http://schemas.microsoft.com/office/powerpoint/2010/main" val="970746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xfrm>
            <a:off x="900056"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3" tIns="46285" rIns="92573" bIns="46285"/>
          <a:lstStyle/>
          <a:p>
            <a:endParaRPr lang="ja-JP" altLang="en-US" smtClean="0"/>
          </a:p>
        </p:txBody>
      </p:sp>
    </p:spTree>
    <p:extLst>
      <p:ext uri="{BB962C8B-B14F-4D97-AF65-F5344CB8AC3E}">
        <p14:creationId xmlns:p14="http://schemas.microsoft.com/office/powerpoint/2010/main" val="1288385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xfrm>
            <a:off x="900056"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3" tIns="46285" rIns="92573" bIns="46285"/>
          <a:lstStyle/>
          <a:p>
            <a:endParaRPr lang="ja-JP" altLang="en-US" smtClean="0">
              <a:ea typeface="ＭＳ Ｐ明朝"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xfrm>
            <a:off x="900056"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3" tIns="46285" rIns="92573" bIns="46285"/>
          <a:lstStyle/>
          <a:p>
            <a:endParaRPr lang="ja-JP" altLang="en-US" smtClean="0">
              <a:ea typeface="ＭＳ Ｐ明朝"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xfrm>
            <a:off x="900056"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3" tIns="46285" rIns="92573" bIns="46285"/>
          <a:lstStyle/>
          <a:p>
            <a:endParaRPr lang="ja-JP" altLang="en-US" smtClean="0">
              <a:ea typeface="ＭＳ Ｐ明朝"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a:xfrm>
            <a:off x="900055"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2" tIns="46290" rIns="92582" bIns="46290"/>
          <a:lstStyle/>
          <a:p>
            <a:endParaRPr lang="ja-JP" altLang="en-US" smtClean="0">
              <a:ea typeface="ＭＳ Ｐ明朝"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xfrm>
            <a:off x="900055" y="4689019"/>
            <a:ext cx="4942005" cy="4443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69" tIns="46283" rIns="92569" bIns="46283"/>
          <a:lstStyle/>
          <a:p>
            <a:endParaRPr lang="ja-JP"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a:xfrm>
            <a:off x="900055" y="4689019"/>
            <a:ext cx="4942005" cy="4443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69" tIns="46283" rIns="92569" bIns="46283"/>
          <a:lstStyle/>
          <a:p>
            <a:endParaRPr lang="ja-JP"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xfrm>
            <a:off x="900056"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3" tIns="46285" rIns="92573" bIns="46285"/>
          <a:lstStyle/>
          <a:p>
            <a:endParaRPr lang="ja-JP" altLang="en-US" smtClean="0"/>
          </a:p>
        </p:txBody>
      </p:sp>
    </p:spTree>
    <p:extLst>
      <p:ext uri="{BB962C8B-B14F-4D97-AF65-F5344CB8AC3E}">
        <p14:creationId xmlns:p14="http://schemas.microsoft.com/office/powerpoint/2010/main" val="4106848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xfrm>
            <a:off x="900055"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2" tIns="46290" rIns="92582" bIns="46290"/>
          <a:lstStyle/>
          <a:p>
            <a:endParaRPr lang="ja-JP"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46BBD94-24B9-48A6-AFCC-546EE538FB11}" type="slidenum">
              <a:rPr lang="en-US" altLang="ja-JP" smtClean="0">
                <a:solidFill>
                  <a:prstClr val="black"/>
                </a:solidFill>
              </a:rPr>
              <a:pPr>
                <a:defRPr/>
              </a:pPr>
              <a:t>3</a:t>
            </a:fld>
            <a:endParaRPr lang="en-US" altLang="ja-JP">
              <a:solidFill>
                <a:prstClr val="black"/>
              </a:solidFill>
            </a:endParaRPr>
          </a:p>
        </p:txBody>
      </p:sp>
    </p:spTree>
    <p:extLst>
      <p:ext uri="{BB962C8B-B14F-4D97-AF65-F5344CB8AC3E}">
        <p14:creationId xmlns:p14="http://schemas.microsoft.com/office/powerpoint/2010/main" val="2046749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xfrm>
            <a:off x="900055"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2" tIns="46290" rIns="92582" bIns="46290"/>
          <a:lstStyle/>
          <a:p>
            <a:endParaRPr lang="ja-JP"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xfrm>
            <a:off x="900055"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2" tIns="46290" rIns="92582" bIns="46290"/>
          <a:lstStyle/>
          <a:p>
            <a:endParaRPr lang="ja-JP"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xfrm>
            <a:off x="900055"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2" tIns="46290" rIns="92582" bIns="46290"/>
          <a:lstStyle/>
          <a:p>
            <a:endParaRPr lang="ja-JP" alt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19525" y="9375776"/>
            <a:ext cx="2921000" cy="495300"/>
          </a:xfrm>
          <a:prstGeom prst="rect">
            <a:avLst/>
          </a:prstGeom>
          <a:noFill/>
          <a:ln w="9525">
            <a:noFill/>
            <a:miter lim="800000"/>
            <a:headEnd/>
            <a:tailEnd/>
          </a:ln>
        </p:spPr>
        <p:txBody>
          <a:bodyPr lIns="94971" tIns="47487" rIns="94971" bIns="47487" anchor="b"/>
          <a:lstStyle/>
          <a:p>
            <a:pPr algn="r"/>
            <a:fld id="{66C9A384-9180-4EB0-91B9-7CC2F81D7049}" type="slidenum">
              <a:rPr lang="en-US" altLang="ja-JP" sz="1200"/>
              <a:pPr algn="r"/>
              <a:t>37</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00115" y="4689476"/>
            <a:ext cx="4941887" cy="4443413"/>
          </a:xfrm>
          <a:noFill/>
          <a:ln/>
        </p:spPr>
        <p:txBody>
          <a:bodyPr lIns="94971" tIns="47487" rIns="94971" bIns="47487"/>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1210506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90">
              <a:spcBef>
                <a:spcPct val="30000"/>
              </a:spcBef>
              <a:defRPr kumimoji="1" sz="1200">
                <a:solidFill>
                  <a:schemeClr val="tx1"/>
                </a:solidFill>
                <a:latin typeface="Arial" charset="0"/>
                <a:ea typeface="ＭＳ Ｐ明朝" charset="-128"/>
              </a:defRPr>
            </a:lvl1pPr>
            <a:lvl2pPr marL="742550" indent="-284543" defTabSz="949490">
              <a:spcBef>
                <a:spcPct val="30000"/>
              </a:spcBef>
              <a:defRPr kumimoji="1" sz="1200">
                <a:solidFill>
                  <a:schemeClr val="tx1"/>
                </a:solidFill>
                <a:latin typeface="Arial" charset="0"/>
                <a:ea typeface="ＭＳ Ｐ明朝" charset="-128"/>
              </a:defRPr>
            </a:lvl2pPr>
            <a:lvl3pPr marL="1142736" indent="-228243" defTabSz="949490">
              <a:spcBef>
                <a:spcPct val="30000"/>
              </a:spcBef>
              <a:defRPr kumimoji="1" sz="1200">
                <a:solidFill>
                  <a:schemeClr val="tx1"/>
                </a:solidFill>
                <a:latin typeface="Arial" charset="0"/>
                <a:ea typeface="ＭＳ Ｐ明朝" charset="-128"/>
              </a:defRPr>
            </a:lvl3pPr>
            <a:lvl4pPr marL="1600743" indent="-228243" defTabSz="949490">
              <a:spcBef>
                <a:spcPct val="30000"/>
              </a:spcBef>
              <a:defRPr kumimoji="1" sz="1200">
                <a:solidFill>
                  <a:schemeClr val="tx1"/>
                </a:solidFill>
                <a:latin typeface="Arial" charset="0"/>
                <a:ea typeface="ＭＳ Ｐ明朝" charset="-128"/>
              </a:defRPr>
            </a:lvl4pPr>
            <a:lvl5pPr marL="2058751" indent="-228243" defTabSz="949490">
              <a:spcBef>
                <a:spcPct val="30000"/>
              </a:spcBef>
              <a:defRPr kumimoji="1" sz="1200">
                <a:solidFill>
                  <a:schemeClr val="tx1"/>
                </a:solidFill>
                <a:latin typeface="Arial" charset="0"/>
                <a:ea typeface="ＭＳ Ｐ明朝" charset="-128"/>
              </a:defRPr>
            </a:lvl5pPr>
            <a:lvl6pPr marL="2496977" indent="-228243" defTabSz="949490" eaLnBrk="0" fontAlgn="base" hangingPunct="0">
              <a:spcBef>
                <a:spcPct val="30000"/>
              </a:spcBef>
              <a:spcAft>
                <a:spcPct val="0"/>
              </a:spcAft>
              <a:defRPr kumimoji="1" sz="1200">
                <a:solidFill>
                  <a:schemeClr val="tx1"/>
                </a:solidFill>
                <a:latin typeface="Arial" charset="0"/>
                <a:ea typeface="ＭＳ Ｐ明朝" charset="-128"/>
              </a:defRPr>
            </a:lvl6pPr>
            <a:lvl7pPr marL="2935203" indent="-228243" defTabSz="949490" eaLnBrk="0" fontAlgn="base" hangingPunct="0">
              <a:spcBef>
                <a:spcPct val="30000"/>
              </a:spcBef>
              <a:spcAft>
                <a:spcPct val="0"/>
              </a:spcAft>
              <a:defRPr kumimoji="1" sz="1200">
                <a:solidFill>
                  <a:schemeClr val="tx1"/>
                </a:solidFill>
                <a:latin typeface="Arial" charset="0"/>
                <a:ea typeface="ＭＳ Ｐ明朝" charset="-128"/>
              </a:defRPr>
            </a:lvl7pPr>
            <a:lvl8pPr marL="3373429" indent="-228243" defTabSz="949490" eaLnBrk="0" fontAlgn="base" hangingPunct="0">
              <a:spcBef>
                <a:spcPct val="30000"/>
              </a:spcBef>
              <a:spcAft>
                <a:spcPct val="0"/>
              </a:spcAft>
              <a:defRPr kumimoji="1" sz="1200">
                <a:solidFill>
                  <a:schemeClr val="tx1"/>
                </a:solidFill>
                <a:latin typeface="Arial" charset="0"/>
                <a:ea typeface="ＭＳ Ｐ明朝" charset="-128"/>
              </a:defRPr>
            </a:lvl8pPr>
            <a:lvl9pPr marL="3811655" indent="-228243" defTabSz="949490"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0"/>
              </a:spcBef>
            </a:pPr>
            <a:fld id="{8D83DE5F-9ABC-4DB4-A953-31CF3B2B926F}" type="slidenum">
              <a:rPr lang="en-US" altLang="ja-JP">
                <a:solidFill>
                  <a:srgbClr val="000000"/>
                </a:solidFill>
                <a:ea typeface="ＭＳ Ｐゴシック" charset="-128"/>
              </a:rPr>
              <a:pPr>
                <a:spcBef>
                  <a:spcPct val="0"/>
                </a:spcBef>
              </a:pPr>
              <a:t>40</a:t>
            </a:fld>
            <a:endParaRPr lang="en-US" altLang="ja-JP">
              <a:solidFill>
                <a:srgbClr val="000000"/>
              </a:solidFill>
              <a:ea typeface="ＭＳ Ｐゴシック" charset="-128"/>
            </a:endParaRPr>
          </a:p>
        </p:txBody>
      </p:sp>
      <p:sp>
        <p:nvSpPr>
          <p:cNvPr id="306179" name="Rectangle 2"/>
          <p:cNvSpPr>
            <a:spLocks noGrp="1" noRot="1" noChangeAspect="1" noChangeArrowheads="1" noTextEdit="1"/>
          </p:cNvSpPr>
          <p:nvPr>
            <p:ph type="sldImg"/>
          </p:nvPr>
        </p:nvSpPr>
        <p:spPr>
          <a:xfrm>
            <a:off x="904875" y="739775"/>
            <a:ext cx="4933950" cy="3702050"/>
          </a:xfrm>
          <a:ln/>
        </p:spPr>
      </p:sp>
      <p:sp>
        <p:nvSpPr>
          <p:cNvPr id="306180" name="Rectangle 3"/>
          <p:cNvSpPr>
            <a:spLocks noGrp="1" noChangeArrowheads="1"/>
          </p:cNvSpPr>
          <p:nvPr>
            <p:ph type="body" idx="1"/>
          </p:nvPr>
        </p:nvSpPr>
        <p:spPr>
          <a:xfrm>
            <a:off x="900055"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 1"/>
          <p:cNvSpPr>
            <a:spLocks noGrp="1" noRot="1" noChangeAspect="1" noTextEdit="1"/>
          </p:cNvSpPr>
          <p:nvPr>
            <p:ph type="sldImg"/>
          </p:nvPr>
        </p:nvSpPr>
        <p:spPr>
          <a:ln/>
        </p:spPr>
      </p:sp>
      <p:sp>
        <p:nvSpPr>
          <p:cNvPr id="1443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明朝" charset="-128"/>
            </a:endParaRPr>
          </a:p>
        </p:txBody>
      </p:sp>
      <p:sp>
        <p:nvSpPr>
          <p:cNvPr id="144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93" eaLnBrk="0" hangingPunct="0">
              <a:spcBef>
                <a:spcPct val="30000"/>
              </a:spcBef>
              <a:defRPr kumimoji="1" sz="1200">
                <a:solidFill>
                  <a:schemeClr val="tx1"/>
                </a:solidFill>
                <a:latin typeface="Arial" charset="0"/>
                <a:ea typeface="ＭＳ Ｐ明朝" charset="-128"/>
              </a:defRPr>
            </a:lvl1pPr>
            <a:lvl2pPr marL="742550" indent="-284543" algn="l" defTabSz="914493" eaLnBrk="0" hangingPunct="0">
              <a:spcBef>
                <a:spcPct val="30000"/>
              </a:spcBef>
              <a:defRPr kumimoji="1" sz="1200">
                <a:solidFill>
                  <a:schemeClr val="tx1"/>
                </a:solidFill>
                <a:latin typeface="Arial" charset="0"/>
                <a:ea typeface="ＭＳ Ｐ明朝" charset="-128"/>
              </a:defRPr>
            </a:lvl2pPr>
            <a:lvl3pPr marL="1142736" indent="-228243" algn="l" defTabSz="914493" eaLnBrk="0" hangingPunct="0">
              <a:spcBef>
                <a:spcPct val="30000"/>
              </a:spcBef>
              <a:defRPr kumimoji="1" sz="1200">
                <a:solidFill>
                  <a:schemeClr val="tx1"/>
                </a:solidFill>
                <a:latin typeface="Arial" charset="0"/>
                <a:ea typeface="ＭＳ Ｐ明朝" charset="-128"/>
              </a:defRPr>
            </a:lvl3pPr>
            <a:lvl4pPr marL="1599222" indent="-228243" algn="l" defTabSz="914493" eaLnBrk="0" hangingPunct="0">
              <a:spcBef>
                <a:spcPct val="30000"/>
              </a:spcBef>
              <a:defRPr kumimoji="1" sz="1200">
                <a:solidFill>
                  <a:schemeClr val="tx1"/>
                </a:solidFill>
                <a:latin typeface="Arial" charset="0"/>
                <a:ea typeface="ＭＳ Ｐ明朝" charset="-128"/>
              </a:defRPr>
            </a:lvl4pPr>
            <a:lvl5pPr marL="2055707" indent="-228243" algn="l" defTabSz="914493" eaLnBrk="0" hangingPunct="0">
              <a:spcBef>
                <a:spcPct val="30000"/>
              </a:spcBef>
              <a:defRPr kumimoji="1" sz="1200">
                <a:solidFill>
                  <a:schemeClr val="tx1"/>
                </a:solidFill>
                <a:latin typeface="Arial" charset="0"/>
                <a:ea typeface="ＭＳ Ｐ明朝" charset="-128"/>
              </a:defRPr>
            </a:lvl5pPr>
            <a:lvl6pPr marL="2493934" indent="-228243" defTabSz="914493" eaLnBrk="0" fontAlgn="base" hangingPunct="0">
              <a:spcBef>
                <a:spcPct val="30000"/>
              </a:spcBef>
              <a:spcAft>
                <a:spcPct val="0"/>
              </a:spcAft>
              <a:defRPr kumimoji="1" sz="1200">
                <a:solidFill>
                  <a:schemeClr val="tx1"/>
                </a:solidFill>
                <a:latin typeface="Arial" charset="0"/>
                <a:ea typeface="ＭＳ Ｐ明朝" charset="-128"/>
              </a:defRPr>
            </a:lvl6pPr>
            <a:lvl7pPr marL="2932160" indent="-228243" defTabSz="914493" eaLnBrk="0" fontAlgn="base" hangingPunct="0">
              <a:spcBef>
                <a:spcPct val="30000"/>
              </a:spcBef>
              <a:spcAft>
                <a:spcPct val="0"/>
              </a:spcAft>
              <a:defRPr kumimoji="1" sz="1200">
                <a:solidFill>
                  <a:schemeClr val="tx1"/>
                </a:solidFill>
                <a:latin typeface="Arial" charset="0"/>
                <a:ea typeface="ＭＳ Ｐ明朝" charset="-128"/>
              </a:defRPr>
            </a:lvl7pPr>
            <a:lvl8pPr marL="3370386" indent="-228243" defTabSz="914493" eaLnBrk="0" fontAlgn="base" hangingPunct="0">
              <a:spcBef>
                <a:spcPct val="30000"/>
              </a:spcBef>
              <a:spcAft>
                <a:spcPct val="0"/>
              </a:spcAft>
              <a:defRPr kumimoji="1" sz="1200">
                <a:solidFill>
                  <a:schemeClr val="tx1"/>
                </a:solidFill>
                <a:latin typeface="Arial" charset="0"/>
                <a:ea typeface="ＭＳ Ｐ明朝" charset="-128"/>
              </a:defRPr>
            </a:lvl8pPr>
            <a:lvl9pPr marL="3808612" indent="-228243" defTabSz="914493" eaLnBrk="0" fontAlgn="base" hangingPunct="0">
              <a:spcBef>
                <a:spcPct val="30000"/>
              </a:spcBef>
              <a:spcAft>
                <a:spcPct val="0"/>
              </a:spcAft>
              <a:defRPr kumimoji="1" sz="1200">
                <a:solidFill>
                  <a:schemeClr val="tx1"/>
                </a:solidFill>
                <a:latin typeface="Arial" charset="0"/>
                <a:ea typeface="ＭＳ Ｐ明朝" charset="-128"/>
              </a:defRPr>
            </a:lvl9pPr>
          </a:lstStyle>
          <a:p>
            <a:pPr algn="r" eaLnBrk="1" hangingPunct="1">
              <a:spcBef>
                <a:spcPct val="0"/>
              </a:spcBef>
            </a:pPr>
            <a:fld id="{3DB14F83-2FF5-4C5C-9C13-EB205BBB0905}" type="slidenum">
              <a:rPr lang="en-US" altLang="ja-JP">
                <a:solidFill>
                  <a:prstClr val="black"/>
                </a:solidFill>
                <a:ea typeface="ＭＳ Ｐゴシック" charset="-128"/>
              </a:rPr>
              <a:pPr algn="r" eaLnBrk="1" hangingPunct="1">
                <a:spcBef>
                  <a:spcPct val="0"/>
                </a:spcBef>
              </a:pPr>
              <a:t>41</a:t>
            </a:fld>
            <a:endParaRPr lang="en-US" altLang="ja-JP">
              <a:solidFill>
                <a:prstClr val="black"/>
              </a:solidFill>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スライド イメージ プレースホルダー 1"/>
          <p:cNvSpPr>
            <a:spLocks noGrp="1" noRot="1" noChangeAspect="1" noTextEdit="1"/>
          </p:cNvSpPr>
          <p:nvPr>
            <p:ph type="sldImg"/>
          </p:nvPr>
        </p:nvSpPr>
        <p:spPr>
          <a:xfrm>
            <a:off x="1246188" y="1277938"/>
            <a:ext cx="4606925" cy="3454400"/>
          </a:xfrm>
          <a:ln/>
        </p:spPr>
      </p:sp>
      <p:sp>
        <p:nvSpPr>
          <p:cNvPr id="1699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anose="020B0604020202020204" pitchFamily="34" charset="0"/>
            </a:endParaRPr>
          </a:p>
        </p:txBody>
      </p:sp>
      <p:sp>
        <p:nvSpPr>
          <p:cNvPr id="1699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40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lgn="l" defTabSz="9540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lgn="l" defTabSz="9540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lgn="l" defTabSz="9540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lgn="l" defTabSz="9540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40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40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40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40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79501E3-7A84-48A5-9371-66316F4F7E45}" type="slidenum">
              <a:rPr lang="en-US" altLang="ja-JP" sz="1300">
                <a:solidFill>
                  <a:srgbClr val="000000"/>
                </a:solidFill>
                <a:ea typeface="ＭＳ Ｐゴシック" panose="020B0600070205080204" pitchFamily="50" charset="-128"/>
              </a:rPr>
              <a:pPr algn="r" eaLnBrk="1" hangingPunct="1">
                <a:spcBef>
                  <a:spcPct val="0"/>
                </a:spcBef>
              </a:pPr>
              <a:t>46</a:t>
            </a:fld>
            <a:endParaRPr lang="en-US" altLang="ja-JP" sz="13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715883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90">
              <a:spcBef>
                <a:spcPct val="30000"/>
              </a:spcBef>
              <a:defRPr kumimoji="1" sz="1200">
                <a:solidFill>
                  <a:schemeClr val="tx1"/>
                </a:solidFill>
                <a:latin typeface="Arial" charset="0"/>
                <a:ea typeface="ＭＳ Ｐ明朝" pitchFamily="18" charset="-128"/>
              </a:defRPr>
            </a:lvl1pPr>
            <a:lvl2pPr marL="742550" indent="-284543" defTabSz="949490">
              <a:spcBef>
                <a:spcPct val="30000"/>
              </a:spcBef>
              <a:defRPr kumimoji="1" sz="1200">
                <a:solidFill>
                  <a:schemeClr val="tx1"/>
                </a:solidFill>
                <a:latin typeface="Arial" charset="0"/>
                <a:ea typeface="ＭＳ Ｐ明朝" pitchFamily="18" charset="-128"/>
              </a:defRPr>
            </a:lvl2pPr>
            <a:lvl3pPr marL="1142736" indent="-228243" defTabSz="949490">
              <a:spcBef>
                <a:spcPct val="30000"/>
              </a:spcBef>
              <a:defRPr kumimoji="1" sz="1200">
                <a:solidFill>
                  <a:schemeClr val="tx1"/>
                </a:solidFill>
                <a:latin typeface="Arial" charset="0"/>
                <a:ea typeface="ＭＳ Ｐ明朝" pitchFamily="18" charset="-128"/>
              </a:defRPr>
            </a:lvl3pPr>
            <a:lvl4pPr marL="1600743" indent="-228243" defTabSz="949490">
              <a:spcBef>
                <a:spcPct val="30000"/>
              </a:spcBef>
              <a:defRPr kumimoji="1" sz="1200">
                <a:solidFill>
                  <a:schemeClr val="tx1"/>
                </a:solidFill>
                <a:latin typeface="Arial" charset="0"/>
                <a:ea typeface="ＭＳ Ｐ明朝" pitchFamily="18" charset="-128"/>
              </a:defRPr>
            </a:lvl4pPr>
            <a:lvl5pPr marL="2058751" indent="-228243" defTabSz="949490">
              <a:spcBef>
                <a:spcPct val="30000"/>
              </a:spcBef>
              <a:defRPr kumimoji="1" sz="1200">
                <a:solidFill>
                  <a:schemeClr val="tx1"/>
                </a:solidFill>
                <a:latin typeface="Arial" charset="0"/>
                <a:ea typeface="ＭＳ Ｐ明朝" pitchFamily="18" charset="-128"/>
              </a:defRPr>
            </a:lvl5pPr>
            <a:lvl6pPr marL="2496977" indent="-228243" defTabSz="94949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35203" indent="-228243" defTabSz="94949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373429" indent="-228243" defTabSz="94949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11655" indent="-228243" defTabSz="94949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FC5FB4F7-40BB-4BEC-ADE3-3DA931EA4A59}" type="slidenum">
              <a:rPr lang="en-US" altLang="ja-JP">
                <a:solidFill>
                  <a:prstClr val="black"/>
                </a:solidFill>
                <a:ea typeface="ＭＳ Ｐゴシック" pitchFamily="50" charset="-128"/>
              </a:rPr>
              <a:pPr>
                <a:spcBef>
                  <a:spcPct val="0"/>
                </a:spcBef>
              </a:pPr>
              <a:t>48</a:t>
            </a:fld>
            <a:endParaRPr lang="en-US" altLang="ja-JP">
              <a:solidFill>
                <a:prstClr val="black"/>
              </a:solidFill>
              <a:ea typeface="ＭＳ Ｐゴシック" pitchFamily="50" charset="-128"/>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xfrm>
            <a:off x="900055"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2" tIns="46285" rIns="92572" bIns="46285"/>
          <a:lstStyle/>
          <a:p>
            <a:pPr eaLnBrk="1" hangingPunct="1"/>
            <a:endParaRPr lang="ja-JP" altLang="ja-JP" smtClean="0"/>
          </a:p>
        </p:txBody>
      </p:sp>
    </p:spTree>
    <p:extLst>
      <p:ext uri="{BB962C8B-B14F-4D97-AF65-F5344CB8AC3E}">
        <p14:creationId xmlns:p14="http://schemas.microsoft.com/office/powerpoint/2010/main" val="1567317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xfrm>
            <a:off x="904875" y="739775"/>
            <a:ext cx="4933950" cy="3702050"/>
          </a:xfrm>
          <a:solidFill>
            <a:srgbClr val="FFFFFF"/>
          </a:solidFill>
          <a:ln w="12700" cap="flat"/>
        </p:spPr>
      </p:sp>
      <p:sp>
        <p:nvSpPr>
          <p:cNvPr id="302083" name="Rectangle 3"/>
          <p:cNvSpPr>
            <a:spLocks noGrp="1" noChangeArrowheads="1"/>
          </p:cNvSpPr>
          <p:nvPr>
            <p:ph type="body" idx="1"/>
          </p:nvPr>
        </p:nvSpPr>
        <p:spPr>
          <a:xfrm>
            <a:off x="900113" y="4689475"/>
            <a:ext cx="4941887"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lstStyle/>
          <a:p>
            <a:endParaRPr lang="ja-JP" altLang="en-US" smtClean="0">
              <a:ea typeface="ＭＳ Ｐ明朝" charset="-128"/>
            </a:endParaRPr>
          </a:p>
        </p:txBody>
      </p:sp>
    </p:spTree>
    <p:extLst>
      <p:ext uri="{BB962C8B-B14F-4D97-AF65-F5344CB8AC3E}">
        <p14:creationId xmlns:p14="http://schemas.microsoft.com/office/powerpoint/2010/main" val="1314506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xfrm>
            <a:off x="904875" y="739775"/>
            <a:ext cx="4933950" cy="3702050"/>
          </a:xfrm>
          <a:solidFill>
            <a:srgbClr val="FFFFFF"/>
          </a:solidFill>
          <a:ln w="12700" cap="flat"/>
        </p:spPr>
      </p:sp>
      <p:sp>
        <p:nvSpPr>
          <p:cNvPr id="303107" name="Rectangle 3"/>
          <p:cNvSpPr>
            <a:spLocks noGrp="1" noChangeArrowheads="1"/>
          </p:cNvSpPr>
          <p:nvPr>
            <p:ph type="body" idx="1"/>
          </p:nvPr>
        </p:nvSpPr>
        <p:spPr>
          <a:xfrm>
            <a:off x="900113" y="4689475"/>
            <a:ext cx="4941887"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lstStyle/>
          <a:p>
            <a:endParaRPr lang="ja-JP" altLang="en-US" smtClean="0">
              <a:ea typeface="ＭＳ Ｐ明朝" charset="-128"/>
            </a:endParaRPr>
          </a:p>
        </p:txBody>
      </p:sp>
    </p:spTree>
    <p:extLst>
      <p:ext uri="{BB962C8B-B14F-4D97-AF65-F5344CB8AC3E}">
        <p14:creationId xmlns:p14="http://schemas.microsoft.com/office/powerpoint/2010/main" val="313765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19525" y="9375776"/>
            <a:ext cx="2921000" cy="495300"/>
          </a:xfrm>
          <a:prstGeom prst="rect">
            <a:avLst/>
          </a:prstGeom>
          <a:noFill/>
          <a:ln w="9525">
            <a:noFill/>
            <a:miter lim="800000"/>
            <a:headEnd/>
            <a:tailEnd/>
          </a:ln>
        </p:spPr>
        <p:txBody>
          <a:bodyPr lIns="94971" tIns="47487" rIns="94971" bIns="47487" anchor="b"/>
          <a:lstStyle/>
          <a:p>
            <a:pPr algn="r"/>
            <a:fld id="{66C9A384-9180-4EB0-91B9-7CC2F81D7049}" type="slidenum">
              <a:rPr lang="en-US" altLang="ja-JP" sz="1200">
                <a:solidFill>
                  <a:prstClr val="black"/>
                </a:solidFill>
              </a:rPr>
              <a:pPr algn="r"/>
              <a:t>5</a:t>
            </a:fld>
            <a:endParaRPr lang="en-US" altLang="ja-JP" sz="120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00115" y="4689476"/>
            <a:ext cx="4941887" cy="4443413"/>
          </a:xfrm>
          <a:noFill/>
          <a:ln/>
        </p:spPr>
        <p:txBody>
          <a:bodyPr lIns="94971" tIns="47487" rIns="94971" bIns="47487"/>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1210506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90">
              <a:spcBef>
                <a:spcPct val="30000"/>
              </a:spcBef>
              <a:defRPr kumimoji="1" sz="1200">
                <a:solidFill>
                  <a:schemeClr val="tx1"/>
                </a:solidFill>
                <a:latin typeface="Arial" charset="0"/>
                <a:ea typeface="ＭＳ Ｐ明朝" pitchFamily="18" charset="-128"/>
              </a:defRPr>
            </a:lvl1pPr>
            <a:lvl2pPr marL="742550" indent="-284543" defTabSz="949490">
              <a:spcBef>
                <a:spcPct val="30000"/>
              </a:spcBef>
              <a:defRPr kumimoji="1" sz="1200">
                <a:solidFill>
                  <a:schemeClr val="tx1"/>
                </a:solidFill>
                <a:latin typeface="Arial" charset="0"/>
                <a:ea typeface="ＭＳ Ｐ明朝" pitchFamily="18" charset="-128"/>
              </a:defRPr>
            </a:lvl2pPr>
            <a:lvl3pPr marL="1142736" indent="-228243" defTabSz="949490">
              <a:spcBef>
                <a:spcPct val="30000"/>
              </a:spcBef>
              <a:defRPr kumimoji="1" sz="1200">
                <a:solidFill>
                  <a:schemeClr val="tx1"/>
                </a:solidFill>
                <a:latin typeface="Arial" charset="0"/>
                <a:ea typeface="ＭＳ Ｐ明朝" pitchFamily="18" charset="-128"/>
              </a:defRPr>
            </a:lvl3pPr>
            <a:lvl4pPr marL="1600743" indent="-228243" defTabSz="949490">
              <a:spcBef>
                <a:spcPct val="30000"/>
              </a:spcBef>
              <a:defRPr kumimoji="1" sz="1200">
                <a:solidFill>
                  <a:schemeClr val="tx1"/>
                </a:solidFill>
                <a:latin typeface="Arial" charset="0"/>
                <a:ea typeface="ＭＳ Ｐ明朝" pitchFamily="18" charset="-128"/>
              </a:defRPr>
            </a:lvl4pPr>
            <a:lvl5pPr marL="2058751" indent="-228243" defTabSz="949490">
              <a:spcBef>
                <a:spcPct val="30000"/>
              </a:spcBef>
              <a:defRPr kumimoji="1" sz="1200">
                <a:solidFill>
                  <a:schemeClr val="tx1"/>
                </a:solidFill>
                <a:latin typeface="Arial" charset="0"/>
                <a:ea typeface="ＭＳ Ｐ明朝" pitchFamily="18" charset="-128"/>
              </a:defRPr>
            </a:lvl5pPr>
            <a:lvl6pPr marL="2496977" indent="-228243" defTabSz="94949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35203" indent="-228243" defTabSz="94949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373429" indent="-228243" defTabSz="94949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11655" indent="-228243" defTabSz="94949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80C14AB1-88FC-4E46-BFE7-DFCDF97B0287}" type="slidenum">
              <a:rPr lang="en-US" altLang="ja-JP">
                <a:solidFill>
                  <a:prstClr val="black"/>
                </a:solidFill>
                <a:ea typeface="ＭＳ Ｐゴシック" pitchFamily="50" charset="-128"/>
              </a:rPr>
              <a:pPr>
                <a:spcBef>
                  <a:spcPct val="0"/>
                </a:spcBef>
              </a:pPr>
              <a:t>51</a:t>
            </a:fld>
            <a:endParaRPr lang="en-US" altLang="ja-JP">
              <a:solidFill>
                <a:prstClr val="black"/>
              </a:solidFill>
              <a:ea typeface="ＭＳ Ｐゴシック" pitchFamily="50" charset="-128"/>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xfrm>
            <a:off x="900055"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2" tIns="46285" rIns="92572" bIns="46285"/>
          <a:lstStyle/>
          <a:p>
            <a:pPr eaLnBrk="1" hangingPunct="1"/>
            <a:endParaRPr lang="ja-JP" altLang="ja-JP" smtClean="0"/>
          </a:p>
        </p:txBody>
      </p:sp>
    </p:spTree>
    <p:extLst>
      <p:ext uri="{BB962C8B-B14F-4D97-AF65-F5344CB8AC3E}">
        <p14:creationId xmlns:p14="http://schemas.microsoft.com/office/powerpoint/2010/main" val="2244121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19525" y="9375776"/>
            <a:ext cx="2921000" cy="495300"/>
          </a:xfrm>
          <a:prstGeom prst="rect">
            <a:avLst/>
          </a:prstGeom>
          <a:noFill/>
          <a:ln w="9525">
            <a:noFill/>
            <a:miter lim="800000"/>
            <a:headEnd/>
            <a:tailEnd/>
          </a:ln>
        </p:spPr>
        <p:txBody>
          <a:bodyPr lIns="94971" tIns="47487" rIns="94971" bIns="47487" anchor="b"/>
          <a:lstStyle/>
          <a:p>
            <a:pPr algn="r"/>
            <a:fld id="{66C9A384-9180-4EB0-91B9-7CC2F81D7049}" type="slidenum">
              <a:rPr lang="en-US" altLang="ja-JP" sz="1200"/>
              <a:pPr algn="r"/>
              <a:t>52</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00115" y="4689476"/>
            <a:ext cx="4941887" cy="4443413"/>
          </a:xfrm>
          <a:noFill/>
          <a:ln/>
        </p:spPr>
        <p:txBody>
          <a:bodyPr lIns="94971" tIns="47487" rIns="94971" bIns="47487"/>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3320398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19525" y="9375776"/>
            <a:ext cx="2921000" cy="495300"/>
          </a:xfrm>
          <a:prstGeom prst="rect">
            <a:avLst/>
          </a:prstGeom>
          <a:noFill/>
          <a:ln w="9525">
            <a:noFill/>
            <a:miter lim="800000"/>
            <a:headEnd/>
            <a:tailEnd/>
          </a:ln>
        </p:spPr>
        <p:txBody>
          <a:bodyPr lIns="94971" tIns="47487" rIns="94971" bIns="47487" anchor="b"/>
          <a:lstStyle/>
          <a:p>
            <a:pPr algn="r"/>
            <a:fld id="{66C9A384-9180-4EB0-91B9-7CC2F81D7049}" type="slidenum">
              <a:rPr lang="en-US" altLang="ja-JP" sz="1200"/>
              <a:pPr algn="r"/>
              <a:t>61</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00115" y="4689476"/>
            <a:ext cx="4941887" cy="4443413"/>
          </a:xfrm>
          <a:noFill/>
          <a:ln/>
        </p:spPr>
        <p:txBody>
          <a:bodyPr lIns="94971" tIns="47487" rIns="94971" bIns="47487"/>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3974392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19525" y="9375776"/>
            <a:ext cx="2921000" cy="495300"/>
          </a:xfrm>
          <a:prstGeom prst="rect">
            <a:avLst/>
          </a:prstGeom>
          <a:noFill/>
          <a:ln w="9525">
            <a:noFill/>
            <a:miter lim="800000"/>
            <a:headEnd/>
            <a:tailEnd/>
          </a:ln>
        </p:spPr>
        <p:txBody>
          <a:bodyPr lIns="94971" tIns="47487" rIns="94971" bIns="47487" anchor="b"/>
          <a:lstStyle/>
          <a:p>
            <a:pPr algn="r"/>
            <a:fld id="{66C9A384-9180-4EB0-91B9-7CC2F81D7049}" type="slidenum">
              <a:rPr lang="en-US" altLang="ja-JP" sz="1200"/>
              <a:pPr algn="r"/>
              <a:t>81</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00115" y="4689476"/>
            <a:ext cx="4941887" cy="4443413"/>
          </a:xfrm>
          <a:noFill/>
          <a:ln/>
        </p:spPr>
        <p:txBody>
          <a:bodyPr lIns="94971" tIns="47487" rIns="94971" bIns="47487"/>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3185126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19525" y="9375776"/>
            <a:ext cx="2921000" cy="495300"/>
          </a:xfrm>
          <a:prstGeom prst="rect">
            <a:avLst/>
          </a:prstGeom>
          <a:noFill/>
          <a:ln w="9525">
            <a:noFill/>
            <a:miter lim="800000"/>
            <a:headEnd/>
            <a:tailEnd/>
          </a:ln>
        </p:spPr>
        <p:txBody>
          <a:bodyPr lIns="94971" tIns="47487" rIns="94971" bIns="47487" anchor="b"/>
          <a:lstStyle/>
          <a:p>
            <a:pPr algn="r"/>
            <a:fld id="{66C9A384-9180-4EB0-91B9-7CC2F81D7049}" type="slidenum">
              <a:rPr lang="en-US" altLang="ja-JP" sz="1200"/>
              <a:pPr algn="r"/>
              <a:t>87</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00115" y="4689476"/>
            <a:ext cx="4941887" cy="4443413"/>
          </a:xfrm>
          <a:noFill/>
          <a:ln/>
        </p:spPr>
        <p:txBody>
          <a:bodyPr lIns="94971" tIns="47487" rIns="94971" bIns="47487"/>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2444350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46BBD94-24B9-48A6-AFCC-546EE538FB11}" type="slidenum">
              <a:rPr lang="en-US" altLang="ja-JP" smtClean="0"/>
              <a:pPr>
                <a:defRPr/>
              </a:pPr>
              <a:t>88</a:t>
            </a:fld>
            <a:endParaRPr lang="en-US" altLang="ja-JP"/>
          </a:p>
        </p:txBody>
      </p:sp>
    </p:spTree>
    <p:extLst>
      <p:ext uri="{BB962C8B-B14F-4D97-AF65-F5344CB8AC3E}">
        <p14:creationId xmlns:p14="http://schemas.microsoft.com/office/powerpoint/2010/main" val="822279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46BBD94-24B9-48A6-AFCC-546EE538FB11}" type="slidenum">
              <a:rPr lang="en-US" altLang="ja-JP" smtClean="0">
                <a:solidFill>
                  <a:srgbClr val="000000"/>
                </a:solidFill>
              </a:rPr>
              <a:pPr>
                <a:defRPr/>
              </a:pPr>
              <a:t>90</a:t>
            </a:fld>
            <a:endParaRPr lang="en-US" altLang="ja-JP">
              <a:solidFill>
                <a:srgbClr val="000000"/>
              </a:solidFill>
            </a:endParaRPr>
          </a:p>
        </p:txBody>
      </p:sp>
    </p:spTree>
    <p:extLst>
      <p:ext uri="{BB962C8B-B14F-4D97-AF65-F5344CB8AC3E}">
        <p14:creationId xmlns:p14="http://schemas.microsoft.com/office/powerpoint/2010/main" val="403155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69">
              <a:spcBef>
                <a:spcPct val="30000"/>
              </a:spcBef>
              <a:defRPr kumimoji="1" sz="1200">
                <a:solidFill>
                  <a:schemeClr val="tx1"/>
                </a:solidFill>
                <a:latin typeface="Arial" charset="0"/>
                <a:ea typeface="ＭＳ Ｐ明朝" pitchFamily="18" charset="-128"/>
              </a:defRPr>
            </a:lvl1pPr>
            <a:lvl2pPr marL="742550" indent="-284543" defTabSz="947969">
              <a:spcBef>
                <a:spcPct val="30000"/>
              </a:spcBef>
              <a:defRPr kumimoji="1" sz="1200">
                <a:solidFill>
                  <a:schemeClr val="tx1"/>
                </a:solidFill>
                <a:latin typeface="Arial" charset="0"/>
                <a:ea typeface="ＭＳ Ｐ明朝" pitchFamily="18" charset="-128"/>
              </a:defRPr>
            </a:lvl2pPr>
            <a:lvl3pPr marL="1142736" indent="-228243" defTabSz="947969">
              <a:spcBef>
                <a:spcPct val="30000"/>
              </a:spcBef>
              <a:defRPr kumimoji="1" sz="1200">
                <a:solidFill>
                  <a:schemeClr val="tx1"/>
                </a:solidFill>
                <a:latin typeface="Arial" charset="0"/>
                <a:ea typeface="ＭＳ Ｐ明朝" pitchFamily="18" charset="-128"/>
              </a:defRPr>
            </a:lvl3pPr>
            <a:lvl4pPr marL="1600743" indent="-228243" defTabSz="947969">
              <a:spcBef>
                <a:spcPct val="30000"/>
              </a:spcBef>
              <a:defRPr kumimoji="1" sz="1200">
                <a:solidFill>
                  <a:schemeClr val="tx1"/>
                </a:solidFill>
                <a:latin typeface="Arial" charset="0"/>
                <a:ea typeface="ＭＳ Ｐ明朝" pitchFamily="18" charset="-128"/>
              </a:defRPr>
            </a:lvl4pPr>
            <a:lvl5pPr marL="2058751" indent="-228243" defTabSz="947969">
              <a:spcBef>
                <a:spcPct val="30000"/>
              </a:spcBef>
              <a:defRPr kumimoji="1" sz="1200">
                <a:solidFill>
                  <a:schemeClr val="tx1"/>
                </a:solidFill>
                <a:latin typeface="Arial" charset="0"/>
                <a:ea typeface="ＭＳ Ｐ明朝" pitchFamily="18" charset="-128"/>
              </a:defRPr>
            </a:lvl5pPr>
            <a:lvl6pPr marL="2496977" indent="-228243" defTabSz="947969"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35203" indent="-228243" defTabSz="947969" eaLnBrk="0" fontAlgn="base" hangingPunct="0">
              <a:spcBef>
                <a:spcPct val="30000"/>
              </a:spcBef>
              <a:spcAft>
                <a:spcPct val="0"/>
              </a:spcAft>
              <a:defRPr kumimoji="1" sz="1200">
                <a:solidFill>
                  <a:schemeClr val="tx1"/>
                </a:solidFill>
                <a:latin typeface="Arial" charset="0"/>
                <a:ea typeface="ＭＳ Ｐ明朝" pitchFamily="18" charset="-128"/>
              </a:defRPr>
            </a:lvl7pPr>
            <a:lvl8pPr marL="3373429" indent="-228243" defTabSz="947969"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11655" indent="-228243" defTabSz="947969"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05AF4DE7-2026-4D49-B757-D811FE51DF9E}" type="slidenum">
              <a:rPr lang="en-US" altLang="ja-JP">
                <a:solidFill>
                  <a:srgbClr val="000000"/>
                </a:solidFill>
                <a:ea typeface="ＭＳ Ｐゴシック" pitchFamily="50" charset="-128"/>
              </a:rPr>
              <a:pPr>
                <a:spcBef>
                  <a:spcPct val="0"/>
                </a:spcBef>
              </a:pPr>
              <a:t>91</a:t>
            </a:fld>
            <a:endParaRPr lang="en-US" altLang="ja-JP">
              <a:solidFill>
                <a:srgbClr val="000000"/>
              </a:solidFill>
              <a:ea typeface="ＭＳ Ｐゴシック" pitchFamily="50" charset="-128"/>
            </a:endParaRPr>
          </a:p>
        </p:txBody>
      </p:sp>
      <p:sp>
        <p:nvSpPr>
          <p:cNvPr id="130051" name="Rectangle 2"/>
          <p:cNvSpPr>
            <a:spLocks noGrp="1" noRot="1" noChangeAspect="1" noChangeArrowheads="1" noTextEdit="1"/>
          </p:cNvSpPr>
          <p:nvPr>
            <p:ph type="sldImg"/>
          </p:nvPr>
        </p:nvSpPr>
        <p:spPr>
          <a:xfrm>
            <a:off x="904875" y="739775"/>
            <a:ext cx="4933950" cy="3702050"/>
          </a:xfrm>
          <a:ln/>
        </p:spPr>
      </p:sp>
      <p:sp>
        <p:nvSpPr>
          <p:cNvPr id="130052" name="Rectangle 3"/>
          <p:cNvSpPr>
            <a:spLocks noGrp="1" noChangeArrowheads="1"/>
          </p:cNvSpPr>
          <p:nvPr>
            <p:ph type="body" idx="1"/>
          </p:nvPr>
        </p:nvSpPr>
        <p:spPr>
          <a:xfrm>
            <a:off x="900055"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4061817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93" eaLnBrk="0" hangingPunct="0">
              <a:defRPr kumimoji="1">
                <a:solidFill>
                  <a:schemeClr val="tx1"/>
                </a:solidFill>
                <a:latin typeface="Arial" charset="0"/>
                <a:ea typeface="ＭＳ Ｐゴシック" charset="-128"/>
              </a:defRPr>
            </a:lvl1pPr>
            <a:lvl2pPr marL="712118" indent="-273891" defTabSz="914493" eaLnBrk="0" hangingPunct="0">
              <a:defRPr kumimoji="1">
                <a:solidFill>
                  <a:schemeClr val="tx1"/>
                </a:solidFill>
                <a:latin typeface="Arial" charset="0"/>
                <a:ea typeface="ＭＳ Ｐゴシック" charset="-128"/>
              </a:defRPr>
            </a:lvl2pPr>
            <a:lvl3pPr marL="1095566" indent="-219113" defTabSz="914493" eaLnBrk="0" hangingPunct="0">
              <a:defRPr kumimoji="1">
                <a:solidFill>
                  <a:schemeClr val="tx1"/>
                </a:solidFill>
                <a:latin typeface="Arial" charset="0"/>
                <a:ea typeface="ＭＳ Ｐゴシック" charset="-128"/>
              </a:defRPr>
            </a:lvl3pPr>
            <a:lvl4pPr marL="1533792" indent="-219113" defTabSz="914493" eaLnBrk="0" hangingPunct="0">
              <a:defRPr kumimoji="1">
                <a:solidFill>
                  <a:schemeClr val="tx1"/>
                </a:solidFill>
                <a:latin typeface="Arial" charset="0"/>
                <a:ea typeface="ＭＳ Ｐゴシック" charset="-128"/>
              </a:defRPr>
            </a:lvl4pPr>
            <a:lvl5pPr marL="1972018" indent="-219113" defTabSz="914493" eaLnBrk="0" hangingPunct="0">
              <a:defRPr kumimoji="1">
                <a:solidFill>
                  <a:schemeClr val="tx1"/>
                </a:solidFill>
                <a:latin typeface="Arial" charset="0"/>
                <a:ea typeface="ＭＳ Ｐゴシック" charset="-128"/>
              </a:defRPr>
            </a:lvl5pPr>
            <a:lvl6pPr marL="2410244" indent="-219113" defTabSz="914493" eaLnBrk="0" fontAlgn="base" hangingPunct="0">
              <a:spcBef>
                <a:spcPct val="0"/>
              </a:spcBef>
              <a:spcAft>
                <a:spcPct val="0"/>
              </a:spcAft>
              <a:defRPr kumimoji="1">
                <a:solidFill>
                  <a:schemeClr val="tx1"/>
                </a:solidFill>
                <a:latin typeface="Arial" charset="0"/>
                <a:ea typeface="ＭＳ Ｐゴシック" charset="-128"/>
              </a:defRPr>
            </a:lvl6pPr>
            <a:lvl7pPr marL="2848470" indent="-219113" defTabSz="914493" eaLnBrk="0" fontAlgn="base" hangingPunct="0">
              <a:spcBef>
                <a:spcPct val="0"/>
              </a:spcBef>
              <a:spcAft>
                <a:spcPct val="0"/>
              </a:spcAft>
              <a:defRPr kumimoji="1">
                <a:solidFill>
                  <a:schemeClr val="tx1"/>
                </a:solidFill>
                <a:latin typeface="Arial" charset="0"/>
                <a:ea typeface="ＭＳ Ｐゴシック" charset="-128"/>
              </a:defRPr>
            </a:lvl7pPr>
            <a:lvl8pPr marL="3286697" indent="-219113" defTabSz="914493" eaLnBrk="0" fontAlgn="base" hangingPunct="0">
              <a:spcBef>
                <a:spcPct val="0"/>
              </a:spcBef>
              <a:spcAft>
                <a:spcPct val="0"/>
              </a:spcAft>
              <a:defRPr kumimoji="1">
                <a:solidFill>
                  <a:schemeClr val="tx1"/>
                </a:solidFill>
                <a:latin typeface="Arial" charset="0"/>
                <a:ea typeface="ＭＳ Ｐゴシック" charset="-128"/>
              </a:defRPr>
            </a:lvl8pPr>
            <a:lvl9pPr marL="3724923" indent="-219113" defTabSz="91449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8CF400AC-EDA6-4CD7-8224-A3ED67AC19F8}" type="slidenum">
              <a:rPr lang="en-US" altLang="ja-JP" smtClean="0">
                <a:solidFill>
                  <a:prstClr val="black"/>
                </a:solidFill>
              </a:rPr>
              <a:pPr eaLnBrk="1" hangingPunct="1"/>
              <a:t>92</a:t>
            </a:fld>
            <a:endParaRPr lang="en-US" altLang="ja-JP" smtClean="0">
              <a:solidFill>
                <a:prstClr val="black"/>
              </a:solidFill>
            </a:endParaRPr>
          </a:p>
        </p:txBody>
      </p:sp>
      <p:sp>
        <p:nvSpPr>
          <p:cNvPr id="99331" name="Rectangle 2"/>
          <p:cNvSpPr>
            <a:spLocks noGrp="1" noRot="1" noChangeAspect="1" noChangeArrowheads="1" noTextEdit="1"/>
          </p:cNvSpPr>
          <p:nvPr>
            <p:ph type="sldImg"/>
          </p:nvPr>
        </p:nvSpPr>
        <p:spPr>
          <a:xfrm>
            <a:off x="903288" y="739775"/>
            <a:ext cx="4935537" cy="3702050"/>
          </a:xfrm>
          <a:ln/>
        </p:spPr>
      </p:sp>
      <p:sp>
        <p:nvSpPr>
          <p:cNvPr id="99332" name="Rectangle 3"/>
          <p:cNvSpPr>
            <a:spLocks noGrp="1" noChangeArrowheads="1"/>
          </p:cNvSpPr>
          <p:nvPr>
            <p:ph type="body" idx="1"/>
          </p:nvPr>
        </p:nvSpPr>
        <p:spPr>
          <a:xfrm>
            <a:off x="900055"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extLst>
      <p:ext uri="{BB962C8B-B14F-4D97-AF65-F5344CB8AC3E}">
        <p14:creationId xmlns:p14="http://schemas.microsoft.com/office/powerpoint/2010/main" val="480712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スライド イメージ プレースホルダー 1"/>
          <p:cNvSpPr>
            <a:spLocks noGrp="1" noRot="1" noChangeAspect="1" noTextEdit="1"/>
          </p:cNvSpPr>
          <p:nvPr>
            <p:ph type="sldImg"/>
          </p:nvPr>
        </p:nvSpPr>
        <p:spPr>
          <a:xfrm>
            <a:off x="1149350" y="1233488"/>
            <a:ext cx="4443413" cy="3332162"/>
          </a:xfrm>
          <a:ln/>
        </p:spPr>
      </p:sp>
      <p:sp>
        <p:nvSpPr>
          <p:cNvPr id="17203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7203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990">
              <a:defRPr kumimoji="1">
                <a:solidFill>
                  <a:schemeClr val="tx1"/>
                </a:solidFill>
                <a:latin typeface="Arial" charset="0"/>
                <a:ea typeface="HGS創英角ｺﾞｼｯｸUB" pitchFamily="50" charset="-128"/>
              </a:defRPr>
            </a:lvl1pPr>
            <a:lvl2pPr marL="743470" indent="-285950" defTabSz="949990">
              <a:defRPr kumimoji="1">
                <a:solidFill>
                  <a:schemeClr val="tx1"/>
                </a:solidFill>
                <a:latin typeface="Arial" charset="0"/>
                <a:ea typeface="HGS創英角ｺﾞｼｯｸUB" pitchFamily="50" charset="-128"/>
              </a:defRPr>
            </a:lvl2pPr>
            <a:lvl3pPr marL="1143800" indent="-228760" defTabSz="949990">
              <a:defRPr kumimoji="1">
                <a:solidFill>
                  <a:schemeClr val="tx1"/>
                </a:solidFill>
                <a:latin typeface="Arial" charset="0"/>
                <a:ea typeface="HGS創英角ｺﾞｼｯｸUB" pitchFamily="50" charset="-128"/>
              </a:defRPr>
            </a:lvl3pPr>
            <a:lvl4pPr marL="1601320" indent="-228760" defTabSz="949990">
              <a:defRPr kumimoji="1">
                <a:solidFill>
                  <a:schemeClr val="tx1"/>
                </a:solidFill>
                <a:latin typeface="Arial" charset="0"/>
                <a:ea typeface="HGS創英角ｺﾞｼｯｸUB" pitchFamily="50" charset="-128"/>
              </a:defRPr>
            </a:lvl4pPr>
            <a:lvl5pPr marL="2058840" indent="-228760" defTabSz="949990">
              <a:defRPr kumimoji="1">
                <a:solidFill>
                  <a:schemeClr val="tx1"/>
                </a:solidFill>
                <a:latin typeface="Arial" charset="0"/>
                <a:ea typeface="HGS創英角ｺﾞｼｯｸUB" pitchFamily="50" charset="-128"/>
              </a:defRPr>
            </a:lvl5pPr>
            <a:lvl6pPr marL="2516360" indent="-228760" defTabSz="949990" eaLnBrk="0" fontAlgn="base" hangingPunct="0">
              <a:spcBef>
                <a:spcPct val="0"/>
              </a:spcBef>
              <a:spcAft>
                <a:spcPct val="0"/>
              </a:spcAft>
              <a:defRPr kumimoji="1">
                <a:solidFill>
                  <a:schemeClr val="tx1"/>
                </a:solidFill>
                <a:latin typeface="Arial" charset="0"/>
                <a:ea typeface="HGS創英角ｺﾞｼｯｸUB" pitchFamily="50" charset="-128"/>
              </a:defRPr>
            </a:lvl6pPr>
            <a:lvl7pPr marL="2973880" indent="-228760" defTabSz="949990" eaLnBrk="0" fontAlgn="base" hangingPunct="0">
              <a:spcBef>
                <a:spcPct val="0"/>
              </a:spcBef>
              <a:spcAft>
                <a:spcPct val="0"/>
              </a:spcAft>
              <a:defRPr kumimoji="1">
                <a:solidFill>
                  <a:schemeClr val="tx1"/>
                </a:solidFill>
                <a:latin typeface="Arial" charset="0"/>
                <a:ea typeface="HGS創英角ｺﾞｼｯｸUB" pitchFamily="50" charset="-128"/>
              </a:defRPr>
            </a:lvl7pPr>
            <a:lvl8pPr marL="3431400" indent="-228760" defTabSz="949990" eaLnBrk="0" fontAlgn="base" hangingPunct="0">
              <a:spcBef>
                <a:spcPct val="0"/>
              </a:spcBef>
              <a:spcAft>
                <a:spcPct val="0"/>
              </a:spcAft>
              <a:defRPr kumimoji="1">
                <a:solidFill>
                  <a:schemeClr val="tx1"/>
                </a:solidFill>
                <a:latin typeface="Arial" charset="0"/>
                <a:ea typeface="HGS創英角ｺﾞｼｯｸUB" pitchFamily="50" charset="-128"/>
              </a:defRPr>
            </a:lvl8pPr>
            <a:lvl9pPr marL="3888920" indent="-228760" defTabSz="949990" eaLnBrk="0" fontAlgn="base" hangingPunct="0">
              <a:spcBef>
                <a:spcPct val="0"/>
              </a:spcBef>
              <a:spcAft>
                <a:spcPct val="0"/>
              </a:spcAft>
              <a:defRPr kumimoji="1">
                <a:solidFill>
                  <a:schemeClr val="tx1"/>
                </a:solidFill>
                <a:latin typeface="Arial" charset="0"/>
                <a:ea typeface="HGS創英角ｺﾞｼｯｸUB" pitchFamily="50" charset="-128"/>
              </a:defRPr>
            </a:lvl9pPr>
          </a:lstStyle>
          <a:p>
            <a:fld id="{58A73E1E-6BD0-4901-8484-BE21CBFEE963}" type="slidenum">
              <a:rPr lang="ja-JP" altLang="en-US" smtClean="0">
                <a:solidFill>
                  <a:srgbClr val="000000"/>
                </a:solidFill>
                <a:ea typeface="ＭＳ Ｐゴシック" charset="-128"/>
              </a:rPr>
              <a:pPr/>
              <a:t>94</a:t>
            </a:fld>
            <a:endParaRPr lang="ja-JP" altLang="en-US" smtClean="0">
              <a:solidFill>
                <a:srgbClr val="000000"/>
              </a:solidFill>
              <a:ea typeface="ＭＳ Ｐゴシック" charset="-128"/>
            </a:endParaRPr>
          </a:p>
        </p:txBody>
      </p:sp>
    </p:spTree>
    <p:extLst>
      <p:ext uri="{BB962C8B-B14F-4D97-AF65-F5344CB8AC3E}">
        <p14:creationId xmlns:p14="http://schemas.microsoft.com/office/powerpoint/2010/main" val="1301448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txBox="1">
            <a:spLocks noGrp="1" noChangeArrowheads="1"/>
          </p:cNvSpPr>
          <p:nvPr/>
        </p:nvSpPr>
        <p:spPr bwMode="auto">
          <a:xfrm>
            <a:off x="3818824" y="9378036"/>
            <a:ext cx="2921783" cy="49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2" tIns="47451" rIns="94902" bIns="47451" anchor="b"/>
          <a:lstStyle>
            <a:lvl1pPr defTabSz="949325">
              <a:spcBef>
                <a:spcPct val="30000"/>
              </a:spcBef>
              <a:defRPr kumimoji="1" sz="1200">
                <a:solidFill>
                  <a:schemeClr val="tx1"/>
                </a:solidFill>
                <a:latin typeface="Arial" charset="0"/>
                <a:ea typeface="ＭＳ Ｐ明朝" charset="-128"/>
              </a:defRPr>
            </a:lvl1pPr>
            <a:lvl2pPr marL="742950" indent="-285750" defTabSz="949325">
              <a:spcBef>
                <a:spcPct val="30000"/>
              </a:spcBef>
              <a:defRPr kumimoji="1" sz="1200">
                <a:solidFill>
                  <a:schemeClr val="tx1"/>
                </a:solidFill>
                <a:latin typeface="Arial" charset="0"/>
                <a:ea typeface="ＭＳ Ｐ明朝" charset="-128"/>
              </a:defRPr>
            </a:lvl2pPr>
            <a:lvl3pPr marL="1143000" indent="-228600" defTabSz="949325">
              <a:spcBef>
                <a:spcPct val="30000"/>
              </a:spcBef>
              <a:defRPr kumimoji="1" sz="1200">
                <a:solidFill>
                  <a:schemeClr val="tx1"/>
                </a:solidFill>
                <a:latin typeface="Arial" charset="0"/>
                <a:ea typeface="ＭＳ Ｐ明朝" charset="-128"/>
              </a:defRPr>
            </a:lvl3pPr>
            <a:lvl4pPr marL="1600200" indent="-228600" defTabSz="949325">
              <a:spcBef>
                <a:spcPct val="30000"/>
              </a:spcBef>
              <a:defRPr kumimoji="1" sz="1200">
                <a:solidFill>
                  <a:schemeClr val="tx1"/>
                </a:solidFill>
                <a:latin typeface="Arial" charset="0"/>
                <a:ea typeface="ＭＳ Ｐ明朝" charset="-128"/>
              </a:defRPr>
            </a:lvl4pPr>
            <a:lvl5pPr marL="2057400" indent="-228600" defTabSz="949325">
              <a:spcBef>
                <a:spcPct val="30000"/>
              </a:spcBef>
              <a:defRPr kumimoji="1" sz="1200">
                <a:solidFill>
                  <a:schemeClr val="tx1"/>
                </a:solidFill>
                <a:latin typeface="Arial" charset="0"/>
                <a:ea typeface="ＭＳ Ｐ明朝" charset="-128"/>
              </a:defRPr>
            </a:lvl5pPr>
            <a:lvl6pPr marL="2514600" indent="-228600" defTabSz="949325"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49325"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49325"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49325" eaLnBrk="0" fontAlgn="base" hangingPunct="0">
              <a:spcBef>
                <a:spcPct val="30000"/>
              </a:spcBef>
              <a:spcAft>
                <a:spcPct val="0"/>
              </a:spcAft>
              <a:defRPr kumimoji="1" sz="1200">
                <a:solidFill>
                  <a:schemeClr val="tx1"/>
                </a:solidFill>
                <a:latin typeface="Arial" charset="0"/>
                <a:ea typeface="ＭＳ Ｐ明朝" charset="-128"/>
              </a:defRPr>
            </a:lvl9pPr>
          </a:lstStyle>
          <a:p>
            <a:pPr algn="r">
              <a:spcBef>
                <a:spcPct val="0"/>
              </a:spcBef>
            </a:pPr>
            <a:fld id="{5214311F-9C8A-4BBF-A51E-D257AF273685}" type="slidenum">
              <a:rPr lang="ja-JP" altLang="en-US">
                <a:solidFill>
                  <a:srgbClr val="000000"/>
                </a:solidFill>
                <a:ea typeface="ＭＳ Ｐゴシック" charset="-128"/>
              </a:rPr>
              <a:pPr algn="r">
                <a:spcBef>
                  <a:spcPct val="0"/>
                </a:spcBef>
              </a:pPr>
              <a:t>11</a:t>
            </a:fld>
            <a:endParaRPr lang="en-US" altLang="ja-JP">
              <a:solidFill>
                <a:srgbClr val="000000"/>
              </a:solidFill>
              <a:ea typeface="ＭＳ Ｐゴシック" charset="-128"/>
            </a:endParaRPr>
          </a:p>
        </p:txBody>
      </p:sp>
      <p:sp>
        <p:nvSpPr>
          <p:cNvPr id="312323" name="Rectangle 2"/>
          <p:cNvSpPr>
            <a:spLocks noGrp="1" noRot="1" noChangeAspect="1" noChangeArrowheads="1" noTextEdit="1"/>
          </p:cNvSpPr>
          <p:nvPr>
            <p:ph type="sldImg"/>
          </p:nvPr>
        </p:nvSpPr>
        <p:spPr>
          <a:xfrm>
            <a:off x="904875" y="739775"/>
            <a:ext cx="4933950" cy="3702050"/>
          </a:xfrm>
          <a:ln/>
        </p:spPr>
      </p:sp>
      <p:sp>
        <p:nvSpPr>
          <p:cNvPr id="312324" name="Rectangle 3"/>
          <p:cNvSpPr>
            <a:spLocks noGrp="1" noChangeArrowheads="1"/>
          </p:cNvSpPr>
          <p:nvPr>
            <p:ph type="body" idx="1"/>
          </p:nvPr>
        </p:nvSpPr>
        <p:spPr>
          <a:xfrm>
            <a:off x="900056"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ea typeface="ＭＳ Ｐ明朝" charset="-128"/>
            </a:endParaRPr>
          </a:p>
        </p:txBody>
      </p:sp>
    </p:spTree>
    <p:extLst>
      <p:ext uri="{BB962C8B-B14F-4D97-AF65-F5344CB8AC3E}">
        <p14:creationId xmlns:p14="http://schemas.microsoft.com/office/powerpoint/2010/main" val="2344487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スライド イメージ プレースホルダー 1"/>
          <p:cNvSpPr>
            <a:spLocks noGrp="1" noRot="1" noChangeAspect="1" noTextEdit="1"/>
          </p:cNvSpPr>
          <p:nvPr>
            <p:ph type="sldImg"/>
          </p:nvPr>
        </p:nvSpPr>
        <p:spPr>
          <a:xfrm>
            <a:off x="1149350" y="1233488"/>
            <a:ext cx="4443413" cy="3332162"/>
          </a:xfrm>
          <a:ln/>
        </p:spPr>
      </p:sp>
      <p:sp>
        <p:nvSpPr>
          <p:cNvPr id="1730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7306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990">
              <a:defRPr kumimoji="1">
                <a:solidFill>
                  <a:schemeClr val="tx1"/>
                </a:solidFill>
                <a:latin typeface="Arial" charset="0"/>
                <a:ea typeface="HGS創英角ｺﾞｼｯｸUB" pitchFamily="50" charset="-128"/>
              </a:defRPr>
            </a:lvl1pPr>
            <a:lvl2pPr marL="743470" indent="-285950" defTabSz="949990">
              <a:defRPr kumimoji="1">
                <a:solidFill>
                  <a:schemeClr val="tx1"/>
                </a:solidFill>
                <a:latin typeface="Arial" charset="0"/>
                <a:ea typeface="HGS創英角ｺﾞｼｯｸUB" pitchFamily="50" charset="-128"/>
              </a:defRPr>
            </a:lvl2pPr>
            <a:lvl3pPr marL="1143800" indent="-228760" defTabSz="949990">
              <a:defRPr kumimoji="1">
                <a:solidFill>
                  <a:schemeClr val="tx1"/>
                </a:solidFill>
                <a:latin typeface="Arial" charset="0"/>
                <a:ea typeface="HGS創英角ｺﾞｼｯｸUB" pitchFamily="50" charset="-128"/>
              </a:defRPr>
            </a:lvl3pPr>
            <a:lvl4pPr marL="1601320" indent="-228760" defTabSz="949990">
              <a:defRPr kumimoji="1">
                <a:solidFill>
                  <a:schemeClr val="tx1"/>
                </a:solidFill>
                <a:latin typeface="Arial" charset="0"/>
                <a:ea typeface="HGS創英角ｺﾞｼｯｸUB" pitchFamily="50" charset="-128"/>
              </a:defRPr>
            </a:lvl4pPr>
            <a:lvl5pPr marL="2058840" indent="-228760" defTabSz="949990">
              <a:defRPr kumimoji="1">
                <a:solidFill>
                  <a:schemeClr val="tx1"/>
                </a:solidFill>
                <a:latin typeface="Arial" charset="0"/>
                <a:ea typeface="HGS創英角ｺﾞｼｯｸUB" pitchFamily="50" charset="-128"/>
              </a:defRPr>
            </a:lvl5pPr>
            <a:lvl6pPr marL="2516360" indent="-228760" defTabSz="949990" eaLnBrk="0" fontAlgn="base" hangingPunct="0">
              <a:spcBef>
                <a:spcPct val="0"/>
              </a:spcBef>
              <a:spcAft>
                <a:spcPct val="0"/>
              </a:spcAft>
              <a:defRPr kumimoji="1">
                <a:solidFill>
                  <a:schemeClr val="tx1"/>
                </a:solidFill>
                <a:latin typeface="Arial" charset="0"/>
                <a:ea typeface="HGS創英角ｺﾞｼｯｸUB" pitchFamily="50" charset="-128"/>
              </a:defRPr>
            </a:lvl6pPr>
            <a:lvl7pPr marL="2973880" indent="-228760" defTabSz="949990" eaLnBrk="0" fontAlgn="base" hangingPunct="0">
              <a:spcBef>
                <a:spcPct val="0"/>
              </a:spcBef>
              <a:spcAft>
                <a:spcPct val="0"/>
              </a:spcAft>
              <a:defRPr kumimoji="1">
                <a:solidFill>
                  <a:schemeClr val="tx1"/>
                </a:solidFill>
                <a:latin typeface="Arial" charset="0"/>
                <a:ea typeface="HGS創英角ｺﾞｼｯｸUB" pitchFamily="50" charset="-128"/>
              </a:defRPr>
            </a:lvl7pPr>
            <a:lvl8pPr marL="3431400" indent="-228760" defTabSz="949990" eaLnBrk="0" fontAlgn="base" hangingPunct="0">
              <a:spcBef>
                <a:spcPct val="0"/>
              </a:spcBef>
              <a:spcAft>
                <a:spcPct val="0"/>
              </a:spcAft>
              <a:defRPr kumimoji="1">
                <a:solidFill>
                  <a:schemeClr val="tx1"/>
                </a:solidFill>
                <a:latin typeface="Arial" charset="0"/>
                <a:ea typeface="HGS創英角ｺﾞｼｯｸUB" pitchFamily="50" charset="-128"/>
              </a:defRPr>
            </a:lvl8pPr>
            <a:lvl9pPr marL="3888920" indent="-228760" defTabSz="949990" eaLnBrk="0" fontAlgn="base" hangingPunct="0">
              <a:spcBef>
                <a:spcPct val="0"/>
              </a:spcBef>
              <a:spcAft>
                <a:spcPct val="0"/>
              </a:spcAft>
              <a:defRPr kumimoji="1">
                <a:solidFill>
                  <a:schemeClr val="tx1"/>
                </a:solidFill>
                <a:latin typeface="Arial" charset="0"/>
                <a:ea typeface="HGS創英角ｺﾞｼｯｸUB" pitchFamily="50" charset="-128"/>
              </a:defRPr>
            </a:lvl9pPr>
          </a:lstStyle>
          <a:p>
            <a:fld id="{55F0243C-4915-48C8-9A3D-BBC0283BB852}" type="slidenum">
              <a:rPr lang="ja-JP" altLang="en-US" smtClean="0">
                <a:solidFill>
                  <a:srgbClr val="000000"/>
                </a:solidFill>
                <a:ea typeface="ＭＳ Ｐゴシック" charset="-128"/>
              </a:rPr>
              <a:pPr/>
              <a:t>99</a:t>
            </a:fld>
            <a:endParaRPr lang="ja-JP" altLang="en-US" smtClean="0">
              <a:solidFill>
                <a:srgbClr val="000000"/>
              </a:solidFill>
              <a:ea typeface="ＭＳ Ｐゴシック" charset="-128"/>
            </a:endParaRPr>
          </a:p>
        </p:txBody>
      </p:sp>
    </p:spTree>
    <p:extLst>
      <p:ext uri="{BB962C8B-B14F-4D97-AF65-F5344CB8AC3E}">
        <p14:creationId xmlns:p14="http://schemas.microsoft.com/office/powerpoint/2010/main" val="3902889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1" eaLnBrk="0" hangingPunct="0">
              <a:defRPr kumimoji="1">
                <a:solidFill>
                  <a:schemeClr val="tx1"/>
                </a:solidFill>
                <a:latin typeface="Arial" charset="0"/>
                <a:ea typeface="ＭＳ Ｐゴシック" charset="-128"/>
              </a:defRPr>
            </a:lvl1pPr>
            <a:lvl2pPr marL="712046" indent="-273864" defTabSz="914401" eaLnBrk="0" hangingPunct="0">
              <a:defRPr kumimoji="1">
                <a:solidFill>
                  <a:schemeClr val="tx1"/>
                </a:solidFill>
                <a:latin typeface="Arial" charset="0"/>
                <a:ea typeface="ＭＳ Ｐゴシック" charset="-128"/>
              </a:defRPr>
            </a:lvl2pPr>
            <a:lvl3pPr marL="1095456" indent="-219091" defTabSz="914401" eaLnBrk="0" hangingPunct="0">
              <a:defRPr kumimoji="1">
                <a:solidFill>
                  <a:schemeClr val="tx1"/>
                </a:solidFill>
                <a:latin typeface="Arial" charset="0"/>
                <a:ea typeface="ＭＳ Ｐゴシック" charset="-128"/>
              </a:defRPr>
            </a:lvl3pPr>
            <a:lvl4pPr marL="1533638" indent="-219091" defTabSz="914401" eaLnBrk="0" hangingPunct="0">
              <a:defRPr kumimoji="1">
                <a:solidFill>
                  <a:schemeClr val="tx1"/>
                </a:solidFill>
                <a:latin typeface="Arial" charset="0"/>
                <a:ea typeface="ＭＳ Ｐゴシック" charset="-128"/>
              </a:defRPr>
            </a:lvl4pPr>
            <a:lvl5pPr marL="1971819" indent="-219091" defTabSz="914401" eaLnBrk="0" hangingPunct="0">
              <a:defRPr kumimoji="1">
                <a:solidFill>
                  <a:schemeClr val="tx1"/>
                </a:solidFill>
                <a:latin typeface="Arial" charset="0"/>
                <a:ea typeface="ＭＳ Ｐゴシック" charset="-128"/>
              </a:defRPr>
            </a:lvl5pPr>
            <a:lvl6pPr marL="2410002" indent="-219091" defTabSz="914401" eaLnBrk="0" fontAlgn="base" hangingPunct="0">
              <a:spcBef>
                <a:spcPct val="0"/>
              </a:spcBef>
              <a:spcAft>
                <a:spcPct val="0"/>
              </a:spcAft>
              <a:defRPr kumimoji="1">
                <a:solidFill>
                  <a:schemeClr val="tx1"/>
                </a:solidFill>
                <a:latin typeface="Arial" charset="0"/>
                <a:ea typeface="ＭＳ Ｐゴシック" charset="-128"/>
              </a:defRPr>
            </a:lvl6pPr>
            <a:lvl7pPr marL="2848183" indent="-219091" defTabSz="914401" eaLnBrk="0" fontAlgn="base" hangingPunct="0">
              <a:spcBef>
                <a:spcPct val="0"/>
              </a:spcBef>
              <a:spcAft>
                <a:spcPct val="0"/>
              </a:spcAft>
              <a:defRPr kumimoji="1">
                <a:solidFill>
                  <a:schemeClr val="tx1"/>
                </a:solidFill>
                <a:latin typeface="Arial" charset="0"/>
                <a:ea typeface="ＭＳ Ｐゴシック" charset="-128"/>
              </a:defRPr>
            </a:lvl7pPr>
            <a:lvl8pPr marL="3286367" indent="-219091" defTabSz="914401" eaLnBrk="0" fontAlgn="base" hangingPunct="0">
              <a:spcBef>
                <a:spcPct val="0"/>
              </a:spcBef>
              <a:spcAft>
                <a:spcPct val="0"/>
              </a:spcAft>
              <a:defRPr kumimoji="1">
                <a:solidFill>
                  <a:schemeClr val="tx1"/>
                </a:solidFill>
                <a:latin typeface="Arial" charset="0"/>
                <a:ea typeface="ＭＳ Ｐゴシック" charset="-128"/>
              </a:defRPr>
            </a:lvl8pPr>
            <a:lvl9pPr marL="3724548" indent="-219091" defTabSz="914401"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8CF400AC-EDA6-4CD7-8224-A3ED67AC19F8}" type="slidenum">
              <a:rPr lang="en-US" altLang="ja-JP" smtClean="0">
                <a:solidFill>
                  <a:prstClr val="black"/>
                </a:solidFill>
              </a:rPr>
              <a:pPr eaLnBrk="1" hangingPunct="1"/>
              <a:t>103</a:t>
            </a:fld>
            <a:endParaRPr lang="en-US" altLang="ja-JP" smtClean="0">
              <a:solidFill>
                <a:prstClr val="black"/>
              </a:solidFill>
            </a:endParaRPr>
          </a:p>
        </p:txBody>
      </p:sp>
      <p:sp>
        <p:nvSpPr>
          <p:cNvPr id="99331" name="Rectangle 2"/>
          <p:cNvSpPr>
            <a:spLocks noGrp="1" noRot="1" noChangeAspect="1" noChangeArrowheads="1" noTextEdit="1"/>
          </p:cNvSpPr>
          <p:nvPr>
            <p:ph type="sldImg"/>
          </p:nvPr>
        </p:nvSpPr>
        <p:spPr>
          <a:xfrm>
            <a:off x="903288" y="739775"/>
            <a:ext cx="4935537" cy="3702050"/>
          </a:xfrm>
          <a:ln/>
        </p:spPr>
      </p:sp>
      <p:sp>
        <p:nvSpPr>
          <p:cNvPr id="99332" name="Rectangle 3"/>
          <p:cNvSpPr>
            <a:spLocks noGrp="1" noChangeArrowheads="1"/>
          </p:cNvSpPr>
          <p:nvPr>
            <p:ph type="body" idx="1"/>
          </p:nvPr>
        </p:nvSpPr>
        <p:spPr>
          <a:xfrm>
            <a:off x="900056"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extLst>
      <p:ext uri="{BB962C8B-B14F-4D97-AF65-F5344CB8AC3E}">
        <p14:creationId xmlns:p14="http://schemas.microsoft.com/office/powerpoint/2010/main" val="38640475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スライド イメージ プレースホルダー 1"/>
          <p:cNvSpPr>
            <a:spLocks noGrp="1" noRot="1" noChangeAspect="1" noTextEdit="1"/>
          </p:cNvSpPr>
          <p:nvPr>
            <p:ph type="sldImg"/>
          </p:nvPr>
        </p:nvSpPr>
        <p:spPr>
          <a:xfrm>
            <a:off x="1150938" y="1235075"/>
            <a:ext cx="4440237" cy="3330575"/>
          </a:xfrm>
          <a:ln/>
        </p:spPr>
      </p:sp>
      <p:sp>
        <p:nvSpPr>
          <p:cNvPr id="17203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7203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894">
              <a:defRPr kumimoji="1">
                <a:solidFill>
                  <a:schemeClr val="tx1"/>
                </a:solidFill>
                <a:latin typeface="Arial" charset="0"/>
                <a:ea typeface="HGS創英角ｺﾞｼｯｸUB" pitchFamily="50" charset="-128"/>
              </a:defRPr>
            </a:lvl1pPr>
            <a:lvl2pPr marL="743395" indent="-285921" defTabSz="949894">
              <a:defRPr kumimoji="1">
                <a:solidFill>
                  <a:schemeClr val="tx1"/>
                </a:solidFill>
                <a:latin typeface="Arial" charset="0"/>
                <a:ea typeface="HGS創英角ｺﾞｼｯｸUB" pitchFamily="50" charset="-128"/>
              </a:defRPr>
            </a:lvl2pPr>
            <a:lvl3pPr marL="1143685" indent="-228737" defTabSz="949894">
              <a:defRPr kumimoji="1">
                <a:solidFill>
                  <a:schemeClr val="tx1"/>
                </a:solidFill>
                <a:latin typeface="Arial" charset="0"/>
                <a:ea typeface="HGS創英角ｺﾞｼｯｸUB" pitchFamily="50" charset="-128"/>
              </a:defRPr>
            </a:lvl3pPr>
            <a:lvl4pPr marL="1601159" indent="-228737" defTabSz="949894">
              <a:defRPr kumimoji="1">
                <a:solidFill>
                  <a:schemeClr val="tx1"/>
                </a:solidFill>
                <a:latin typeface="Arial" charset="0"/>
                <a:ea typeface="HGS創英角ｺﾞｼｯｸUB" pitchFamily="50" charset="-128"/>
              </a:defRPr>
            </a:lvl4pPr>
            <a:lvl5pPr marL="2058633" indent="-228737" defTabSz="949894">
              <a:defRPr kumimoji="1">
                <a:solidFill>
                  <a:schemeClr val="tx1"/>
                </a:solidFill>
                <a:latin typeface="Arial" charset="0"/>
                <a:ea typeface="HGS創英角ｺﾞｼｯｸUB" pitchFamily="50" charset="-128"/>
              </a:defRPr>
            </a:lvl5pPr>
            <a:lvl6pPr marL="2516107" indent="-228737" defTabSz="949894" eaLnBrk="0" fontAlgn="base" hangingPunct="0">
              <a:spcBef>
                <a:spcPct val="0"/>
              </a:spcBef>
              <a:spcAft>
                <a:spcPct val="0"/>
              </a:spcAft>
              <a:defRPr kumimoji="1">
                <a:solidFill>
                  <a:schemeClr val="tx1"/>
                </a:solidFill>
                <a:latin typeface="Arial" charset="0"/>
                <a:ea typeface="HGS創英角ｺﾞｼｯｸUB" pitchFamily="50" charset="-128"/>
              </a:defRPr>
            </a:lvl6pPr>
            <a:lvl7pPr marL="2973581" indent="-228737" defTabSz="949894" eaLnBrk="0" fontAlgn="base" hangingPunct="0">
              <a:spcBef>
                <a:spcPct val="0"/>
              </a:spcBef>
              <a:spcAft>
                <a:spcPct val="0"/>
              </a:spcAft>
              <a:defRPr kumimoji="1">
                <a:solidFill>
                  <a:schemeClr val="tx1"/>
                </a:solidFill>
                <a:latin typeface="Arial" charset="0"/>
                <a:ea typeface="HGS創英角ｺﾞｼｯｸUB" pitchFamily="50" charset="-128"/>
              </a:defRPr>
            </a:lvl7pPr>
            <a:lvl8pPr marL="3431055" indent="-228737" defTabSz="949894" eaLnBrk="0" fontAlgn="base" hangingPunct="0">
              <a:spcBef>
                <a:spcPct val="0"/>
              </a:spcBef>
              <a:spcAft>
                <a:spcPct val="0"/>
              </a:spcAft>
              <a:defRPr kumimoji="1">
                <a:solidFill>
                  <a:schemeClr val="tx1"/>
                </a:solidFill>
                <a:latin typeface="Arial" charset="0"/>
                <a:ea typeface="HGS創英角ｺﾞｼｯｸUB" pitchFamily="50" charset="-128"/>
              </a:defRPr>
            </a:lvl8pPr>
            <a:lvl9pPr marL="3888529" indent="-228737" defTabSz="949894" eaLnBrk="0" fontAlgn="base" hangingPunct="0">
              <a:spcBef>
                <a:spcPct val="0"/>
              </a:spcBef>
              <a:spcAft>
                <a:spcPct val="0"/>
              </a:spcAft>
              <a:defRPr kumimoji="1">
                <a:solidFill>
                  <a:schemeClr val="tx1"/>
                </a:solidFill>
                <a:latin typeface="Arial" charset="0"/>
                <a:ea typeface="HGS創英角ｺﾞｼｯｸUB" pitchFamily="50" charset="-128"/>
              </a:defRPr>
            </a:lvl9pPr>
          </a:lstStyle>
          <a:p>
            <a:fld id="{58A73E1E-6BD0-4901-8484-BE21CBFEE963}" type="slidenum">
              <a:rPr lang="ja-JP" altLang="en-US" smtClean="0">
                <a:solidFill>
                  <a:srgbClr val="000000"/>
                </a:solidFill>
                <a:ea typeface="ＭＳ Ｐゴシック" charset="-128"/>
              </a:rPr>
              <a:pPr/>
              <a:t>104</a:t>
            </a:fld>
            <a:endParaRPr lang="ja-JP" altLang="en-US" smtClean="0">
              <a:solidFill>
                <a:srgbClr val="000000"/>
              </a:solidFill>
              <a:ea typeface="ＭＳ Ｐゴシック" charset="-128"/>
            </a:endParaRPr>
          </a:p>
        </p:txBody>
      </p:sp>
    </p:spTree>
    <p:extLst>
      <p:ext uri="{BB962C8B-B14F-4D97-AF65-F5344CB8AC3E}">
        <p14:creationId xmlns:p14="http://schemas.microsoft.com/office/powerpoint/2010/main" val="1301448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1" eaLnBrk="0" hangingPunct="0">
              <a:defRPr kumimoji="1">
                <a:solidFill>
                  <a:schemeClr val="tx1"/>
                </a:solidFill>
                <a:latin typeface="Arial" charset="0"/>
                <a:ea typeface="ＭＳ Ｐゴシック" charset="-128"/>
              </a:defRPr>
            </a:lvl1pPr>
            <a:lvl2pPr marL="712046" indent="-273864" defTabSz="914401" eaLnBrk="0" hangingPunct="0">
              <a:defRPr kumimoji="1">
                <a:solidFill>
                  <a:schemeClr val="tx1"/>
                </a:solidFill>
                <a:latin typeface="Arial" charset="0"/>
                <a:ea typeface="ＭＳ Ｐゴシック" charset="-128"/>
              </a:defRPr>
            </a:lvl2pPr>
            <a:lvl3pPr marL="1095456" indent="-219091" defTabSz="914401" eaLnBrk="0" hangingPunct="0">
              <a:defRPr kumimoji="1">
                <a:solidFill>
                  <a:schemeClr val="tx1"/>
                </a:solidFill>
                <a:latin typeface="Arial" charset="0"/>
                <a:ea typeface="ＭＳ Ｐゴシック" charset="-128"/>
              </a:defRPr>
            </a:lvl3pPr>
            <a:lvl4pPr marL="1533638" indent="-219091" defTabSz="914401" eaLnBrk="0" hangingPunct="0">
              <a:defRPr kumimoji="1">
                <a:solidFill>
                  <a:schemeClr val="tx1"/>
                </a:solidFill>
                <a:latin typeface="Arial" charset="0"/>
                <a:ea typeface="ＭＳ Ｐゴシック" charset="-128"/>
              </a:defRPr>
            </a:lvl4pPr>
            <a:lvl5pPr marL="1971819" indent="-219091" defTabSz="914401" eaLnBrk="0" hangingPunct="0">
              <a:defRPr kumimoji="1">
                <a:solidFill>
                  <a:schemeClr val="tx1"/>
                </a:solidFill>
                <a:latin typeface="Arial" charset="0"/>
                <a:ea typeface="ＭＳ Ｐゴシック" charset="-128"/>
              </a:defRPr>
            </a:lvl5pPr>
            <a:lvl6pPr marL="2410002" indent="-219091" defTabSz="914401" eaLnBrk="0" fontAlgn="base" hangingPunct="0">
              <a:spcBef>
                <a:spcPct val="0"/>
              </a:spcBef>
              <a:spcAft>
                <a:spcPct val="0"/>
              </a:spcAft>
              <a:defRPr kumimoji="1">
                <a:solidFill>
                  <a:schemeClr val="tx1"/>
                </a:solidFill>
                <a:latin typeface="Arial" charset="0"/>
                <a:ea typeface="ＭＳ Ｐゴシック" charset="-128"/>
              </a:defRPr>
            </a:lvl6pPr>
            <a:lvl7pPr marL="2848183" indent="-219091" defTabSz="914401" eaLnBrk="0" fontAlgn="base" hangingPunct="0">
              <a:spcBef>
                <a:spcPct val="0"/>
              </a:spcBef>
              <a:spcAft>
                <a:spcPct val="0"/>
              </a:spcAft>
              <a:defRPr kumimoji="1">
                <a:solidFill>
                  <a:schemeClr val="tx1"/>
                </a:solidFill>
                <a:latin typeface="Arial" charset="0"/>
                <a:ea typeface="ＭＳ Ｐゴシック" charset="-128"/>
              </a:defRPr>
            </a:lvl7pPr>
            <a:lvl8pPr marL="3286367" indent="-219091" defTabSz="914401" eaLnBrk="0" fontAlgn="base" hangingPunct="0">
              <a:spcBef>
                <a:spcPct val="0"/>
              </a:spcBef>
              <a:spcAft>
                <a:spcPct val="0"/>
              </a:spcAft>
              <a:defRPr kumimoji="1">
                <a:solidFill>
                  <a:schemeClr val="tx1"/>
                </a:solidFill>
                <a:latin typeface="Arial" charset="0"/>
                <a:ea typeface="ＭＳ Ｐゴシック" charset="-128"/>
              </a:defRPr>
            </a:lvl8pPr>
            <a:lvl9pPr marL="3724548" indent="-219091" defTabSz="914401"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8CF400AC-EDA6-4CD7-8224-A3ED67AC19F8}" type="slidenum">
              <a:rPr lang="en-US" altLang="ja-JP" smtClean="0">
                <a:solidFill>
                  <a:prstClr val="black"/>
                </a:solidFill>
              </a:rPr>
              <a:pPr eaLnBrk="1" hangingPunct="1"/>
              <a:t>115</a:t>
            </a:fld>
            <a:endParaRPr lang="en-US" altLang="ja-JP" smtClean="0">
              <a:solidFill>
                <a:prstClr val="black"/>
              </a:solidFill>
            </a:endParaRPr>
          </a:p>
        </p:txBody>
      </p:sp>
      <p:sp>
        <p:nvSpPr>
          <p:cNvPr id="99331" name="Rectangle 2"/>
          <p:cNvSpPr>
            <a:spLocks noGrp="1" noRot="1" noChangeAspect="1" noChangeArrowheads="1" noTextEdit="1"/>
          </p:cNvSpPr>
          <p:nvPr>
            <p:ph type="sldImg"/>
          </p:nvPr>
        </p:nvSpPr>
        <p:spPr>
          <a:xfrm>
            <a:off x="903288" y="739775"/>
            <a:ext cx="4935537" cy="3702050"/>
          </a:xfrm>
          <a:ln/>
        </p:spPr>
      </p:sp>
      <p:sp>
        <p:nvSpPr>
          <p:cNvPr id="99332" name="Rectangle 3"/>
          <p:cNvSpPr>
            <a:spLocks noGrp="1" noChangeArrowheads="1"/>
          </p:cNvSpPr>
          <p:nvPr>
            <p:ph type="body" idx="1"/>
          </p:nvPr>
        </p:nvSpPr>
        <p:spPr>
          <a:xfrm>
            <a:off x="900056"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extLst>
      <p:ext uri="{BB962C8B-B14F-4D97-AF65-F5344CB8AC3E}">
        <p14:creationId xmlns:p14="http://schemas.microsoft.com/office/powerpoint/2010/main" val="480712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 1"/>
          <p:cNvSpPr>
            <a:spLocks noGrp="1" noRot="1" noChangeAspect="1" noTextEdit="1"/>
          </p:cNvSpPr>
          <p:nvPr>
            <p:ph type="sldImg"/>
          </p:nvPr>
        </p:nvSpPr>
        <p:spPr>
          <a:ln/>
        </p:spPr>
      </p:sp>
      <p:sp>
        <p:nvSpPr>
          <p:cNvPr id="1566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明朝" charset="-128"/>
            </a:endParaRPr>
          </a:p>
        </p:txBody>
      </p:sp>
      <p:sp>
        <p:nvSpPr>
          <p:cNvPr id="1566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80630" eaLnBrk="0" hangingPunct="0">
              <a:spcBef>
                <a:spcPct val="30000"/>
              </a:spcBef>
              <a:defRPr kumimoji="1" sz="1100">
                <a:solidFill>
                  <a:schemeClr val="tx1"/>
                </a:solidFill>
                <a:latin typeface="Arial" charset="0"/>
                <a:ea typeface="ＭＳ Ｐ明朝" charset="-128"/>
              </a:defRPr>
            </a:lvl1pPr>
            <a:lvl2pPr marL="715054" indent="-274007" algn="l" defTabSz="880630" eaLnBrk="0" hangingPunct="0">
              <a:spcBef>
                <a:spcPct val="30000"/>
              </a:spcBef>
              <a:defRPr kumimoji="1" sz="1100">
                <a:solidFill>
                  <a:schemeClr val="tx1"/>
                </a:solidFill>
                <a:latin typeface="Arial" charset="0"/>
                <a:ea typeface="ＭＳ Ｐ明朝" charset="-128"/>
              </a:defRPr>
            </a:lvl2pPr>
            <a:lvl3pPr marL="1100422" indent="-219791" algn="l" defTabSz="880630" eaLnBrk="0" hangingPunct="0">
              <a:spcBef>
                <a:spcPct val="30000"/>
              </a:spcBef>
              <a:defRPr kumimoji="1" sz="1100">
                <a:solidFill>
                  <a:schemeClr val="tx1"/>
                </a:solidFill>
                <a:latin typeface="Arial" charset="0"/>
                <a:ea typeface="ＭＳ Ｐ明朝" charset="-128"/>
              </a:defRPr>
            </a:lvl3pPr>
            <a:lvl4pPr marL="1540003" indent="-219791" algn="l" defTabSz="880630" eaLnBrk="0" hangingPunct="0">
              <a:spcBef>
                <a:spcPct val="30000"/>
              </a:spcBef>
              <a:defRPr kumimoji="1" sz="1100">
                <a:solidFill>
                  <a:schemeClr val="tx1"/>
                </a:solidFill>
                <a:latin typeface="Arial" charset="0"/>
                <a:ea typeface="ＭＳ Ｐ明朝" charset="-128"/>
              </a:defRPr>
            </a:lvl4pPr>
            <a:lvl5pPr marL="1979586" indent="-219791" algn="l" defTabSz="880630" eaLnBrk="0" hangingPunct="0">
              <a:spcBef>
                <a:spcPct val="30000"/>
              </a:spcBef>
              <a:defRPr kumimoji="1" sz="1100">
                <a:solidFill>
                  <a:schemeClr val="tx1"/>
                </a:solidFill>
                <a:latin typeface="Arial" charset="0"/>
                <a:ea typeface="ＭＳ Ｐ明朝" charset="-128"/>
              </a:defRPr>
            </a:lvl5pPr>
            <a:lvl6pPr marL="2401585" indent="-219791" defTabSz="880630" eaLnBrk="0" fontAlgn="base" hangingPunct="0">
              <a:spcBef>
                <a:spcPct val="30000"/>
              </a:spcBef>
              <a:spcAft>
                <a:spcPct val="0"/>
              </a:spcAft>
              <a:defRPr kumimoji="1" sz="1100">
                <a:solidFill>
                  <a:schemeClr val="tx1"/>
                </a:solidFill>
                <a:latin typeface="Arial" charset="0"/>
                <a:ea typeface="ＭＳ Ｐ明朝" charset="-128"/>
              </a:defRPr>
            </a:lvl6pPr>
            <a:lvl7pPr marL="2823583" indent="-219791" defTabSz="880630" eaLnBrk="0" fontAlgn="base" hangingPunct="0">
              <a:spcBef>
                <a:spcPct val="30000"/>
              </a:spcBef>
              <a:spcAft>
                <a:spcPct val="0"/>
              </a:spcAft>
              <a:defRPr kumimoji="1" sz="1100">
                <a:solidFill>
                  <a:schemeClr val="tx1"/>
                </a:solidFill>
                <a:latin typeface="Arial" charset="0"/>
                <a:ea typeface="ＭＳ Ｐ明朝" charset="-128"/>
              </a:defRPr>
            </a:lvl7pPr>
            <a:lvl8pPr marL="3245582" indent="-219791" defTabSz="880630" eaLnBrk="0" fontAlgn="base" hangingPunct="0">
              <a:spcBef>
                <a:spcPct val="30000"/>
              </a:spcBef>
              <a:spcAft>
                <a:spcPct val="0"/>
              </a:spcAft>
              <a:defRPr kumimoji="1" sz="1100">
                <a:solidFill>
                  <a:schemeClr val="tx1"/>
                </a:solidFill>
                <a:latin typeface="Arial" charset="0"/>
                <a:ea typeface="ＭＳ Ｐ明朝" charset="-128"/>
              </a:defRPr>
            </a:lvl8pPr>
            <a:lvl9pPr marL="3667582" indent="-219791" defTabSz="880630" eaLnBrk="0" fontAlgn="base" hangingPunct="0">
              <a:spcBef>
                <a:spcPct val="30000"/>
              </a:spcBef>
              <a:spcAft>
                <a:spcPct val="0"/>
              </a:spcAft>
              <a:defRPr kumimoji="1" sz="1100">
                <a:solidFill>
                  <a:schemeClr val="tx1"/>
                </a:solidFill>
                <a:latin typeface="Arial" charset="0"/>
                <a:ea typeface="ＭＳ Ｐ明朝" charset="-128"/>
              </a:defRPr>
            </a:lvl9pPr>
          </a:lstStyle>
          <a:p>
            <a:pPr algn="r" eaLnBrk="1" hangingPunct="1">
              <a:spcBef>
                <a:spcPct val="0"/>
              </a:spcBef>
            </a:pPr>
            <a:fld id="{F93CF77E-00EA-4747-9872-DC729F197160}" type="slidenum">
              <a:rPr lang="en-US" altLang="ja-JP" sz="1200">
                <a:solidFill>
                  <a:prstClr val="black"/>
                </a:solidFill>
                <a:ea typeface="ＭＳ Ｐゴシック" charset="-128"/>
              </a:rPr>
              <a:pPr algn="r" eaLnBrk="1" hangingPunct="1">
                <a:spcBef>
                  <a:spcPct val="0"/>
                </a:spcBef>
              </a:pPr>
              <a:t>124</a:t>
            </a:fld>
            <a:endParaRPr lang="en-US" altLang="ja-JP" sz="1200">
              <a:solidFill>
                <a:prstClr val="black"/>
              </a:solidFill>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txBox="1">
            <a:spLocks noGrp="1" noChangeArrowheads="1"/>
          </p:cNvSpPr>
          <p:nvPr/>
        </p:nvSpPr>
        <p:spPr bwMode="auto">
          <a:xfrm>
            <a:off x="3818824" y="9378036"/>
            <a:ext cx="2921783" cy="49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2" tIns="47451" rIns="94902" bIns="47451" anchor="b"/>
          <a:lstStyle>
            <a:lvl1pPr defTabSz="949325">
              <a:spcBef>
                <a:spcPct val="30000"/>
              </a:spcBef>
              <a:defRPr kumimoji="1" sz="1200">
                <a:solidFill>
                  <a:schemeClr val="tx1"/>
                </a:solidFill>
                <a:latin typeface="Arial" charset="0"/>
                <a:ea typeface="ＭＳ Ｐ明朝" charset="-128"/>
              </a:defRPr>
            </a:lvl1pPr>
            <a:lvl2pPr marL="742950" indent="-285750" defTabSz="949325">
              <a:spcBef>
                <a:spcPct val="30000"/>
              </a:spcBef>
              <a:defRPr kumimoji="1" sz="1200">
                <a:solidFill>
                  <a:schemeClr val="tx1"/>
                </a:solidFill>
                <a:latin typeface="Arial" charset="0"/>
                <a:ea typeface="ＭＳ Ｐ明朝" charset="-128"/>
              </a:defRPr>
            </a:lvl2pPr>
            <a:lvl3pPr marL="1143000" indent="-228600" defTabSz="949325">
              <a:spcBef>
                <a:spcPct val="30000"/>
              </a:spcBef>
              <a:defRPr kumimoji="1" sz="1200">
                <a:solidFill>
                  <a:schemeClr val="tx1"/>
                </a:solidFill>
                <a:latin typeface="Arial" charset="0"/>
                <a:ea typeface="ＭＳ Ｐ明朝" charset="-128"/>
              </a:defRPr>
            </a:lvl3pPr>
            <a:lvl4pPr marL="1600200" indent="-228600" defTabSz="949325">
              <a:spcBef>
                <a:spcPct val="30000"/>
              </a:spcBef>
              <a:defRPr kumimoji="1" sz="1200">
                <a:solidFill>
                  <a:schemeClr val="tx1"/>
                </a:solidFill>
                <a:latin typeface="Arial" charset="0"/>
                <a:ea typeface="ＭＳ Ｐ明朝" charset="-128"/>
              </a:defRPr>
            </a:lvl4pPr>
            <a:lvl5pPr marL="2057400" indent="-228600" defTabSz="949325">
              <a:spcBef>
                <a:spcPct val="30000"/>
              </a:spcBef>
              <a:defRPr kumimoji="1" sz="1200">
                <a:solidFill>
                  <a:schemeClr val="tx1"/>
                </a:solidFill>
                <a:latin typeface="Arial" charset="0"/>
                <a:ea typeface="ＭＳ Ｐ明朝" charset="-128"/>
              </a:defRPr>
            </a:lvl5pPr>
            <a:lvl6pPr marL="2514600" indent="-228600" defTabSz="949325"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49325"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49325"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49325" eaLnBrk="0" fontAlgn="base" hangingPunct="0">
              <a:spcBef>
                <a:spcPct val="30000"/>
              </a:spcBef>
              <a:spcAft>
                <a:spcPct val="0"/>
              </a:spcAft>
              <a:defRPr kumimoji="1" sz="1200">
                <a:solidFill>
                  <a:schemeClr val="tx1"/>
                </a:solidFill>
                <a:latin typeface="Arial" charset="0"/>
                <a:ea typeface="ＭＳ Ｐ明朝" charset="-128"/>
              </a:defRPr>
            </a:lvl9pPr>
          </a:lstStyle>
          <a:p>
            <a:pPr algn="r">
              <a:spcBef>
                <a:spcPct val="0"/>
              </a:spcBef>
            </a:pPr>
            <a:fld id="{308E018B-A772-4B7D-8A21-53D725676BDE}" type="slidenum">
              <a:rPr lang="ja-JP" altLang="en-US">
                <a:solidFill>
                  <a:srgbClr val="000000"/>
                </a:solidFill>
                <a:ea typeface="ＭＳ Ｐゴシック" charset="-128"/>
              </a:rPr>
              <a:pPr algn="r">
                <a:spcBef>
                  <a:spcPct val="0"/>
                </a:spcBef>
              </a:pPr>
              <a:t>12</a:t>
            </a:fld>
            <a:endParaRPr lang="en-US" altLang="ja-JP">
              <a:solidFill>
                <a:srgbClr val="000000"/>
              </a:solidFill>
              <a:ea typeface="ＭＳ Ｐゴシック" charset="-128"/>
            </a:endParaRPr>
          </a:p>
        </p:txBody>
      </p:sp>
      <p:sp>
        <p:nvSpPr>
          <p:cNvPr id="313347" name="Rectangle 2"/>
          <p:cNvSpPr>
            <a:spLocks noGrp="1" noRot="1" noChangeAspect="1" noChangeArrowheads="1" noTextEdit="1"/>
          </p:cNvSpPr>
          <p:nvPr>
            <p:ph type="sldImg"/>
          </p:nvPr>
        </p:nvSpPr>
        <p:spPr>
          <a:xfrm>
            <a:off x="904875" y="739775"/>
            <a:ext cx="4933950" cy="3702050"/>
          </a:xfrm>
          <a:ln/>
        </p:spPr>
      </p:sp>
      <p:sp>
        <p:nvSpPr>
          <p:cNvPr id="313348" name="Rectangle 3"/>
          <p:cNvSpPr>
            <a:spLocks noGrp="1" noChangeArrowheads="1"/>
          </p:cNvSpPr>
          <p:nvPr>
            <p:ph type="body" idx="1"/>
          </p:nvPr>
        </p:nvSpPr>
        <p:spPr>
          <a:xfrm>
            <a:off x="900056"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ea typeface="ＭＳ Ｐ明朝" charset="-128"/>
            </a:endParaRPr>
          </a:p>
        </p:txBody>
      </p:sp>
    </p:spTree>
    <p:extLst>
      <p:ext uri="{BB962C8B-B14F-4D97-AF65-F5344CB8AC3E}">
        <p14:creationId xmlns:p14="http://schemas.microsoft.com/office/powerpoint/2010/main" val="165647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txBox="1">
            <a:spLocks noGrp="1" noChangeArrowheads="1"/>
          </p:cNvSpPr>
          <p:nvPr/>
        </p:nvSpPr>
        <p:spPr bwMode="auto">
          <a:xfrm>
            <a:off x="3818824" y="9378036"/>
            <a:ext cx="2921783" cy="49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2" tIns="47451" rIns="94902" bIns="47451" anchor="b"/>
          <a:lstStyle>
            <a:lvl1pPr defTabSz="949325">
              <a:spcBef>
                <a:spcPct val="30000"/>
              </a:spcBef>
              <a:defRPr kumimoji="1" sz="1200">
                <a:solidFill>
                  <a:schemeClr val="tx1"/>
                </a:solidFill>
                <a:latin typeface="Arial" charset="0"/>
                <a:ea typeface="ＭＳ Ｐ明朝" charset="-128"/>
              </a:defRPr>
            </a:lvl1pPr>
            <a:lvl2pPr marL="742950" indent="-285750" defTabSz="949325">
              <a:spcBef>
                <a:spcPct val="30000"/>
              </a:spcBef>
              <a:defRPr kumimoji="1" sz="1200">
                <a:solidFill>
                  <a:schemeClr val="tx1"/>
                </a:solidFill>
                <a:latin typeface="Arial" charset="0"/>
                <a:ea typeface="ＭＳ Ｐ明朝" charset="-128"/>
              </a:defRPr>
            </a:lvl2pPr>
            <a:lvl3pPr marL="1143000" indent="-228600" defTabSz="949325">
              <a:spcBef>
                <a:spcPct val="30000"/>
              </a:spcBef>
              <a:defRPr kumimoji="1" sz="1200">
                <a:solidFill>
                  <a:schemeClr val="tx1"/>
                </a:solidFill>
                <a:latin typeface="Arial" charset="0"/>
                <a:ea typeface="ＭＳ Ｐ明朝" charset="-128"/>
              </a:defRPr>
            </a:lvl3pPr>
            <a:lvl4pPr marL="1600200" indent="-228600" defTabSz="949325">
              <a:spcBef>
                <a:spcPct val="30000"/>
              </a:spcBef>
              <a:defRPr kumimoji="1" sz="1200">
                <a:solidFill>
                  <a:schemeClr val="tx1"/>
                </a:solidFill>
                <a:latin typeface="Arial" charset="0"/>
                <a:ea typeface="ＭＳ Ｐ明朝" charset="-128"/>
              </a:defRPr>
            </a:lvl4pPr>
            <a:lvl5pPr marL="2057400" indent="-228600" defTabSz="949325">
              <a:spcBef>
                <a:spcPct val="30000"/>
              </a:spcBef>
              <a:defRPr kumimoji="1" sz="1200">
                <a:solidFill>
                  <a:schemeClr val="tx1"/>
                </a:solidFill>
                <a:latin typeface="Arial" charset="0"/>
                <a:ea typeface="ＭＳ Ｐ明朝" charset="-128"/>
              </a:defRPr>
            </a:lvl5pPr>
            <a:lvl6pPr marL="2514600" indent="-228600" defTabSz="949325"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49325"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49325"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49325" eaLnBrk="0" fontAlgn="base" hangingPunct="0">
              <a:spcBef>
                <a:spcPct val="30000"/>
              </a:spcBef>
              <a:spcAft>
                <a:spcPct val="0"/>
              </a:spcAft>
              <a:defRPr kumimoji="1" sz="1200">
                <a:solidFill>
                  <a:schemeClr val="tx1"/>
                </a:solidFill>
                <a:latin typeface="Arial" charset="0"/>
                <a:ea typeface="ＭＳ Ｐ明朝" charset="-128"/>
              </a:defRPr>
            </a:lvl9pPr>
          </a:lstStyle>
          <a:p>
            <a:pPr algn="r">
              <a:spcBef>
                <a:spcPct val="0"/>
              </a:spcBef>
            </a:pPr>
            <a:fld id="{6495BFC2-F133-4739-A661-DD473EF22B2D}" type="slidenum">
              <a:rPr lang="ja-JP" altLang="en-US">
                <a:solidFill>
                  <a:srgbClr val="000000"/>
                </a:solidFill>
                <a:ea typeface="ＭＳ Ｐゴシック" charset="-128"/>
              </a:rPr>
              <a:pPr algn="r">
                <a:spcBef>
                  <a:spcPct val="0"/>
                </a:spcBef>
              </a:pPr>
              <a:t>13</a:t>
            </a:fld>
            <a:endParaRPr lang="en-US" altLang="ja-JP">
              <a:solidFill>
                <a:srgbClr val="000000"/>
              </a:solidFill>
              <a:ea typeface="ＭＳ Ｐゴシック" charset="-128"/>
            </a:endParaRPr>
          </a:p>
        </p:txBody>
      </p:sp>
      <p:sp>
        <p:nvSpPr>
          <p:cNvPr id="314371" name="Rectangle 2"/>
          <p:cNvSpPr>
            <a:spLocks noGrp="1" noRot="1" noChangeAspect="1" noChangeArrowheads="1" noTextEdit="1"/>
          </p:cNvSpPr>
          <p:nvPr>
            <p:ph type="sldImg"/>
          </p:nvPr>
        </p:nvSpPr>
        <p:spPr>
          <a:xfrm>
            <a:off x="904875" y="739775"/>
            <a:ext cx="4933950" cy="3702050"/>
          </a:xfrm>
          <a:ln/>
        </p:spPr>
      </p:sp>
      <p:sp>
        <p:nvSpPr>
          <p:cNvPr id="314372" name="Rectangle 3"/>
          <p:cNvSpPr>
            <a:spLocks noGrp="1" noChangeArrowheads="1"/>
          </p:cNvSpPr>
          <p:nvPr>
            <p:ph type="body" idx="1"/>
          </p:nvPr>
        </p:nvSpPr>
        <p:spPr>
          <a:xfrm>
            <a:off x="900056"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ea typeface="ＭＳ Ｐ明朝" charset="-128"/>
            </a:endParaRPr>
          </a:p>
        </p:txBody>
      </p:sp>
    </p:spTree>
    <p:extLst>
      <p:ext uri="{BB962C8B-B14F-4D97-AF65-F5344CB8AC3E}">
        <p14:creationId xmlns:p14="http://schemas.microsoft.com/office/powerpoint/2010/main" val="251329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txBox="1">
            <a:spLocks noGrp="1" noChangeArrowheads="1"/>
          </p:cNvSpPr>
          <p:nvPr/>
        </p:nvSpPr>
        <p:spPr bwMode="auto">
          <a:xfrm>
            <a:off x="3818824" y="9378036"/>
            <a:ext cx="2921783" cy="49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2" tIns="47451" rIns="94902" bIns="47451" anchor="b"/>
          <a:lstStyle>
            <a:lvl1pPr defTabSz="949325">
              <a:spcBef>
                <a:spcPct val="30000"/>
              </a:spcBef>
              <a:defRPr kumimoji="1" sz="1200">
                <a:solidFill>
                  <a:schemeClr val="tx1"/>
                </a:solidFill>
                <a:latin typeface="Arial" charset="0"/>
                <a:ea typeface="ＭＳ Ｐ明朝" charset="-128"/>
              </a:defRPr>
            </a:lvl1pPr>
            <a:lvl2pPr marL="742950" indent="-285750" defTabSz="949325">
              <a:spcBef>
                <a:spcPct val="30000"/>
              </a:spcBef>
              <a:defRPr kumimoji="1" sz="1200">
                <a:solidFill>
                  <a:schemeClr val="tx1"/>
                </a:solidFill>
                <a:latin typeface="Arial" charset="0"/>
                <a:ea typeface="ＭＳ Ｐ明朝" charset="-128"/>
              </a:defRPr>
            </a:lvl2pPr>
            <a:lvl3pPr marL="1143000" indent="-228600" defTabSz="949325">
              <a:spcBef>
                <a:spcPct val="30000"/>
              </a:spcBef>
              <a:defRPr kumimoji="1" sz="1200">
                <a:solidFill>
                  <a:schemeClr val="tx1"/>
                </a:solidFill>
                <a:latin typeface="Arial" charset="0"/>
                <a:ea typeface="ＭＳ Ｐ明朝" charset="-128"/>
              </a:defRPr>
            </a:lvl3pPr>
            <a:lvl4pPr marL="1600200" indent="-228600" defTabSz="949325">
              <a:spcBef>
                <a:spcPct val="30000"/>
              </a:spcBef>
              <a:defRPr kumimoji="1" sz="1200">
                <a:solidFill>
                  <a:schemeClr val="tx1"/>
                </a:solidFill>
                <a:latin typeface="Arial" charset="0"/>
                <a:ea typeface="ＭＳ Ｐ明朝" charset="-128"/>
              </a:defRPr>
            </a:lvl4pPr>
            <a:lvl5pPr marL="2057400" indent="-228600" defTabSz="949325">
              <a:spcBef>
                <a:spcPct val="30000"/>
              </a:spcBef>
              <a:defRPr kumimoji="1" sz="1200">
                <a:solidFill>
                  <a:schemeClr val="tx1"/>
                </a:solidFill>
                <a:latin typeface="Arial" charset="0"/>
                <a:ea typeface="ＭＳ Ｐ明朝" charset="-128"/>
              </a:defRPr>
            </a:lvl5pPr>
            <a:lvl6pPr marL="2514600" indent="-228600" defTabSz="949325"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49325"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49325"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49325" eaLnBrk="0" fontAlgn="base" hangingPunct="0">
              <a:spcBef>
                <a:spcPct val="30000"/>
              </a:spcBef>
              <a:spcAft>
                <a:spcPct val="0"/>
              </a:spcAft>
              <a:defRPr kumimoji="1" sz="1200">
                <a:solidFill>
                  <a:schemeClr val="tx1"/>
                </a:solidFill>
                <a:latin typeface="Arial" charset="0"/>
                <a:ea typeface="ＭＳ Ｐ明朝" charset="-128"/>
              </a:defRPr>
            </a:lvl9pPr>
          </a:lstStyle>
          <a:p>
            <a:pPr algn="r">
              <a:spcBef>
                <a:spcPct val="0"/>
              </a:spcBef>
            </a:pPr>
            <a:fld id="{28C5E86B-B65C-495E-972D-9A8DCF84D11A}" type="slidenum">
              <a:rPr lang="ja-JP" altLang="en-US">
                <a:solidFill>
                  <a:srgbClr val="000000"/>
                </a:solidFill>
                <a:ea typeface="ＭＳ Ｐゴシック" charset="-128"/>
              </a:rPr>
              <a:pPr algn="r">
                <a:spcBef>
                  <a:spcPct val="0"/>
                </a:spcBef>
              </a:pPr>
              <a:t>14</a:t>
            </a:fld>
            <a:endParaRPr lang="en-US" altLang="ja-JP">
              <a:solidFill>
                <a:srgbClr val="000000"/>
              </a:solidFill>
              <a:ea typeface="ＭＳ Ｐゴシック" charset="-128"/>
            </a:endParaRPr>
          </a:p>
        </p:txBody>
      </p:sp>
      <p:sp>
        <p:nvSpPr>
          <p:cNvPr id="315395" name="Rectangle 2"/>
          <p:cNvSpPr>
            <a:spLocks noGrp="1" noRot="1" noChangeAspect="1" noChangeArrowheads="1" noTextEdit="1"/>
          </p:cNvSpPr>
          <p:nvPr>
            <p:ph type="sldImg"/>
          </p:nvPr>
        </p:nvSpPr>
        <p:spPr>
          <a:xfrm>
            <a:off x="904875" y="739775"/>
            <a:ext cx="4933950" cy="3702050"/>
          </a:xfrm>
          <a:ln/>
        </p:spPr>
      </p:sp>
      <p:sp>
        <p:nvSpPr>
          <p:cNvPr id="315396" name="Rectangle 3"/>
          <p:cNvSpPr>
            <a:spLocks noGrp="1" noChangeArrowheads="1"/>
          </p:cNvSpPr>
          <p:nvPr>
            <p:ph type="body" idx="1"/>
          </p:nvPr>
        </p:nvSpPr>
        <p:spPr>
          <a:xfrm>
            <a:off x="900056"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ea typeface="ＭＳ Ｐ明朝" charset="-128"/>
            </a:endParaRPr>
          </a:p>
        </p:txBody>
      </p:sp>
    </p:spTree>
    <p:extLst>
      <p:ext uri="{BB962C8B-B14F-4D97-AF65-F5344CB8AC3E}">
        <p14:creationId xmlns:p14="http://schemas.microsoft.com/office/powerpoint/2010/main" val="250303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txBox="1">
            <a:spLocks noGrp="1" noChangeArrowheads="1"/>
          </p:cNvSpPr>
          <p:nvPr/>
        </p:nvSpPr>
        <p:spPr bwMode="auto">
          <a:xfrm>
            <a:off x="3818824" y="9378036"/>
            <a:ext cx="2921783" cy="49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2" tIns="47451" rIns="94902" bIns="47451" anchor="b"/>
          <a:lstStyle>
            <a:lvl1pPr defTabSz="949325">
              <a:spcBef>
                <a:spcPct val="30000"/>
              </a:spcBef>
              <a:defRPr kumimoji="1" sz="1200">
                <a:solidFill>
                  <a:schemeClr val="tx1"/>
                </a:solidFill>
                <a:latin typeface="Arial" charset="0"/>
                <a:ea typeface="ＭＳ Ｐ明朝" charset="-128"/>
              </a:defRPr>
            </a:lvl1pPr>
            <a:lvl2pPr marL="742950" indent="-285750" defTabSz="949325">
              <a:spcBef>
                <a:spcPct val="30000"/>
              </a:spcBef>
              <a:defRPr kumimoji="1" sz="1200">
                <a:solidFill>
                  <a:schemeClr val="tx1"/>
                </a:solidFill>
                <a:latin typeface="Arial" charset="0"/>
                <a:ea typeface="ＭＳ Ｐ明朝" charset="-128"/>
              </a:defRPr>
            </a:lvl2pPr>
            <a:lvl3pPr marL="1143000" indent="-228600" defTabSz="949325">
              <a:spcBef>
                <a:spcPct val="30000"/>
              </a:spcBef>
              <a:defRPr kumimoji="1" sz="1200">
                <a:solidFill>
                  <a:schemeClr val="tx1"/>
                </a:solidFill>
                <a:latin typeface="Arial" charset="0"/>
                <a:ea typeface="ＭＳ Ｐ明朝" charset="-128"/>
              </a:defRPr>
            </a:lvl3pPr>
            <a:lvl4pPr marL="1600200" indent="-228600" defTabSz="949325">
              <a:spcBef>
                <a:spcPct val="30000"/>
              </a:spcBef>
              <a:defRPr kumimoji="1" sz="1200">
                <a:solidFill>
                  <a:schemeClr val="tx1"/>
                </a:solidFill>
                <a:latin typeface="Arial" charset="0"/>
                <a:ea typeface="ＭＳ Ｐ明朝" charset="-128"/>
              </a:defRPr>
            </a:lvl4pPr>
            <a:lvl5pPr marL="2057400" indent="-228600" defTabSz="949325">
              <a:spcBef>
                <a:spcPct val="30000"/>
              </a:spcBef>
              <a:defRPr kumimoji="1" sz="1200">
                <a:solidFill>
                  <a:schemeClr val="tx1"/>
                </a:solidFill>
                <a:latin typeface="Arial" charset="0"/>
                <a:ea typeface="ＭＳ Ｐ明朝" charset="-128"/>
              </a:defRPr>
            </a:lvl5pPr>
            <a:lvl6pPr marL="2514600" indent="-228600" defTabSz="949325"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49325"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49325"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49325" eaLnBrk="0" fontAlgn="base" hangingPunct="0">
              <a:spcBef>
                <a:spcPct val="30000"/>
              </a:spcBef>
              <a:spcAft>
                <a:spcPct val="0"/>
              </a:spcAft>
              <a:defRPr kumimoji="1" sz="1200">
                <a:solidFill>
                  <a:schemeClr val="tx1"/>
                </a:solidFill>
                <a:latin typeface="Arial" charset="0"/>
                <a:ea typeface="ＭＳ Ｐ明朝" charset="-128"/>
              </a:defRPr>
            </a:lvl9pPr>
          </a:lstStyle>
          <a:p>
            <a:pPr algn="r">
              <a:spcBef>
                <a:spcPct val="0"/>
              </a:spcBef>
            </a:pPr>
            <a:fld id="{72ACAA77-11C9-4EF0-B356-2BDAB1215A83}" type="slidenum">
              <a:rPr lang="ja-JP" altLang="en-US">
                <a:solidFill>
                  <a:srgbClr val="000000"/>
                </a:solidFill>
                <a:ea typeface="ＭＳ Ｐゴシック" charset="-128"/>
              </a:rPr>
              <a:pPr algn="r">
                <a:spcBef>
                  <a:spcPct val="0"/>
                </a:spcBef>
              </a:pPr>
              <a:t>15</a:t>
            </a:fld>
            <a:endParaRPr lang="en-US" altLang="ja-JP">
              <a:solidFill>
                <a:srgbClr val="000000"/>
              </a:solidFill>
              <a:ea typeface="ＭＳ Ｐゴシック" charset="-128"/>
            </a:endParaRPr>
          </a:p>
        </p:txBody>
      </p:sp>
      <p:sp>
        <p:nvSpPr>
          <p:cNvPr id="316419" name="Rectangle 2"/>
          <p:cNvSpPr>
            <a:spLocks noGrp="1" noRot="1" noChangeAspect="1" noChangeArrowheads="1" noTextEdit="1"/>
          </p:cNvSpPr>
          <p:nvPr>
            <p:ph type="sldImg"/>
          </p:nvPr>
        </p:nvSpPr>
        <p:spPr>
          <a:xfrm>
            <a:off x="904875" y="739775"/>
            <a:ext cx="4933950" cy="3702050"/>
          </a:xfrm>
          <a:ln/>
        </p:spPr>
      </p:sp>
      <p:sp>
        <p:nvSpPr>
          <p:cNvPr id="316420" name="Rectangle 3"/>
          <p:cNvSpPr>
            <a:spLocks noGrp="1" noChangeArrowheads="1"/>
          </p:cNvSpPr>
          <p:nvPr>
            <p:ph type="body" idx="1"/>
          </p:nvPr>
        </p:nvSpPr>
        <p:spPr>
          <a:xfrm>
            <a:off x="900056"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ea typeface="ＭＳ Ｐ明朝" charset="-128"/>
            </a:endParaRPr>
          </a:p>
        </p:txBody>
      </p:sp>
    </p:spTree>
    <p:extLst>
      <p:ext uri="{BB962C8B-B14F-4D97-AF65-F5344CB8AC3E}">
        <p14:creationId xmlns:p14="http://schemas.microsoft.com/office/powerpoint/2010/main" val="1725574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txBox="1">
            <a:spLocks noGrp="1" noChangeArrowheads="1"/>
          </p:cNvSpPr>
          <p:nvPr/>
        </p:nvSpPr>
        <p:spPr bwMode="auto">
          <a:xfrm>
            <a:off x="3818824" y="9378036"/>
            <a:ext cx="2921783" cy="49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2" tIns="47451" rIns="94902" bIns="47451" anchor="b"/>
          <a:lstStyle>
            <a:lvl1pPr defTabSz="949325">
              <a:spcBef>
                <a:spcPct val="30000"/>
              </a:spcBef>
              <a:defRPr kumimoji="1" sz="1200">
                <a:solidFill>
                  <a:schemeClr val="tx1"/>
                </a:solidFill>
                <a:latin typeface="Arial" charset="0"/>
                <a:ea typeface="ＭＳ Ｐ明朝" charset="-128"/>
              </a:defRPr>
            </a:lvl1pPr>
            <a:lvl2pPr marL="742950" indent="-285750" defTabSz="949325">
              <a:spcBef>
                <a:spcPct val="30000"/>
              </a:spcBef>
              <a:defRPr kumimoji="1" sz="1200">
                <a:solidFill>
                  <a:schemeClr val="tx1"/>
                </a:solidFill>
                <a:latin typeface="Arial" charset="0"/>
                <a:ea typeface="ＭＳ Ｐ明朝" charset="-128"/>
              </a:defRPr>
            </a:lvl2pPr>
            <a:lvl3pPr marL="1143000" indent="-228600" defTabSz="949325">
              <a:spcBef>
                <a:spcPct val="30000"/>
              </a:spcBef>
              <a:defRPr kumimoji="1" sz="1200">
                <a:solidFill>
                  <a:schemeClr val="tx1"/>
                </a:solidFill>
                <a:latin typeface="Arial" charset="0"/>
                <a:ea typeface="ＭＳ Ｐ明朝" charset="-128"/>
              </a:defRPr>
            </a:lvl3pPr>
            <a:lvl4pPr marL="1600200" indent="-228600" defTabSz="949325">
              <a:spcBef>
                <a:spcPct val="30000"/>
              </a:spcBef>
              <a:defRPr kumimoji="1" sz="1200">
                <a:solidFill>
                  <a:schemeClr val="tx1"/>
                </a:solidFill>
                <a:latin typeface="Arial" charset="0"/>
                <a:ea typeface="ＭＳ Ｐ明朝" charset="-128"/>
              </a:defRPr>
            </a:lvl4pPr>
            <a:lvl5pPr marL="2057400" indent="-228600" defTabSz="949325">
              <a:spcBef>
                <a:spcPct val="30000"/>
              </a:spcBef>
              <a:defRPr kumimoji="1" sz="1200">
                <a:solidFill>
                  <a:schemeClr val="tx1"/>
                </a:solidFill>
                <a:latin typeface="Arial" charset="0"/>
                <a:ea typeface="ＭＳ Ｐ明朝" charset="-128"/>
              </a:defRPr>
            </a:lvl5pPr>
            <a:lvl6pPr marL="2514600" indent="-228600" defTabSz="949325"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49325"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49325"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49325" eaLnBrk="0" fontAlgn="base" hangingPunct="0">
              <a:spcBef>
                <a:spcPct val="30000"/>
              </a:spcBef>
              <a:spcAft>
                <a:spcPct val="0"/>
              </a:spcAft>
              <a:defRPr kumimoji="1" sz="1200">
                <a:solidFill>
                  <a:schemeClr val="tx1"/>
                </a:solidFill>
                <a:latin typeface="Arial" charset="0"/>
                <a:ea typeface="ＭＳ Ｐ明朝" charset="-128"/>
              </a:defRPr>
            </a:lvl9pPr>
          </a:lstStyle>
          <a:p>
            <a:pPr algn="r">
              <a:spcBef>
                <a:spcPct val="0"/>
              </a:spcBef>
            </a:pPr>
            <a:fld id="{E733E299-E83B-4FBA-A95F-34B802BDF759}" type="slidenum">
              <a:rPr lang="ja-JP" altLang="en-US">
                <a:solidFill>
                  <a:srgbClr val="000000"/>
                </a:solidFill>
                <a:ea typeface="ＭＳ Ｐゴシック" charset="-128"/>
              </a:rPr>
              <a:pPr algn="r">
                <a:spcBef>
                  <a:spcPct val="0"/>
                </a:spcBef>
              </a:pPr>
              <a:t>16</a:t>
            </a:fld>
            <a:endParaRPr lang="en-US" altLang="ja-JP">
              <a:solidFill>
                <a:srgbClr val="000000"/>
              </a:solidFill>
              <a:ea typeface="ＭＳ Ｐゴシック" charset="-128"/>
            </a:endParaRPr>
          </a:p>
        </p:txBody>
      </p:sp>
      <p:sp>
        <p:nvSpPr>
          <p:cNvPr id="317443" name="Rectangle 2"/>
          <p:cNvSpPr>
            <a:spLocks noGrp="1" noRot="1" noChangeAspect="1" noChangeArrowheads="1" noTextEdit="1"/>
          </p:cNvSpPr>
          <p:nvPr>
            <p:ph type="sldImg"/>
          </p:nvPr>
        </p:nvSpPr>
        <p:spPr>
          <a:xfrm>
            <a:off x="904875" y="739775"/>
            <a:ext cx="4933950" cy="3702050"/>
          </a:xfrm>
          <a:ln/>
        </p:spPr>
      </p:sp>
      <p:sp>
        <p:nvSpPr>
          <p:cNvPr id="317444" name="Rectangle 3"/>
          <p:cNvSpPr>
            <a:spLocks noGrp="1" noChangeArrowheads="1"/>
          </p:cNvSpPr>
          <p:nvPr>
            <p:ph type="body" idx="1"/>
          </p:nvPr>
        </p:nvSpPr>
        <p:spPr>
          <a:xfrm>
            <a:off x="900056" y="4689017"/>
            <a:ext cx="4942005" cy="444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ea typeface="ＭＳ Ｐ明朝" charset="-128"/>
            </a:endParaRPr>
          </a:p>
        </p:txBody>
      </p:sp>
    </p:spTree>
    <p:extLst>
      <p:ext uri="{BB962C8B-B14F-4D97-AF65-F5344CB8AC3E}">
        <p14:creationId xmlns:p14="http://schemas.microsoft.com/office/powerpoint/2010/main" val="3378888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auto">
          <a:xfrm>
            <a:off x="709295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6" name="Picture 41" descr="hit-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950" y="3068638"/>
            <a:ext cx="19939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Rectangle 3"/>
          <p:cNvSpPr>
            <a:spLocks noGrp="1" noChangeArrowheads="1"/>
          </p:cNvSpPr>
          <p:nvPr>
            <p:ph type="ctrTitle"/>
          </p:nvPr>
        </p:nvSpPr>
        <p:spPr>
          <a:xfrm>
            <a:off x="315913" y="466725"/>
            <a:ext cx="6632575" cy="2133600"/>
          </a:xfrm>
        </p:spPr>
        <p:txBody>
          <a:bodyPr/>
          <a:lstStyle>
            <a:lvl1pPr algn="r">
              <a:defRPr sz="3400"/>
            </a:lvl1pPr>
          </a:lstStyle>
          <a:p>
            <a:r>
              <a:rPr lang="ja-JP" altLang="en-US"/>
              <a:t>マスタ タイトルの書式設定</a:t>
            </a:r>
          </a:p>
        </p:txBody>
      </p:sp>
      <p:sp>
        <p:nvSpPr>
          <p:cNvPr id="191492" name="Rectangle 4"/>
          <p:cNvSpPr>
            <a:spLocks noGrp="1" noChangeArrowheads="1"/>
          </p:cNvSpPr>
          <p:nvPr>
            <p:ph type="subTitle" idx="1"/>
          </p:nvPr>
        </p:nvSpPr>
        <p:spPr>
          <a:xfrm>
            <a:off x="849313" y="3049588"/>
            <a:ext cx="6099175" cy="2362200"/>
          </a:xfrm>
        </p:spPr>
        <p:txBody>
          <a:bodyPr/>
          <a:lstStyle>
            <a:lvl1pPr marL="0" indent="0" algn="r">
              <a:buFont typeface="Wingdings" pitchFamily="2" charset="2"/>
              <a:buNone/>
              <a:defRPr/>
            </a:lvl1pPr>
          </a:lstStyle>
          <a:p>
            <a:r>
              <a:rPr lang="ja-JP" altLang="en-US"/>
              <a:t>マスタ サブタイトルの書式設定</a:t>
            </a:r>
          </a:p>
        </p:txBody>
      </p:sp>
      <p:sp>
        <p:nvSpPr>
          <p:cNvPr id="7" name="Rectangle 6"/>
          <p:cNvSpPr>
            <a:spLocks noGrp="1" noChangeArrowheads="1"/>
          </p:cNvSpPr>
          <p:nvPr>
            <p:ph type="ftr" sz="quarter" idx="10"/>
          </p:nvPr>
        </p:nvSpPr>
        <p:spPr>
          <a:xfrm>
            <a:off x="0" y="6616700"/>
            <a:ext cx="2895600" cy="241300"/>
          </a:xfrm>
        </p:spPr>
        <p:txBody>
          <a:bodyPr/>
          <a:lstStyle>
            <a:lvl1pPr>
              <a:defRPr/>
            </a:lvl1pPr>
          </a:lstStyle>
          <a:p>
            <a:pPr>
              <a:defRPr/>
            </a:pPr>
            <a:endParaRPr lang="en-US" altLang="ja-JP" dirty="0"/>
          </a:p>
        </p:txBody>
      </p:sp>
      <p:sp>
        <p:nvSpPr>
          <p:cNvPr id="8" name="Rectangle 7"/>
          <p:cNvSpPr>
            <a:spLocks noGrp="1" noChangeArrowheads="1"/>
          </p:cNvSpPr>
          <p:nvPr>
            <p:ph type="sldNum" sz="quarter" idx="11"/>
          </p:nvPr>
        </p:nvSpPr>
        <p:spPr>
          <a:xfrm>
            <a:off x="7010400" y="6605588"/>
            <a:ext cx="2133600" cy="252412"/>
          </a:xfrm>
        </p:spPr>
        <p:txBody>
          <a:bodyPr/>
          <a:lstStyle>
            <a:lvl1pPr>
              <a:defRPr/>
            </a:lvl1pPr>
          </a:lstStyle>
          <a:p>
            <a:pPr>
              <a:defRPr/>
            </a:pPr>
            <a:fld id="{A76F1159-AA58-4528-A93B-F7064B929207}" type="slidenum">
              <a:rPr lang="en-US" altLang="ja-JP"/>
              <a:pPr>
                <a:defRPr/>
              </a:pPr>
              <a:t>‹#›</a:t>
            </a:fld>
            <a:endParaRPr lang="en-US" altLang="ja-JP"/>
          </a:p>
        </p:txBody>
      </p:sp>
    </p:spTree>
    <p:extLst>
      <p:ext uri="{BB962C8B-B14F-4D97-AF65-F5344CB8AC3E}">
        <p14:creationId xmlns:p14="http://schemas.microsoft.com/office/powerpoint/2010/main" val="29623166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sldNum" sz="quarter" idx="11"/>
          </p:nvPr>
        </p:nvSpPr>
        <p:spPr>
          <a:ln/>
        </p:spPr>
        <p:txBody>
          <a:bodyPr/>
          <a:lstStyle>
            <a:lvl1pPr>
              <a:defRPr/>
            </a:lvl1pPr>
          </a:lstStyle>
          <a:p>
            <a:pPr>
              <a:defRPr/>
            </a:pPr>
            <a:fld id="{24DD16EC-5249-439B-82C2-B34C880904BD}" type="slidenum">
              <a:rPr lang="en-US" altLang="ja-JP"/>
              <a:pPr>
                <a:defRPr/>
              </a:pPr>
              <a:t>‹#›</a:t>
            </a:fld>
            <a:endParaRPr lang="en-US" altLang="ja-JP"/>
          </a:p>
        </p:txBody>
      </p:sp>
    </p:spTree>
    <p:extLst>
      <p:ext uri="{BB962C8B-B14F-4D97-AF65-F5344CB8AC3E}">
        <p14:creationId xmlns:p14="http://schemas.microsoft.com/office/powerpoint/2010/main" val="2757489079"/>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lgn="l"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40ECBC47-622F-4EFF-A399-959737FE08A1}" type="slidenum">
              <a:rPr lang="en-US" altLang="ja-JP"/>
              <a:pPr>
                <a:defRPr/>
              </a:pPr>
              <a:t>‹#›</a:t>
            </a:fld>
            <a:endParaRPr lang="en-US" altLang="ja-JP"/>
          </a:p>
        </p:txBody>
      </p:sp>
    </p:spTree>
    <p:extLst>
      <p:ext uri="{BB962C8B-B14F-4D97-AF65-F5344CB8AC3E}">
        <p14:creationId xmlns:p14="http://schemas.microsoft.com/office/powerpoint/2010/main" val="24655777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lgn="l"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C8FF0C66-35E8-4927-BEC4-561879398175}" type="slidenum">
              <a:rPr lang="en-US" altLang="ja-JP"/>
              <a:pPr>
                <a:defRPr/>
              </a:pPr>
              <a:t>‹#›</a:t>
            </a:fld>
            <a:endParaRPr lang="en-US" altLang="ja-JP"/>
          </a:p>
        </p:txBody>
      </p:sp>
    </p:spTree>
    <p:extLst>
      <p:ext uri="{BB962C8B-B14F-4D97-AF65-F5344CB8AC3E}">
        <p14:creationId xmlns:p14="http://schemas.microsoft.com/office/powerpoint/2010/main" val="15370543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6570A45-6A4B-4B47-8980-93ECB417C9C9}" type="slidenum">
              <a:rPr lang="en-US" altLang="ja-JP"/>
              <a:pPr>
                <a:defRPr/>
              </a:pPr>
              <a:t>‹#›</a:t>
            </a:fld>
            <a:endParaRPr lang="en-US" altLang="ja-JP"/>
          </a:p>
        </p:txBody>
      </p:sp>
    </p:spTree>
    <p:extLst>
      <p:ext uri="{BB962C8B-B14F-4D97-AF65-F5344CB8AC3E}">
        <p14:creationId xmlns:p14="http://schemas.microsoft.com/office/powerpoint/2010/main" val="8690070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CBDEFC5-C309-40E7-BB3E-545659AA0552}" type="slidenum">
              <a:rPr lang="en-US" altLang="ja-JP"/>
              <a:pPr>
                <a:defRPr/>
              </a:pPr>
              <a:t>‹#›</a:t>
            </a:fld>
            <a:endParaRPr lang="en-US" altLang="ja-JP"/>
          </a:p>
        </p:txBody>
      </p:sp>
    </p:spTree>
    <p:extLst>
      <p:ext uri="{BB962C8B-B14F-4D97-AF65-F5344CB8AC3E}">
        <p14:creationId xmlns:p14="http://schemas.microsoft.com/office/powerpoint/2010/main" val="36630013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5336B0A-1DB1-49BE-BF33-2616B8303BD8}" type="slidenum">
              <a:rPr lang="en-US" altLang="ja-JP"/>
              <a:pPr>
                <a:defRPr/>
              </a:pPr>
              <a:t>‹#›</a:t>
            </a:fld>
            <a:endParaRPr lang="en-US" altLang="ja-JP"/>
          </a:p>
        </p:txBody>
      </p:sp>
    </p:spTree>
    <p:extLst>
      <p:ext uri="{BB962C8B-B14F-4D97-AF65-F5344CB8AC3E}">
        <p14:creationId xmlns:p14="http://schemas.microsoft.com/office/powerpoint/2010/main" val="36990295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2B5C01E-9B48-45F2-B1D7-29B060FA5AA5}" type="slidenum">
              <a:rPr lang="en-US" altLang="ja-JP"/>
              <a:pPr>
                <a:defRPr/>
              </a:pPr>
              <a:t>‹#›</a:t>
            </a:fld>
            <a:endParaRPr lang="en-US" altLang="ja-JP"/>
          </a:p>
        </p:txBody>
      </p:sp>
    </p:spTree>
    <p:extLst>
      <p:ext uri="{BB962C8B-B14F-4D97-AF65-F5344CB8AC3E}">
        <p14:creationId xmlns:p14="http://schemas.microsoft.com/office/powerpoint/2010/main" val="13624365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lgn="l"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40B0D825-90C5-4567-8150-62C368988820}" type="slidenum">
              <a:rPr lang="en-US" altLang="ja-JP"/>
              <a:pPr>
                <a:defRPr/>
              </a:pPr>
              <a:t>‹#›</a:t>
            </a:fld>
            <a:endParaRPr lang="en-US" altLang="ja-JP"/>
          </a:p>
        </p:txBody>
      </p:sp>
    </p:spTree>
    <p:extLst>
      <p:ext uri="{BB962C8B-B14F-4D97-AF65-F5344CB8AC3E}">
        <p14:creationId xmlns:p14="http://schemas.microsoft.com/office/powerpoint/2010/main" val="35663594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0C9C178-22DA-4385-AC26-48DD8ACBC8D4}" type="slidenum">
              <a:rPr lang="en-US" altLang="ja-JP"/>
              <a:pPr>
                <a:defRPr/>
              </a:pPr>
              <a:t>‹#›</a:t>
            </a:fld>
            <a:endParaRPr lang="en-US" altLang="ja-JP"/>
          </a:p>
        </p:txBody>
      </p:sp>
    </p:spTree>
    <p:extLst>
      <p:ext uri="{BB962C8B-B14F-4D97-AF65-F5344CB8AC3E}">
        <p14:creationId xmlns:p14="http://schemas.microsoft.com/office/powerpoint/2010/main" val="25777407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807961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15270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95263"/>
            <a:ext cx="2057400" cy="60420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95263"/>
            <a:ext cx="6019800" cy="60420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sldNum" sz="quarter" idx="11"/>
          </p:nvPr>
        </p:nvSpPr>
        <p:spPr>
          <a:ln/>
        </p:spPr>
        <p:txBody>
          <a:bodyPr/>
          <a:lstStyle>
            <a:lvl1pPr>
              <a:defRPr/>
            </a:lvl1pPr>
          </a:lstStyle>
          <a:p>
            <a:pPr>
              <a:defRPr/>
            </a:pPr>
            <a:fld id="{4B5EFA83-2357-430F-956A-D1BA9DE1CFE4}" type="slidenum">
              <a:rPr lang="en-US" altLang="ja-JP"/>
              <a:pPr>
                <a:defRPr/>
              </a:pPr>
              <a:t>‹#›</a:t>
            </a:fld>
            <a:endParaRPr lang="en-US" altLang="ja-JP"/>
          </a:p>
        </p:txBody>
      </p:sp>
    </p:spTree>
    <p:extLst>
      <p:ext uri="{BB962C8B-B14F-4D97-AF65-F5344CB8AC3E}">
        <p14:creationId xmlns:p14="http://schemas.microsoft.com/office/powerpoint/2010/main" val="2998856936"/>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835192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147063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38753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4044020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4126865"/>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801845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4203261"/>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278324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00248451"/>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auto">
          <a:xfrm>
            <a:off x="709295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pic>
        <p:nvPicPr>
          <p:cNvPr id="6" name="Picture 41" descr="hit-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950" y="3068638"/>
            <a:ext cx="19939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Rectangle 3"/>
          <p:cNvSpPr>
            <a:spLocks noGrp="1" noChangeArrowheads="1"/>
          </p:cNvSpPr>
          <p:nvPr>
            <p:ph type="ctrTitle"/>
          </p:nvPr>
        </p:nvSpPr>
        <p:spPr>
          <a:xfrm>
            <a:off x="315913" y="466725"/>
            <a:ext cx="6632575" cy="2133600"/>
          </a:xfrm>
        </p:spPr>
        <p:txBody>
          <a:bodyPr/>
          <a:lstStyle>
            <a:lvl1pPr algn="r">
              <a:defRPr sz="3400"/>
            </a:lvl1pPr>
          </a:lstStyle>
          <a:p>
            <a:r>
              <a:rPr lang="ja-JP" altLang="en-US"/>
              <a:t>マスタ タイトルの書式設定</a:t>
            </a:r>
          </a:p>
        </p:txBody>
      </p:sp>
      <p:sp>
        <p:nvSpPr>
          <p:cNvPr id="191492" name="Rectangle 4"/>
          <p:cNvSpPr>
            <a:spLocks noGrp="1" noChangeArrowheads="1"/>
          </p:cNvSpPr>
          <p:nvPr>
            <p:ph type="subTitle" idx="1"/>
          </p:nvPr>
        </p:nvSpPr>
        <p:spPr>
          <a:xfrm>
            <a:off x="849313" y="3049588"/>
            <a:ext cx="6099175" cy="2362200"/>
          </a:xfrm>
        </p:spPr>
        <p:txBody>
          <a:bodyPr/>
          <a:lstStyle>
            <a:lvl1pPr marL="0" indent="0" algn="r">
              <a:buFont typeface="Wingdings" pitchFamily="2" charset="2"/>
              <a:buNone/>
              <a:defRPr/>
            </a:lvl1pPr>
          </a:lstStyle>
          <a:p>
            <a:r>
              <a:rPr lang="ja-JP" altLang="en-US"/>
              <a:t>マスタ サブタイトルの書式設定</a:t>
            </a:r>
          </a:p>
        </p:txBody>
      </p:sp>
      <p:sp>
        <p:nvSpPr>
          <p:cNvPr id="7" name="Rectangle 6"/>
          <p:cNvSpPr>
            <a:spLocks noGrp="1" noChangeArrowheads="1"/>
          </p:cNvSpPr>
          <p:nvPr>
            <p:ph type="ftr" sz="quarter" idx="10"/>
          </p:nvPr>
        </p:nvSpPr>
        <p:spPr>
          <a:xfrm>
            <a:off x="0" y="6616700"/>
            <a:ext cx="2895600" cy="241300"/>
          </a:xfrm>
        </p:spPr>
        <p:txBody>
          <a:bodyPr/>
          <a:lstStyle>
            <a:lvl1pPr>
              <a:defRPr/>
            </a:lvl1pPr>
          </a:lstStyle>
          <a:p>
            <a:pPr>
              <a:defRPr/>
            </a:pPr>
            <a:endParaRPr lang="en-US" altLang="ja-JP" dirty="0">
              <a:solidFill>
                <a:srgbClr val="000000"/>
              </a:solidFill>
            </a:endParaRPr>
          </a:p>
        </p:txBody>
      </p:sp>
      <p:sp>
        <p:nvSpPr>
          <p:cNvPr id="8" name="Rectangle 7"/>
          <p:cNvSpPr>
            <a:spLocks noGrp="1" noChangeArrowheads="1"/>
          </p:cNvSpPr>
          <p:nvPr>
            <p:ph type="sldNum" sz="quarter" idx="11"/>
          </p:nvPr>
        </p:nvSpPr>
        <p:spPr>
          <a:xfrm>
            <a:off x="7010400" y="6605588"/>
            <a:ext cx="2133600" cy="252412"/>
          </a:xfrm>
        </p:spPr>
        <p:txBody>
          <a:bodyPr/>
          <a:lstStyle>
            <a:lvl1pPr>
              <a:defRPr/>
            </a:lvl1pPr>
          </a:lstStyle>
          <a:p>
            <a:pPr>
              <a:defRPr/>
            </a:pPr>
            <a:fld id="{A76F1159-AA58-4528-A93B-F7064B92920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154750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5263"/>
            <a:ext cx="7543800" cy="712787"/>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268413"/>
            <a:ext cx="4038600" cy="49688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268413"/>
            <a:ext cx="4038600" cy="49688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sldNum" sz="quarter" idx="11"/>
          </p:nvPr>
        </p:nvSpPr>
        <p:spPr>
          <a:ln/>
        </p:spPr>
        <p:txBody>
          <a:bodyPr/>
          <a:lstStyle>
            <a:lvl1pPr>
              <a:defRPr/>
            </a:lvl1pPr>
          </a:lstStyle>
          <a:p>
            <a:pPr>
              <a:defRPr/>
            </a:pPr>
            <a:fld id="{108C0012-E268-41A6-9716-5C9C2BD63E87}" type="slidenum">
              <a:rPr lang="en-US" altLang="ja-JP"/>
              <a:pPr>
                <a:defRPr/>
              </a:pPr>
              <a:t>‹#›</a:t>
            </a:fld>
            <a:endParaRPr lang="en-US" altLang="ja-JP"/>
          </a:p>
        </p:txBody>
      </p:sp>
    </p:spTree>
    <p:extLst>
      <p:ext uri="{BB962C8B-B14F-4D97-AF65-F5344CB8AC3E}">
        <p14:creationId xmlns:p14="http://schemas.microsoft.com/office/powerpoint/2010/main" val="312010390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B15213EC-6486-4524-A58E-86128C2828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714666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B9944ABB-EC12-4979-BD78-A92BA08A6D0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63748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68413"/>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68413"/>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4FAE6630-07CE-45AB-8D06-F806E195B3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1641200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fld id="{DA54D909-07F4-4219-8962-37F3F9EAC3C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0331239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fld id="{EE1750ED-AAAF-404E-902A-DC53DED573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4760399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fld id="{D35B720F-65A5-4A76-AB08-F23C3677ECB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0164782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A1EF4575-A01A-4847-9EC2-DE3FDAC7DD3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533184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F64BB5EF-4542-4168-AE10-BD45D1A2EF7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6974759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24DD16EC-5249-439B-82C2-B34C880904B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7064357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95263"/>
            <a:ext cx="2057400" cy="60420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95263"/>
            <a:ext cx="6019800" cy="60420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4B5EFA83-2357-430F-956A-D1BA9DE1CFE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323708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510412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5263"/>
            <a:ext cx="7543800" cy="712787"/>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268413"/>
            <a:ext cx="4038600" cy="49688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268413"/>
            <a:ext cx="4038600" cy="49688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108C0012-E268-41A6-9716-5C9C2BD63E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6685911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6D969C5-8E2D-4FC4-9138-C3293124C472}" type="slidenum">
              <a:rPr lang="en-US" altLang="ja-JP"/>
              <a:pPr>
                <a:defRPr/>
              </a:pPr>
              <a:t>‹#›</a:t>
            </a:fld>
            <a:endParaRPr lang="en-US" altLang="ja-JP"/>
          </a:p>
        </p:txBody>
      </p:sp>
    </p:spTree>
    <p:extLst>
      <p:ext uri="{BB962C8B-B14F-4D97-AF65-F5344CB8AC3E}">
        <p14:creationId xmlns:p14="http://schemas.microsoft.com/office/powerpoint/2010/main" val="41113787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C024DDF-7CA6-4CE5-A8F6-317821B91B90}" type="slidenum">
              <a:rPr lang="en-US" altLang="ja-JP"/>
              <a:pPr>
                <a:defRPr/>
              </a:pPr>
              <a:t>‹#›</a:t>
            </a:fld>
            <a:endParaRPr lang="en-US" altLang="ja-JP"/>
          </a:p>
        </p:txBody>
      </p:sp>
    </p:spTree>
    <p:extLst>
      <p:ext uri="{BB962C8B-B14F-4D97-AF65-F5344CB8AC3E}">
        <p14:creationId xmlns:p14="http://schemas.microsoft.com/office/powerpoint/2010/main" val="21091435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7AA9FE0-D065-425F-87C9-1A572AA94A98}" type="slidenum">
              <a:rPr lang="en-US" altLang="ja-JP"/>
              <a:pPr>
                <a:defRPr/>
              </a:pPr>
              <a:t>‹#›</a:t>
            </a:fld>
            <a:endParaRPr lang="en-US" altLang="ja-JP"/>
          </a:p>
        </p:txBody>
      </p:sp>
    </p:spTree>
    <p:extLst>
      <p:ext uri="{BB962C8B-B14F-4D97-AF65-F5344CB8AC3E}">
        <p14:creationId xmlns:p14="http://schemas.microsoft.com/office/powerpoint/2010/main" val="23820969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483951C-1BD2-4617-B1DD-DE8D1810FE69}" type="slidenum">
              <a:rPr lang="en-US" altLang="ja-JP"/>
              <a:pPr>
                <a:defRPr/>
              </a:pPr>
              <a:t>‹#›</a:t>
            </a:fld>
            <a:endParaRPr lang="en-US" altLang="ja-JP"/>
          </a:p>
        </p:txBody>
      </p:sp>
    </p:spTree>
    <p:extLst>
      <p:ext uri="{BB962C8B-B14F-4D97-AF65-F5344CB8AC3E}">
        <p14:creationId xmlns:p14="http://schemas.microsoft.com/office/powerpoint/2010/main" val="42638319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A621CA3C-3580-4FF5-AF6D-4A3610140AF1}" type="slidenum">
              <a:rPr lang="en-US" altLang="ja-JP"/>
              <a:pPr>
                <a:defRPr/>
              </a:pPr>
              <a:t>‹#›</a:t>
            </a:fld>
            <a:endParaRPr lang="en-US" altLang="ja-JP"/>
          </a:p>
        </p:txBody>
      </p:sp>
    </p:spTree>
    <p:extLst>
      <p:ext uri="{BB962C8B-B14F-4D97-AF65-F5344CB8AC3E}">
        <p14:creationId xmlns:p14="http://schemas.microsoft.com/office/powerpoint/2010/main" val="21259412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B6A0B24F-E0B7-4B81-AA06-57F5BA8F4E09}" type="slidenum">
              <a:rPr lang="en-US" altLang="ja-JP"/>
              <a:pPr>
                <a:defRPr/>
              </a:pPr>
              <a:t>‹#›</a:t>
            </a:fld>
            <a:endParaRPr lang="en-US" altLang="ja-JP"/>
          </a:p>
        </p:txBody>
      </p:sp>
    </p:spTree>
    <p:extLst>
      <p:ext uri="{BB962C8B-B14F-4D97-AF65-F5344CB8AC3E}">
        <p14:creationId xmlns:p14="http://schemas.microsoft.com/office/powerpoint/2010/main" val="2542654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97CDD111-5C8A-47E1-B4A3-A71E5F9A362B}" type="slidenum">
              <a:rPr lang="en-US" altLang="ja-JP"/>
              <a:pPr>
                <a:defRPr/>
              </a:pPr>
              <a:t>‹#›</a:t>
            </a:fld>
            <a:endParaRPr lang="en-US" altLang="ja-JP"/>
          </a:p>
        </p:txBody>
      </p:sp>
    </p:spTree>
    <p:extLst>
      <p:ext uri="{BB962C8B-B14F-4D97-AF65-F5344CB8AC3E}">
        <p14:creationId xmlns:p14="http://schemas.microsoft.com/office/powerpoint/2010/main" val="25937607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B1CE47F-798F-4A56-BDA2-4712F72149B3}" type="slidenum">
              <a:rPr lang="en-US" altLang="ja-JP"/>
              <a:pPr>
                <a:defRPr/>
              </a:pPr>
              <a:t>‹#›</a:t>
            </a:fld>
            <a:endParaRPr lang="en-US" altLang="ja-JP"/>
          </a:p>
        </p:txBody>
      </p:sp>
    </p:spTree>
    <p:extLst>
      <p:ext uri="{BB962C8B-B14F-4D97-AF65-F5344CB8AC3E}">
        <p14:creationId xmlns:p14="http://schemas.microsoft.com/office/powerpoint/2010/main" val="1746289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9C7B548-0730-4917-9A0D-D15F79455419}" type="slidenum">
              <a:rPr lang="en-US" altLang="ja-JP"/>
              <a:pPr>
                <a:defRPr/>
              </a:pPr>
              <a:t>‹#›</a:t>
            </a:fld>
            <a:endParaRPr lang="en-US" altLang="ja-JP"/>
          </a:p>
        </p:txBody>
      </p:sp>
    </p:spTree>
    <p:extLst>
      <p:ext uri="{BB962C8B-B14F-4D97-AF65-F5344CB8AC3E}">
        <p14:creationId xmlns:p14="http://schemas.microsoft.com/office/powerpoint/2010/main" val="4142388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0743676"/>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8ADA99F-CAC4-4F51-9F38-BB3181E1CC10}" type="slidenum">
              <a:rPr lang="en-US" altLang="ja-JP"/>
              <a:pPr>
                <a:defRPr/>
              </a:pPr>
              <a:t>‹#›</a:t>
            </a:fld>
            <a:endParaRPr lang="en-US" altLang="ja-JP"/>
          </a:p>
        </p:txBody>
      </p:sp>
    </p:spTree>
    <p:extLst>
      <p:ext uri="{BB962C8B-B14F-4D97-AF65-F5344CB8AC3E}">
        <p14:creationId xmlns:p14="http://schemas.microsoft.com/office/powerpoint/2010/main" val="56313566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46A9C3B-B46E-46B9-B02E-38C3509149EB}" type="slidenum">
              <a:rPr lang="en-US" altLang="ja-JP"/>
              <a:pPr>
                <a:defRPr/>
              </a:pPr>
              <a:t>‹#›</a:t>
            </a:fld>
            <a:endParaRPr lang="en-US" altLang="ja-JP"/>
          </a:p>
        </p:txBody>
      </p:sp>
    </p:spTree>
    <p:extLst>
      <p:ext uri="{BB962C8B-B14F-4D97-AF65-F5344CB8AC3E}">
        <p14:creationId xmlns:p14="http://schemas.microsoft.com/office/powerpoint/2010/main" val="29262038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A4DB49C-2481-41D6-9591-228253972077}" type="slidenum">
              <a:rPr lang="en-US" altLang="ja-JP"/>
              <a:pPr>
                <a:defRPr/>
              </a:pPr>
              <a:t>‹#›</a:t>
            </a:fld>
            <a:endParaRPr lang="en-US" altLang="ja-JP"/>
          </a:p>
        </p:txBody>
      </p:sp>
    </p:spTree>
    <p:extLst>
      <p:ext uri="{BB962C8B-B14F-4D97-AF65-F5344CB8AC3E}">
        <p14:creationId xmlns:p14="http://schemas.microsoft.com/office/powerpoint/2010/main" val="30513757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SmartArt プレースホルダ 2"/>
          <p:cNvSpPr>
            <a:spLocks noGrp="1"/>
          </p:cNvSpPr>
          <p:nvPr>
            <p:ph type="dgm"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5B95408-3781-4CF7-B028-015E94DE1B79}" type="slidenum">
              <a:rPr lang="en-US" altLang="ja-JP"/>
              <a:pPr>
                <a:defRPr/>
              </a:pPr>
              <a:t>‹#›</a:t>
            </a:fld>
            <a:endParaRPr lang="en-US" altLang="ja-JP"/>
          </a:p>
        </p:txBody>
      </p:sp>
    </p:spTree>
    <p:extLst>
      <p:ext uri="{BB962C8B-B14F-4D97-AF65-F5344CB8AC3E}">
        <p14:creationId xmlns:p14="http://schemas.microsoft.com/office/powerpoint/2010/main" val="42929874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D8E89804-8419-4109-8728-6119ECB0062E}" type="slidenum">
              <a:rPr lang="en-US" altLang="ja-JP"/>
              <a:pPr>
                <a:defRPr/>
              </a:pPr>
              <a:t>‹#›</a:t>
            </a:fld>
            <a:endParaRPr lang="en-US" altLang="ja-JP"/>
          </a:p>
        </p:txBody>
      </p:sp>
    </p:spTree>
    <p:extLst>
      <p:ext uri="{BB962C8B-B14F-4D97-AF65-F5344CB8AC3E}">
        <p14:creationId xmlns:p14="http://schemas.microsoft.com/office/powerpoint/2010/main" val="38276724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auto">
          <a:xfrm>
            <a:off x="709295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pic>
        <p:nvPicPr>
          <p:cNvPr id="6" name="Picture 41" descr="hit-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950" y="3068638"/>
            <a:ext cx="19939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Rectangle 3"/>
          <p:cNvSpPr>
            <a:spLocks noGrp="1" noChangeArrowheads="1"/>
          </p:cNvSpPr>
          <p:nvPr>
            <p:ph type="ctrTitle"/>
          </p:nvPr>
        </p:nvSpPr>
        <p:spPr>
          <a:xfrm>
            <a:off x="315913" y="466725"/>
            <a:ext cx="6632575" cy="2133600"/>
          </a:xfrm>
        </p:spPr>
        <p:txBody>
          <a:bodyPr/>
          <a:lstStyle>
            <a:lvl1pPr algn="r">
              <a:defRPr sz="3400"/>
            </a:lvl1pPr>
          </a:lstStyle>
          <a:p>
            <a:r>
              <a:rPr lang="ja-JP" altLang="en-US"/>
              <a:t>マスタ タイトルの書式設定</a:t>
            </a:r>
          </a:p>
        </p:txBody>
      </p:sp>
      <p:sp>
        <p:nvSpPr>
          <p:cNvPr id="191492" name="Rectangle 4"/>
          <p:cNvSpPr>
            <a:spLocks noGrp="1" noChangeArrowheads="1"/>
          </p:cNvSpPr>
          <p:nvPr>
            <p:ph type="subTitle" idx="1"/>
          </p:nvPr>
        </p:nvSpPr>
        <p:spPr>
          <a:xfrm>
            <a:off x="849313" y="3049588"/>
            <a:ext cx="6099175" cy="2362200"/>
          </a:xfrm>
        </p:spPr>
        <p:txBody>
          <a:bodyPr/>
          <a:lstStyle>
            <a:lvl1pPr marL="0" indent="0" algn="r">
              <a:buFont typeface="Wingdings" pitchFamily="2" charset="2"/>
              <a:buNone/>
              <a:defRPr/>
            </a:lvl1pPr>
          </a:lstStyle>
          <a:p>
            <a:r>
              <a:rPr lang="ja-JP" altLang="en-US"/>
              <a:t>マスタ サブタイトルの書式設定</a:t>
            </a:r>
          </a:p>
        </p:txBody>
      </p:sp>
      <p:sp>
        <p:nvSpPr>
          <p:cNvPr id="7" name="Rectangle 6"/>
          <p:cNvSpPr>
            <a:spLocks noGrp="1" noChangeArrowheads="1"/>
          </p:cNvSpPr>
          <p:nvPr>
            <p:ph type="ftr" sz="quarter" idx="10"/>
          </p:nvPr>
        </p:nvSpPr>
        <p:spPr>
          <a:xfrm>
            <a:off x="0" y="6616700"/>
            <a:ext cx="2895600" cy="241300"/>
          </a:xfrm>
        </p:spPr>
        <p:txBody>
          <a:bodyPr/>
          <a:lstStyle>
            <a:lvl1pPr>
              <a:defRPr/>
            </a:lvl1pPr>
          </a:lstStyle>
          <a:p>
            <a:pPr>
              <a:defRPr/>
            </a:pPr>
            <a:endParaRPr lang="en-US" altLang="ja-JP" dirty="0">
              <a:solidFill>
                <a:srgbClr val="000000"/>
              </a:solidFill>
            </a:endParaRPr>
          </a:p>
        </p:txBody>
      </p:sp>
      <p:sp>
        <p:nvSpPr>
          <p:cNvPr id="8" name="Rectangle 7"/>
          <p:cNvSpPr>
            <a:spLocks noGrp="1" noChangeArrowheads="1"/>
          </p:cNvSpPr>
          <p:nvPr>
            <p:ph type="sldNum" sz="quarter" idx="11"/>
          </p:nvPr>
        </p:nvSpPr>
        <p:spPr>
          <a:xfrm>
            <a:off x="7010400" y="6605588"/>
            <a:ext cx="2133600" cy="252412"/>
          </a:xfrm>
        </p:spPr>
        <p:txBody>
          <a:bodyPr/>
          <a:lstStyle>
            <a:lvl1pPr>
              <a:defRPr/>
            </a:lvl1pPr>
          </a:lstStyle>
          <a:p>
            <a:pPr>
              <a:defRPr/>
            </a:pPr>
            <a:fld id="{A76F1159-AA58-4528-A93B-F7064B92920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1087123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7"/>
          <p:cNvSpPr>
            <a:spLocks noGrp="1" noChangeArrowheads="1"/>
          </p:cNvSpPr>
          <p:nvPr>
            <p:ph type="sldNum" sz="quarter" idx="11"/>
          </p:nvPr>
        </p:nvSpPr>
        <p:spPr>
          <a:ln/>
        </p:spPr>
        <p:txBody>
          <a:bodyPr/>
          <a:lstStyle>
            <a:lvl1pPr>
              <a:defRPr/>
            </a:lvl1pPr>
          </a:lstStyle>
          <a:p>
            <a:pPr>
              <a:defRPr/>
            </a:pPr>
            <a:fld id="{B15213EC-6486-4524-A58E-86128C2828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37515645"/>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B9944ABB-EC12-4979-BD78-A92BA08A6D0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8590648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68413"/>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68413"/>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4FAE6630-07CE-45AB-8D06-F806E195B3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7163850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fld id="{DA54D909-07F4-4219-8962-37F3F9EAC3C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097386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4666418"/>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fld id="{EE1750ED-AAAF-404E-902A-DC53DED573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2078657"/>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fld id="{D35B720F-65A5-4A76-AB08-F23C3677ECB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63785735"/>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A1EF4575-A01A-4847-9EC2-DE3FDAC7DD3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1138903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F64BB5EF-4542-4168-AE10-BD45D1A2EF7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57847712"/>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24DD16EC-5249-439B-82C2-B34C880904B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4387084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95263"/>
            <a:ext cx="2057400" cy="60420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95263"/>
            <a:ext cx="6019800" cy="60420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4B5EFA83-2357-430F-956A-D1BA9DE1CFE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94416887"/>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5263"/>
            <a:ext cx="7543800" cy="712787"/>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268413"/>
            <a:ext cx="4038600" cy="49688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268413"/>
            <a:ext cx="4038600" cy="49688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108C0012-E268-41A6-9716-5C9C2BD63E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5567949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34075784-F8B3-422F-B07B-6DFB0DDDCCB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342129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B1EEDB6F-BC30-4FFB-8913-C34FBD143D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120127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799DABA8-79AF-46BC-8660-9B3DBB88111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36708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4627125"/>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980E5A19-9F89-4110-9F9F-7DCD455625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037762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3A9DA5AE-6A05-4477-9197-EA2D9C53D86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941645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4F3E44DE-4674-4819-B595-496A47DFB8C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6527774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665A4548-A510-4668-8F51-0E2B10E4B7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4856739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EB2AE16-F69F-484E-B3CF-4BCD8EF7CB2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315941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DC32F376-CC45-44FF-8C6A-9D4DF78578D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922855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0673A37D-F9EE-42A5-9D18-400B80A3A39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2976053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D8A66145-8632-4982-8D72-04AAD427303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9160646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98AC037D-99D5-48AD-8453-A054A42F384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636338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SmartArt プレースホルダ 2"/>
          <p:cNvSpPr>
            <a:spLocks noGrp="1"/>
          </p:cNvSpPr>
          <p:nvPr>
            <p:ph type="dgm" idx="1"/>
          </p:nvPr>
        </p:nvSpPr>
        <p:spPr>
          <a:xfrm>
            <a:off x="457200" y="1600200"/>
            <a:ext cx="8229600" cy="4525963"/>
          </a:xfrm>
        </p:spPr>
        <p:txBody>
          <a:bodyPr/>
          <a:lstStyle/>
          <a:p>
            <a:pPr lvl="0"/>
            <a:endParaRPr lang="ja-JP"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89CB12B9-E61C-4700-988E-48BCBF8AD01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12348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8983701"/>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090CD81A-39E9-4C45-851E-FF5192FF45D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944911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033D4A93-9294-4C35-9B26-F525660B886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5522741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93A513-0818-445F-B767-20A3E88A3510}" type="slidenum">
              <a:rPr lang="en-US" altLang="ja-JP"/>
              <a:pPr>
                <a:defRPr/>
              </a:pPr>
              <a:t>‹#›</a:t>
            </a:fld>
            <a:endParaRPr lang="en-US" altLang="ja-JP"/>
          </a:p>
        </p:txBody>
      </p:sp>
    </p:spTree>
    <p:extLst>
      <p:ext uri="{BB962C8B-B14F-4D97-AF65-F5344CB8AC3E}">
        <p14:creationId xmlns:p14="http://schemas.microsoft.com/office/powerpoint/2010/main" val="42659366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7F24A5B-362E-4179-8E2F-5E1403019AB4}" type="slidenum">
              <a:rPr lang="en-US" altLang="ja-JP"/>
              <a:pPr>
                <a:defRPr/>
              </a:pPr>
              <a:t>‹#›</a:t>
            </a:fld>
            <a:endParaRPr lang="en-US" altLang="ja-JP"/>
          </a:p>
        </p:txBody>
      </p:sp>
    </p:spTree>
    <p:extLst>
      <p:ext uri="{BB962C8B-B14F-4D97-AF65-F5344CB8AC3E}">
        <p14:creationId xmlns:p14="http://schemas.microsoft.com/office/powerpoint/2010/main" val="12991823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6E99BD4-820E-4E2A-A4A8-855D0BEE5C4B}" type="slidenum">
              <a:rPr lang="en-US" altLang="ja-JP"/>
              <a:pPr>
                <a:defRPr/>
              </a:pPr>
              <a:t>‹#›</a:t>
            </a:fld>
            <a:endParaRPr lang="en-US" altLang="ja-JP"/>
          </a:p>
        </p:txBody>
      </p:sp>
    </p:spTree>
    <p:extLst>
      <p:ext uri="{BB962C8B-B14F-4D97-AF65-F5344CB8AC3E}">
        <p14:creationId xmlns:p14="http://schemas.microsoft.com/office/powerpoint/2010/main" val="86957553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D28251C-8275-4C08-8550-C63576DED9FF}" type="slidenum">
              <a:rPr lang="en-US" altLang="ja-JP"/>
              <a:pPr>
                <a:defRPr/>
              </a:pPr>
              <a:t>‹#›</a:t>
            </a:fld>
            <a:endParaRPr lang="en-US" altLang="ja-JP"/>
          </a:p>
        </p:txBody>
      </p:sp>
    </p:spTree>
    <p:extLst>
      <p:ext uri="{BB962C8B-B14F-4D97-AF65-F5344CB8AC3E}">
        <p14:creationId xmlns:p14="http://schemas.microsoft.com/office/powerpoint/2010/main" val="27846912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5C4E1AE-F566-49CC-8886-5FE34B88CD43}" type="slidenum">
              <a:rPr lang="en-US" altLang="ja-JP"/>
              <a:pPr>
                <a:defRPr/>
              </a:pPr>
              <a:t>‹#›</a:t>
            </a:fld>
            <a:endParaRPr lang="en-US" altLang="ja-JP"/>
          </a:p>
        </p:txBody>
      </p:sp>
    </p:spTree>
    <p:extLst>
      <p:ext uri="{BB962C8B-B14F-4D97-AF65-F5344CB8AC3E}">
        <p14:creationId xmlns:p14="http://schemas.microsoft.com/office/powerpoint/2010/main" val="31928394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15D3EF1-16B3-463E-89ED-A7F282C8F913}" type="slidenum">
              <a:rPr lang="en-US" altLang="ja-JP"/>
              <a:pPr>
                <a:defRPr/>
              </a:pPr>
              <a:t>‹#›</a:t>
            </a:fld>
            <a:endParaRPr lang="en-US" altLang="ja-JP"/>
          </a:p>
        </p:txBody>
      </p:sp>
    </p:spTree>
    <p:extLst>
      <p:ext uri="{BB962C8B-B14F-4D97-AF65-F5344CB8AC3E}">
        <p14:creationId xmlns:p14="http://schemas.microsoft.com/office/powerpoint/2010/main" val="24852618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5894FEE-97E9-489A-8EEB-55E9A8228A5C}" type="slidenum">
              <a:rPr lang="en-US" altLang="ja-JP"/>
              <a:pPr>
                <a:defRPr/>
              </a:pPr>
              <a:t>‹#›</a:t>
            </a:fld>
            <a:endParaRPr lang="en-US" altLang="ja-JP"/>
          </a:p>
        </p:txBody>
      </p:sp>
    </p:spTree>
    <p:extLst>
      <p:ext uri="{BB962C8B-B14F-4D97-AF65-F5344CB8AC3E}">
        <p14:creationId xmlns:p14="http://schemas.microsoft.com/office/powerpoint/2010/main" val="68810934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495CBBA-B670-43DB-8D5F-36178EF80A93}" type="slidenum">
              <a:rPr lang="en-US" altLang="ja-JP"/>
              <a:pPr>
                <a:defRPr/>
              </a:pPr>
              <a:t>‹#›</a:t>
            </a:fld>
            <a:endParaRPr lang="en-US" altLang="ja-JP"/>
          </a:p>
        </p:txBody>
      </p:sp>
    </p:spTree>
    <p:extLst>
      <p:ext uri="{BB962C8B-B14F-4D97-AF65-F5344CB8AC3E}">
        <p14:creationId xmlns:p14="http://schemas.microsoft.com/office/powerpoint/2010/main" val="3013759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8732131"/>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53BB7D6-B532-4BDB-A4DF-028DB23E568E}" type="slidenum">
              <a:rPr lang="en-US" altLang="ja-JP"/>
              <a:pPr>
                <a:defRPr/>
              </a:pPr>
              <a:t>‹#›</a:t>
            </a:fld>
            <a:endParaRPr lang="en-US" altLang="ja-JP"/>
          </a:p>
        </p:txBody>
      </p:sp>
    </p:spTree>
    <p:extLst>
      <p:ext uri="{BB962C8B-B14F-4D97-AF65-F5344CB8AC3E}">
        <p14:creationId xmlns:p14="http://schemas.microsoft.com/office/powerpoint/2010/main" val="19986227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5DCEB3B-3B86-4069-B941-BB4C580CC72B}" type="slidenum">
              <a:rPr lang="en-US" altLang="ja-JP"/>
              <a:pPr>
                <a:defRPr/>
              </a:pPr>
              <a:t>‹#›</a:t>
            </a:fld>
            <a:endParaRPr lang="en-US" altLang="ja-JP"/>
          </a:p>
        </p:txBody>
      </p:sp>
    </p:spTree>
    <p:extLst>
      <p:ext uri="{BB962C8B-B14F-4D97-AF65-F5344CB8AC3E}">
        <p14:creationId xmlns:p14="http://schemas.microsoft.com/office/powerpoint/2010/main" val="28068521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84897AC-F704-48F5-9186-53E30B3E7C31}" type="slidenum">
              <a:rPr lang="en-US" altLang="ja-JP"/>
              <a:pPr>
                <a:defRPr/>
              </a:pPr>
              <a:t>‹#›</a:t>
            </a:fld>
            <a:endParaRPr lang="en-US" altLang="ja-JP"/>
          </a:p>
        </p:txBody>
      </p:sp>
    </p:spTree>
    <p:extLst>
      <p:ext uri="{BB962C8B-B14F-4D97-AF65-F5344CB8AC3E}">
        <p14:creationId xmlns:p14="http://schemas.microsoft.com/office/powerpoint/2010/main" val="12354728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CCA4B0D-C886-46E7-891F-A17564514F55}" type="slidenum">
              <a:rPr lang="en-US" altLang="ja-JP"/>
              <a:pPr>
                <a:defRPr/>
              </a:pPr>
              <a:t>‹#›</a:t>
            </a:fld>
            <a:endParaRPr lang="en-US" altLang="ja-JP"/>
          </a:p>
        </p:txBody>
      </p:sp>
    </p:spTree>
    <p:extLst>
      <p:ext uri="{BB962C8B-B14F-4D97-AF65-F5344CB8AC3E}">
        <p14:creationId xmlns:p14="http://schemas.microsoft.com/office/powerpoint/2010/main" val="32848359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56D8FA6-D0F8-4E21-A686-A6AE73423D7A}" type="slidenum">
              <a:rPr lang="en-US" altLang="ja-JP"/>
              <a:pPr>
                <a:defRPr/>
              </a:pPr>
              <a:t>‹#›</a:t>
            </a:fld>
            <a:endParaRPr lang="en-US" altLang="ja-JP"/>
          </a:p>
        </p:txBody>
      </p:sp>
    </p:spTree>
    <p:extLst>
      <p:ext uri="{BB962C8B-B14F-4D97-AF65-F5344CB8AC3E}">
        <p14:creationId xmlns:p14="http://schemas.microsoft.com/office/powerpoint/2010/main" val="4231283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37DAE79-1D25-46C6-8BDE-DE82B2DFF0EE}"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50B839E-93DD-47B2-A062-C9EEF9B85F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6767265"/>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7DAE79-1D25-46C6-8BDE-DE82B2DFF0EE}"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50B839E-93DD-47B2-A062-C9EEF9B85F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39547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37DAE79-1D25-46C6-8BDE-DE82B2DFF0EE}"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50B839E-93DD-47B2-A062-C9EEF9B85F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079470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37DAE79-1D25-46C6-8BDE-DE82B2DFF0EE}"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50B839E-93DD-47B2-A062-C9EEF9B85F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676635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37DAE79-1D25-46C6-8BDE-DE82B2DFF0EE}"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150B839E-93DD-47B2-A062-C9EEF9B85F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8339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7047975"/>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37DAE79-1D25-46C6-8BDE-DE82B2DFF0EE}"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150B839E-93DD-47B2-A062-C9EEF9B85F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705660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37DAE79-1D25-46C6-8BDE-DE82B2DFF0EE}"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150B839E-93DD-47B2-A062-C9EEF9B85F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96739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7DAE79-1D25-46C6-8BDE-DE82B2DFF0EE}"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50B839E-93DD-47B2-A062-C9EEF9B85F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58375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7DAE79-1D25-46C6-8BDE-DE82B2DFF0EE}"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50B839E-93DD-47B2-A062-C9EEF9B85F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755679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7DAE79-1D25-46C6-8BDE-DE82B2DFF0EE}"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50B839E-93DD-47B2-A062-C9EEF9B85F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254925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7DAE79-1D25-46C6-8BDE-DE82B2DFF0EE}"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50B839E-93DD-47B2-A062-C9EEF9B85F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522489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02C26A-9AF1-4A4D-A4F3-C4312EA233BD}"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5C738D8-9CB6-442B-82FF-64DD38ACA6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25858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02C26A-9AF1-4A4D-A4F3-C4312EA233BD}"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5C738D8-9CB6-442B-82FF-64DD38ACA6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45156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02C26A-9AF1-4A4D-A4F3-C4312EA233BD}"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5C738D8-9CB6-442B-82FF-64DD38ACA6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67763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02C26A-9AF1-4A4D-A4F3-C4312EA233BD}"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5C738D8-9CB6-442B-82FF-64DD38ACA6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1312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sldNum" sz="quarter" idx="11"/>
          </p:nvPr>
        </p:nvSpPr>
        <p:spPr>
          <a:ln/>
        </p:spPr>
        <p:txBody>
          <a:bodyPr/>
          <a:lstStyle>
            <a:lvl1pPr>
              <a:defRPr/>
            </a:lvl1pPr>
          </a:lstStyle>
          <a:p>
            <a:pPr>
              <a:defRPr/>
            </a:pPr>
            <a:fld id="{B15213EC-6486-4524-A58E-86128C2828E1}" type="slidenum">
              <a:rPr lang="en-US" altLang="ja-JP"/>
              <a:pPr>
                <a:defRPr/>
              </a:pPr>
              <a:t>‹#›</a:t>
            </a:fld>
            <a:endParaRPr lang="en-US" altLang="ja-JP"/>
          </a:p>
        </p:txBody>
      </p:sp>
    </p:spTree>
    <p:extLst>
      <p:ext uri="{BB962C8B-B14F-4D97-AF65-F5344CB8AC3E}">
        <p14:creationId xmlns:p14="http://schemas.microsoft.com/office/powerpoint/2010/main" val="15771701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2941903"/>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02C26A-9AF1-4A4D-A4F3-C4312EA233BD}"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5C738D8-9CB6-442B-82FF-64DD38ACA6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206313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02C26A-9AF1-4A4D-A4F3-C4312EA233BD}"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5C738D8-9CB6-442B-82FF-64DD38ACA6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438950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02C26A-9AF1-4A4D-A4F3-C4312EA233BD}"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5C738D8-9CB6-442B-82FF-64DD38ACA6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320043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02C26A-9AF1-4A4D-A4F3-C4312EA233BD}"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5C738D8-9CB6-442B-82FF-64DD38ACA6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086115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02C26A-9AF1-4A4D-A4F3-C4312EA233BD}"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5C738D8-9CB6-442B-82FF-64DD38ACA6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388569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02C26A-9AF1-4A4D-A4F3-C4312EA233BD}"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5C738D8-9CB6-442B-82FF-64DD38ACA6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60763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02C26A-9AF1-4A4D-A4F3-C4312EA233BD}"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5C738D8-9CB6-442B-82FF-64DD38ACA6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344743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6CDA140C-A8A7-4AC6-A269-8786B312C002}" type="datetimeFigureOut">
              <a:rPr lang="ja-JP" altLang="en-US"/>
              <a:pPr>
                <a:defRPr/>
              </a:pPr>
              <a:t>2018/10/14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charset="0"/>
                <a:ea typeface="HGP創英角ｺﾞｼｯｸUB" pitchFamily="50" charset="-128"/>
              </a:defRPr>
            </a:lvl1pPr>
          </a:lstStyle>
          <a:p>
            <a:fld id="{1C4444F7-B077-427B-BAE1-10CB367AE644}" type="slidenum">
              <a:rPr lang="ja-JP" altLang="en-US"/>
              <a:pPr/>
              <a:t>‹#›</a:t>
            </a:fld>
            <a:endParaRPr lang="ja-JP" altLang="en-US"/>
          </a:p>
        </p:txBody>
      </p:sp>
    </p:spTree>
    <p:extLst>
      <p:ext uri="{BB962C8B-B14F-4D97-AF65-F5344CB8AC3E}">
        <p14:creationId xmlns:p14="http://schemas.microsoft.com/office/powerpoint/2010/main" val="277806882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BE4792DE-154C-4F28-A156-8A118892A782}" type="datetimeFigureOut">
              <a:rPr lang="ja-JP" altLang="en-US"/>
              <a:pPr>
                <a:defRPr/>
              </a:pPr>
              <a:t>2018/10/14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charset="0"/>
                <a:ea typeface="HGP創英角ｺﾞｼｯｸUB" pitchFamily="50" charset="-128"/>
              </a:defRPr>
            </a:lvl1pPr>
          </a:lstStyle>
          <a:p>
            <a:fld id="{DD85874A-C26A-42A2-B792-00BC4E53413D}" type="slidenum">
              <a:rPr lang="ja-JP" altLang="en-US"/>
              <a:pPr/>
              <a:t>‹#›</a:t>
            </a:fld>
            <a:endParaRPr lang="ja-JP" altLang="en-US"/>
          </a:p>
        </p:txBody>
      </p:sp>
    </p:spTree>
    <p:extLst>
      <p:ext uri="{BB962C8B-B14F-4D97-AF65-F5344CB8AC3E}">
        <p14:creationId xmlns:p14="http://schemas.microsoft.com/office/powerpoint/2010/main" val="361017657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A6D75106-0A23-41E0-8260-FE8EFE03445B}" type="datetimeFigureOut">
              <a:rPr lang="ja-JP" altLang="en-US"/>
              <a:pPr>
                <a:defRPr/>
              </a:pPr>
              <a:t>2018/10/14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charset="0"/>
                <a:ea typeface="HGP創英角ｺﾞｼｯｸUB" pitchFamily="50" charset="-128"/>
              </a:defRPr>
            </a:lvl1pPr>
          </a:lstStyle>
          <a:p>
            <a:fld id="{669CB133-2DAA-4B5C-96E2-304DA1A21EC4}" type="slidenum">
              <a:rPr lang="ja-JP" altLang="en-US"/>
              <a:pPr/>
              <a:t>‹#›</a:t>
            </a:fld>
            <a:endParaRPr lang="ja-JP" altLang="en-US"/>
          </a:p>
        </p:txBody>
      </p:sp>
    </p:spTree>
    <p:extLst>
      <p:ext uri="{BB962C8B-B14F-4D97-AF65-F5344CB8AC3E}">
        <p14:creationId xmlns:p14="http://schemas.microsoft.com/office/powerpoint/2010/main" val="3309904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4471132"/>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EEBF9598-9185-44BF-A4E2-F3A40BBBCD11}" type="datetimeFigureOut">
              <a:rPr lang="ja-JP" altLang="en-US"/>
              <a:pPr>
                <a:defRPr/>
              </a:pPr>
              <a:t>2018/10/14</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charset="0"/>
                <a:ea typeface="HGP創英角ｺﾞｼｯｸUB" pitchFamily="50" charset="-128"/>
              </a:defRPr>
            </a:lvl1pPr>
          </a:lstStyle>
          <a:p>
            <a:fld id="{44D13EA7-0CCB-4A5B-A6BC-4EC3F44633B2}" type="slidenum">
              <a:rPr lang="ja-JP" altLang="en-US"/>
              <a:pPr/>
              <a:t>‹#›</a:t>
            </a:fld>
            <a:endParaRPr lang="ja-JP" altLang="en-US"/>
          </a:p>
        </p:txBody>
      </p:sp>
    </p:spTree>
    <p:extLst>
      <p:ext uri="{BB962C8B-B14F-4D97-AF65-F5344CB8AC3E}">
        <p14:creationId xmlns:p14="http://schemas.microsoft.com/office/powerpoint/2010/main" val="70933587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461ACDEA-8CE2-4691-8D54-6B6D7CAE0E88}" type="datetimeFigureOut">
              <a:rPr lang="ja-JP" altLang="en-US"/>
              <a:pPr>
                <a:defRPr/>
              </a:pPr>
              <a:t>2018/10/14</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a:defRPr>
                <a:latin typeface="Arial" charset="0"/>
                <a:ea typeface="HGP創英角ｺﾞｼｯｸUB" pitchFamily="50" charset="-128"/>
              </a:defRPr>
            </a:lvl1pPr>
          </a:lstStyle>
          <a:p>
            <a:fld id="{ACA7D2B7-7F55-4706-B782-038B6B4467E9}" type="slidenum">
              <a:rPr lang="ja-JP" altLang="en-US"/>
              <a:pPr/>
              <a:t>‹#›</a:t>
            </a:fld>
            <a:endParaRPr lang="ja-JP" altLang="en-US"/>
          </a:p>
        </p:txBody>
      </p:sp>
    </p:spTree>
    <p:extLst>
      <p:ext uri="{BB962C8B-B14F-4D97-AF65-F5344CB8AC3E}">
        <p14:creationId xmlns:p14="http://schemas.microsoft.com/office/powerpoint/2010/main" val="24795083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1C132511-225B-4BC8-BE44-61D846DB8EB9}" type="datetimeFigureOut">
              <a:rPr lang="ja-JP" altLang="en-US"/>
              <a:pPr>
                <a:defRPr/>
              </a:pPr>
              <a:t>2018/10/14</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a:defRPr>
                <a:latin typeface="Arial" charset="0"/>
                <a:ea typeface="HGP創英角ｺﾞｼｯｸUB" pitchFamily="50" charset="-128"/>
              </a:defRPr>
            </a:lvl1pPr>
          </a:lstStyle>
          <a:p>
            <a:fld id="{5F42F0C3-7418-4BA6-BA00-8A72129D7D25}" type="slidenum">
              <a:rPr lang="ja-JP" altLang="en-US"/>
              <a:pPr/>
              <a:t>‹#›</a:t>
            </a:fld>
            <a:endParaRPr lang="ja-JP" altLang="en-US"/>
          </a:p>
        </p:txBody>
      </p:sp>
    </p:spTree>
    <p:extLst>
      <p:ext uri="{BB962C8B-B14F-4D97-AF65-F5344CB8AC3E}">
        <p14:creationId xmlns:p14="http://schemas.microsoft.com/office/powerpoint/2010/main" val="330519309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2F4C83F1-D74A-43F6-A1FE-3180605B16E9}" type="datetimeFigureOut">
              <a:rPr lang="ja-JP" altLang="en-US"/>
              <a:pPr>
                <a:defRPr/>
              </a:pPr>
              <a:t>2018/10/14</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a:defRPr>
                <a:latin typeface="Arial" charset="0"/>
                <a:ea typeface="HGP創英角ｺﾞｼｯｸUB" pitchFamily="50" charset="-128"/>
              </a:defRPr>
            </a:lvl1pPr>
          </a:lstStyle>
          <a:p>
            <a:fld id="{E5754886-81D2-415D-923B-94903E8197B0}" type="slidenum">
              <a:rPr lang="ja-JP" altLang="en-US"/>
              <a:pPr/>
              <a:t>‹#›</a:t>
            </a:fld>
            <a:endParaRPr lang="ja-JP" altLang="en-US"/>
          </a:p>
        </p:txBody>
      </p:sp>
    </p:spTree>
    <p:extLst>
      <p:ext uri="{BB962C8B-B14F-4D97-AF65-F5344CB8AC3E}">
        <p14:creationId xmlns:p14="http://schemas.microsoft.com/office/powerpoint/2010/main" val="245901383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0A71D7BD-28DC-4B9B-A134-00F5128CEBB5}" type="datetimeFigureOut">
              <a:rPr lang="ja-JP" altLang="en-US"/>
              <a:pPr>
                <a:defRPr/>
              </a:pPr>
              <a:t>2018/10/14</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charset="0"/>
                <a:ea typeface="HGP創英角ｺﾞｼｯｸUB" pitchFamily="50" charset="-128"/>
              </a:defRPr>
            </a:lvl1pPr>
          </a:lstStyle>
          <a:p>
            <a:fld id="{8B1169B7-DE00-43DC-AF04-E018C64F1955}" type="slidenum">
              <a:rPr lang="ja-JP" altLang="en-US"/>
              <a:pPr/>
              <a:t>‹#›</a:t>
            </a:fld>
            <a:endParaRPr lang="ja-JP" altLang="en-US"/>
          </a:p>
        </p:txBody>
      </p:sp>
    </p:spTree>
    <p:extLst>
      <p:ext uri="{BB962C8B-B14F-4D97-AF65-F5344CB8AC3E}">
        <p14:creationId xmlns:p14="http://schemas.microsoft.com/office/powerpoint/2010/main" val="244353268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389AE756-BC1E-44F2-807A-F0E67E8FCE8B}" type="datetimeFigureOut">
              <a:rPr lang="ja-JP" altLang="en-US"/>
              <a:pPr>
                <a:defRPr/>
              </a:pPr>
              <a:t>2018/10/14</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charset="0"/>
                <a:ea typeface="HGP創英角ｺﾞｼｯｸUB" pitchFamily="50" charset="-128"/>
              </a:defRPr>
            </a:lvl1pPr>
          </a:lstStyle>
          <a:p>
            <a:fld id="{F95D91EC-AE92-4C0E-B423-0300122627D8}" type="slidenum">
              <a:rPr lang="ja-JP" altLang="en-US"/>
              <a:pPr/>
              <a:t>‹#›</a:t>
            </a:fld>
            <a:endParaRPr lang="ja-JP" altLang="en-US"/>
          </a:p>
        </p:txBody>
      </p:sp>
    </p:spTree>
    <p:extLst>
      <p:ext uri="{BB962C8B-B14F-4D97-AF65-F5344CB8AC3E}">
        <p14:creationId xmlns:p14="http://schemas.microsoft.com/office/powerpoint/2010/main" val="235282818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55D0BB23-A9DE-4FB7-B464-999806702CAE}" type="datetimeFigureOut">
              <a:rPr lang="ja-JP" altLang="en-US"/>
              <a:pPr>
                <a:defRPr/>
              </a:pPr>
              <a:t>2018/10/14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charset="0"/>
                <a:ea typeface="HGP創英角ｺﾞｼｯｸUB" pitchFamily="50" charset="-128"/>
              </a:defRPr>
            </a:lvl1pPr>
          </a:lstStyle>
          <a:p>
            <a:fld id="{00E3971D-B544-4C01-8A86-A132157937FD}" type="slidenum">
              <a:rPr lang="ja-JP" altLang="en-US"/>
              <a:pPr/>
              <a:t>‹#›</a:t>
            </a:fld>
            <a:endParaRPr lang="ja-JP" altLang="en-US"/>
          </a:p>
        </p:txBody>
      </p:sp>
    </p:spTree>
    <p:extLst>
      <p:ext uri="{BB962C8B-B14F-4D97-AF65-F5344CB8AC3E}">
        <p14:creationId xmlns:p14="http://schemas.microsoft.com/office/powerpoint/2010/main" val="343896328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9779091E-6465-4C65-9FBE-69E758ADF044}" type="datetimeFigureOut">
              <a:rPr lang="ja-JP" altLang="en-US"/>
              <a:pPr>
                <a:defRPr/>
              </a:pPr>
              <a:t>2018/10/14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charset="0"/>
                <a:ea typeface="HGP創英角ｺﾞｼｯｸUB" pitchFamily="50" charset="-128"/>
              </a:defRPr>
            </a:lvl1pPr>
          </a:lstStyle>
          <a:p>
            <a:fld id="{8B6A3285-FFBA-47B3-931F-AF287C3801E3}" type="slidenum">
              <a:rPr lang="ja-JP" altLang="en-US"/>
              <a:pPr/>
              <a:t>‹#›</a:t>
            </a:fld>
            <a:endParaRPr lang="ja-JP" altLang="en-US"/>
          </a:p>
        </p:txBody>
      </p:sp>
    </p:spTree>
    <p:extLst>
      <p:ext uri="{BB962C8B-B14F-4D97-AF65-F5344CB8AC3E}">
        <p14:creationId xmlns:p14="http://schemas.microsoft.com/office/powerpoint/2010/main" val="384992869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auto">
          <a:xfrm>
            <a:off x="709295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pic>
        <p:nvPicPr>
          <p:cNvPr id="6" name="Picture 41" descr="hit-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950" y="3068638"/>
            <a:ext cx="19939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Rectangle 3"/>
          <p:cNvSpPr>
            <a:spLocks noGrp="1" noChangeArrowheads="1"/>
          </p:cNvSpPr>
          <p:nvPr>
            <p:ph type="ctrTitle"/>
          </p:nvPr>
        </p:nvSpPr>
        <p:spPr>
          <a:xfrm>
            <a:off x="315913" y="466725"/>
            <a:ext cx="6632575" cy="2133600"/>
          </a:xfrm>
        </p:spPr>
        <p:txBody>
          <a:bodyPr/>
          <a:lstStyle>
            <a:lvl1pPr algn="r">
              <a:defRPr sz="3400"/>
            </a:lvl1pPr>
          </a:lstStyle>
          <a:p>
            <a:r>
              <a:rPr lang="ja-JP" altLang="en-US"/>
              <a:t>マスタ タイトルの書式設定</a:t>
            </a:r>
          </a:p>
        </p:txBody>
      </p:sp>
      <p:sp>
        <p:nvSpPr>
          <p:cNvPr id="191492" name="Rectangle 4"/>
          <p:cNvSpPr>
            <a:spLocks noGrp="1" noChangeArrowheads="1"/>
          </p:cNvSpPr>
          <p:nvPr>
            <p:ph type="subTitle" idx="1"/>
          </p:nvPr>
        </p:nvSpPr>
        <p:spPr>
          <a:xfrm>
            <a:off x="849313" y="3049588"/>
            <a:ext cx="6099175" cy="2362200"/>
          </a:xfrm>
        </p:spPr>
        <p:txBody>
          <a:bodyPr/>
          <a:lstStyle>
            <a:lvl1pPr marL="0" indent="0" algn="r">
              <a:buFont typeface="Wingdings" pitchFamily="2" charset="2"/>
              <a:buNone/>
              <a:defRPr/>
            </a:lvl1pPr>
          </a:lstStyle>
          <a:p>
            <a:r>
              <a:rPr lang="ja-JP" altLang="en-US"/>
              <a:t>マスタ サブタイトルの書式設定</a:t>
            </a:r>
          </a:p>
        </p:txBody>
      </p:sp>
      <p:sp>
        <p:nvSpPr>
          <p:cNvPr id="7" name="Rectangle 6"/>
          <p:cNvSpPr>
            <a:spLocks noGrp="1" noChangeArrowheads="1"/>
          </p:cNvSpPr>
          <p:nvPr>
            <p:ph type="ftr" sz="quarter" idx="10"/>
          </p:nvPr>
        </p:nvSpPr>
        <p:spPr>
          <a:xfrm>
            <a:off x="0" y="6616700"/>
            <a:ext cx="2895600" cy="241300"/>
          </a:xfrm>
        </p:spPr>
        <p:txBody>
          <a:bodyPr/>
          <a:lstStyle>
            <a:lvl1pPr>
              <a:defRPr/>
            </a:lvl1pPr>
          </a:lstStyle>
          <a:p>
            <a:pPr>
              <a:defRPr/>
            </a:pPr>
            <a:endParaRPr lang="en-US" altLang="ja-JP" dirty="0">
              <a:solidFill>
                <a:srgbClr val="000000"/>
              </a:solidFill>
            </a:endParaRPr>
          </a:p>
        </p:txBody>
      </p:sp>
      <p:sp>
        <p:nvSpPr>
          <p:cNvPr id="8" name="Rectangle 7"/>
          <p:cNvSpPr>
            <a:spLocks noGrp="1" noChangeArrowheads="1"/>
          </p:cNvSpPr>
          <p:nvPr>
            <p:ph type="sldNum" sz="quarter" idx="11"/>
          </p:nvPr>
        </p:nvSpPr>
        <p:spPr>
          <a:xfrm>
            <a:off x="7010400" y="6605588"/>
            <a:ext cx="2133600" cy="252412"/>
          </a:xfrm>
        </p:spPr>
        <p:txBody>
          <a:bodyPr/>
          <a:lstStyle>
            <a:lvl1pPr>
              <a:defRPr/>
            </a:lvl1pPr>
          </a:lstStyle>
          <a:p>
            <a:pPr>
              <a:defRPr/>
            </a:pPr>
            <a:fld id="{A76F1159-AA58-4528-A93B-F7064B92920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3437790"/>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7"/>
          <p:cNvSpPr>
            <a:spLocks noGrp="1" noChangeArrowheads="1"/>
          </p:cNvSpPr>
          <p:nvPr>
            <p:ph type="sldNum" sz="quarter" idx="11"/>
          </p:nvPr>
        </p:nvSpPr>
        <p:spPr>
          <a:ln/>
        </p:spPr>
        <p:txBody>
          <a:bodyPr/>
          <a:lstStyle>
            <a:lvl1pPr>
              <a:defRPr/>
            </a:lvl1pPr>
          </a:lstStyle>
          <a:p>
            <a:pPr>
              <a:defRPr/>
            </a:pPr>
            <a:fld id="{B15213EC-6486-4524-A58E-86128C2828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1429198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9575329"/>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B9944ABB-EC12-4979-BD78-A92BA08A6D0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75799322"/>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68413"/>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68413"/>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4FAE6630-07CE-45AB-8D06-F806E195B3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12883363"/>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fld id="{DA54D909-07F4-4219-8962-37F3F9EAC3C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43955815"/>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fld id="{EE1750ED-AAAF-404E-902A-DC53DED573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66095117"/>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fld id="{D35B720F-65A5-4A76-AB08-F23C3677ECB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44323303"/>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A1EF4575-A01A-4847-9EC2-DE3FDAC7DD3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69910245"/>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F64BB5EF-4542-4168-AE10-BD45D1A2EF7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98275289"/>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24DD16EC-5249-439B-82C2-B34C880904B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95610724"/>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95263"/>
            <a:ext cx="2057400" cy="60420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95263"/>
            <a:ext cx="6019800" cy="60420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4B5EFA83-2357-430F-956A-D1BA9DE1CFE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27323048"/>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5263"/>
            <a:ext cx="7543800" cy="712787"/>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268413"/>
            <a:ext cx="4038600" cy="49688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268413"/>
            <a:ext cx="4038600" cy="49688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108C0012-E268-41A6-9716-5C9C2BD63E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101148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2013/4/23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45E1AA2-8BE9-4EF9-8E74-7A02A2AD26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16220580"/>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34075784-F8B3-422F-B07B-6DFB0DDDCCB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0552848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auto">
          <a:xfrm>
            <a:off x="709295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pic>
        <p:nvPicPr>
          <p:cNvPr id="6" name="Picture 41" descr="hi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3068638"/>
            <a:ext cx="19939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Rectangle 3"/>
          <p:cNvSpPr>
            <a:spLocks noGrp="1" noChangeArrowheads="1"/>
          </p:cNvSpPr>
          <p:nvPr>
            <p:ph type="ctrTitle"/>
          </p:nvPr>
        </p:nvSpPr>
        <p:spPr>
          <a:xfrm>
            <a:off x="315913" y="466725"/>
            <a:ext cx="6632575" cy="2133600"/>
          </a:xfrm>
        </p:spPr>
        <p:txBody>
          <a:bodyPr/>
          <a:lstStyle>
            <a:lvl1pPr algn="r">
              <a:defRPr sz="3400"/>
            </a:lvl1pPr>
          </a:lstStyle>
          <a:p>
            <a:r>
              <a:rPr lang="ja-JP" altLang="en-US"/>
              <a:t>マスタ タイトルの書式設定</a:t>
            </a:r>
          </a:p>
        </p:txBody>
      </p:sp>
      <p:sp>
        <p:nvSpPr>
          <p:cNvPr id="191492" name="Rectangle 4"/>
          <p:cNvSpPr>
            <a:spLocks noGrp="1" noChangeArrowheads="1"/>
          </p:cNvSpPr>
          <p:nvPr>
            <p:ph type="subTitle" idx="1"/>
          </p:nvPr>
        </p:nvSpPr>
        <p:spPr>
          <a:xfrm>
            <a:off x="849313" y="3049588"/>
            <a:ext cx="6099175" cy="2362200"/>
          </a:xfrm>
        </p:spPr>
        <p:txBody>
          <a:bodyPr/>
          <a:lstStyle>
            <a:lvl1pPr marL="0" indent="0" algn="r">
              <a:buFont typeface="Wingdings" pitchFamily="2" charset="2"/>
              <a:buNone/>
              <a:defRPr/>
            </a:lvl1pPr>
          </a:lstStyle>
          <a:p>
            <a:r>
              <a:rPr lang="ja-JP" altLang="en-US"/>
              <a:t>マスタ サブタイトルの書式設定</a:t>
            </a:r>
          </a:p>
        </p:txBody>
      </p:sp>
      <p:sp>
        <p:nvSpPr>
          <p:cNvPr id="7" name="Rectangle 6"/>
          <p:cNvSpPr>
            <a:spLocks noGrp="1" noChangeArrowheads="1"/>
          </p:cNvSpPr>
          <p:nvPr>
            <p:ph type="ftr" sz="quarter" idx="10"/>
          </p:nvPr>
        </p:nvSpPr>
        <p:spPr>
          <a:xfrm>
            <a:off x="0" y="6616700"/>
            <a:ext cx="2895600" cy="241300"/>
          </a:xfrm>
        </p:spPr>
        <p:txBody>
          <a:bodyPr/>
          <a:lstStyle>
            <a:lvl1pPr>
              <a:defRPr/>
            </a:lvl1pPr>
          </a:lstStyle>
          <a:p>
            <a:pPr>
              <a:defRPr/>
            </a:pPr>
            <a:endParaRPr lang="en-US" altLang="ja-JP" dirty="0">
              <a:solidFill>
                <a:srgbClr val="000000"/>
              </a:solidFill>
            </a:endParaRPr>
          </a:p>
        </p:txBody>
      </p:sp>
      <p:sp>
        <p:nvSpPr>
          <p:cNvPr id="8" name="Rectangle 7"/>
          <p:cNvSpPr>
            <a:spLocks noGrp="1" noChangeArrowheads="1"/>
          </p:cNvSpPr>
          <p:nvPr>
            <p:ph type="sldNum" sz="quarter" idx="11"/>
          </p:nvPr>
        </p:nvSpPr>
        <p:spPr>
          <a:xfrm>
            <a:off x="7010400" y="6605588"/>
            <a:ext cx="2133600" cy="252412"/>
          </a:xfrm>
        </p:spPr>
        <p:txBody>
          <a:bodyPr/>
          <a:lstStyle>
            <a:lvl1pPr>
              <a:defRPr/>
            </a:lvl1pPr>
          </a:lstStyle>
          <a:p>
            <a:pPr>
              <a:defRPr/>
            </a:pPr>
            <a:fld id="{A76F1159-AA58-4528-A93B-F7064B92920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34176846"/>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7"/>
          <p:cNvSpPr>
            <a:spLocks noGrp="1" noChangeArrowheads="1"/>
          </p:cNvSpPr>
          <p:nvPr>
            <p:ph type="sldNum" sz="quarter" idx="11"/>
          </p:nvPr>
        </p:nvSpPr>
        <p:spPr>
          <a:ln/>
        </p:spPr>
        <p:txBody>
          <a:bodyPr/>
          <a:lstStyle>
            <a:lvl1pPr>
              <a:defRPr/>
            </a:lvl1pPr>
          </a:lstStyle>
          <a:p>
            <a:pPr>
              <a:defRPr/>
            </a:pPr>
            <a:fld id="{B15213EC-6486-4524-A58E-86128C2828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92750732"/>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B9944ABB-EC12-4979-BD78-A92BA08A6D0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1545836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68413"/>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68413"/>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4FAE6630-07CE-45AB-8D06-F806E195B3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0437785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fld id="{DA54D909-07F4-4219-8962-37F3F9EAC3C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975685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fld id="{EE1750ED-AAAF-404E-902A-DC53DED573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8104306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fld id="{D35B720F-65A5-4A76-AB08-F23C3677ECB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4706702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A1EF4575-A01A-4847-9EC2-DE3FDAC7DD3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991666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F64BB5EF-4542-4168-AE10-BD45D1A2EF7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40136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auto">
          <a:xfrm>
            <a:off x="709295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pic>
        <p:nvPicPr>
          <p:cNvPr id="6" name="Picture 41" descr="hit-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950" y="3068638"/>
            <a:ext cx="19939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Rectangle 3"/>
          <p:cNvSpPr>
            <a:spLocks noGrp="1" noChangeArrowheads="1"/>
          </p:cNvSpPr>
          <p:nvPr>
            <p:ph type="ctrTitle"/>
          </p:nvPr>
        </p:nvSpPr>
        <p:spPr>
          <a:xfrm>
            <a:off x="315913" y="466725"/>
            <a:ext cx="6632575" cy="2133600"/>
          </a:xfrm>
        </p:spPr>
        <p:txBody>
          <a:bodyPr/>
          <a:lstStyle>
            <a:lvl1pPr algn="r">
              <a:defRPr sz="3400"/>
            </a:lvl1pPr>
          </a:lstStyle>
          <a:p>
            <a:r>
              <a:rPr lang="ja-JP" altLang="en-US"/>
              <a:t>マスタ タイトルの書式設定</a:t>
            </a:r>
          </a:p>
        </p:txBody>
      </p:sp>
      <p:sp>
        <p:nvSpPr>
          <p:cNvPr id="191492" name="Rectangle 4"/>
          <p:cNvSpPr>
            <a:spLocks noGrp="1" noChangeArrowheads="1"/>
          </p:cNvSpPr>
          <p:nvPr>
            <p:ph type="subTitle" idx="1"/>
          </p:nvPr>
        </p:nvSpPr>
        <p:spPr>
          <a:xfrm>
            <a:off x="849313" y="3049588"/>
            <a:ext cx="6099175" cy="2362200"/>
          </a:xfrm>
        </p:spPr>
        <p:txBody>
          <a:bodyPr/>
          <a:lstStyle>
            <a:lvl1pPr marL="0" indent="0" algn="r">
              <a:buFont typeface="Wingdings" pitchFamily="2" charset="2"/>
              <a:buNone/>
              <a:defRPr/>
            </a:lvl1pPr>
          </a:lstStyle>
          <a:p>
            <a:r>
              <a:rPr lang="ja-JP" altLang="en-US"/>
              <a:t>マスタ サブタイトルの書式設定</a:t>
            </a:r>
          </a:p>
        </p:txBody>
      </p:sp>
      <p:sp>
        <p:nvSpPr>
          <p:cNvPr id="7" name="Rectangle 6"/>
          <p:cNvSpPr>
            <a:spLocks noGrp="1" noChangeArrowheads="1"/>
          </p:cNvSpPr>
          <p:nvPr>
            <p:ph type="ftr" sz="quarter" idx="10"/>
          </p:nvPr>
        </p:nvSpPr>
        <p:spPr>
          <a:xfrm>
            <a:off x="0" y="6616700"/>
            <a:ext cx="2895600" cy="241300"/>
          </a:xfrm>
        </p:spPr>
        <p:txBody>
          <a:bodyPr/>
          <a:lstStyle>
            <a:lvl1pPr>
              <a:defRPr/>
            </a:lvl1pPr>
          </a:lstStyle>
          <a:p>
            <a:pPr>
              <a:defRPr/>
            </a:pPr>
            <a:endParaRPr lang="en-US" altLang="ja-JP" dirty="0">
              <a:solidFill>
                <a:srgbClr val="000000"/>
              </a:solidFill>
            </a:endParaRPr>
          </a:p>
        </p:txBody>
      </p:sp>
      <p:sp>
        <p:nvSpPr>
          <p:cNvPr id="8" name="Rectangle 7"/>
          <p:cNvSpPr>
            <a:spLocks noGrp="1" noChangeArrowheads="1"/>
          </p:cNvSpPr>
          <p:nvPr>
            <p:ph type="sldNum" sz="quarter" idx="11"/>
          </p:nvPr>
        </p:nvSpPr>
        <p:spPr>
          <a:xfrm>
            <a:off x="7010400" y="6605588"/>
            <a:ext cx="2133600" cy="252412"/>
          </a:xfrm>
        </p:spPr>
        <p:txBody>
          <a:bodyPr/>
          <a:lstStyle>
            <a:lvl1pPr>
              <a:defRPr/>
            </a:lvl1pPr>
          </a:lstStyle>
          <a:p>
            <a:pPr>
              <a:defRPr/>
            </a:pPr>
            <a:fld id="{A76F1159-AA58-4528-A93B-F7064B92920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89561949"/>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24DD16EC-5249-439B-82C2-B34C880904B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1246861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95263"/>
            <a:ext cx="2057400" cy="60420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95263"/>
            <a:ext cx="6019800" cy="60420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4B5EFA83-2357-430F-956A-D1BA9DE1CFE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3796906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5263"/>
            <a:ext cx="7543800" cy="712787"/>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268413"/>
            <a:ext cx="4038600" cy="49688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268413"/>
            <a:ext cx="4038600" cy="49688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108C0012-E268-41A6-9716-5C9C2BD63E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8784382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dgm">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SmartArt プレースホルダー 2"/>
          <p:cNvSpPr>
            <a:spLocks noGrp="1"/>
          </p:cNvSpPr>
          <p:nvPr>
            <p:ph type="dgm" idx="1"/>
          </p:nvPr>
        </p:nvSpPr>
        <p:spPr>
          <a:xfrm>
            <a:off x="457200" y="1600200"/>
            <a:ext cx="8229600" cy="4525963"/>
          </a:xfrm>
        </p:spPr>
        <p:txBody>
          <a:bodyPr/>
          <a:lstStyle/>
          <a:p>
            <a:pPr lvl="0"/>
            <a:endParaRPr lang="ja-JP"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8B9F1CF9-7F6D-403B-B804-53247FE84E3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0592390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B584447D-1A2B-4E80-A1F4-74934BFD18A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9776974"/>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fld id="{859A987C-AB82-4A09-837B-8D4A850A0236}" type="slidenum">
              <a:rPr lang="en-US" altLang="ja-JP"/>
              <a:pPr/>
              <a:t>‹#›</a:t>
            </a:fld>
            <a:endParaRPr lang="en-US" altLang="ja-JP"/>
          </a:p>
        </p:txBody>
      </p:sp>
    </p:spTree>
    <p:extLst>
      <p:ext uri="{BB962C8B-B14F-4D97-AF65-F5344CB8AC3E}">
        <p14:creationId xmlns:p14="http://schemas.microsoft.com/office/powerpoint/2010/main" val="225431129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fld id="{EE801508-2D07-4FBD-983F-CB81CA2E6F36}" type="slidenum">
              <a:rPr lang="en-US" altLang="ja-JP"/>
              <a:pPr/>
              <a:t>‹#›</a:t>
            </a:fld>
            <a:endParaRPr lang="en-US" altLang="ja-JP"/>
          </a:p>
        </p:txBody>
      </p:sp>
    </p:spTree>
    <p:extLst>
      <p:ext uri="{BB962C8B-B14F-4D97-AF65-F5344CB8AC3E}">
        <p14:creationId xmlns:p14="http://schemas.microsoft.com/office/powerpoint/2010/main" val="241125538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fld id="{3064F090-C632-4E6A-909A-4D9A1BAE9CF4}" type="slidenum">
              <a:rPr lang="en-US" altLang="ja-JP"/>
              <a:pPr/>
              <a:t>‹#›</a:t>
            </a:fld>
            <a:endParaRPr lang="en-US" altLang="ja-JP"/>
          </a:p>
        </p:txBody>
      </p:sp>
    </p:spTree>
    <p:extLst>
      <p:ext uri="{BB962C8B-B14F-4D97-AF65-F5344CB8AC3E}">
        <p14:creationId xmlns:p14="http://schemas.microsoft.com/office/powerpoint/2010/main" val="428857718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fld id="{3E196F63-57A5-4F1E-A4BE-526D65454475}" type="slidenum">
              <a:rPr lang="en-US" altLang="ja-JP"/>
              <a:pPr/>
              <a:t>‹#›</a:t>
            </a:fld>
            <a:endParaRPr lang="en-US" altLang="ja-JP"/>
          </a:p>
        </p:txBody>
      </p:sp>
    </p:spTree>
    <p:extLst>
      <p:ext uri="{BB962C8B-B14F-4D97-AF65-F5344CB8AC3E}">
        <p14:creationId xmlns:p14="http://schemas.microsoft.com/office/powerpoint/2010/main" val="214563560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fld id="{216C70E8-F644-41E8-82B7-96AB6A30032E}" type="slidenum">
              <a:rPr lang="en-US" altLang="ja-JP"/>
              <a:pPr/>
              <a:t>‹#›</a:t>
            </a:fld>
            <a:endParaRPr lang="en-US" altLang="ja-JP"/>
          </a:p>
        </p:txBody>
      </p:sp>
    </p:spTree>
    <p:extLst>
      <p:ext uri="{BB962C8B-B14F-4D97-AF65-F5344CB8AC3E}">
        <p14:creationId xmlns:p14="http://schemas.microsoft.com/office/powerpoint/2010/main" val="3402964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B15213EC-6486-4524-A58E-86128C2828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6681466"/>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fld id="{CFA6FC76-9FE6-44CC-8558-9D13B6F62643}" type="slidenum">
              <a:rPr lang="en-US" altLang="ja-JP"/>
              <a:pPr/>
              <a:t>‹#›</a:t>
            </a:fld>
            <a:endParaRPr lang="en-US" altLang="ja-JP"/>
          </a:p>
        </p:txBody>
      </p:sp>
    </p:spTree>
    <p:extLst>
      <p:ext uri="{BB962C8B-B14F-4D97-AF65-F5344CB8AC3E}">
        <p14:creationId xmlns:p14="http://schemas.microsoft.com/office/powerpoint/2010/main" val="25529308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fld id="{647E19DB-6EB7-4015-9A12-BE4979DFD21E}" type="slidenum">
              <a:rPr lang="en-US" altLang="ja-JP"/>
              <a:pPr/>
              <a:t>‹#›</a:t>
            </a:fld>
            <a:endParaRPr lang="en-US" altLang="ja-JP"/>
          </a:p>
        </p:txBody>
      </p:sp>
    </p:spTree>
    <p:extLst>
      <p:ext uri="{BB962C8B-B14F-4D97-AF65-F5344CB8AC3E}">
        <p14:creationId xmlns:p14="http://schemas.microsoft.com/office/powerpoint/2010/main" val="174454065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fld id="{56277313-FEA3-4FC7-BF27-3F6D95A9A8FD}" type="slidenum">
              <a:rPr lang="en-US" altLang="ja-JP"/>
              <a:pPr/>
              <a:t>‹#›</a:t>
            </a:fld>
            <a:endParaRPr lang="en-US" altLang="ja-JP"/>
          </a:p>
        </p:txBody>
      </p:sp>
    </p:spTree>
    <p:extLst>
      <p:ext uri="{BB962C8B-B14F-4D97-AF65-F5344CB8AC3E}">
        <p14:creationId xmlns:p14="http://schemas.microsoft.com/office/powerpoint/2010/main" val="397197670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fld id="{43F3E818-6F68-4205-BB50-606E3C74C20C}" type="slidenum">
              <a:rPr lang="en-US" altLang="ja-JP"/>
              <a:pPr/>
              <a:t>‹#›</a:t>
            </a:fld>
            <a:endParaRPr lang="en-US" altLang="ja-JP"/>
          </a:p>
        </p:txBody>
      </p:sp>
    </p:spTree>
    <p:extLst>
      <p:ext uri="{BB962C8B-B14F-4D97-AF65-F5344CB8AC3E}">
        <p14:creationId xmlns:p14="http://schemas.microsoft.com/office/powerpoint/2010/main" val="247256814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fld id="{64344D7D-8B76-428C-BBD4-588F9BC16B1E}" type="slidenum">
              <a:rPr lang="en-US" altLang="ja-JP"/>
              <a:pPr/>
              <a:t>‹#›</a:t>
            </a:fld>
            <a:endParaRPr lang="en-US" altLang="ja-JP"/>
          </a:p>
        </p:txBody>
      </p:sp>
    </p:spTree>
    <p:extLst>
      <p:ext uri="{BB962C8B-B14F-4D97-AF65-F5344CB8AC3E}">
        <p14:creationId xmlns:p14="http://schemas.microsoft.com/office/powerpoint/2010/main" val="307676659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fld id="{985CC2D2-CB8C-4850-9C13-3EAFB81176CD}" type="slidenum">
              <a:rPr lang="en-US" altLang="ja-JP"/>
              <a:pPr/>
              <a:t>‹#›</a:t>
            </a:fld>
            <a:endParaRPr lang="en-US" altLang="ja-JP"/>
          </a:p>
        </p:txBody>
      </p:sp>
    </p:spTree>
    <p:extLst>
      <p:ext uri="{BB962C8B-B14F-4D97-AF65-F5344CB8AC3E}">
        <p14:creationId xmlns:p14="http://schemas.microsoft.com/office/powerpoint/2010/main" val="336904760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fld id="{943B8D94-32CF-46F5-807D-C794CC035204}" type="slidenum">
              <a:rPr lang="en-US" altLang="ja-JP"/>
              <a:pPr/>
              <a:t>‹#›</a:t>
            </a:fld>
            <a:endParaRPr lang="en-US" altLang="ja-JP"/>
          </a:p>
        </p:txBody>
      </p:sp>
    </p:spTree>
    <p:extLst>
      <p:ext uri="{BB962C8B-B14F-4D97-AF65-F5344CB8AC3E}">
        <p14:creationId xmlns:p14="http://schemas.microsoft.com/office/powerpoint/2010/main" val="411947716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SmartArt プレースホルダ 2"/>
          <p:cNvSpPr>
            <a:spLocks noGrp="1"/>
          </p:cNvSpPr>
          <p:nvPr>
            <p:ph type="dgm"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fld id="{464146A6-3BA3-4997-9869-ED49B91CF8B7}" type="slidenum">
              <a:rPr lang="en-US" altLang="ja-JP"/>
              <a:pPr/>
              <a:t>‹#›</a:t>
            </a:fld>
            <a:endParaRPr lang="en-US" altLang="ja-JP"/>
          </a:p>
        </p:txBody>
      </p:sp>
    </p:spTree>
    <p:extLst>
      <p:ext uri="{BB962C8B-B14F-4D97-AF65-F5344CB8AC3E}">
        <p14:creationId xmlns:p14="http://schemas.microsoft.com/office/powerpoint/2010/main" val="161962095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lgn="ct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fld id="{BE3726B7-D729-422E-ACE0-F516E816D4B4}" type="slidenum">
              <a:rPr lang="en-US" altLang="ja-JP"/>
              <a:pPr/>
              <a:t>‹#›</a:t>
            </a:fld>
            <a:endParaRPr lang="en-US" altLang="ja-JP"/>
          </a:p>
        </p:txBody>
      </p:sp>
    </p:spTree>
    <p:extLst>
      <p:ext uri="{BB962C8B-B14F-4D97-AF65-F5344CB8AC3E}">
        <p14:creationId xmlns:p14="http://schemas.microsoft.com/office/powerpoint/2010/main" val="671907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B9944ABB-EC12-4979-BD78-A92BA08A6D0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2414628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68413"/>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68413"/>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4FAE6630-07CE-45AB-8D06-F806E195B3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5067523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fld id="{DA54D909-07F4-4219-8962-37F3F9EAC3C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4647811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fld id="{EE1750ED-AAAF-404E-902A-DC53DED573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83184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sldNum" sz="quarter" idx="11"/>
          </p:nvPr>
        </p:nvSpPr>
        <p:spPr>
          <a:ln/>
        </p:spPr>
        <p:txBody>
          <a:bodyPr/>
          <a:lstStyle>
            <a:lvl1pPr>
              <a:defRPr/>
            </a:lvl1pPr>
          </a:lstStyle>
          <a:p>
            <a:pPr>
              <a:defRPr/>
            </a:pPr>
            <a:fld id="{B9944ABB-EC12-4979-BD78-A92BA08A6D09}" type="slidenum">
              <a:rPr lang="en-US" altLang="ja-JP"/>
              <a:pPr>
                <a:defRPr/>
              </a:pPr>
              <a:t>‹#›</a:t>
            </a:fld>
            <a:endParaRPr lang="en-US" altLang="ja-JP"/>
          </a:p>
        </p:txBody>
      </p:sp>
    </p:spTree>
    <p:extLst>
      <p:ext uri="{BB962C8B-B14F-4D97-AF65-F5344CB8AC3E}">
        <p14:creationId xmlns:p14="http://schemas.microsoft.com/office/powerpoint/2010/main" val="359284713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fld id="{D35B720F-65A5-4A76-AB08-F23C3677ECB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545950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A1EF4575-A01A-4847-9EC2-DE3FDAC7DD3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718013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F64BB5EF-4542-4168-AE10-BD45D1A2EF7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3331016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24DD16EC-5249-439B-82C2-B34C880904B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8102350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95263"/>
            <a:ext cx="2057400" cy="60420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95263"/>
            <a:ext cx="6019800" cy="60420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4B5EFA83-2357-430F-956A-D1BA9DE1CFE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736046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5263"/>
            <a:ext cx="7543800" cy="712787"/>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268413"/>
            <a:ext cx="4038600" cy="49688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268413"/>
            <a:ext cx="4038600" cy="49688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108C0012-E268-41A6-9716-5C9C2BD63E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776031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20F393C-F1A7-4B67-A5DA-0A7E4DF95227}"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387B07F-A651-4923-8D6C-52ABA0FCD7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088684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0F393C-F1A7-4B67-A5DA-0A7E4DF95227}"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387B07F-A651-4923-8D6C-52ABA0FCD7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00629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3"/>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20F393C-F1A7-4B67-A5DA-0A7E4DF95227}"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387B07F-A651-4923-8D6C-52ABA0FCD7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9095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20F393C-F1A7-4B67-A5DA-0A7E4DF95227}"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387B07F-A651-4923-8D6C-52ABA0FCD7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312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68413"/>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68413"/>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sldNum" sz="quarter" idx="11"/>
          </p:nvPr>
        </p:nvSpPr>
        <p:spPr>
          <a:ln/>
        </p:spPr>
        <p:txBody>
          <a:bodyPr/>
          <a:lstStyle>
            <a:lvl1pPr>
              <a:defRPr/>
            </a:lvl1pPr>
          </a:lstStyle>
          <a:p>
            <a:pPr>
              <a:defRPr/>
            </a:pPr>
            <a:fld id="{4FAE6630-07CE-45AB-8D06-F806E195B3FE}" type="slidenum">
              <a:rPr lang="en-US" altLang="ja-JP"/>
              <a:pPr>
                <a:defRPr/>
              </a:pPr>
              <a:t>‹#›</a:t>
            </a:fld>
            <a:endParaRPr lang="en-US" altLang="ja-JP"/>
          </a:p>
        </p:txBody>
      </p:sp>
    </p:spTree>
    <p:extLst>
      <p:ext uri="{BB962C8B-B14F-4D97-AF65-F5344CB8AC3E}">
        <p14:creationId xmlns:p14="http://schemas.microsoft.com/office/powerpoint/2010/main" val="311282925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20F393C-F1A7-4B67-A5DA-0A7E4DF95227}"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387B07F-A651-4923-8D6C-52ABA0FCD7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4710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20F393C-F1A7-4B67-A5DA-0A7E4DF95227}"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387B07F-A651-4923-8D6C-52ABA0FCD7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66862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0F393C-F1A7-4B67-A5DA-0A7E4DF95227}"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387B07F-A651-4923-8D6C-52ABA0FCD7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514251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20F393C-F1A7-4B67-A5DA-0A7E4DF95227}"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387B07F-A651-4923-8D6C-52ABA0FCD7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0101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20F393C-F1A7-4B67-A5DA-0A7E4DF95227}"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387B07F-A651-4923-8D6C-52ABA0FCD7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86729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0F393C-F1A7-4B67-A5DA-0A7E4DF95227}"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387B07F-A651-4923-8D6C-52ABA0FCD7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08006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1"/>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0F393C-F1A7-4B67-A5DA-0A7E4DF95227}"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387B07F-A651-4923-8D6C-52ABA0FCD7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72489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3CB89904-CD93-46A2-9465-835AD918871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818496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7D2542A-BECA-4733-B2D4-8937114D6679}" type="datetime1">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86600" y="6646054"/>
            <a:ext cx="2057400" cy="211946"/>
          </a:xfrm>
        </p:spPr>
        <p:txBody>
          <a:bodyPr/>
          <a:lstStyle/>
          <a:p>
            <a:fld id="{1F2BD5F7-C57C-4E34-8384-8899518387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71738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ABC92B-DB6A-421C-8579-DE42987DBCDC}" type="datetime1">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F2BD5F7-C57C-4E34-8384-8899518387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5443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ltLang="ja-JP" dirty="0"/>
          </a:p>
        </p:txBody>
      </p:sp>
      <p:sp>
        <p:nvSpPr>
          <p:cNvPr id="8" name="Rectangle 7"/>
          <p:cNvSpPr>
            <a:spLocks noGrp="1" noChangeArrowheads="1"/>
          </p:cNvSpPr>
          <p:nvPr>
            <p:ph type="sldNum" sz="quarter" idx="11"/>
          </p:nvPr>
        </p:nvSpPr>
        <p:spPr>
          <a:ln/>
        </p:spPr>
        <p:txBody>
          <a:bodyPr/>
          <a:lstStyle>
            <a:lvl1pPr>
              <a:defRPr/>
            </a:lvl1pPr>
          </a:lstStyle>
          <a:p>
            <a:pPr>
              <a:defRPr/>
            </a:pPr>
            <a:fld id="{DA54D909-07F4-4219-8962-37F3F9EAC3CA}" type="slidenum">
              <a:rPr lang="en-US" altLang="ja-JP"/>
              <a:pPr>
                <a:defRPr/>
              </a:pPr>
              <a:t>‹#›</a:t>
            </a:fld>
            <a:endParaRPr lang="en-US" altLang="ja-JP"/>
          </a:p>
        </p:txBody>
      </p:sp>
    </p:spTree>
    <p:extLst>
      <p:ext uri="{BB962C8B-B14F-4D97-AF65-F5344CB8AC3E}">
        <p14:creationId xmlns:p14="http://schemas.microsoft.com/office/powerpoint/2010/main" val="422649145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5D2AAFA-E062-4E72-BC0B-27F297B0EBFB}" type="datetime1">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F2BD5F7-C57C-4E34-8384-8899518387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8022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6"/>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6"/>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162FA7B-444A-4D86-B372-1165F5D9D96B}" type="datetime1">
              <a:rPr lang="ja-JP" altLang="en-US" smtClean="0">
                <a:solidFill>
                  <a:prstClr val="black">
                    <a:tint val="75000"/>
                  </a:prstClr>
                </a:solidFill>
              </a:rPr>
              <a:pPr/>
              <a:t>2018/10/14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F2BD5F7-C57C-4E34-8384-8899518387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4608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710149C-3339-4A46-9BA0-B6DE4AF0394C}" type="datetime1">
              <a:rPr lang="ja-JP" altLang="en-US" smtClean="0">
                <a:solidFill>
                  <a:prstClr val="black">
                    <a:tint val="75000"/>
                  </a:prstClr>
                </a:solidFill>
              </a:rPr>
              <a:pPr/>
              <a:t>2018/10/14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F2BD5F7-C57C-4E34-8384-8899518387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36599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098663F-B407-47F0-8E9E-9C3E7B2C256B}" type="datetime1">
              <a:rPr lang="ja-JP" altLang="en-US" smtClean="0">
                <a:solidFill>
                  <a:prstClr val="black">
                    <a:tint val="75000"/>
                  </a:prstClr>
                </a:solidFill>
              </a:rPr>
              <a:pPr/>
              <a:t>2018/10/14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F2BD5F7-C57C-4E34-8384-8899518387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46681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7C2BE3-91A7-4574-B8A0-9A01C10A6CAD}" type="datetime1">
              <a:rPr lang="ja-JP" altLang="en-US" smtClean="0">
                <a:solidFill>
                  <a:prstClr val="black">
                    <a:tint val="75000"/>
                  </a:prstClr>
                </a:solidFill>
              </a:rPr>
              <a:pPr/>
              <a:t>2018/10/14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086600" y="6662965"/>
            <a:ext cx="2057400" cy="195035"/>
          </a:xfrm>
        </p:spPr>
        <p:txBody>
          <a:bodyPr/>
          <a:lstStyle/>
          <a:p>
            <a:fld id="{1F2BD5F7-C57C-4E34-8384-8899518387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04930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457200"/>
            <a:ext cx="2949178"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2" y="2057401"/>
            <a:ext cx="2949178"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FE9A98F-D1A7-41ED-BC72-6CC05CEDBB7F}" type="datetime1">
              <a:rPr lang="ja-JP" altLang="en-US" smtClean="0">
                <a:solidFill>
                  <a:prstClr val="black">
                    <a:tint val="75000"/>
                  </a:prstClr>
                </a:solidFill>
              </a:rPr>
              <a:pPr/>
              <a:t>2018/10/14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F2BD5F7-C57C-4E34-8384-8899518387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83146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457200"/>
            <a:ext cx="2949178"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29842" y="2057401"/>
            <a:ext cx="2949178"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18FA2A7-9CBC-4117-B5FD-4C02B8199798}" type="datetime1">
              <a:rPr lang="ja-JP" altLang="en-US" smtClean="0">
                <a:solidFill>
                  <a:prstClr val="black">
                    <a:tint val="75000"/>
                  </a:prstClr>
                </a:solidFill>
              </a:rPr>
              <a:pPr/>
              <a:t>2018/10/14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F2BD5F7-C57C-4E34-8384-8899518387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50839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ABA91F8-FE49-44DE-BA4E-ACC521CEE2BE}" type="datetime1">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F2BD5F7-C57C-4E34-8384-8899518387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6414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956EBD-7447-40E2-90AA-34F58E319B1A}" type="datetime1">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F2BD5F7-C57C-4E34-8384-8899518387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19528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25BE7BF8-3EA3-44DF-9600-C343220F75B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2306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ltLang="ja-JP" dirty="0"/>
          </a:p>
        </p:txBody>
      </p:sp>
      <p:sp>
        <p:nvSpPr>
          <p:cNvPr id="4" name="Rectangle 7"/>
          <p:cNvSpPr>
            <a:spLocks noGrp="1" noChangeArrowheads="1"/>
          </p:cNvSpPr>
          <p:nvPr>
            <p:ph type="sldNum" sz="quarter" idx="11"/>
          </p:nvPr>
        </p:nvSpPr>
        <p:spPr>
          <a:ln/>
        </p:spPr>
        <p:txBody>
          <a:bodyPr/>
          <a:lstStyle>
            <a:lvl1pPr>
              <a:defRPr/>
            </a:lvl1pPr>
          </a:lstStyle>
          <a:p>
            <a:pPr>
              <a:defRPr/>
            </a:pPr>
            <a:fld id="{EE1750ED-AAAF-404E-902A-DC53DED57376}" type="slidenum">
              <a:rPr lang="en-US" altLang="ja-JP"/>
              <a:pPr>
                <a:defRPr/>
              </a:pPr>
              <a:t>‹#›</a:t>
            </a:fld>
            <a:endParaRPr lang="en-US" altLang="ja-JP"/>
          </a:p>
        </p:txBody>
      </p:sp>
    </p:spTree>
    <p:extLst>
      <p:ext uri="{BB962C8B-B14F-4D97-AF65-F5344CB8AC3E}">
        <p14:creationId xmlns:p14="http://schemas.microsoft.com/office/powerpoint/2010/main" val="185964054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5AD83014-EEAA-4419-9AF9-5637FFAF71E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382884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704C61D0-A15E-4EA2-ACF0-6939D1A941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895169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FB0964CA-9A01-48CF-ABFE-064B085956C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3990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412CE1CA-8C1F-4FFC-9B81-3A8DCC0D31D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490990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60DABAE8-77A0-44E3-997A-2D2288F44FD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626480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7571F7C-93C3-478B-8AD1-FAEEB9A2607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579675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245D6A75-7D6A-47EE-BFFF-95D43EC6609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120162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716CA594-3B3F-41AA-A028-66522C264C3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009766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B953D7BD-D5D6-41D9-8E8F-FC6AA056040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147156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F3BAA45A-6816-4F55-964D-EFD28E0B03D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9955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ltLang="ja-JP" dirty="0"/>
          </a:p>
        </p:txBody>
      </p:sp>
      <p:sp>
        <p:nvSpPr>
          <p:cNvPr id="3" name="Rectangle 7"/>
          <p:cNvSpPr>
            <a:spLocks noGrp="1" noChangeArrowheads="1"/>
          </p:cNvSpPr>
          <p:nvPr>
            <p:ph type="sldNum" sz="quarter" idx="11"/>
          </p:nvPr>
        </p:nvSpPr>
        <p:spPr>
          <a:ln/>
        </p:spPr>
        <p:txBody>
          <a:bodyPr/>
          <a:lstStyle>
            <a:lvl1pPr>
              <a:defRPr/>
            </a:lvl1pPr>
          </a:lstStyle>
          <a:p>
            <a:pPr>
              <a:defRPr/>
            </a:pPr>
            <a:fld id="{D35B720F-65A5-4A76-AB08-F23C3677ECBF}" type="slidenum">
              <a:rPr lang="en-US" altLang="ja-JP"/>
              <a:pPr>
                <a:defRPr/>
              </a:pPr>
              <a:t>‹#›</a:t>
            </a:fld>
            <a:endParaRPr lang="en-US" altLang="ja-JP"/>
          </a:p>
        </p:txBody>
      </p:sp>
    </p:spTree>
    <p:extLst>
      <p:ext uri="{BB962C8B-B14F-4D97-AF65-F5344CB8AC3E}">
        <p14:creationId xmlns:p14="http://schemas.microsoft.com/office/powerpoint/2010/main" val="364663153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SmartArt プレースホルダー 2"/>
          <p:cNvSpPr>
            <a:spLocks noGrp="1"/>
          </p:cNvSpPr>
          <p:nvPr>
            <p:ph type="dgm" idx="1"/>
          </p:nvPr>
        </p:nvSpPr>
        <p:spPr>
          <a:xfrm>
            <a:off x="457200" y="1600200"/>
            <a:ext cx="8229600" cy="4525963"/>
          </a:xfrm>
        </p:spPr>
        <p:txBody>
          <a:bodyPr/>
          <a:lstStyle/>
          <a:p>
            <a:pPr lvl="0"/>
            <a:endParaRPr lang="ja-JP"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0AAF1AB5-6D73-499B-86C7-4813E6160DC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58620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996A5E0E-5184-4BAD-B93F-B70C9B94250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810638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56C95D2D-A4E4-46F9-B906-86F88C743178}" type="slidenum">
              <a:rPr lang="en-US" altLang="ja-JP"/>
              <a:pPr>
                <a:defRPr/>
              </a:pPr>
              <a:t>‹#›</a:t>
            </a:fld>
            <a:endParaRPr lang="en-US" altLang="ja-JP"/>
          </a:p>
        </p:txBody>
      </p:sp>
    </p:spTree>
    <p:extLst>
      <p:ext uri="{BB962C8B-B14F-4D97-AF65-F5344CB8AC3E}">
        <p14:creationId xmlns:p14="http://schemas.microsoft.com/office/powerpoint/2010/main" val="41152224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9F6428B8-E54D-4940-A5F2-D1E4E0901F0E}" type="datetimeFigureOut">
              <a:rPr lang="ja-JP" altLang="en-US"/>
              <a:pPr>
                <a:defRPr/>
              </a:pPr>
              <a:t>2018/10/14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HGP創英角ｺﾞｼｯｸUB" panose="020B0900000000000000" pitchFamily="50" charset="-128"/>
              </a:defRPr>
            </a:lvl1pPr>
          </a:lstStyle>
          <a:p>
            <a:fld id="{E8CB44DC-EB7B-4688-862F-F5D143137F57}" type="slidenum">
              <a:rPr lang="ja-JP" altLang="en-US"/>
              <a:pPr/>
              <a:t>‹#›</a:t>
            </a:fld>
            <a:endParaRPr lang="ja-JP" altLang="en-US"/>
          </a:p>
        </p:txBody>
      </p:sp>
    </p:spTree>
    <p:extLst>
      <p:ext uri="{BB962C8B-B14F-4D97-AF65-F5344CB8AC3E}">
        <p14:creationId xmlns:p14="http://schemas.microsoft.com/office/powerpoint/2010/main" val="370299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9E5FCF26-7715-4810-BECF-13904C9011DF}" type="datetimeFigureOut">
              <a:rPr lang="ja-JP" altLang="en-US"/>
              <a:pPr>
                <a:defRPr/>
              </a:pPr>
              <a:t>2018/10/14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HGP創英角ｺﾞｼｯｸUB" panose="020B0900000000000000" pitchFamily="50" charset="-128"/>
              </a:defRPr>
            </a:lvl1pPr>
          </a:lstStyle>
          <a:p>
            <a:fld id="{F2D7FCA7-B14C-4211-A920-6B4C18183D88}" type="slidenum">
              <a:rPr lang="ja-JP" altLang="en-US"/>
              <a:pPr/>
              <a:t>‹#›</a:t>
            </a:fld>
            <a:endParaRPr lang="ja-JP" altLang="en-US"/>
          </a:p>
        </p:txBody>
      </p:sp>
    </p:spTree>
    <p:extLst>
      <p:ext uri="{BB962C8B-B14F-4D97-AF65-F5344CB8AC3E}">
        <p14:creationId xmlns:p14="http://schemas.microsoft.com/office/powerpoint/2010/main" val="35977053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32C062A4-A27C-4159-B0A6-625D5E6C8F39}" type="datetimeFigureOut">
              <a:rPr lang="ja-JP" altLang="en-US"/>
              <a:pPr>
                <a:defRPr/>
              </a:pPr>
              <a:t>2018/10/14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HGP創英角ｺﾞｼｯｸUB" panose="020B0900000000000000" pitchFamily="50" charset="-128"/>
              </a:defRPr>
            </a:lvl1pPr>
          </a:lstStyle>
          <a:p>
            <a:fld id="{2A3EDC7B-7CB9-471C-BC76-797FC9D1E167}" type="slidenum">
              <a:rPr lang="ja-JP" altLang="en-US"/>
              <a:pPr/>
              <a:t>‹#›</a:t>
            </a:fld>
            <a:endParaRPr lang="ja-JP" altLang="en-US"/>
          </a:p>
        </p:txBody>
      </p:sp>
    </p:spTree>
    <p:extLst>
      <p:ext uri="{BB962C8B-B14F-4D97-AF65-F5344CB8AC3E}">
        <p14:creationId xmlns:p14="http://schemas.microsoft.com/office/powerpoint/2010/main" val="16184959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C3B4A269-3AF7-4674-A721-B7E5B073BDCC}" type="datetimeFigureOut">
              <a:rPr lang="ja-JP" altLang="en-US"/>
              <a:pPr>
                <a:defRPr/>
              </a:pPr>
              <a:t>2018/10/14</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ea typeface="HGP創英角ｺﾞｼｯｸUB" panose="020B0900000000000000" pitchFamily="50" charset="-128"/>
              </a:defRPr>
            </a:lvl1pPr>
          </a:lstStyle>
          <a:p>
            <a:fld id="{5D9355AD-DAB8-4219-A8A1-E969595F16B5}" type="slidenum">
              <a:rPr lang="ja-JP" altLang="en-US"/>
              <a:pPr/>
              <a:t>‹#›</a:t>
            </a:fld>
            <a:endParaRPr lang="ja-JP" altLang="en-US"/>
          </a:p>
        </p:txBody>
      </p:sp>
    </p:spTree>
    <p:extLst>
      <p:ext uri="{BB962C8B-B14F-4D97-AF65-F5344CB8AC3E}">
        <p14:creationId xmlns:p14="http://schemas.microsoft.com/office/powerpoint/2010/main" val="29294004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10216248-E06D-4A58-AEDE-BB8A2D81C1AB}" type="datetimeFigureOut">
              <a:rPr lang="ja-JP" altLang="en-US"/>
              <a:pPr>
                <a:defRPr/>
              </a:pPr>
              <a:t>2018/10/14</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a:defRPr>
                <a:latin typeface="Arial" panose="020B0604020202020204" pitchFamily="34" charset="0"/>
                <a:ea typeface="HGP創英角ｺﾞｼｯｸUB" panose="020B0900000000000000" pitchFamily="50" charset="-128"/>
              </a:defRPr>
            </a:lvl1pPr>
          </a:lstStyle>
          <a:p>
            <a:fld id="{350A591F-0E37-488C-A9B2-F76FE1E09AF8}" type="slidenum">
              <a:rPr lang="ja-JP" altLang="en-US"/>
              <a:pPr/>
              <a:t>‹#›</a:t>
            </a:fld>
            <a:endParaRPr lang="ja-JP" altLang="en-US"/>
          </a:p>
        </p:txBody>
      </p:sp>
    </p:spTree>
    <p:extLst>
      <p:ext uri="{BB962C8B-B14F-4D97-AF65-F5344CB8AC3E}">
        <p14:creationId xmlns:p14="http://schemas.microsoft.com/office/powerpoint/2010/main" val="11691268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12E935ED-9FF2-4441-A45C-45435F88BDFF}" type="datetimeFigureOut">
              <a:rPr lang="ja-JP" altLang="en-US"/>
              <a:pPr>
                <a:defRPr/>
              </a:pPr>
              <a:t>2018/10/14</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a:defRPr>
                <a:latin typeface="Arial" panose="020B0604020202020204" pitchFamily="34" charset="0"/>
                <a:ea typeface="HGP創英角ｺﾞｼｯｸUB" panose="020B0900000000000000" pitchFamily="50" charset="-128"/>
              </a:defRPr>
            </a:lvl1pPr>
          </a:lstStyle>
          <a:p>
            <a:fld id="{584BABE7-7319-41A1-BA1A-3DEDC4756641}" type="slidenum">
              <a:rPr lang="ja-JP" altLang="en-US"/>
              <a:pPr/>
              <a:t>‹#›</a:t>
            </a:fld>
            <a:endParaRPr lang="ja-JP" altLang="en-US"/>
          </a:p>
        </p:txBody>
      </p:sp>
    </p:spTree>
    <p:extLst>
      <p:ext uri="{BB962C8B-B14F-4D97-AF65-F5344CB8AC3E}">
        <p14:creationId xmlns:p14="http://schemas.microsoft.com/office/powerpoint/2010/main" val="6923379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E1CA70A4-7912-4CC7-B0C8-8DB85FDAF1D1}" type="datetimeFigureOut">
              <a:rPr lang="ja-JP" altLang="en-US"/>
              <a:pPr>
                <a:defRPr/>
              </a:pPr>
              <a:t>2018/10/14</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a:defRPr>
                <a:latin typeface="Arial" panose="020B0604020202020204" pitchFamily="34" charset="0"/>
                <a:ea typeface="HGP創英角ｺﾞｼｯｸUB" panose="020B0900000000000000" pitchFamily="50" charset="-128"/>
              </a:defRPr>
            </a:lvl1pPr>
          </a:lstStyle>
          <a:p>
            <a:fld id="{1BDE8918-E62E-49EC-91CF-1DE827E3830A}" type="slidenum">
              <a:rPr lang="ja-JP" altLang="en-US"/>
              <a:pPr/>
              <a:t>‹#›</a:t>
            </a:fld>
            <a:endParaRPr lang="ja-JP" altLang="en-US"/>
          </a:p>
        </p:txBody>
      </p:sp>
    </p:spTree>
    <p:extLst>
      <p:ext uri="{BB962C8B-B14F-4D97-AF65-F5344CB8AC3E}">
        <p14:creationId xmlns:p14="http://schemas.microsoft.com/office/powerpoint/2010/main" val="210339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sldNum" sz="quarter" idx="11"/>
          </p:nvPr>
        </p:nvSpPr>
        <p:spPr>
          <a:ln/>
        </p:spPr>
        <p:txBody>
          <a:bodyPr/>
          <a:lstStyle>
            <a:lvl1pPr>
              <a:defRPr/>
            </a:lvl1pPr>
          </a:lstStyle>
          <a:p>
            <a:pPr>
              <a:defRPr/>
            </a:pPr>
            <a:fld id="{A1EF4575-A01A-4847-9EC2-DE3FDAC7DD31}" type="slidenum">
              <a:rPr lang="en-US" altLang="ja-JP"/>
              <a:pPr>
                <a:defRPr/>
              </a:pPr>
              <a:t>‹#›</a:t>
            </a:fld>
            <a:endParaRPr lang="en-US" altLang="ja-JP"/>
          </a:p>
        </p:txBody>
      </p:sp>
    </p:spTree>
    <p:extLst>
      <p:ext uri="{BB962C8B-B14F-4D97-AF65-F5344CB8AC3E}">
        <p14:creationId xmlns:p14="http://schemas.microsoft.com/office/powerpoint/2010/main" val="361407229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FDC5E73E-8759-4080-B34B-DD2AB3C9CCF1}" type="datetimeFigureOut">
              <a:rPr lang="ja-JP" altLang="en-US"/>
              <a:pPr>
                <a:defRPr/>
              </a:pPr>
              <a:t>2018/10/14</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ea typeface="HGP創英角ｺﾞｼｯｸUB" panose="020B0900000000000000" pitchFamily="50" charset="-128"/>
              </a:defRPr>
            </a:lvl1pPr>
          </a:lstStyle>
          <a:p>
            <a:fld id="{0C9E89AF-5304-46BB-A451-048D996F0B25}" type="slidenum">
              <a:rPr lang="ja-JP" altLang="en-US"/>
              <a:pPr/>
              <a:t>‹#›</a:t>
            </a:fld>
            <a:endParaRPr lang="ja-JP" altLang="en-US"/>
          </a:p>
        </p:txBody>
      </p:sp>
    </p:spTree>
    <p:extLst>
      <p:ext uri="{BB962C8B-B14F-4D97-AF65-F5344CB8AC3E}">
        <p14:creationId xmlns:p14="http://schemas.microsoft.com/office/powerpoint/2010/main" val="7430836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05F114B5-31A7-45B9-91EE-1B969AA1791C}" type="datetimeFigureOut">
              <a:rPr lang="ja-JP" altLang="en-US"/>
              <a:pPr>
                <a:defRPr/>
              </a:pPr>
              <a:t>2018/10/14</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ea typeface="HGP創英角ｺﾞｼｯｸUB" panose="020B0900000000000000" pitchFamily="50" charset="-128"/>
              </a:defRPr>
            </a:lvl1pPr>
          </a:lstStyle>
          <a:p>
            <a:fld id="{9B443A48-FB26-4428-81FF-38E3F6AF3A7D}" type="slidenum">
              <a:rPr lang="ja-JP" altLang="en-US"/>
              <a:pPr/>
              <a:t>‹#›</a:t>
            </a:fld>
            <a:endParaRPr lang="ja-JP" altLang="en-US"/>
          </a:p>
        </p:txBody>
      </p:sp>
    </p:spTree>
    <p:extLst>
      <p:ext uri="{BB962C8B-B14F-4D97-AF65-F5344CB8AC3E}">
        <p14:creationId xmlns:p14="http://schemas.microsoft.com/office/powerpoint/2010/main" val="14677124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D19BAF47-5903-4D5A-AC7B-7F9878A44F69}" type="datetimeFigureOut">
              <a:rPr lang="ja-JP" altLang="en-US"/>
              <a:pPr>
                <a:defRPr/>
              </a:pPr>
              <a:t>2018/10/14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HGP創英角ｺﾞｼｯｸUB" panose="020B0900000000000000" pitchFamily="50" charset="-128"/>
              </a:defRPr>
            </a:lvl1pPr>
          </a:lstStyle>
          <a:p>
            <a:fld id="{49D705B3-DCE8-4AD3-967C-BF36687E9666}" type="slidenum">
              <a:rPr lang="ja-JP" altLang="en-US"/>
              <a:pPr/>
              <a:t>‹#›</a:t>
            </a:fld>
            <a:endParaRPr lang="ja-JP" altLang="en-US"/>
          </a:p>
        </p:txBody>
      </p:sp>
    </p:spTree>
    <p:extLst>
      <p:ext uri="{BB962C8B-B14F-4D97-AF65-F5344CB8AC3E}">
        <p14:creationId xmlns:p14="http://schemas.microsoft.com/office/powerpoint/2010/main" val="6477408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fld id="{3B634937-8F4D-40C4-8BB3-106055146111}" type="datetimeFigureOut">
              <a:rPr lang="ja-JP" altLang="en-US"/>
              <a:pPr>
                <a:defRPr/>
              </a:pPr>
              <a:t>2018/10/14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HGP創英角ｺﾞｼｯｸUB"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HGP創英角ｺﾞｼｯｸUB" panose="020B0900000000000000" pitchFamily="50" charset="-128"/>
              </a:defRPr>
            </a:lvl1pPr>
          </a:lstStyle>
          <a:p>
            <a:fld id="{80996E63-BF4D-4380-8697-0635BB8EBBF2}" type="slidenum">
              <a:rPr lang="ja-JP" altLang="en-US"/>
              <a:pPr/>
              <a:t>‹#›</a:t>
            </a:fld>
            <a:endParaRPr lang="ja-JP" altLang="en-US"/>
          </a:p>
        </p:txBody>
      </p:sp>
    </p:spTree>
    <p:extLst>
      <p:ext uri="{BB962C8B-B14F-4D97-AF65-F5344CB8AC3E}">
        <p14:creationId xmlns:p14="http://schemas.microsoft.com/office/powerpoint/2010/main" val="2446075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5607C21-F981-4D5F-9E98-D23DD2F27613}"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9FC19E7-A8CE-4110-BD19-7D02D2779A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08222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607C21-F981-4D5F-9E98-D23DD2F27613}"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9FC19E7-A8CE-4110-BD19-7D02D2779A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07139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5607C21-F981-4D5F-9E98-D23DD2F27613}"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9FC19E7-A8CE-4110-BD19-7D02D2779A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27532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5607C21-F981-4D5F-9E98-D23DD2F27613}"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9FC19E7-A8CE-4110-BD19-7D02D2779A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20791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5607C21-F981-4D5F-9E98-D23DD2F27613}"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9FC19E7-A8CE-4110-BD19-7D02D2779A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28895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5607C21-F981-4D5F-9E98-D23DD2F27613}"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9FC19E7-A8CE-4110-BD19-7D02D2779A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550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sldNum" sz="quarter" idx="11"/>
          </p:nvPr>
        </p:nvSpPr>
        <p:spPr>
          <a:ln/>
        </p:spPr>
        <p:txBody>
          <a:bodyPr/>
          <a:lstStyle>
            <a:lvl1pPr>
              <a:defRPr/>
            </a:lvl1pPr>
          </a:lstStyle>
          <a:p>
            <a:pPr>
              <a:defRPr/>
            </a:pPr>
            <a:fld id="{F64BB5EF-4542-4168-AE10-BD45D1A2EF7E}" type="slidenum">
              <a:rPr lang="en-US" altLang="ja-JP"/>
              <a:pPr>
                <a:defRPr/>
              </a:pPr>
              <a:t>‹#›</a:t>
            </a:fld>
            <a:endParaRPr lang="en-US" altLang="ja-JP"/>
          </a:p>
        </p:txBody>
      </p:sp>
    </p:spTree>
    <p:extLst>
      <p:ext uri="{BB962C8B-B14F-4D97-AF65-F5344CB8AC3E}">
        <p14:creationId xmlns:p14="http://schemas.microsoft.com/office/powerpoint/2010/main" val="297199191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5607C21-F981-4D5F-9E98-D23DD2F27613}"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9FC19E7-A8CE-4110-BD19-7D02D2779A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86652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607C21-F981-4D5F-9E98-D23DD2F27613}"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9FC19E7-A8CE-4110-BD19-7D02D2779A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35346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607C21-F981-4D5F-9E98-D23DD2F27613}"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9FC19E7-A8CE-4110-BD19-7D02D2779A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65517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607C21-F981-4D5F-9E98-D23DD2F27613}"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9FC19E7-A8CE-4110-BD19-7D02D2779A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30852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607C21-F981-4D5F-9E98-D23DD2F27613}"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9FC19E7-A8CE-4110-BD19-7D02D2779A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91156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ACE1ABA-9C72-4BF4-B953-D9263A0B072F}" type="slidenum">
              <a:rPr lang="en-US" altLang="ja-JP"/>
              <a:pPr>
                <a:defRPr/>
              </a:pPr>
              <a:t>‹#›</a:t>
            </a:fld>
            <a:endParaRPr lang="en-US" altLang="ja-JP"/>
          </a:p>
        </p:txBody>
      </p:sp>
    </p:spTree>
    <p:extLst>
      <p:ext uri="{BB962C8B-B14F-4D97-AF65-F5344CB8AC3E}">
        <p14:creationId xmlns:p14="http://schemas.microsoft.com/office/powerpoint/2010/main" val="20739834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90538" y="6262688"/>
            <a:ext cx="2133600" cy="476250"/>
          </a:xfrm>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964B5EC-BCFF-4DC8-A03E-F2D8CC5EF7E7}" type="slidenum">
              <a:rPr lang="en-US" altLang="ja-JP"/>
              <a:pPr>
                <a:defRPr/>
              </a:pPr>
              <a:t>‹#›</a:t>
            </a:fld>
            <a:endParaRPr lang="en-US" altLang="ja-JP"/>
          </a:p>
        </p:txBody>
      </p:sp>
    </p:spTree>
    <p:extLst>
      <p:ext uri="{BB962C8B-B14F-4D97-AF65-F5344CB8AC3E}">
        <p14:creationId xmlns:p14="http://schemas.microsoft.com/office/powerpoint/2010/main" val="8383208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C7B3BB6-C765-48E4-8E6A-24E94CF358B2}" type="slidenum">
              <a:rPr lang="en-US" altLang="ja-JP"/>
              <a:pPr>
                <a:defRPr/>
              </a:pPr>
              <a:t>‹#›</a:t>
            </a:fld>
            <a:endParaRPr lang="en-US" altLang="ja-JP"/>
          </a:p>
        </p:txBody>
      </p:sp>
    </p:spTree>
    <p:extLst>
      <p:ext uri="{BB962C8B-B14F-4D97-AF65-F5344CB8AC3E}">
        <p14:creationId xmlns:p14="http://schemas.microsoft.com/office/powerpoint/2010/main" val="5259288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7EE923D-99AF-411F-802B-5424A40FB9B5}" type="slidenum">
              <a:rPr lang="en-US" altLang="ja-JP"/>
              <a:pPr>
                <a:defRPr/>
              </a:pPr>
              <a:t>‹#›</a:t>
            </a:fld>
            <a:endParaRPr lang="en-US" altLang="ja-JP"/>
          </a:p>
        </p:txBody>
      </p:sp>
    </p:spTree>
    <p:extLst>
      <p:ext uri="{BB962C8B-B14F-4D97-AF65-F5344CB8AC3E}">
        <p14:creationId xmlns:p14="http://schemas.microsoft.com/office/powerpoint/2010/main" val="32646047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lgn="l"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1ECE2BF0-AAE0-48A3-8C1C-D087253903F1}" type="slidenum">
              <a:rPr lang="en-US" altLang="ja-JP"/>
              <a:pPr>
                <a:defRPr/>
              </a:pPr>
              <a:t>‹#›</a:t>
            </a:fld>
            <a:endParaRPr lang="en-US" altLang="ja-JP"/>
          </a:p>
        </p:txBody>
      </p:sp>
    </p:spTree>
    <p:extLst>
      <p:ext uri="{BB962C8B-B14F-4D97-AF65-F5344CB8AC3E}">
        <p14:creationId xmlns:p14="http://schemas.microsoft.com/office/powerpoint/2010/main" val="420406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theme" Target="../theme/theme12.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1.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theme" Target="../theme/theme14.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2.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3.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theme" Target="../theme/theme1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4.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theme" Target="../theme/theme18.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5" Type="http://schemas.openxmlformats.org/officeDocument/2006/relationships/image" Target="../media/image1.png"/><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slideLayout" Target="../slideLayouts/slideLayout243.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2" Type="http://schemas.openxmlformats.org/officeDocument/2006/relationships/slideLayout" Target="../slideLayouts/slideLayout232.xml"/><Relationship Id="rId16" Type="http://schemas.openxmlformats.org/officeDocument/2006/relationships/image" Target="../media/image1.png"/><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5" Type="http://schemas.openxmlformats.org/officeDocument/2006/relationships/theme" Target="../theme/theme20.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5" Type="http://schemas.openxmlformats.org/officeDocument/2006/relationships/theme" Target="../theme/theme21.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slideLayout" Target="../slideLayouts/slideLayout2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8172450" y="152400"/>
            <a:ext cx="0" cy="1044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7" name="Rectangle 3"/>
          <p:cNvSpPr>
            <a:spLocks noGrp="1" noChangeArrowheads="1"/>
          </p:cNvSpPr>
          <p:nvPr>
            <p:ph type="title"/>
          </p:nvPr>
        </p:nvSpPr>
        <p:spPr bwMode="auto">
          <a:xfrm>
            <a:off x="457200" y="195263"/>
            <a:ext cx="75438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8" name="Rectangle 4"/>
          <p:cNvSpPr>
            <a:spLocks noGrp="1" noChangeArrowheads="1"/>
          </p:cNvSpPr>
          <p:nvPr>
            <p:ph type="body" idx="1"/>
          </p:nvPr>
        </p:nvSpPr>
        <p:spPr bwMode="auto">
          <a:xfrm>
            <a:off x="457200" y="12684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90470" name="Rectangle 6"/>
          <p:cNvSpPr>
            <a:spLocks noGrp="1" noChangeArrowheads="1"/>
          </p:cNvSpPr>
          <p:nvPr>
            <p:ph type="ftr" sz="quarter" idx="3"/>
          </p:nvPr>
        </p:nvSpPr>
        <p:spPr bwMode="auto">
          <a:xfrm>
            <a:off x="0" y="6616700"/>
            <a:ext cx="2895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vl1pPr>
          </a:lstStyle>
          <a:p>
            <a:pPr>
              <a:defRPr/>
            </a:pPr>
            <a:endParaRPr lang="en-US" altLang="ja-JP" dirty="0"/>
          </a:p>
        </p:txBody>
      </p:sp>
      <p:sp>
        <p:nvSpPr>
          <p:cNvPr id="190471" name="Rectangle 7"/>
          <p:cNvSpPr>
            <a:spLocks noGrp="1" noChangeArrowheads="1"/>
          </p:cNvSpPr>
          <p:nvPr>
            <p:ph type="sldNum" sz="quarter" idx="4"/>
          </p:nvPr>
        </p:nvSpPr>
        <p:spPr bwMode="auto">
          <a:xfrm>
            <a:off x="7010400" y="6605588"/>
            <a:ext cx="21336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vl1pPr>
          </a:lstStyle>
          <a:p>
            <a:pPr>
              <a:defRPr/>
            </a:pPr>
            <a:fld id="{1AD7847B-8A00-4520-9F88-CC8F87E73B04}" type="slidenum">
              <a:rPr lang="en-US" altLang="ja-JP"/>
              <a:pPr>
                <a:defRPr/>
              </a:pPr>
              <a:t>‹#›</a:t>
            </a:fld>
            <a:endParaRPr lang="en-US" altLang="ja-JP"/>
          </a:p>
        </p:txBody>
      </p:sp>
      <p:pic>
        <p:nvPicPr>
          <p:cNvPr id="1031" name="Picture 40" descr="hit-u"/>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115888"/>
            <a:ext cx="10445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41"/>
          <p:cNvSpPr>
            <a:spLocks noChangeShapeType="1"/>
          </p:cNvSpPr>
          <p:nvPr/>
        </p:nvSpPr>
        <p:spPr bwMode="auto">
          <a:xfrm>
            <a:off x="468313" y="6381750"/>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3" name="Line 42"/>
          <p:cNvSpPr>
            <a:spLocks noChangeShapeType="1"/>
          </p:cNvSpPr>
          <p:nvPr/>
        </p:nvSpPr>
        <p:spPr bwMode="auto">
          <a:xfrm>
            <a:off x="468313" y="908050"/>
            <a:ext cx="7559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Rectangle 7"/>
          <p:cNvSpPr>
            <a:spLocks noChangeArrowheads="1"/>
          </p:cNvSpPr>
          <p:nvPr/>
        </p:nvSpPr>
        <p:spPr bwMode="auto">
          <a:xfrm>
            <a:off x="0" y="6589713"/>
            <a:ext cx="3957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ja-JP" sz="1200" dirty="0" smtClean="0">
                <a:latin typeface="Times New Roman" pitchFamily="18" charset="0"/>
                <a:ea typeface="ＭＳ Ｐゴシック" pitchFamily="50" charset="-128"/>
              </a:rPr>
              <a:t>Copyright (C).2018 </a:t>
            </a:r>
            <a:r>
              <a:rPr lang="en-US" altLang="ja-JP" sz="1200" dirty="0" err="1" smtClean="0">
                <a:latin typeface="Times New Roman" pitchFamily="18" charset="0"/>
                <a:ea typeface="ＭＳ Ｐゴシック" pitchFamily="50" charset="-128"/>
              </a:rPr>
              <a:t>Tetsuyuki</a:t>
            </a:r>
            <a:r>
              <a:rPr lang="en-US" altLang="ja-JP" sz="1200" dirty="0" smtClean="0">
                <a:latin typeface="Times New Roman" pitchFamily="18" charset="0"/>
                <a:ea typeface="ＭＳ Ｐゴシック" pitchFamily="50" charset="-128"/>
              </a:rPr>
              <a:t> </a:t>
            </a:r>
            <a:r>
              <a:rPr lang="en-US" altLang="ja-JP" sz="1200" dirty="0" err="1" smtClean="0">
                <a:latin typeface="Times New Roman" pitchFamily="18" charset="0"/>
                <a:ea typeface="ＭＳ Ｐゴシック" pitchFamily="50" charset="-128"/>
              </a:rPr>
              <a:t>Kagaya</a:t>
            </a:r>
            <a:r>
              <a:rPr lang="en-US" altLang="ja-JP" sz="1200" dirty="0" smtClean="0">
                <a:latin typeface="Times New Roman" pitchFamily="18" charset="0"/>
                <a:ea typeface="ＭＳ Ｐゴシック" pitchFamily="50" charset="-128"/>
              </a:rPr>
              <a:t> </a:t>
            </a:r>
            <a:r>
              <a:rPr lang="ja-JP" altLang="en-US" sz="1200" dirty="0" smtClean="0">
                <a:latin typeface="Times New Roman" pitchFamily="18" charset="0"/>
                <a:ea typeface="ＭＳ Ｐゴシック" pitchFamily="50" charset="-128"/>
              </a:rPr>
              <a:t>　 </a:t>
            </a:r>
            <a:r>
              <a:rPr lang="en-US" altLang="ja-JP" sz="1200" dirty="0" smtClean="0">
                <a:latin typeface="Times New Roman" pitchFamily="18" charset="0"/>
                <a:ea typeface="ＭＳ Ｐゴシック" pitchFamily="50" charset="-128"/>
              </a:rPr>
              <a:t>All Rights Reserved</a:t>
            </a:r>
            <a:endParaRPr lang="en-US" altLang="ja-JP" sz="1200" dirty="0">
              <a:latin typeface="Times New Roman" pitchFamily="18" charset="0"/>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3882"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100" b="1">
          <a:solidFill>
            <a:srgbClr val="800000"/>
          </a:solidFill>
          <a:latin typeface="+mj-lt"/>
          <a:ea typeface="+mj-ea"/>
          <a:cs typeface="+mj-cs"/>
        </a:defRPr>
      </a:lvl1pPr>
      <a:lvl2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2pPr>
      <a:lvl3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3pPr>
      <a:lvl4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4pPr>
      <a:lvl5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5pPr>
      <a:lvl6pPr marL="457200" algn="l" rtl="0" fontAlgn="base">
        <a:spcBef>
          <a:spcPct val="0"/>
        </a:spcBef>
        <a:spcAft>
          <a:spcPct val="0"/>
        </a:spcAft>
        <a:defRPr kumimoji="1" sz="3100" b="1">
          <a:solidFill>
            <a:srgbClr val="800000"/>
          </a:solidFill>
          <a:latin typeface="Arial" charset="0"/>
          <a:ea typeface="ＭＳ Ｐゴシック" pitchFamily="50" charset="-128"/>
        </a:defRPr>
      </a:lvl6pPr>
      <a:lvl7pPr marL="914400" algn="l" rtl="0" fontAlgn="base">
        <a:spcBef>
          <a:spcPct val="0"/>
        </a:spcBef>
        <a:spcAft>
          <a:spcPct val="0"/>
        </a:spcAft>
        <a:defRPr kumimoji="1" sz="3100" b="1">
          <a:solidFill>
            <a:srgbClr val="800000"/>
          </a:solidFill>
          <a:latin typeface="Arial" charset="0"/>
          <a:ea typeface="ＭＳ Ｐゴシック" pitchFamily="50" charset="-128"/>
        </a:defRPr>
      </a:lvl7pPr>
      <a:lvl8pPr marL="1371600" algn="l" rtl="0" fontAlgn="base">
        <a:spcBef>
          <a:spcPct val="0"/>
        </a:spcBef>
        <a:spcAft>
          <a:spcPct val="0"/>
        </a:spcAft>
        <a:defRPr kumimoji="1" sz="3100" b="1">
          <a:solidFill>
            <a:srgbClr val="800000"/>
          </a:solidFill>
          <a:latin typeface="Arial" charset="0"/>
          <a:ea typeface="ＭＳ Ｐゴシック" pitchFamily="50" charset="-128"/>
        </a:defRPr>
      </a:lvl8pPr>
      <a:lvl9pPr marL="1828800" algn="l" rtl="0" fontAlgn="base">
        <a:spcBef>
          <a:spcPct val="0"/>
        </a:spcBef>
        <a:spcAft>
          <a:spcPct val="0"/>
        </a:spcAft>
        <a:defRPr kumimoji="1" sz="3100" b="1">
          <a:solidFill>
            <a:srgbClr val="800000"/>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rgbClr val="800000"/>
        </a:buClr>
        <a:buFont typeface="Wingdings" pitchFamily="2" charset="2"/>
        <a:buChar char="n"/>
        <a:defRPr kumimoji="1" sz="2800">
          <a:solidFill>
            <a:schemeClr val="tx1"/>
          </a:solidFill>
          <a:latin typeface="+mn-lt"/>
          <a:ea typeface="+mn-ea"/>
          <a:cs typeface="+mn-cs"/>
        </a:defRPr>
      </a:lvl1pPr>
      <a:lvl2pPr marL="692150" indent="-347663" algn="l" rtl="0" eaLnBrk="0" fontAlgn="base" hangingPunct="0">
        <a:spcBef>
          <a:spcPct val="20000"/>
        </a:spcBef>
        <a:spcAft>
          <a:spcPct val="0"/>
        </a:spcAft>
        <a:buClr>
          <a:srgbClr val="800000"/>
        </a:buClr>
        <a:buFont typeface="Wingdings" pitchFamily="2" charset="2"/>
        <a:buChar char="n"/>
        <a:defRPr kumimoji="1" sz="2600">
          <a:solidFill>
            <a:schemeClr val="tx1"/>
          </a:solidFill>
          <a:latin typeface="+mn-lt"/>
          <a:ea typeface="+mn-ea"/>
        </a:defRPr>
      </a:lvl2pPr>
      <a:lvl3pPr marL="987425" indent="-293688" algn="l" rtl="0" eaLnBrk="0" fontAlgn="base" hangingPunct="0">
        <a:spcBef>
          <a:spcPct val="20000"/>
        </a:spcBef>
        <a:spcAft>
          <a:spcPct val="0"/>
        </a:spcAft>
        <a:buClr>
          <a:srgbClr val="800000"/>
        </a:buClr>
        <a:buFont typeface="Wingdings" pitchFamily="2" charset="2"/>
        <a:buChar char="n"/>
        <a:defRPr kumimoji="1" sz="2300">
          <a:solidFill>
            <a:schemeClr val="tx1"/>
          </a:solidFill>
          <a:latin typeface="+mn-lt"/>
          <a:ea typeface="+mn-ea"/>
        </a:defRPr>
      </a:lvl3pPr>
      <a:lvl4pPr marL="1281113" indent="-292100" algn="l" rtl="0" eaLnBrk="0" fontAlgn="base" hangingPunct="0">
        <a:spcBef>
          <a:spcPct val="20000"/>
        </a:spcBef>
        <a:spcAft>
          <a:spcPct val="0"/>
        </a:spcAft>
        <a:buClr>
          <a:srgbClr val="800000"/>
        </a:buClr>
        <a:buFont typeface="Wingdings" pitchFamily="2" charset="2"/>
        <a:buChar char="n"/>
        <a:defRPr kumimoji="1" sz="2000">
          <a:solidFill>
            <a:schemeClr val="tx1"/>
          </a:solidFill>
          <a:latin typeface="+mn-lt"/>
          <a:ea typeface="+mn-ea"/>
        </a:defRPr>
      </a:lvl4pPr>
      <a:lvl5pPr marL="1598613" indent="-315913" algn="l" rtl="0" eaLnBrk="0" fontAlgn="base" hangingPunct="0">
        <a:spcBef>
          <a:spcPct val="20000"/>
        </a:spcBef>
        <a:spcAft>
          <a:spcPct val="0"/>
        </a:spcAft>
        <a:buClr>
          <a:srgbClr val="800000"/>
        </a:buClr>
        <a:buFont typeface="Wingdings" pitchFamily="2" charset="2"/>
        <a:buChar char="n"/>
        <a:defRPr kumimoji="1" sz="2000">
          <a:solidFill>
            <a:schemeClr val="tx1"/>
          </a:solidFill>
          <a:latin typeface="+mn-lt"/>
          <a:ea typeface="+mn-ea"/>
        </a:defRPr>
      </a:lvl5pPr>
      <a:lvl6pPr marL="20558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6pPr>
      <a:lvl7pPr marL="25130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7pPr>
      <a:lvl8pPr marL="29702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8pPr>
      <a:lvl9pPr marL="34274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r>
              <a:rPr lang="en-US" altLang="ja-JP" smtClean="0">
                <a:solidFill>
                  <a:prstClr val="black">
                    <a:tint val="75000"/>
                  </a:prstClr>
                </a:solidFill>
                <a:latin typeface="Calibri"/>
                <a:ea typeface="ＭＳ Ｐゴシック"/>
              </a:rPr>
              <a:t>2013/4/23</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45E1AA2-8BE9-4EF9-8E74-7A02A2AD26D0}"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
        <p:nvSpPr>
          <p:cNvPr id="7" name="Rectangle 7"/>
          <p:cNvSpPr>
            <a:spLocks noChangeArrowheads="1"/>
          </p:cNvSpPr>
          <p:nvPr/>
        </p:nvSpPr>
        <p:spPr bwMode="auto">
          <a:xfrm>
            <a:off x="0" y="6598180"/>
            <a:ext cx="3957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smtClean="0">
                <a:solidFill>
                  <a:prstClr val="black"/>
                </a:solidFill>
                <a:latin typeface="Times New Roman" pitchFamily="18" charset="0"/>
              </a:rPr>
              <a:t>Copyright (C).2018 </a:t>
            </a:r>
            <a:r>
              <a:rPr lang="en-US" altLang="ja-JP" sz="1200" dirty="0" err="1" smtClean="0">
                <a:solidFill>
                  <a:prstClr val="black"/>
                </a:solidFill>
                <a:latin typeface="Times New Roman" pitchFamily="18" charset="0"/>
              </a:rPr>
              <a:t>Tetsuyuki</a:t>
            </a:r>
            <a:r>
              <a:rPr lang="en-US" altLang="ja-JP" sz="1200" dirty="0" smtClean="0">
                <a:solidFill>
                  <a:prstClr val="black"/>
                </a:solidFill>
                <a:latin typeface="Times New Roman" pitchFamily="18" charset="0"/>
              </a:rPr>
              <a:t> </a:t>
            </a:r>
            <a:r>
              <a:rPr lang="en-US" altLang="ja-JP" sz="1200" dirty="0" err="1" smtClean="0">
                <a:solidFill>
                  <a:prstClr val="black"/>
                </a:solidFill>
                <a:latin typeface="Times New Roman" pitchFamily="18" charset="0"/>
              </a:rPr>
              <a:t>Kagaya</a:t>
            </a:r>
            <a:r>
              <a:rPr lang="en-US" altLang="ja-JP" sz="1200" dirty="0" smtClean="0">
                <a:solidFill>
                  <a:prstClr val="black"/>
                </a:solidFill>
                <a:latin typeface="Times New Roman" pitchFamily="18" charset="0"/>
              </a:rPr>
              <a:t> </a:t>
            </a:r>
            <a:r>
              <a:rPr lang="ja-JP" altLang="en-US" sz="1200" dirty="0" smtClean="0">
                <a:solidFill>
                  <a:prstClr val="black"/>
                </a:solidFill>
                <a:latin typeface="Times New Roman" pitchFamily="18" charset="0"/>
              </a:rPr>
              <a:t>　 </a:t>
            </a:r>
            <a:r>
              <a:rPr lang="en-US" altLang="ja-JP" sz="1200" dirty="0" smtClean="0">
                <a:solidFill>
                  <a:prstClr val="black"/>
                </a:solidFill>
                <a:latin typeface="Times New Roman" pitchFamily="18" charset="0"/>
              </a:rPr>
              <a:t>All Rights Reserved</a:t>
            </a:r>
            <a:endParaRPr lang="en-US" altLang="ja-JP" sz="1200" dirty="0">
              <a:solidFill>
                <a:prstClr val="black"/>
              </a:solidFill>
              <a:latin typeface="Times New Roman" pitchFamily="18" charset="0"/>
            </a:endParaRPr>
          </a:p>
        </p:txBody>
      </p:sp>
    </p:spTree>
    <p:extLst>
      <p:ext uri="{BB962C8B-B14F-4D97-AF65-F5344CB8AC3E}">
        <p14:creationId xmlns:p14="http://schemas.microsoft.com/office/powerpoint/2010/main" val="2179340139"/>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8172450" y="152400"/>
            <a:ext cx="0" cy="1044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027" name="Rectangle 3"/>
          <p:cNvSpPr>
            <a:spLocks noGrp="1" noChangeArrowheads="1"/>
          </p:cNvSpPr>
          <p:nvPr>
            <p:ph type="title"/>
          </p:nvPr>
        </p:nvSpPr>
        <p:spPr bwMode="auto">
          <a:xfrm>
            <a:off x="457200" y="195263"/>
            <a:ext cx="75438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8" name="Rectangle 4"/>
          <p:cNvSpPr>
            <a:spLocks noGrp="1" noChangeArrowheads="1"/>
          </p:cNvSpPr>
          <p:nvPr>
            <p:ph type="body" idx="1"/>
          </p:nvPr>
        </p:nvSpPr>
        <p:spPr bwMode="auto">
          <a:xfrm>
            <a:off x="457200" y="12684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90470" name="Rectangle 6"/>
          <p:cNvSpPr>
            <a:spLocks noGrp="1" noChangeArrowheads="1"/>
          </p:cNvSpPr>
          <p:nvPr>
            <p:ph type="ftr" sz="quarter" idx="3"/>
          </p:nvPr>
        </p:nvSpPr>
        <p:spPr bwMode="auto">
          <a:xfrm>
            <a:off x="0" y="6616700"/>
            <a:ext cx="2895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vl1pPr>
          </a:lstStyle>
          <a:p>
            <a:pPr>
              <a:defRPr/>
            </a:pPr>
            <a:endParaRPr lang="en-US" altLang="ja-JP" dirty="0">
              <a:solidFill>
                <a:srgbClr val="000000"/>
              </a:solidFill>
            </a:endParaRPr>
          </a:p>
        </p:txBody>
      </p:sp>
      <p:sp>
        <p:nvSpPr>
          <p:cNvPr id="190471" name="Rectangle 7"/>
          <p:cNvSpPr>
            <a:spLocks noGrp="1" noChangeArrowheads="1"/>
          </p:cNvSpPr>
          <p:nvPr>
            <p:ph type="sldNum" sz="quarter" idx="4"/>
          </p:nvPr>
        </p:nvSpPr>
        <p:spPr bwMode="auto">
          <a:xfrm>
            <a:off x="7010400" y="6605588"/>
            <a:ext cx="21336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vl1pPr>
          </a:lstStyle>
          <a:p>
            <a:pPr>
              <a:defRPr/>
            </a:pPr>
            <a:fld id="{1AD7847B-8A00-4520-9F88-CC8F87E73B04}" type="slidenum">
              <a:rPr lang="en-US" altLang="ja-JP">
                <a:solidFill>
                  <a:srgbClr val="000000"/>
                </a:solidFill>
              </a:rPr>
              <a:pPr>
                <a:defRPr/>
              </a:pPr>
              <a:t>‹#›</a:t>
            </a:fld>
            <a:endParaRPr lang="en-US" altLang="ja-JP">
              <a:solidFill>
                <a:srgbClr val="000000"/>
              </a:solidFill>
            </a:endParaRPr>
          </a:p>
        </p:txBody>
      </p:sp>
      <p:pic>
        <p:nvPicPr>
          <p:cNvPr id="1031" name="Picture 40" descr="hit-u"/>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115888"/>
            <a:ext cx="10445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41"/>
          <p:cNvSpPr>
            <a:spLocks noChangeShapeType="1"/>
          </p:cNvSpPr>
          <p:nvPr/>
        </p:nvSpPr>
        <p:spPr bwMode="auto">
          <a:xfrm>
            <a:off x="468313" y="6381750"/>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033" name="Line 42"/>
          <p:cNvSpPr>
            <a:spLocks noChangeShapeType="1"/>
          </p:cNvSpPr>
          <p:nvPr/>
        </p:nvSpPr>
        <p:spPr bwMode="auto">
          <a:xfrm>
            <a:off x="468313" y="908050"/>
            <a:ext cx="7559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0" name="Rectangle 7"/>
          <p:cNvSpPr>
            <a:spLocks noChangeArrowheads="1"/>
          </p:cNvSpPr>
          <p:nvPr/>
        </p:nvSpPr>
        <p:spPr bwMode="auto">
          <a:xfrm>
            <a:off x="0" y="6589713"/>
            <a:ext cx="3957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smtClean="0">
                <a:solidFill>
                  <a:srgbClr val="000000"/>
                </a:solidFill>
                <a:latin typeface="Times New Roman" pitchFamily="18" charset="0"/>
              </a:rPr>
              <a:t>Copyright (C).2018 </a:t>
            </a:r>
            <a:r>
              <a:rPr lang="en-US" altLang="ja-JP" sz="1200" dirty="0" err="1" smtClean="0">
                <a:solidFill>
                  <a:srgbClr val="000000"/>
                </a:solidFill>
                <a:latin typeface="Times New Roman" pitchFamily="18" charset="0"/>
              </a:rPr>
              <a:t>Tetsuyuki</a:t>
            </a:r>
            <a:r>
              <a:rPr lang="en-US" altLang="ja-JP" sz="1200" dirty="0" smtClean="0">
                <a:solidFill>
                  <a:srgbClr val="000000"/>
                </a:solidFill>
                <a:latin typeface="Times New Roman" pitchFamily="18" charset="0"/>
              </a:rPr>
              <a:t> </a:t>
            </a:r>
            <a:r>
              <a:rPr lang="en-US" altLang="ja-JP" sz="1200" dirty="0" err="1" smtClean="0">
                <a:solidFill>
                  <a:srgbClr val="000000"/>
                </a:solidFill>
                <a:latin typeface="Times New Roman" pitchFamily="18" charset="0"/>
              </a:rPr>
              <a:t>Kagaya</a:t>
            </a:r>
            <a:r>
              <a:rPr lang="en-US" altLang="ja-JP" sz="1200" dirty="0" smtClean="0">
                <a:solidFill>
                  <a:srgbClr val="000000"/>
                </a:solidFill>
                <a:latin typeface="Times New Roman" pitchFamily="18" charset="0"/>
              </a:rPr>
              <a:t> </a:t>
            </a:r>
            <a:r>
              <a:rPr lang="ja-JP" altLang="en-US" sz="1200" dirty="0" smtClean="0">
                <a:solidFill>
                  <a:srgbClr val="000000"/>
                </a:solidFill>
                <a:latin typeface="Times New Roman" pitchFamily="18" charset="0"/>
              </a:rPr>
              <a:t>　 </a:t>
            </a:r>
            <a:r>
              <a:rPr lang="en-US" altLang="ja-JP" sz="1200" dirty="0" smtClean="0">
                <a:solidFill>
                  <a:srgbClr val="000000"/>
                </a:solidFill>
                <a:latin typeface="Times New Roman" pitchFamily="18" charset="0"/>
              </a:rPr>
              <a:t>All Rights Reserved</a:t>
            </a:r>
            <a:endParaRPr lang="en-US" altLang="ja-JP" sz="1200" dirty="0">
              <a:solidFill>
                <a:srgbClr val="000000"/>
              </a:solidFill>
              <a:latin typeface="Times New Roman" pitchFamily="18" charset="0"/>
            </a:endParaRPr>
          </a:p>
        </p:txBody>
      </p:sp>
    </p:spTree>
    <p:extLst>
      <p:ext uri="{BB962C8B-B14F-4D97-AF65-F5344CB8AC3E}">
        <p14:creationId xmlns:p14="http://schemas.microsoft.com/office/powerpoint/2010/main" val="2369963916"/>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100" b="1">
          <a:solidFill>
            <a:srgbClr val="800000"/>
          </a:solidFill>
          <a:latin typeface="+mj-lt"/>
          <a:ea typeface="+mj-ea"/>
          <a:cs typeface="+mj-cs"/>
        </a:defRPr>
      </a:lvl1pPr>
      <a:lvl2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2pPr>
      <a:lvl3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3pPr>
      <a:lvl4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4pPr>
      <a:lvl5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5pPr>
      <a:lvl6pPr marL="457200" algn="l" rtl="0" fontAlgn="base">
        <a:spcBef>
          <a:spcPct val="0"/>
        </a:spcBef>
        <a:spcAft>
          <a:spcPct val="0"/>
        </a:spcAft>
        <a:defRPr kumimoji="1" sz="3100" b="1">
          <a:solidFill>
            <a:srgbClr val="800000"/>
          </a:solidFill>
          <a:latin typeface="Arial" charset="0"/>
          <a:ea typeface="ＭＳ Ｐゴシック" pitchFamily="50" charset="-128"/>
        </a:defRPr>
      </a:lvl6pPr>
      <a:lvl7pPr marL="914400" algn="l" rtl="0" fontAlgn="base">
        <a:spcBef>
          <a:spcPct val="0"/>
        </a:spcBef>
        <a:spcAft>
          <a:spcPct val="0"/>
        </a:spcAft>
        <a:defRPr kumimoji="1" sz="3100" b="1">
          <a:solidFill>
            <a:srgbClr val="800000"/>
          </a:solidFill>
          <a:latin typeface="Arial" charset="0"/>
          <a:ea typeface="ＭＳ Ｐゴシック" pitchFamily="50" charset="-128"/>
        </a:defRPr>
      </a:lvl7pPr>
      <a:lvl8pPr marL="1371600" algn="l" rtl="0" fontAlgn="base">
        <a:spcBef>
          <a:spcPct val="0"/>
        </a:spcBef>
        <a:spcAft>
          <a:spcPct val="0"/>
        </a:spcAft>
        <a:defRPr kumimoji="1" sz="3100" b="1">
          <a:solidFill>
            <a:srgbClr val="800000"/>
          </a:solidFill>
          <a:latin typeface="Arial" charset="0"/>
          <a:ea typeface="ＭＳ Ｐゴシック" pitchFamily="50" charset="-128"/>
        </a:defRPr>
      </a:lvl8pPr>
      <a:lvl9pPr marL="1828800" algn="l" rtl="0" fontAlgn="base">
        <a:spcBef>
          <a:spcPct val="0"/>
        </a:spcBef>
        <a:spcAft>
          <a:spcPct val="0"/>
        </a:spcAft>
        <a:defRPr kumimoji="1" sz="3100" b="1">
          <a:solidFill>
            <a:srgbClr val="800000"/>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rgbClr val="800000"/>
        </a:buClr>
        <a:buFont typeface="Wingdings" pitchFamily="2" charset="2"/>
        <a:buChar char="n"/>
        <a:defRPr kumimoji="1" sz="2800">
          <a:solidFill>
            <a:schemeClr val="tx1"/>
          </a:solidFill>
          <a:latin typeface="+mn-lt"/>
          <a:ea typeface="+mn-ea"/>
          <a:cs typeface="+mn-cs"/>
        </a:defRPr>
      </a:lvl1pPr>
      <a:lvl2pPr marL="692150" indent="-347663" algn="l" rtl="0" eaLnBrk="0" fontAlgn="base" hangingPunct="0">
        <a:spcBef>
          <a:spcPct val="20000"/>
        </a:spcBef>
        <a:spcAft>
          <a:spcPct val="0"/>
        </a:spcAft>
        <a:buClr>
          <a:srgbClr val="800000"/>
        </a:buClr>
        <a:buFont typeface="Wingdings" pitchFamily="2" charset="2"/>
        <a:buChar char="n"/>
        <a:defRPr kumimoji="1" sz="2600">
          <a:solidFill>
            <a:schemeClr val="tx1"/>
          </a:solidFill>
          <a:latin typeface="+mn-lt"/>
          <a:ea typeface="+mn-ea"/>
        </a:defRPr>
      </a:lvl2pPr>
      <a:lvl3pPr marL="987425" indent="-293688" algn="l" rtl="0" eaLnBrk="0" fontAlgn="base" hangingPunct="0">
        <a:spcBef>
          <a:spcPct val="20000"/>
        </a:spcBef>
        <a:spcAft>
          <a:spcPct val="0"/>
        </a:spcAft>
        <a:buClr>
          <a:srgbClr val="800000"/>
        </a:buClr>
        <a:buFont typeface="Wingdings" pitchFamily="2" charset="2"/>
        <a:buChar char="n"/>
        <a:defRPr kumimoji="1" sz="2300">
          <a:solidFill>
            <a:schemeClr val="tx1"/>
          </a:solidFill>
          <a:latin typeface="+mn-lt"/>
          <a:ea typeface="+mn-ea"/>
        </a:defRPr>
      </a:lvl3pPr>
      <a:lvl4pPr marL="1281113" indent="-292100" algn="l" rtl="0" eaLnBrk="0" fontAlgn="base" hangingPunct="0">
        <a:spcBef>
          <a:spcPct val="20000"/>
        </a:spcBef>
        <a:spcAft>
          <a:spcPct val="0"/>
        </a:spcAft>
        <a:buClr>
          <a:srgbClr val="800000"/>
        </a:buClr>
        <a:buFont typeface="Wingdings" pitchFamily="2" charset="2"/>
        <a:buChar char="n"/>
        <a:defRPr kumimoji="1" sz="2000">
          <a:solidFill>
            <a:schemeClr val="tx1"/>
          </a:solidFill>
          <a:latin typeface="+mn-lt"/>
          <a:ea typeface="+mn-ea"/>
        </a:defRPr>
      </a:lvl4pPr>
      <a:lvl5pPr marL="1598613" indent="-315913" algn="l" rtl="0" eaLnBrk="0" fontAlgn="base" hangingPunct="0">
        <a:spcBef>
          <a:spcPct val="20000"/>
        </a:spcBef>
        <a:spcAft>
          <a:spcPct val="0"/>
        </a:spcAft>
        <a:buClr>
          <a:srgbClr val="800000"/>
        </a:buClr>
        <a:buFont typeface="Wingdings" pitchFamily="2" charset="2"/>
        <a:buChar char="n"/>
        <a:defRPr kumimoji="1" sz="2000">
          <a:solidFill>
            <a:schemeClr val="tx1"/>
          </a:solidFill>
          <a:latin typeface="+mn-lt"/>
          <a:ea typeface="+mn-ea"/>
        </a:defRPr>
      </a:lvl5pPr>
      <a:lvl6pPr marL="20558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6pPr>
      <a:lvl7pPr marL="25130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7pPr>
      <a:lvl8pPr marL="29702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8pPr>
      <a:lvl9pPr marL="34274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rgbClr val="000000"/>
                </a:solidFill>
                <a:latin typeface="Arial" charset="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rgbClr val="000000"/>
                </a:solidFill>
                <a:latin typeface="Arial" charset="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59765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ＭＳ Ｐゴシック" charset="-128"/>
              </a:defRPr>
            </a:lvl1pPr>
          </a:lstStyle>
          <a:p>
            <a:pPr>
              <a:defRPr/>
            </a:pPr>
            <a:fld id="{3343D64B-930B-4EDC-9C5D-3ADF2A9DF144}" type="slidenum">
              <a:rPr lang="en-US" altLang="ja-JP"/>
              <a:pPr>
                <a:defRPr/>
              </a:pPr>
              <a:t>‹#›</a:t>
            </a:fld>
            <a:endParaRPr lang="en-US" altLang="ja-JP"/>
          </a:p>
        </p:txBody>
      </p:sp>
      <p:sp>
        <p:nvSpPr>
          <p:cNvPr id="4103" name="Rectangle 7"/>
          <p:cNvSpPr>
            <a:spLocks noChangeArrowheads="1"/>
          </p:cNvSpPr>
          <p:nvPr userDrawn="1"/>
        </p:nvSpPr>
        <p:spPr bwMode="auto">
          <a:xfrm>
            <a:off x="0" y="6589713"/>
            <a:ext cx="3957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HGS創英角ｺﾞｼｯｸUB" pitchFamily="50" charset="-128"/>
              </a:defRPr>
            </a:lvl1pPr>
            <a:lvl2pPr marL="742950" indent="-285750">
              <a:defRPr kumimoji="1">
                <a:solidFill>
                  <a:schemeClr val="tx1"/>
                </a:solidFill>
                <a:latin typeface="Arial" charset="0"/>
                <a:ea typeface="HGS創英角ｺﾞｼｯｸUB" pitchFamily="50" charset="-128"/>
              </a:defRPr>
            </a:lvl2pPr>
            <a:lvl3pPr marL="1143000" indent="-228600">
              <a:defRPr kumimoji="1">
                <a:solidFill>
                  <a:schemeClr val="tx1"/>
                </a:solidFill>
                <a:latin typeface="Arial" charset="0"/>
                <a:ea typeface="HGS創英角ｺﾞｼｯｸUB" pitchFamily="50" charset="-128"/>
              </a:defRPr>
            </a:lvl3pPr>
            <a:lvl4pPr marL="1600200" indent="-228600">
              <a:defRPr kumimoji="1">
                <a:solidFill>
                  <a:schemeClr val="tx1"/>
                </a:solidFill>
                <a:latin typeface="Arial" charset="0"/>
                <a:ea typeface="HGS創英角ｺﾞｼｯｸUB" pitchFamily="50" charset="-128"/>
              </a:defRPr>
            </a:lvl4pPr>
            <a:lvl5pPr marL="2057400" indent="-228600">
              <a:defRPr kumimoji="1">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S創英角ｺﾞｼｯｸUB" pitchFamily="50" charset="-128"/>
              </a:defRPr>
            </a:lvl9pPr>
          </a:lstStyle>
          <a:p>
            <a:pPr>
              <a:defRPr/>
            </a:pPr>
            <a:r>
              <a:rPr lang="en-US" altLang="ja-JP" sz="1200" dirty="0" smtClean="0">
                <a:solidFill>
                  <a:srgbClr val="000000"/>
                </a:solidFill>
                <a:latin typeface="Times New Roman" pitchFamily="18" charset="0"/>
                <a:ea typeface="ＭＳ Ｐゴシック" charset="-128"/>
              </a:rPr>
              <a:t>Copyright (C).2018 </a:t>
            </a:r>
            <a:r>
              <a:rPr lang="en-US" altLang="ja-JP" sz="1200" dirty="0" err="1" smtClean="0">
                <a:solidFill>
                  <a:srgbClr val="000000"/>
                </a:solidFill>
                <a:latin typeface="Times New Roman" pitchFamily="18" charset="0"/>
                <a:ea typeface="ＭＳ Ｐゴシック" charset="-128"/>
              </a:rPr>
              <a:t>Tetsuyuki</a:t>
            </a:r>
            <a:r>
              <a:rPr lang="en-US" altLang="ja-JP" sz="1200" dirty="0" smtClean="0">
                <a:solidFill>
                  <a:srgbClr val="000000"/>
                </a:solidFill>
                <a:latin typeface="Times New Roman" pitchFamily="18" charset="0"/>
                <a:ea typeface="ＭＳ Ｐゴシック" charset="-128"/>
              </a:rPr>
              <a:t> </a:t>
            </a:r>
            <a:r>
              <a:rPr lang="en-US" altLang="ja-JP" sz="1200" dirty="0" err="1" smtClean="0">
                <a:solidFill>
                  <a:srgbClr val="000000"/>
                </a:solidFill>
                <a:latin typeface="Times New Roman" pitchFamily="18" charset="0"/>
                <a:ea typeface="ＭＳ Ｐゴシック" charset="-128"/>
              </a:rPr>
              <a:t>Kagaya</a:t>
            </a:r>
            <a:r>
              <a:rPr lang="en-US" altLang="ja-JP" sz="1200" dirty="0" smtClean="0">
                <a:solidFill>
                  <a:srgbClr val="000000"/>
                </a:solidFill>
                <a:latin typeface="Times New Roman" pitchFamily="18" charset="0"/>
                <a:ea typeface="ＭＳ Ｐゴシック" charset="-128"/>
              </a:rPr>
              <a:t> </a:t>
            </a:r>
            <a:r>
              <a:rPr lang="ja-JP" altLang="en-US" sz="1200" dirty="0" smtClean="0">
                <a:solidFill>
                  <a:srgbClr val="000000"/>
                </a:solidFill>
                <a:latin typeface="Times New Roman" pitchFamily="18" charset="0"/>
                <a:ea typeface="ＭＳ Ｐゴシック" charset="-128"/>
              </a:rPr>
              <a:t>　 </a:t>
            </a:r>
            <a:r>
              <a:rPr lang="en-US" altLang="ja-JP" sz="1200" dirty="0" smtClean="0">
                <a:solidFill>
                  <a:srgbClr val="000000"/>
                </a:solidFill>
                <a:latin typeface="Times New Roman" pitchFamily="18" charset="0"/>
                <a:ea typeface="ＭＳ Ｐゴシック" charset="-128"/>
              </a:rPr>
              <a:t>All Rights Reserved</a:t>
            </a:r>
          </a:p>
        </p:txBody>
      </p:sp>
    </p:spTree>
    <p:extLst>
      <p:ext uri="{BB962C8B-B14F-4D97-AF65-F5344CB8AC3E}">
        <p14:creationId xmlns:p14="http://schemas.microsoft.com/office/powerpoint/2010/main" val="357136903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8172450" y="152400"/>
            <a:ext cx="0" cy="1044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027" name="Rectangle 3"/>
          <p:cNvSpPr>
            <a:spLocks noGrp="1" noChangeArrowheads="1"/>
          </p:cNvSpPr>
          <p:nvPr>
            <p:ph type="title"/>
          </p:nvPr>
        </p:nvSpPr>
        <p:spPr bwMode="auto">
          <a:xfrm>
            <a:off x="457200" y="195263"/>
            <a:ext cx="75438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8" name="Rectangle 4"/>
          <p:cNvSpPr>
            <a:spLocks noGrp="1" noChangeArrowheads="1"/>
          </p:cNvSpPr>
          <p:nvPr>
            <p:ph type="body" idx="1"/>
          </p:nvPr>
        </p:nvSpPr>
        <p:spPr bwMode="auto">
          <a:xfrm>
            <a:off x="457200" y="12684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90470" name="Rectangle 6"/>
          <p:cNvSpPr>
            <a:spLocks noGrp="1" noChangeArrowheads="1"/>
          </p:cNvSpPr>
          <p:nvPr>
            <p:ph type="ftr" sz="quarter" idx="3"/>
          </p:nvPr>
        </p:nvSpPr>
        <p:spPr bwMode="auto">
          <a:xfrm>
            <a:off x="0" y="6616700"/>
            <a:ext cx="2895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vl1pPr>
          </a:lstStyle>
          <a:p>
            <a:pPr>
              <a:defRPr/>
            </a:pPr>
            <a:endParaRPr lang="en-US" altLang="ja-JP" dirty="0">
              <a:solidFill>
                <a:srgbClr val="000000"/>
              </a:solidFill>
            </a:endParaRPr>
          </a:p>
        </p:txBody>
      </p:sp>
      <p:sp>
        <p:nvSpPr>
          <p:cNvPr id="190471" name="Rectangle 7"/>
          <p:cNvSpPr>
            <a:spLocks noGrp="1" noChangeArrowheads="1"/>
          </p:cNvSpPr>
          <p:nvPr>
            <p:ph type="sldNum" sz="quarter" idx="4"/>
          </p:nvPr>
        </p:nvSpPr>
        <p:spPr bwMode="auto">
          <a:xfrm>
            <a:off x="7010400" y="6605588"/>
            <a:ext cx="21336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vl1pPr>
          </a:lstStyle>
          <a:p>
            <a:pPr>
              <a:defRPr/>
            </a:pPr>
            <a:fld id="{1AD7847B-8A00-4520-9F88-CC8F87E73B04}" type="slidenum">
              <a:rPr lang="en-US" altLang="ja-JP">
                <a:solidFill>
                  <a:srgbClr val="000000"/>
                </a:solidFill>
              </a:rPr>
              <a:pPr>
                <a:defRPr/>
              </a:pPr>
              <a:t>‹#›</a:t>
            </a:fld>
            <a:endParaRPr lang="en-US" altLang="ja-JP">
              <a:solidFill>
                <a:srgbClr val="000000"/>
              </a:solidFill>
            </a:endParaRPr>
          </a:p>
        </p:txBody>
      </p:sp>
      <p:pic>
        <p:nvPicPr>
          <p:cNvPr id="1031" name="Picture 40" descr="hit-u"/>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72450" y="115888"/>
            <a:ext cx="10445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41"/>
          <p:cNvSpPr>
            <a:spLocks noChangeShapeType="1"/>
          </p:cNvSpPr>
          <p:nvPr/>
        </p:nvSpPr>
        <p:spPr bwMode="auto">
          <a:xfrm>
            <a:off x="468313" y="6381750"/>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033" name="Line 42"/>
          <p:cNvSpPr>
            <a:spLocks noChangeShapeType="1"/>
          </p:cNvSpPr>
          <p:nvPr/>
        </p:nvSpPr>
        <p:spPr bwMode="auto">
          <a:xfrm>
            <a:off x="468313" y="908050"/>
            <a:ext cx="7559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0" name="Rectangle 7"/>
          <p:cNvSpPr>
            <a:spLocks noChangeArrowheads="1"/>
          </p:cNvSpPr>
          <p:nvPr/>
        </p:nvSpPr>
        <p:spPr bwMode="auto">
          <a:xfrm>
            <a:off x="0" y="6589713"/>
            <a:ext cx="3957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smtClean="0">
                <a:solidFill>
                  <a:srgbClr val="000000"/>
                </a:solidFill>
                <a:latin typeface="Times New Roman" pitchFamily="18" charset="0"/>
              </a:rPr>
              <a:t>Copyright (C).2018 </a:t>
            </a:r>
            <a:r>
              <a:rPr lang="en-US" altLang="ja-JP" sz="1200" dirty="0" err="1" smtClean="0">
                <a:solidFill>
                  <a:srgbClr val="000000"/>
                </a:solidFill>
                <a:latin typeface="Times New Roman" pitchFamily="18" charset="0"/>
              </a:rPr>
              <a:t>Tetsuyuki</a:t>
            </a:r>
            <a:r>
              <a:rPr lang="en-US" altLang="ja-JP" sz="1200" dirty="0" smtClean="0">
                <a:solidFill>
                  <a:srgbClr val="000000"/>
                </a:solidFill>
                <a:latin typeface="Times New Roman" pitchFamily="18" charset="0"/>
              </a:rPr>
              <a:t> </a:t>
            </a:r>
            <a:r>
              <a:rPr lang="en-US" altLang="ja-JP" sz="1200" dirty="0" err="1" smtClean="0">
                <a:solidFill>
                  <a:srgbClr val="000000"/>
                </a:solidFill>
                <a:latin typeface="Times New Roman" pitchFamily="18" charset="0"/>
              </a:rPr>
              <a:t>Kagaya</a:t>
            </a:r>
            <a:r>
              <a:rPr lang="en-US" altLang="ja-JP" sz="1200" dirty="0" smtClean="0">
                <a:solidFill>
                  <a:srgbClr val="000000"/>
                </a:solidFill>
                <a:latin typeface="Times New Roman" pitchFamily="18" charset="0"/>
              </a:rPr>
              <a:t> </a:t>
            </a:r>
            <a:r>
              <a:rPr lang="ja-JP" altLang="en-US" sz="1200" dirty="0" smtClean="0">
                <a:solidFill>
                  <a:srgbClr val="000000"/>
                </a:solidFill>
                <a:latin typeface="Times New Roman" pitchFamily="18" charset="0"/>
              </a:rPr>
              <a:t>　 </a:t>
            </a:r>
            <a:r>
              <a:rPr lang="en-US" altLang="ja-JP" sz="1200" dirty="0" smtClean="0">
                <a:solidFill>
                  <a:srgbClr val="000000"/>
                </a:solidFill>
                <a:latin typeface="Times New Roman" pitchFamily="18" charset="0"/>
              </a:rPr>
              <a:t>All Rights Reserved</a:t>
            </a:r>
            <a:endParaRPr lang="en-US" altLang="ja-JP" sz="1200" dirty="0">
              <a:solidFill>
                <a:srgbClr val="000000"/>
              </a:solidFill>
              <a:latin typeface="Times New Roman" pitchFamily="18" charset="0"/>
            </a:endParaRPr>
          </a:p>
        </p:txBody>
      </p:sp>
    </p:spTree>
    <p:extLst>
      <p:ext uri="{BB962C8B-B14F-4D97-AF65-F5344CB8AC3E}">
        <p14:creationId xmlns:p14="http://schemas.microsoft.com/office/powerpoint/2010/main" val="810472074"/>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100" b="1">
          <a:solidFill>
            <a:srgbClr val="800000"/>
          </a:solidFill>
          <a:latin typeface="+mj-lt"/>
          <a:ea typeface="+mj-ea"/>
          <a:cs typeface="+mj-cs"/>
        </a:defRPr>
      </a:lvl1pPr>
      <a:lvl2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2pPr>
      <a:lvl3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3pPr>
      <a:lvl4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4pPr>
      <a:lvl5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5pPr>
      <a:lvl6pPr marL="457200" algn="l" rtl="0" fontAlgn="base">
        <a:spcBef>
          <a:spcPct val="0"/>
        </a:spcBef>
        <a:spcAft>
          <a:spcPct val="0"/>
        </a:spcAft>
        <a:defRPr kumimoji="1" sz="3100" b="1">
          <a:solidFill>
            <a:srgbClr val="800000"/>
          </a:solidFill>
          <a:latin typeface="Arial" charset="0"/>
          <a:ea typeface="ＭＳ Ｐゴシック" pitchFamily="50" charset="-128"/>
        </a:defRPr>
      </a:lvl6pPr>
      <a:lvl7pPr marL="914400" algn="l" rtl="0" fontAlgn="base">
        <a:spcBef>
          <a:spcPct val="0"/>
        </a:spcBef>
        <a:spcAft>
          <a:spcPct val="0"/>
        </a:spcAft>
        <a:defRPr kumimoji="1" sz="3100" b="1">
          <a:solidFill>
            <a:srgbClr val="800000"/>
          </a:solidFill>
          <a:latin typeface="Arial" charset="0"/>
          <a:ea typeface="ＭＳ Ｐゴシック" pitchFamily="50" charset="-128"/>
        </a:defRPr>
      </a:lvl7pPr>
      <a:lvl8pPr marL="1371600" algn="l" rtl="0" fontAlgn="base">
        <a:spcBef>
          <a:spcPct val="0"/>
        </a:spcBef>
        <a:spcAft>
          <a:spcPct val="0"/>
        </a:spcAft>
        <a:defRPr kumimoji="1" sz="3100" b="1">
          <a:solidFill>
            <a:srgbClr val="800000"/>
          </a:solidFill>
          <a:latin typeface="Arial" charset="0"/>
          <a:ea typeface="ＭＳ Ｐゴシック" pitchFamily="50" charset="-128"/>
        </a:defRPr>
      </a:lvl8pPr>
      <a:lvl9pPr marL="1828800" algn="l" rtl="0" fontAlgn="base">
        <a:spcBef>
          <a:spcPct val="0"/>
        </a:spcBef>
        <a:spcAft>
          <a:spcPct val="0"/>
        </a:spcAft>
        <a:defRPr kumimoji="1" sz="3100" b="1">
          <a:solidFill>
            <a:srgbClr val="800000"/>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rgbClr val="800000"/>
        </a:buClr>
        <a:buFont typeface="Wingdings" pitchFamily="2" charset="2"/>
        <a:buChar char="n"/>
        <a:defRPr kumimoji="1" sz="2800">
          <a:solidFill>
            <a:schemeClr val="tx1"/>
          </a:solidFill>
          <a:latin typeface="+mn-lt"/>
          <a:ea typeface="+mn-ea"/>
          <a:cs typeface="+mn-cs"/>
        </a:defRPr>
      </a:lvl1pPr>
      <a:lvl2pPr marL="692150" indent="-347663" algn="l" rtl="0" eaLnBrk="0" fontAlgn="base" hangingPunct="0">
        <a:spcBef>
          <a:spcPct val="20000"/>
        </a:spcBef>
        <a:spcAft>
          <a:spcPct val="0"/>
        </a:spcAft>
        <a:buClr>
          <a:srgbClr val="800000"/>
        </a:buClr>
        <a:buFont typeface="Wingdings" pitchFamily="2" charset="2"/>
        <a:buChar char="n"/>
        <a:defRPr kumimoji="1" sz="2600">
          <a:solidFill>
            <a:schemeClr val="tx1"/>
          </a:solidFill>
          <a:latin typeface="+mn-lt"/>
          <a:ea typeface="+mn-ea"/>
        </a:defRPr>
      </a:lvl2pPr>
      <a:lvl3pPr marL="987425" indent="-293688" algn="l" rtl="0" eaLnBrk="0" fontAlgn="base" hangingPunct="0">
        <a:spcBef>
          <a:spcPct val="20000"/>
        </a:spcBef>
        <a:spcAft>
          <a:spcPct val="0"/>
        </a:spcAft>
        <a:buClr>
          <a:srgbClr val="800000"/>
        </a:buClr>
        <a:buFont typeface="Wingdings" pitchFamily="2" charset="2"/>
        <a:buChar char="n"/>
        <a:defRPr kumimoji="1" sz="2300">
          <a:solidFill>
            <a:schemeClr val="tx1"/>
          </a:solidFill>
          <a:latin typeface="+mn-lt"/>
          <a:ea typeface="+mn-ea"/>
        </a:defRPr>
      </a:lvl3pPr>
      <a:lvl4pPr marL="1281113" indent="-292100" algn="l" rtl="0" eaLnBrk="0" fontAlgn="base" hangingPunct="0">
        <a:spcBef>
          <a:spcPct val="20000"/>
        </a:spcBef>
        <a:spcAft>
          <a:spcPct val="0"/>
        </a:spcAft>
        <a:buClr>
          <a:srgbClr val="800000"/>
        </a:buClr>
        <a:buFont typeface="Wingdings" pitchFamily="2" charset="2"/>
        <a:buChar char="n"/>
        <a:defRPr kumimoji="1" sz="2000">
          <a:solidFill>
            <a:schemeClr val="tx1"/>
          </a:solidFill>
          <a:latin typeface="+mn-lt"/>
          <a:ea typeface="+mn-ea"/>
        </a:defRPr>
      </a:lvl4pPr>
      <a:lvl5pPr marL="1598613" indent="-315913" algn="l" rtl="0" eaLnBrk="0" fontAlgn="base" hangingPunct="0">
        <a:spcBef>
          <a:spcPct val="20000"/>
        </a:spcBef>
        <a:spcAft>
          <a:spcPct val="0"/>
        </a:spcAft>
        <a:buClr>
          <a:srgbClr val="800000"/>
        </a:buClr>
        <a:buFont typeface="Wingdings" pitchFamily="2" charset="2"/>
        <a:buChar char="n"/>
        <a:defRPr kumimoji="1" sz="2000">
          <a:solidFill>
            <a:schemeClr val="tx1"/>
          </a:solidFill>
          <a:latin typeface="+mn-lt"/>
          <a:ea typeface="+mn-ea"/>
        </a:defRPr>
      </a:lvl5pPr>
      <a:lvl6pPr marL="20558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6pPr>
      <a:lvl7pPr marL="25130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7pPr>
      <a:lvl8pPr marL="29702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8pPr>
      <a:lvl9pPr marL="34274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0" name="Rectangle 6"/>
          <p:cNvSpPr>
            <a:spLocks noGrp="1" noChangeArrowheads="1"/>
          </p:cNvSpPr>
          <p:nvPr>
            <p:ph type="sldNum" sz="quarter" idx="4"/>
          </p:nvPr>
        </p:nvSpPr>
        <p:spPr bwMode="auto">
          <a:xfrm>
            <a:off x="8388350" y="6453188"/>
            <a:ext cx="720725"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11486E25-C81F-4356-BDD2-734783D48DD5}" type="slidenum">
              <a:rPr lang="en-US" altLang="ja-JP">
                <a:solidFill>
                  <a:srgbClr val="000000"/>
                </a:solidFill>
              </a:rPr>
              <a:pPr>
                <a:defRPr/>
              </a:pPr>
              <a:t>‹#›</a:t>
            </a:fld>
            <a:endParaRPr lang="en-US" altLang="ja-JP">
              <a:solidFill>
                <a:srgbClr val="000000"/>
              </a:solidFill>
            </a:endParaRPr>
          </a:p>
        </p:txBody>
      </p:sp>
      <p:sp>
        <p:nvSpPr>
          <p:cNvPr id="1029" name="Rectangle 7"/>
          <p:cNvSpPr>
            <a:spLocks noChangeArrowheads="1"/>
          </p:cNvSpPr>
          <p:nvPr/>
        </p:nvSpPr>
        <p:spPr bwMode="auto">
          <a:xfrm>
            <a:off x="0" y="6589713"/>
            <a:ext cx="4002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defRPr/>
            </a:pPr>
            <a:r>
              <a:rPr lang="en-US" altLang="ja-JP" sz="1200" dirty="0" smtClean="0">
                <a:solidFill>
                  <a:srgbClr val="000000"/>
                </a:solidFill>
                <a:latin typeface="Times New Roman" pitchFamily="18" charset="0"/>
                <a:ea typeface="ＭＳ Ｐゴシック" charset="-128"/>
              </a:rPr>
              <a:t>Copyright (C).2018 </a:t>
            </a:r>
            <a:r>
              <a:rPr lang="en-US" altLang="ja-JP" sz="1200" dirty="0" err="1" smtClean="0">
                <a:solidFill>
                  <a:srgbClr val="000000"/>
                </a:solidFill>
                <a:latin typeface="Times New Roman" pitchFamily="18" charset="0"/>
                <a:ea typeface="ＭＳ Ｐゴシック" charset="-128"/>
              </a:rPr>
              <a:t>Tetsuyuki</a:t>
            </a:r>
            <a:r>
              <a:rPr lang="en-US" altLang="ja-JP" sz="1200" dirty="0" smtClean="0">
                <a:solidFill>
                  <a:srgbClr val="000000"/>
                </a:solidFill>
                <a:latin typeface="Times New Roman" pitchFamily="18" charset="0"/>
                <a:ea typeface="ＭＳ Ｐゴシック" charset="-128"/>
              </a:rPr>
              <a:t> </a:t>
            </a:r>
            <a:r>
              <a:rPr lang="en-US" altLang="ja-JP" sz="1200" dirty="0" err="1" smtClean="0">
                <a:solidFill>
                  <a:srgbClr val="000000"/>
                </a:solidFill>
                <a:latin typeface="Times New Roman" pitchFamily="18" charset="0"/>
                <a:ea typeface="ＭＳ Ｐゴシック" charset="-128"/>
              </a:rPr>
              <a:t>Kagaya</a:t>
            </a:r>
            <a:r>
              <a:rPr lang="en-US" altLang="ja-JP" sz="1200" dirty="0" smtClean="0">
                <a:solidFill>
                  <a:srgbClr val="000000"/>
                </a:solidFill>
                <a:latin typeface="Times New Roman" pitchFamily="18" charset="0"/>
                <a:ea typeface="ＭＳ Ｐゴシック" charset="-128"/>
              </a:rPr>
              <a:t> </a:t>
            </a:r>
            <a:r>
              <a:rPr lang="ja-JP" altLang="en-US" sz="1200" dirty="0" smtClean="0">
                <a:solidFill>
                  <a:srgbClr val="000000"/>
                </a:solidFill>
                <a:latin typeface="Times New Roman" pitchFamily="18" charset="0"/>
                <a:ea typeface="ＭＳ Ｐゴシック" charset="-128"/>
              </a:rPr>
              <a:t>　 </a:t>
            </a:r>
            <a:r>
              <a:rPr lang="en-US" altLang="ja-JP" sz="1200" dirty="0" smtClean="0">
                <a:solidFill>
                  <a:srgbClr val="000000"/>
                </a:solidFill>
                <a:latin typeface="Times New Roman" pitchFamily="18" charset="0"/>
                <a:ea typeface="ＭＳ Ｐゴシック" charset="-128"/>
              </a:rPr>
              <a:t>All Rights Reserved</a:t>
            </a:r>
          </a:p>
        </p:txBody>
      </p:sp>
    </p:spTree>
    <p:extLst>
      <p:ext uri="{BB962C8B-B14F-4D97-AF65-F5344CB8AC3E}">
        <p14:creationId xmlns:p14="http://schemas.microsoft.com/office/powerpoint/2010/main" val="2786107587"/>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 id="2147484194" r:id="rId13"/>
    <p:sldLayoutId id="2147484195"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rgbClr val="000000"/>
                </a:solidFill>
                <a:latin typeface="Arial" charset="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rgbClr val="000000"/>
                </a:solidFill>
                <a:latin typeface="Arial" charset="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597650"/>
            <a:ext cx="2133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ＭＳ Ｐゴシック" charset="-128"/>
              </a:defRPr>
            </a:lvl1pPr>
          </a:lstStyle>
          <a:p>
            <a:pPr>
              <a:defRPr/>
            </a:pPr>
            <a:fld id="{020E04DA-6650-4EF9-AEB4-32D9F163D8E2}" type="slidenum">
              <a:rPr lang="en-US" altLang="ja-JP"/>
              <a:pPr>
                <a:defRPr/>
              </a:pPr>
              <a:t>‹#›</a:t>
            </a:fld>
            <a:endParaRPr lang="en-US" altLang="ja-JP"/>
          </a:p>
        </p:txBody>
      </p:sp>
      <p:sp>
        <p:nvSpPr>
          <p:cNvPr id="1031" name="Rectangle 7"/>
          <p:cNvSpPr>
            <a:spLocks noChangeArrowheads="1"/>
          </p:cNvSpPr>
          <p:nvPr userDrawn="1"/>
        </p:nvSpPr>
        <p:spPr bwMode="auto">
          <a:xfrm>
            <a:off x="0" y="6589713"/>
            <a:ext cx="40497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HGS創英角ｺﾞｼｯｸUB" pitchFamily="50" charset="-128"/>
              </a:defRPr>
            </a:lvl1pPr>
            <a:lvl2pPr marL="742950" indent="-285750" eaLnBrk="0" hangingPunct="0">
              <a:defRPr kumimoji="1">
                <a:solidFill>
                  <a:schemeClr val="tx1"/>
                </a:solidFill>
                <a:latin typeface="Arial" charset="0"/>
                <a:ea typeface="HGS創英角ｺﾞｼｯｸUB" pitchFamily="50" charset="-128"/>
              </a:defRPr>
            </a:lvl2pPr>
            <a:lvl3pPr marL="1143000" indent="-228600" eaLnBrk="0" hangingPunct="0">
              <a:defRPr kumimoji="1">
                <a:solidFill>
                  <a:schemeClr val="tx1"/>
                </a:solidFill>
                <a:latin typeface="Arial" charset="0"/>
                <a:ea typeface="HGS創英角ｺﾞｼｯｸUB" pitchFamily="50" charset="-128"/>
              </a:defRPr>
            </a:lvl3pPr>
            <a:lvl4pPr marL="1600200" indent="-228600" eaLnBrk="0" hangingPunct="0">
              <a:defRPr kumimoji="1">
                <a:solidFill>
                  <a:schemeClr val="tx1"/>
                </a:solidFill>
                <a:latin typeface="Arial" charset="0"/>
                <a:ea typeface="HGS創英角ｺﾞｼｯｸUB" pitchFamily="50" charset="-128"/>
              </a:defRPr>
            </a:lvl4pPr>
            <a:lvl5pPr marL="2057400" indent="-228600" eaLnBrk="0" hangingPunct="0">
              <a:defRPr kumimoji="1">
                <a:solidFill>
                  <a:schemeClr val="tx1"/>
                </a:solidFill>
                <a:latin typeface="Arial" charset="0"/>
                <a:ea typeface="HGS創英角ｺﾞｼｯｸUB" pitchFamily="50" charset="-128"/>
              </a:defRPr>
            </a:lvl5pPr>
            <a:lvl6pPr marL="2514600" indent="-228600" algn="ctr" eaLnBrk="0" fontAlgn="base" hangingPunct="0">
              <a:spcBef>
                <a:spcPct val="50000"/>
              </a:spcBef>
              <a:spcAft>
                <a:spcPct val="0"/>
              </a:spcAft>
              <a:defRPr kumimoji="1">
                <a:solidFill>
                  <a:schemeClr val="tx1"/>
                </a:solidFill>
                <a:latin typeface="Arial" charset="0"/>
                <a:ea typeface="HGS創英角ｺﾞｼｯｸUB" pitchFamily="50" charset="-128"/>
              </a:defRPr>
            </a:lvl6pPr>
            <a:lvl7pPr marL="2971800" indent="-228600" algn="ctr" eaLnBrk="0" fontAlgn="base" hangingPunct="0">
              <a:spcBef>
                <a:spcPct val="50000"/>
              </a:spcBef>
              <a:spcAft>
                <a:spcPct val="0"/>
              </a:spcAft>
              <a:defRPr kumimoji="1">
                <a:solidFill>
                  <a:schemeClr val="tx1"/>
                </a:solidFill>
                <a:latin typeface="Arial" charset="0"/>
                <a:ea typeface="HGS創英角ｺﾞｼｯｸUB" pitchFamily="50" charset="-128"/>
              </a:defRPr>
            </a:lvl7pPr>
            <a:lvl8pPr marL="3429000" indent="-228600" algn="ctr" eaLnBrk="0" fontAlgn="base" hangingPunct="0">
              <a:spcBef>
                <a:spcPct val="50000"/>
              </a:spcBef>
              <a:spcAft>
                <a:spcPct val="0"/>
              </a:spcAft>
              <a:defRPr kumimoji="1">
                <a:solidFill>
                  <a:schemeClr val="tx1"/>
                </a:solidFill>
                <a:latin typeface="Arial" charset="0"/>
                <a:ea typeface="HGS創英角ｺﾞｼｯｸUB" pitchFamily="50" charset="-128"/>
              </a:defRPr>
            </a:lvl8pPr>
            <a:lvl9pPr marL="3886200" indent="-228600" algn="ctr" eaLnBrk="0" fontAlgn="base" hangingPunct="0">
              <a:spcBef>
                <a:spcPct val="50000"/>
              </a:spcBef>
              <a:spcAft>
                <a:spcPct val="0"/>
              </a:spcAft>
              <a:defRPr kumimoji="1">
                <a:solidFill>
                  <a:schemeClr val="tx1"/>
                </a:solidFill>
                <a:latin typeface="Arial" charset="0"/>
                <a:ea typeface="HGS創英角ｺﾞｼｯｸUB" pitchFamily="50" charset="-128"/>
              </a:defRPr>
            </a:lvl9pPr>
          </a:lstStyle>
          <a:p>
            <a:pPr eaLnBrk="1" hangingPunct="1">
              <a:defRPr/>
            </a:pPr>
            <a:r>
              <a:rPr lang="en-US" altLang="ja-JP" sz="1200" dirty="0" smtClean="0">
                <a:solidFill>
                  <a:srgbClr val="000000"/>
                </a:solidFill>
                <a:latin typeface="Times New Roman" pitchFamily="18" charset="0"/>
                <a:ea typeface="ＭＳ Ｐゴシック" charset="-128"/>
              </a:rPr>
              <a:t>Copyright (C).2018 </a:t>
            </a:r>
            <a:r>
              <a:rPr lang="en-US" altLang="ja-JP" sz="1200" dirty="0" err="1" smtClean="0">
                <a:solidFill>
                  <a:srgbClr val="000000"/>
                </a:solidFill>
                <a:latin typeface="Times New Roman" pitchFamily="18" charset="0"/>
                <a:ea typeface="ＭＳ Ｐゴシック" charset="-128"/>
              </a:rPr>
              <a:t>Tetsuyuki</a:t>
            </a:r>
            <a:r>
              <a:rPr lang="en-US" altLang="ja-JP" sz="1200" dirty="0" smtClean="0">
                <a:solidFill>
                  <a:srgbClr val="000000"/>
                </a:solidFill>
                <a:latin typeface="Times New Roman" pitchFamily="18" charset="0"/>
                <a:ea typeface="ＭＳ Ｐゴシック" charset="-128"/>
              </a:rPr>
              <a:t> </a:t>
            </a:r>
            <a:r>
              <a:rPr lang="en-US" altLang="ja-JP" sz="1200" dirty="0" err="1" smtClean="0">
                <a:solidFill>
                  <a:srgbClr val="000000"/>
                </a:solidFill>
                <a:latin typeface="Times New Roman" pitchFamily="18" charset="0"/>
                <a:ea typeface="ＭＳ Ｐゴシック" charset="-128"/>
              </a:rPr>
              <a:t>Kagaya</a:t>
            </a:r>
            <a:r>
              <a:rPr lang="en-US" altLang="ja-JP" sz="1200" dirty="0" smtClean="0">
                <a:solidFill>
                  <a:srgbClr val="000000"/>
                </a:solidFill>
                <a:latin typeface="Times New Roman" pitchFamily="18" charset="0"/>
                <a:ea typeface="ＭＳ Ｐゴシック" charset="-128"/>
              </a:rPr>
              <a:t> </a:t>
            </a:r>
            <a:r>
              <a:rPr lang="ja-JP" altLang="en-US" sz="1200" dirty="0" smtClean="0">
                <a:solidFill>
                  <a:srgbClr val="000000"/>
                </a:solidFill>
                <a:latin typeface="Times New Roman" pitchFamily="18" charset="0"/>
                <a:ea typeface="ＭＳ Ｐゴシック" charset="-128"/>
              </a:rPr>
              <a:t>　 </a:t>
            </a:r>
            <a:r>
              <a:rPr lang="en-US" altLang="ja-JP" sz="1200" dirty="0" smtClean="0">
                <a:solidFill>
                  <a:srgbClr val="000000"/>
                </a:solidFill>
                <a:latin typeface="Times New Roman" pitchFamily="18" charset="0"/>
                <a:ea typeface="ＭＳ Ｐゴシック" charset="-128"/>
              </a:rPr>
              <a:t>All Rights Reserved</a:t>
            </a:r>
          </a:p>
        </p:txBody>
      </p:sp>
    </p:spTree>
    <p:extLst>
      <p:ext uri="{BB962C8B-B14F-4D97-AF65-F5344CB8AC3E}">
        <p14:creationId xmlns:p14="http://schemas.microsoft.com/office/powerpoint/2010/main" val="3251434704"/>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7DAE79-1D25-46C6-8BDE-DE82B2DFF0EE}" type="datetimeFigureOut">
              <a:rPr lang="ja-JP" altLang="en-US" smtClean="0">
                <a:solidFill>
                  <a:prstClr val="black">
                    <a:tint val="75000"/>
                  </a:prstClr>
                </a:solidFill>
                <a:latin typeface="Calibri"/>
                <a:ea typeface="ＭＳ Ｐゴシック"/>
              </a:rPr>
              <a:pPr fontAlgn="auto">
                <a:spcBef>
                  <a:spcPts val="0"/>
                </a:spcBef>
                <a:spcAft>
                  <a:spcPts val="0"/>
                </a:spcAft>
              </a:pPr>
              <a:t>2018/10/14</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50B839E-93DD-47B2-A062-C9EEF9B85F51}"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
        <p:nvSpPr>
          <p:cNvPr id="7" name="Rectangle 5"/>
          <p:cNvSpPr>
            <a:spLocks noChangeArrowheads="1"/>
          </p:cNvSpPr>
          <p:nvPr/>
        </p:nvSpPr>
        <p:spPr bwMode="auto">
          <a:xfrm>
            <a:off x="-36512" y="6595301"/>
            <a:ext cx="3973011" cy="276999"/>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altLang="ja-JP" sz="1200" dirty="0" smtClean="0">
                <a:solidFill>
                  <a:prstClr val="black"/>
                </a:solidFill>
                <a:latin typeface="Times New Roman" pitchFamily="18" charset="0"/>
                <a:ea typeface="ＭＳ Ｐゴシック"/>
              </a:rPr>
              <a:t>Copyright (C).2018 </a:t>
            </a:r>
            <a:r>
              <a:rPr lang="en-US" altLang="ja-JP" sz="1200" dirty="0" err="1" smtClean="0">
                <a:solidFill>
                  <a:prstClr val="black"/>
                </a:solidFill>
                <a:latin typeface="Times New Roman" pitchFamily="18" charset="0"/>
                <a:ea typeface="ＭＳ Ｐゴシック"/>
              </a:rPr>
              <a:t>Tetsuyuki</a:t>
            </a:r>
            <a:r>
              <a:rPr lang="en-US" altLang="ja-JP" sz="1200" dirty="0" smtClean="0">
                <a:solidFill>
                  <a:prstClr val="black"/>
                </a:solidFill>
                <a:latin typeface="Times New Roman" pitchFamily="18" charset="0"/>
                <a:ea typeface="ＭＳ Ｐゴシック"/>
              </a:rPr>
              <a:t> </a:t>
            </a:r>
            <a:r>
              <a:rPr lang="en-US" altLang="ja-JP" sz="1200" dirty="0" err="1" smtClean="0">
                <a:solidFill>
                  <a:prstClr val="black"/>
                </a:solidFill>
                <a:latin typeface="Times New Roman" pitchFamily="18" charset="0"/>
                <a:ea typeface="ＭＳ Ｐゴシック"/>
              </a:rPr>
              <a:t>Kagaya</a:t>
            </a:r>
            <a:r>
              <a:rPr lang="en-US" altLang="ja-JP" sz="1200" dirty="0" smtClean="0">
                <a:solidFill>
                  <a:prstClr val="black"/>
                </a:solidFill>
                <a:latin typeface="Times New Roman" pitchFamily="18" charset="0"/>
                <a:ea typeface="ＭＳ Ｐゴシック"/>
              </a:rPr>
              <a:t> </a:t>
            </a:r>
            <a:r>
              <a:rPr lang="ja-JP" altLang="en-US" sz="1200" dirty="0" smtClean="0">
                <a:solidFill>
                  <a:prstClr val="black"/>
                </a:solidFill>
                <a:latin typeface="Times New Roman" pitchFamily="18" charset="0"/>
                <a:ea typeface="ＭＳ Ｐゴシック"/>
              </a:rPr>
              <a:t>　 </a:t>
            </a:r>
            <a:r>
              <a:rPr lang="en-US" altLang="ja-JP" sz="1200" dirty="0" smtClean="0">
                <a:solidFill>
                  <a:prstClr val="black"/>
                </a:solidFill>
                <a:latin typeface="Times New Roman" pitchFamily="18" charset="0"/>
                <a:ea typeface="ＭＳ Ｐゴシック"/>
              </a:rPr>
              <a:t>All Rights Reserved</a:t>
            </a:r>
            <a:endParaRPr lang="en-US" altLang="ja-JP" sz="1200" dirty="0">
              <a:solidFill>
                <a:prstClr val="black"/>
              </a:solidFill>
              <a:latin typeface="Times New Roman" pitchFamily="18" charset="0"/>
              <a:ea typeface="ＭＳ Ｐゴシック"/>
            </a:endParaRPr>
          </a:p>
        </p:txBody>
      </p:sp>
    </p:spTree>
    <p:extLst>
      <p:ext uri="{BB962C8B-B14F-4D97-AF65-F5344CB8AC3E}">
        <p14:creationId xmlns:p14="http://schemas.microsoft.com/office/powerpoint/2010/main" val="1418071812"/>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C02C26A-9AF1-4A4D-A4F3-C4312EA233BD}" type="datetimeFigureOut">
              <a:rPr lang="ja-JP" altLang="en-US" smtClean="0">
                <a:solidFill>
                  <a:prstClr val="black">
                    <a:tint val="75000"/>
                  </a:prstClr>
                </a:solidFill>
                <a:latin typeface="Calibri"/>
                <a:ea typeface="ＭＳ Ｐゴシック"/>
              </a:rPr>
              <a:pPr fontAlgn="auto">
                <a:spcBef>
                  <a:spcPts val="0"/>
                </a:spcBef>
                <a:spcAft>
                  <a:spcPts val="0"/>
                </a:spcAft>
              </a:pPr>
              <a:t>2018/10/14</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5C738D8-9CB6-442B-82FF-64DD38ACA6D8}"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669890375"/>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614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427FC0E5-9D91-4476-951F-F186CDDA5733}" type="datetimeFigureOut">
              <a:rPr lang="ja-JP" altLang="en-US"/>
              <a:pPr>
                <a:defRPr/>
              </a:pPr>
              <a:t>2018/10/14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ea typeface="ＭＳ Ｐゴシック" charset="-128"/>
              </a:defRPr>
            </a:lvl1pPr>
          </a:lstStyle>
          <a:p>
            <a:fld id="{05B7598F-8D0C-47F6-89EE-5048F6E987E0}" type="slidenum">
              <a:rPr lang="ja-JP" altLang="en-US"/>
              <a:pPr/>
              <a:t>‹#›</a:t>
            </a:fld>
            <a:endParaRPr lang="ja-JP" altLang="en-US"/>
          </a:p>
        </p:txBody>
      </p:sp>
      <p:sp>
        <p:nvSpPr>
          <p:cNvPr id="3079" name="正方形/長方形 6"/>
          <p:cNvSpPr>
            <a:spLocks noChangeArrowheads="1"/>
          </p:cNvSpPr>
          <p:nvPr/>
        </p:nvSpPr>
        <p:spPr bwMode="auto">
          <a:xfrm>
            <a:off x="0" y="6581775"/>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defRPr/>
            </a:pPr>
            <a:r>
              <a:rPr lang="en-US" altLang="ja-JP" sz="1200" dirty="0" smtClean="0">
                <a:solidFill>
                  <a:srgbClr val="000000"/>
                </a:solidFill>
                <a:latin typeface="Times New Roman" pitchFamily="18" charset="0"/>
                <a:ea typeface="ＭＳ Ｐゴシック" pitchFamily="50" charset="-128"/>
                <a:cs typeface="Times New Roman" pitchFamily="18" charset="0"/>
              </a:rPr>
              <a:t>Copyright(c) 2018 </a:t>
            </a:r>
            <a:r>
              <a:rPr lang="en-US" altLang="ja-JP" sz="1200" dirty="0" err="1" smtClean="0">
                <a:solidFill>
                  <a:srgbClr val="000000"/>
                </a:solidFill>
                <a:latin typeface="Times New Roman" pitchFamily="18" charset="0"/>
                <a:ea typeface="ＭＳ Ｐゴシック" pitchFamily="50" charset="-128"/>
                <a:cs typeface="Times New Roman" pitchFamily="18" charset="0"/>
              </a:rPr>
              <a:t>Tetsuyuki</a:t>
            </a:r>
            <a:r>
              <a:rPr lang="en-US" altLang="ja-JP" sz="1200" dirty="0" smtClean="0">
                <a:solidFill>
                  <a:srgbClr val="000000"/>
                </a:solidFill>
                <a:latin typeface="Times New Roman" pitchFamily="18" charset="0"/>
                <a:ea typeface="ＭＳ Ｐゴシック" pitchFamily="50" charset="-128"/>
                <a:cs typeface="Times New Roman" pitchFamily="18" charset="0"/>
              </a:rPr>
              <a:t> </a:t>
            </a:r>
            <a:r>
              <a:rPr lang="en-US" altLang="ja-JP" sz="1200" dirty="0" err="1" smtClean="0">
                <a:solidFill>
                  <a:srgbClr val="000000"/>
                </a:solidFill>
                <a:latin typeface="Times New Roman" pitchFamily="18" charset="0"/>
                <a:ea typeface="ＭＳ Ｐゴシック" pitchFamily="50" charset="-128"/>
                <a:cs typeface="Times New Roman" pitchFamily="18" charset="0"/>
              </a:rPr>
              <a:t>Kagaya</a:t>
            </a:r>
            <a:r>
              <a:rPr lang="en-US" altLang="ja-JP" sz="1200" dirty="0" smtClean="0">
                <a:solidFill>
                  <a:srgbClr val="000000"/>
                </a:solidFill>
                <a:latin typeface="Times New Roman" pitchFamily="18" charset="0"/>
                <a:ea typeface="ＭＳ Ｐゴシック" pitchFamily="50" charset="-128"/>
                <a:cs typeface="Times New Roman" pitchFamily="18" charset="0"/>
              </a:rPr>
              <a:t> All Rights Reserved</a:t>
            </a:r>
            <a:endParaRPr lang="ja-JP" altLang="en-US" sz="1200" dirty="0" smtClean="0">
              <a:solidFill>
                <a:srgbClr val="000000"/>
              </a:solidFill>
              <a:latin typeface="Times New Roman" pitchFamily="18" charset="0"/>
              <a:ea typeface="ＭＳ Ｐゴシック" pitchFamily="50" charset="-128"/>
              <a:cs typeface="Times New Roman" pitchFamily="18" charset="0"/>
            </a:endParaRPr>
          </a:p>
        </p:txBody>
      </p:sp>
    </p:spTree>
    <p:extLst>
      <p:ext uri="{BB962C8B-B14F-4D97-AF65-F5344CB8AC3E}">
        <p14:creationId xmlns:p14="http://schemas.microsoft.com/office/powerpoint/2010/main" val="3078748800"/>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8172450" y="152400"/>
            <a:ext cx="0" cy="1044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027" name="Rectangle 3"/>
          <p:cNvSpPr>
            <a:spLocks noGrp="1" noChangeArrowheads="1"/>
          </p:cNvSpPr>
          <p:nvPr>
            <p:ph type="title"/>
          </p:nvPr>
        </p:nvSpPr>
        <p:spPr bwMode="auto">
          <a:xfrm>
            <a:off x="457200" y="195263"/>
            <a:ext cx="75438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8" name="Rectangle 4"/>
          <p:cNvSpPr>
            <a:spLocks noGrp="1" noChangeArrowheads="1"/>
          </p:cNvSpPr>
          <p:nvPr>
            <p:ph type="body" idx="1"/>
          </p:nvPr>
        </p:nvSpPr>
        <p:spPr bwMode="auto">
          <a:xfrm>
            <a:off x="457200" y="12684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90470" name="Rectangle 6"/>
          <p:cNvSpPr>
            <a:spLocks noGrp="1" noChangeArrowheads="1"/>
          </p:cNvSpPr>
          <p:nvPr>
            <p:ph type="ftr" sz="quarter" idx="3"/>
          </p:nvPr>
        </p:nvSpPr>
        <p:spPr bwMode="auto">
          <a:xfrm>
            <a:off x="0" y="6616700"/>
            <a:ext cx="2895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vl1pPr>
          </a:lstStyle>
          <a:p>
            <a:pPr>
              <a:defRPr/>
            </a:pPr>
            <a:endParaRPr lang="en-US" altLang="ja-JP" dirty="0">
              <a:solidFill>
                <a:srgbClr val="000000"/>
              </a:solidFill>
            </a:endParaRPr>
          </a:p>
        </p:txBody>
      </p:sp>
      <p:sp>
        <p:nvSpPr>
          <p:cNvPr id="190471" name="Rectangle 7"/>
          <p:cNvSpPr>
            <a:spLocks noGrp="1" noChangeArrowheads="1"/>
          </p:cNvSpPr>
          <p:nvPr>
            <p:ph type="sldNum" sz="quarter" idx="4"/>
          </p:nvPr>
        </p:nvSpPr>
        <p:spPr bwMode="auto">
          <a:xfrm>
            <a:off x="7010400" y="6605588"/>
            <a:ext cx="21336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vl1pPr>
          </a:lstStyle>
          <a:p>
            <a:pPr>
              <a:defRPr/>
            </a:pPr>
            <a:fld id="{1AD7847B-8A00-4520-9F88-CC8F87E73B04}" type="slidenum">
              <a:rPr lang="en-US" altLang="ja-JP">
                <a:solidFill>
                  <a:srgbClr val="000000"/>
                </a:solidFill>
              </a:rPr>
              <a:pPr>
                <a:defRPr/>
              </a:pPr>
              <a:t>‹#›</a:t>
            </a:fld>
            <a:endParaRPr lang="en-US" altLang="ja-JP">
              <a:solidFill>
                <a:srgbClr val="000000"/>
              </a:solidFill>
            </a:endParaRPr>
          </a:p>
        </p:txBody>
      </p:sp>
      <p:pic>
        <p:nvPicPr>
          <p:cNvPr id="1031" name="Picture 40" descr="hit-u"/>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72450" y="115888"/>
            <a:ext cx="10445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41"/>
          <p:cNvSpPr>
            <a:spLocks noChangeShapeType="1"/>
          </p:cNvSpPr>
          <p:nvPr/>
        </p:nvSpPr>
        <p:spPr bwMode="auto">
          <a:xfrm>
            <a:off x="468313" y="6381750"/>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033" name="Line 42"/>
          <p:cNvSpPr>
            <a:spLocks noChangeShapeType="1"/>
          </p:cNvSpPr>
          <p:nvPr/>
        </p:nvSpPr>
        <p:spPr bwMode="auto">
          <a:xfrm>
            <a:off x="468313" y="908050"/>
            <a:ext cx="7559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0" name="Rectangle 7"/>
          <p:cNvSpPr>
            <a:spLocks noChangeArrowheads="1"/>
          </p:cNvSpPr>
          <p:nvPr/>
        </p:nvSpPr>
        <p:spPr bwMode="auto">
          <a:xfrm>
            <a:off x="0" y="6589713"/>
            <a:ext cx="3957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smtClean="0">
                <a:solidFill>
                  <a:srgbClr val="000000"/>
                </a:solidFill>
                <a:latin typeface="Times New Roman" pitchFamily="18" charset="0"/>
              </a:rPr>
              <a:t>Copyright (C).2018 </a:t>
            </a:r>
            <a:r>
              <a:rPr lang="en-US" altLang="ja-JP" sz="1200" dirty="0" err="1" smtClean="0">
                <a:solidFill>
                  <a:srgbClr val="000000"/>
                </a:solidFill>
                <a:latin typeface="Times New Roman" pitchFamily="18" charset="0"/>
              </a:rPr>
              <a:t>Tetsuyuki</a:t>
            </a:r>
            <a:r>
              <a:rPr lang="en-US" altLang="ja-JP" sz="1200" dirty="0" smtClean="0">
                <a:solidFill>
                  <a:srgbClr val="000000"/>
                </a:solidFill>
                <a:latin typeface="Times New Roman" pitchFamily="18" charset="0"/>
              </a:rPr>
              <a:t> </a:t>
            </a:r>
            <a:r>
              <a:rPr lang="en-US" altLang="ja-JP" sz="1200" dirty="0" err="1" smtClean="0">
                <a:solidFill>
                  <a:srgbClr val="000000"/>
                </a:solidFill>
                <a:latin typeface="Times New Roman" pitchFamily="18" charset="0"/>
              </a:rPr>
              <a:t>Kagaya</a:t>
            </a:r>
            <a:r>
              <a:rPr lang="en-US" altLang="ja-JP" sz="1200" dirty="0" smtClean="0">
                <a:solidFill>
                  <a:srgbClr val="000000"/>
                </a:solidFill>
                <a:latin typeface="Times New Roman" pitchFamily="18" charset="0"/>
              </a:rPr>
              <a:t> </a:t>
            </a:r>
            <a:r>
              <a:rPr lang="ja-JP" altLang="en-US" sz="1200" dirty="0" smtClean="0">
                <a:solidFill>
                  <a:srgbClr val="000000"/>
                </a:solidFill>
                <a:latin typeface="Times New Roman" pitchFamily="18" charset="0"/>
              </a:rPr>
              <a:t>　 </a:t>
            </a:r>
            <a:r>
              <a:rPr lang="en-US" altLang="ja-JP" sz="1200" dirty="0" smtClean="0">
                <a:solidFill>
                  <a:srgbClr val="000000"/>
                </a:solidFill>
                <a:latin typeface="Times New Roman" pitchFamily="18" charset="0"/>
              </a:rPr>
              <a:t>All Rights Reserved</a:t>
            </a:r>
            <a:endParaRPr lang="en-US" altLang="ja-JP" sz="1200" dirty="0">
              <a:solidFill>
                <a:srgbClr val="000000"/>
              </a:solidFill>
              <a:latin typeface="Times New Roman" pitchFamily="18" charset="0"/>
            </a:endParaRPr>
          </a:p>
        </p:txBody>
      </p:sp>
    </p:spTree>
    <p:extLst>
      <p:ext uri="{BB962C8B-B14F-4D97-AF65-F5344CB8AC3E}">
        <p14:creationId xmlns:p14="http://schemas.microsoft.com/office/powerpoint/2010/main" val="1345161935"/>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 id="2147484259" r:id="rId13"/>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100" b="1">
          <a:solidFill>
            <a:srgbClr val="800000"/>
          </a:solidFill>
          <a:latin typeface="+mj-lt"/>
          <a:ea typeface="+mj-ea"/>
          <a:cs typeface="+mj-cs"/>
        </a:defRPr>
      </a:lvl1pPr>
      <a:lvl2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2pPr>
      <a:lvl3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3pPr>
      <a:lvl4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4pPr>
      <a:lvl5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5pPr>
      <a:lvl6pPr marL="457200" algn="l" rtl="0" fontAlgn="base">
        <a:spcBef>
          <a:spcPct val="0"/>
        </a:spcBef>
        <a:spcAft>
          <a:spcPct val="0"/>
        </a:spcAft>
        <a:defRPr kumimoji="1" sz="3100" b="1">
          <a:solidFill>
            <a:srgbClr val="800000"/>
          </a:solidFill>
          <a:latin typeface="Arial" charset="0"/>
          <a:ea typeface="ＭＳ Ｐゴシック" pitchFamily="50" charset="-128"/>
        </a:defRPr>
      </a:lvl6pPr>
      <a:lvl7pPr marL="914400" algn="l" rtl="0" fontAlgn="base">
        <a:spcBef>
          <a:spcPct val="0"/>
        </a:spcBef>
        <a:spcAft>
          <a:spcPct val="0"/>
        </a:spcAft>
        <a:defRPr kumimoji="1" sz="3100" b="1">
          <a:solidFill>
            <a:srgbClr val="800000"/>
          </a:solidFill>
          <a:latin typeface="Arial" charset="0"/>
          <a:ea typeface="ＭＳ Ｐゴシック" pitchFamily="50" charset="-128"/>
        </a:defRPr>
      </a:lvl7pPr>
      <a:lvl8pPr marL="1371600" algn="l" rtl="0" fontAlgn="base">
        <a:spcBef>
          <a:spcPct val="0"/>
        </a:spcBef>
        <a:spcAft>
          <a:spcPct val="0"/>
        </a:spcAft>
        <a:defRPr kumimoji="1" sz="3100" b="1">
          <a:solidFill>
            <a:srgbClr val="800000"/>
          </a:solidFill>
          <a:latin typeface="Arial" charset="0"/>
          <a:ea typeface="ＭＳ Ｐゴシック" pitchFamily="50" charset="-128"/>
        </a:defRPr>
      </a:lvl8pPr>
      <a:lvl9pPr marL="1828800" algn="l" rtl="0" fontAlgn="base">
        <a:spcBef>
          <a:spcPct val="0"/>
        </a:spcBef>
        <a:spcAft>
          <a:spcPct val="0"/>
        </a:spcAft>
        <a:defRPr kumimoji="1" sz="3100" b="1">
          <a:solidFill>
            <a:srgbClr val="800000"/>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rgbClr val="800000"/>
        </a:buClr>
        <a:buFont typeface="Wingdings" pitchFamily="2" charset="2"/>
        <a:buChar char="n"/>
        <a:defRPr kumimoji="1" sz="2800">
          <a:solidFill>
            <a:schemeClr val="tx1"/>
          </a:solidFill>
          <a:latin typeface="+mn-lt"/>
          <a:ea typeface="+mn-ea"/>
          <a:cs typeface="+mn-cs"/>
        </a:defRPr>
      </a:lvl1pPr>
      <a:lvl2pPr marL="692150" indent="-347663" algn="l" rtl="0" eaLnBrk="0" fontAlgn="base" hangingPunct="0">
        <a:spcBef>
          <a:spcPct val="20000"/>
        </a:spcBef>
        <a:spcAft>
          <a:spcPct val="0"/>
        </a:spcAft>
        <a:buClr>
          <a:srgbClr val="800000"/>
        </a:buClr>
        <a:buFont typeface="Wingdings" pitchFamily="2" charset="2"/>
        <a:buChar char="n"/>
        <a:defRPr kumimoji="1" sz="2600">
          <a:solidFill>
            <a:schemeClr val="tx1"/>
          </a:solidFill>
          <a:latin typeface="+mn-lt"/>
          <a:ea typeface="+mn-ea"/>
        </a:defRPr>
      </a:lvl2pPr>
      <a:lvl3pPr marL="987425" indent="-293688" algn="l" rtl="0" eaLnBrk="0" fontAlgn="base" hangingPunct="0">
        <a:spcBef>
          <a:spcPct val="20000"/>
        </a:spcBef>
        <a:spcAft>
          <a:spcPct val="0"/>
        </a:spcAft>
        <a:buClr>
          <a:srgbClr val="800000"/>
        </a:buClr>
        <a:buFont typeface="Wingdings" pitchFamily="2" charset="2"/>
        <a:buChar char="n"/>
        <a:defRPr kumimoji="1" sz="2300">
          <a:solidFill>
            <a:schemeClr val="tx1"/>
          </a:solidFill>
          <a:latin typeface="+mn-lt"/>
          <a:ea typeface="+mn-ea"/>
        </a:defRPr>
      </a:lvl3pPr>
      <a:lvl4pPr marL="1281113" indent="-292100" algn="l" rtl="0" eaLnBrk="0" fontAlgn="base" hangingPunct="0">
        <a:spcBef>
          <a:spcPct val="20000"/>
        </a:spcBef>
        <a:spcAft>
          <a:spcPct val="0"/>
        </a:spcAft>
        <a:buClr>
          <a:srgbClr val="800000"/>
        </a:buClr>
        <a:buFont typeface="Wingdings" pitchFamily="2" charset="2"/>
        <a:buChar char="n"/>
        <a:defRPr kumimoji="1" sz="2000">
          <a:solidFill>
            <a:schemeClr val="tx1"/>
          </a:solidFill>
          <a:latin typeface="+mn-lt"/>
          <a:ea typeface="+mn-ea"/>
        </a:defRPr>
      </a:lvl4pPr>
      <a:lvl5pPr marL="1598613" indent="-315913" algn="l" rtl="0" eaLnBrk="0" fontAlgn="base" hangingPunct="0">
        <a:spcBef>
          <a:spcPct val="20000"/>
        </a:spcBef>
        <a:spcAft>
          <a:spcPct val="0"/>
        </a:spcAft>
        <a:buClr>
          <a:srgbClr val="800000"/>
        </a:buClr>
        <a:buFont typeface="Wingdings" pitchFamily="2" charset="2"/>
        <a:buChar char="n"/>
        <a:defRPr kumimoji="1" sz="2000">
          <a:solidFill>
            <a:schemeClr val="tx1"/>
          </a:solidFill>
          <a:latin typeface="+mn-lt"/>
          <a:ea typeface="+mn-ea"/>
        </a:defRPr>
      </a:lvl5pPr>
      <a:lvl6pPr marL="20558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6pPr>
      <a:lvl7pPr marL="25130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7pPr>
      <a:lvl8pPr marL="29702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8pPr>
      <a:lvl9pPr marL="34274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r>
              <a:rPr lang="en-US" altLang="ja-JP" smtClean="0">
                <a:solidFill>
                  <a:prstClr val="black">
                    <a:tint val="75000"/>
                  </a:prstClr>
                </a:solidFill>
                <a:latin typeface="Calibri"/>
                <a:ea typeface="ＭＳ Ｐゴシック"/>
              </a:rPr>
              <a:t>2013/4/23</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45E1AA2-8BE9-4EF9-8E74-7A02A2AD26D0}"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
        <p:nvSpPr>
          <p:cNvPr id="7" name="Rectangle 7"/>
          <p:cNvSpPr>
            <a:spLocks noChangeArrowheads="1"/>
          </p:cNvSpPr>
          <p:nvPr/>
        </p:nvSpPr>
        <p:spPr bwMode="auto">
          <a:xfrm>
            <a:off x="0" y="6598180"/>
            <a:ext cx="3957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ja-JP" sz="1200" dirty="0" smtClean="0">
                <a:latin typeface="Times New Roman" pitchFamily="18" charset="0"/>
                <a:ea typeface="ＭＳ Ｐゴシック" pitchFamily="50" charset="-128"/>
              </a:rPr>
              <a:t>Copyright (C).2018 </a:t>
            </a:r>
            <a:r>
              <a:rPr lang="en-US" altLang="ja-JP" sz="1200" dirty="0" err="1" smtClean="0">
                <a:latin typeface="Times New Roman" pitchFamily="18" charset="0"/>
                <a:ea typeface="ＭＳ Ｐゴシック" pitchFamily="50" charset="-128"/>
              </a:rPr>
              <a:t>Tetsuyuki</a:t>
            </a:r>
            <a:r>
              <a:rPr lang="en-US" altLang="ja-JP" sz="1200" dirty="0" smtClean="0">
                <a:latin typeface="Times New Roman" pitchFamily="18" charset="0"/>
                <a:ea typeface="ＭＳ Ｐゴシック" pitchFamily="50" charset="-128"/>
              </a:rPr>
              <a:t> </a:t>
            </a:r>
            <a:r>
              <a:rPr lang="en-US" altLang="ja-JP" sz="1200" dirty="0" err="1" smtClean="0">
                <a:latin typeface="Times New Roman" pitchFamily="18" charset="0"/>
                <a:ea typeface="ＭＳ Ｐゴシック" pitchFamily="50" charset="-128"/>
              </a:rPr>
              <a:t>Kagaya</a:t>
            </a:r>
            <a:r>
              <a:rPr lang="en-US" altLang="ja-JP" sz="1200" dirty="0" smtClean="0">
                <a:latin typeface="Times New Roman" pitchFamily="18" charset="0"/>
                <a:ea typeface="ＭＳ Ｐゴシック" pitchFamily="50" charset="-128"/>
              </a:rPr>
              <a:t> </a:t>
            </a:r>
            <a:r>
              <a:rPr lang="ja-JP" altLang="en-US" sz="1200" dirty="0" smtClean="0">
                <a:latin typeface="Times New Roman" pitchFamily="18" charset="0"/>
                <a:ea typeface="ＭＳ Ｐゴシック" pitchFamily="50" charset="-128"/>
              </a:rPr>
              <a:t>　 </a:t>
            </a:r>
            <a:r>
              <a:rPr lang="en-US" altLang="ja-JP" sz="1200" dirty="0" smtClean="0">
                <a:latin typeface="Times New Roman" pitchFamily="18" charset="0"/>
                <a:ea typeface="ＭＳ Ｐゴシック" pitchFamily="50" charset="-128"/>
              </a:rPr>
              <a:t>All Rights Reserved</a:t>
            </a:r>
            <a:endParaRPr lang="en-US" altLang="ja-JP" sz="1200" dirty="0">
              <a:latin typeface="Times New Roman" pitchFamily="18" charset="0"/>
              <a:ea typeface="ＭＳ Ｐゴシック" pitchFamily="50" charset="-128"/>
            </a:endParaRPr>
          </a:p>
        </p:txBody>
      </p:sp>
    </p:spTree>
    <p:extLst>
      <p:ext uri="{BB962C8B-B14F-4D97-AF65-F5344CB8AC3E}">
        <p14:creationId xmlns:p14="http://schemas.microsoft.com/office/powerpoint/2010/main" val="407438443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Line 2"/>
          <p:cNvSpPr>
            <a:spLocks noChangeShapeType="1"/>
          </p:cNvSpPr>
          <p:nvPr/>
        </p:nvSpPr>
        <p:spPr bwMode="auto">
          <a:xfrm>
            <a:off x="8172450" y="152400"/>
            <a:ext cx="0" cy="1044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027" name="Rectangle 3"/>
          <p:cNvSpPr>
            <a:spLocks noGrp="1" noChangeArrowheads="1"/>
          </p:cNvSpPr>
          <p:nvPr>
            <p:ph type="title"/>
          </p:nvPr>
        </p:nvSpPr>
        <p:spPr bwMode="auto">
          <a:xfrm>
            <a:off x="457200" y="195263"/>
            <a:ext cx="75438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8" name="Rectangle 4"/>
          <p:cNvSpPr>
            <a:spLocks noGrp="1" noChangeArrowheads="1"/>
          </p:cNvSpPr>
          <p:nvPr>
            <p:ph type="body" idx="1"/>
          </p:nvPr>
        </p:nvSpPr>
        <p:spPr bwMode="auto">
          <a:xfrm>
            <a:off x="457200" y="12684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90470" name="Rectangle 6"/>
          <p:cNvSpPr>
            <a:spLocks noGrp="1" noChangeArrowheads="1"/>
          </p:cNvSpPr>
          <p:nvPr>
            <p:ph type="ftr" sz="quarter" idx="3"/>
          </p:nvPr>
        </p:nvSpPr>
        <p:spPr bwMode="auto">
          <a:xfrm>
            <a:off x="0" y="6616700"/>
            <a:ext cx="2895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vl1pPr>
          </a:lstStyle>
          <a:p>
            <a:pPr>
              <a:defRPr/>
            </a:pPr>
            <a:endParaRPr lang="en-US" altLang="ja-JP" dirty="0">
              <a:solidFill>
                <a:srgbClr val="000000"/>
              </a:solidFill>
            </a:endParaRPr>
          </a:p>
        </p:txBody>
      </p:sp>
      <p:sp>
        <p:nvSpPr>
          <p:cNvPr id="190471" name="Rectangle 7"/>
          <p:cNvSpPr>
            <a:spLocks noGrp="1" noChangeArrowheads="1"/>
          </p:cNvSpPr>
          <p:nvPr>
            <p:ph type="sldNum" sz="quarter" idx="4"/>
          </p:nvPr>
        </p:nvSpPr>
        <p:spPr bwMode="auto">
          <a:xfrm>
            <a:off x="7010400" y="6605588"/>
            <a:ext cx="21336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vl1pPr>
          </a:lstStyle>
          <a:p>
            <a:pPr>
              <a:defRPr/>
            </a:pPr>
            <a:fld id="{1AD7847B-8A00-4520-9F88-CC8F87E73B04}" type="slidenum">
              <a:rPr lang="en-US" altLang="ja-JP">
                <a:solidFill>
                  <a:srgbClr val="000000"/>
                </a:solidFill>
              </a:rPr>
              <a:pPr>
                <a:defRPr/>
              </a:pPr>
              <a:t>‹#›</a:t>
            </a:fld>
            <a:endParaRPr lang="en-US" altLang="ja-JP">
              <a:solidFill>
                <a:srgbClr val="000000"/>
              </a:solidFill>
            </a:endParaRPr>
          </a:p>
        </p:txBody>
      </p:sp>
      <p:pic>
        <p:nvPicPr>
          <p:cNvPr id="1031" name="Picture 40" descr="hit-u"/>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72450" y="115888"/>
            <a:ext cx="10445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41"/>
          <p:cNvSpPr>
            <a:spLocks noChangeShapeType="1"/>
          </p:cNvSpPr>
          <p:nvPr/>
        </p:nvSpPr>
        <p:spPr bwMode="auto">
          <a:xfrm>
            <a:off x="468313" y="6381750"/>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033" name="Line 42"/>
          <p:cNvSpPr>
            <a:spLocks noChangeShapeType="1"/>
          </p:cNvSpPr>
          <p:nvPr/>
        </p:nvSpPr>
        <p:spPr bwMode="auto">
          <a:xfrm>
            <a:off x="468313" y="908050"/>
            <a:ext cx="7559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0" name="Rectangle 7"/>
          <p:cNvSpPr>
            <a:spLocks noChangeArrowheads="1"/>
          </p:cNvSpPr>
          <p:nvPr/>
        </p:nvSpPr>
        <p:spPr bwMode="auto">
          <a:xfrm>
            <a:off x="0" y="6589713"/>
            <a:ext cx="4001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smtClean="0">
                <a:solidFill>
                  <a:srgbClr val="000000"/>
                </a:solidFill>
                <a:latin typeface="Times New Roman" pitchFamily="18" charset="0"/>
              </a:rPr>
              <a:t>Copyright (C).2018 </a:t>
            </a:r>
            <a:r>
              <a:rPr lang="en-US" altLang="ja-JP" sz="1200" dirty="0" err="1" smtClean="0">
                <a:solidFill>
                  <a:srgbClr val="000000"/>
                </a:solidFill>
                <a:latin typeface="Times New Roman" pitchFamily="18" charset="0"/>
              </a:rPr>
              <a:t>Tetsuyuki</a:t>
            </a:r>
            <a:r>
              <a:rPr lang="en-US" altLang="ja-JP" sz="1200" dirty="0" smtClean="0">
                <a:solidFill>
                  <a:srgbClr val="000000"/>
                </a:solidFill>
                <a:latin typeface="Times New Roman" pitchFamily="18" charset="0"/>
              </a:rPr>
              <a:t> </a:t>
            </a:r>
            <a:r>
              <a:rPr lang="en-US" altLang="ja-JP" sz="1200" dirty="0" err="1" smtClean="0">
                <a:solidFill>
                  <a:srgbClr val="000000"/>
                </a:solidFill>
                <a:latin typeface="Times New Roman" pitchFamily="18" charset="0"/>
              </a:rPr>
              <a:t>Kagaya</a:t>
            </a:r>
            <a:r>
              <a:rPr lang="en-US" altLang="ja-JP" sz="1200" dirty="0" smtClean="0">
                <a:solidFill>
                  <a:srgbClr val="000000"/>
                </a:solidFill>
                <a:latin typeface="Times New Roman" pitchFamily="18" charset="0"/>
              </a:rPr>
              <a:t> </a:t>
            </a:r>
            <a:r>
              <a:rPr lang="ja-JP" altLang="en-US" sz="1200" dirty="0" smtClean="0">
                <a:solidFill>
                  <a:srgbClr val="000000"/>
                </a:solidFill>
                <a:latin typeface="Times New Roman" pitchFamily="18" charset="0"/>
              </a:rPr>
              <a:t>　 </a:t>
            </a:r>
            <a:r>
              <a:rPr lang="en-US" altLang="ja-JP" sz="1200" dirty="0" smtClean="0">
                <a:solidFill>
                  <a:srgbClr val="000000"/>
                </a:solidFill>
                <a:latin typeface="Times New Roman" pitchFamily="18" charset="0"/>
              </a:rPr>
              <a:t>All Rights Reserved</a:t>
            </a:r>
            <a:endParaRPr lang="en-US" altLang="ja-JP" sz="1200" dirty="0">
              <a:solidFill>
                <a:srgbClr val="000000"/>
              </a:solidFill>
              <a:latin typeface="Times New Roman" pitchFamily="18" charset="0"/>
            </a:endParaRPr>
          </a:p>
        </p:txBody>
      </p:sp>
    </p:spTree>
    <p:extLst>
      <p:ext uri="{BB962C8B-B14F-4D97-AF65-F5344CB8AC3E}">
        <p14:creationId xmlns:p14="http://schemas.microsoft.com/office/powerpoint/2010/main" val="3096830909"/>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Lst>
  <p:timing>
    <p:tnLst>
      <p:par>
        <p:cTn id="1" dur="indefinite" restart="never" nodeType="tmRoot"/>
      </p:par>
    </p:tnLst>
  </p:timing>
  <p:hf hdr="0" dt="0"/>
  <p:txStyles>
    <p:titleStyle>
      <a:lvl1pPr algn="l" rtl="0" eaLnBrk="0" fontAlgn="base" hangingPunct="0">
        <a:spcBef>
          <a:spcPct val="0"/>
        </a:spcBef>
        <a:spcAft>
          <a:spcPct val="0"/>
        </a:spcAft>
        <a:defRPr kumimoji="1" sz="3100" b="1">
          <a:solidFill>
            <a:srgbClr val="800000"/>
          </a:solidFill>
          <a:latin typeface="+mj-lt"/>
          <a:ea typeface="+mj-ea"/>
          <a:cs typeface="+mj-cs"/>
        </a:defRPr>
      </a:lvl1pPr>
      <a:lvl2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2pPr>
      <a:lvl3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3pPr>
      <a:lvl4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4pPr>
      <a:lvl5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5pPr>
      <a:lvl6pPr marL="457200" algn="l" rtl="0" fontAlgn="base">
        <a:spcBef>
          <a:spcPct val="0"/>
        </a:spcBef>
        <a:spcAft>
          <a:spcPct val="0"/>
        </a:spcAft>
        <a:defRPr kumimoji="1" sz="3100" b="1">
          <a:solidFill>
            <a:srgbClr val="800000"/>
          </a:solidFill>
          <a:latin typeface="Arial" charset="0"/>
          <a:ea typeface="ＭＳ Ｐゴシック" pitchFamily="50" charset="-128"/>
        </a:defRPr>
      </a:lvl6pPr>
      <a:lvl7pPr marL="914400" algn="l" rtl="0" fontAlgn="base">
        <a:spcBef>
          <a:spcPct val="0"/>
        </a:spcBef>
        <a:spcAft>
          <a:spcPct val="0"/>
        </a:spcAft>
        <a:defRPr kumimoji="1" sz="3100" b="1">
          <a:solidFill>
            <a:srgbClr val="800000"/>
          </a:solidFill>
          <a:latin typeface="Arial" charset="0"/>
          <a:ea typeface="ＭＳ Ｐゴシック" pitchFamily="50" charset="-128"/>
        </a:defRPr>
      </a:lvl7pPr>
      <a:lvl8pPr marL="1371600" algn="l" rtl="0" fontAlgn="base">
        <a:spcBef>
          <a:spcPct val="0"/>
        </a:spcBef>
        <a:spcAft>
          <a:spcPct val="0"/>
        </a:spcAft>
        <a:defRPr kumimoji="1" sz="3100" b="1">
          <a:solidFill>
            <a:srgbClr val="800000"/>
          </a:solidFill>
          <a:latin typeface="Arial" charset="0"/>
          <a:ea typeface="ＭＳ Ｐゴシック" pitchFamily="50" charset="-128"/>
        </a:defRPr>
      </a:lvl8pPr>
      <a:lvl9pPr marL="1828800" algn="l" rtl="0" fontAlgn="base">
        <a:spcBef>
          <a:spcPct val="0"/>
        </a:spcBef>
        <a:spcAft>
          <a:spcPct val="0"/>
        </a:spcAft>
        <a:defRPr kumimoji="1" sz="3100" b="1">
          <a:solidFill>
            <a:srgbClr val="800000"/>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rgbClr val="800000"/>
        </a:buClr>
        <a:buFont typeface="Wingdings" pitchFamily="2" charset="2"/>
        <a:buChar char="n"/>
        <a:defRPr kumimoji="1" sz="2800">
          <a:solidFill>
            <a:schemeClr val="tx1"/>
          </a:solidFill>
          <a:latin typeface="+mn-lt"/>
          <a:ea typeface="+mn-ea"/>
          <a:cs typeface="+mn-cs"/>
        </a:defRPr>
      </a:lvl1pPr>
      <a:lvl2pPr marL="692150" indent="-347663" algn="l" rtl="0" eaLnBrk="0" fontAlgn="base" hangingPunct="0">
        <a:spcBef>
          <a:spcPct val="20000"/>
        </a:spcBef>
        <a:spcAft>
          <a:spcPct val="0"/>
        </a:spcAft>
        <a:buClr>
          <a:srgbClr val="800000"/>
        </a:buClr>
        <a:buFont typeface="Wingdings" pitchFamily="2" charset="2"/>
        <a:buChar char="n"/>
        <a:defRPr kumimoji="1" sz="2600">
          <a:solidFill>
            <a:schemeClr val="tx1"/>
          </a:solidFill>
          <a:latin typeface="+mn-lt"/>
          <a:ea typeface="+mn-ea"/>
        </a:defRPr>
      </a:lvl2pPr>
      <a:lvl3pPr marL="987425" indent="-293688" algn="l" rtl="0" eaLnBrk="0" fontAlgn="base" hangingPunct="0">
        <a:spcBef>
          <a:spcPct val="20000"/>
        </a:spcBef>
        <a:spcAft>
          <a:spcPct val="0"/>
        </a:spcAft>
        <a:buClr>
          <a:srgbClr val="800000"/>
        </a:buClr>
        <a:buFont typeface="Wingdings" pitchFamily="2" charset="2"/>
        <a:buChar char="n"/>
        <a:defRPr kumimoji="1" sz="2300">
          <a:solidFill>
            <a:schemeClr val="tx1"/>
          </a:solidFill>
          <a:latin typeface="+mn-lt"/>
          <a:ea typeface="+mn-ea"/>
        </a:defRPr>
      </a:lvl3pPr>
      <a:lvl4pPr marL="1281113" indent="-292100" algn="l" rtl="0" eaLnBrk="0" fontAlgn="base" hangingPunct="0">
        <a:spcBef>
          <a:spcPct val="20000"/>
        </a:spcBef>
        <a:spcAft>
          <a:spcPct val="0"/>
        </a:spcAft>
        <a:buClr>
          <a:srgbClr val="800000"/>
        </a:buClr>
        <a:buFont typeface="Wingdings" pitchFamily="2" charset="2"/>
        <a:buChar char="n"/>
        <a:defRPr kumimoji="1" sz="2000">
          <a:solidFill>
            <a:schemeClr val="tx1"/>
          </a:solidFill>
          <a:latin typeface="+mn-lt"/>
          <a:ea typeface="+mn-ea"/>
        </a:defRPr>
      </a:lvl4pPr>
      <a:lvl5pPr marL="1598613" indent="-315913" algn="l" rtl="0" eaLnBrk="0" fontAlgn="base" hangingPunct="0">
        <a:spcBef>
          <a:spcPct val="20000"/>
        </a:spcBef>
        <a:spcAft>
          <a:spcPct val="0"/>
        </a:spcAft>
        <a:buClr>
          <a:srgbClr val="800000"/>
        </a:buClr>
        <a:buFont typeface="Wingdings" pitchFamily="2" charset="2"/>
        <a:buChar char="n"/>
        <a:defRPr kumimoji="1" sz="2000">
          <a:solidFill>
            <a:schemeClr val="tx1"/>
          </a:solidFill>
          <a:latin typeface="+mn-lt"/>
          <a:ea typeface="+mn-ea"/>
        </a:defRPr>
      </a:lvl5pPr>
      <a:lvl6pPr marL="20558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6pPr>
      <a:lvl7pPr marL="25130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7pPr>
      <a:lvl8pPr marL="29702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8pPr>
      <a:lvl9pPr marL="34274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rgbClr val="000000"/>
                </a:solidFill>
                <a:latin typeface="Arial" charset="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rgbClr val="000000"/>
                </a:solidFill>
                <a:latin typeface="Arial" charset="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59765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ＭＳ Ｐゴシック" pitchFamily="50" charset="-128"/>
              </a:defRPr>
            </a:lvl1pPr>
          </a:lstStyle>
          <a:p>
            <a:fld id="{CBD8B762-6F95-4087-B0C9-DBE4DA87AF77}" type="slidenum">
              <a:rPr lang="en-US" altLang="ja-JP" smtClean="0">
                <a:latin typeface="Arial" pitchFamily="34" charset="0"/>
              </a:rPr>
              <a:pPr/>
              <a:t>‹#›</a:t>
            </a:fld>
            <a:endParaRPr lang="en-US" altLang="ja-JP" smtClean="0">
              <a:latin typeface="Arial" pitchFamily="34" charset="0"/>
            </a:endParaRPr>
          </a:p>
        </p:txBody>
      </p:sp>
      <p:sp>
        <p:nvSpPr>
          <p:cNvPr id="4103" name="Rectangle 7"/>
          <p:cNvSpPr>
            <a:spLocks noChangeArrowheads="1"/>
          </p:cNvSpPr>
          <p:nvPr userDrawn="1"/>
        </p:nvSpPr>
        <p:spPr bwMode="auto">
          <a:xfrm>
            <a:off x="0" y="6589713"/>
            <a:ext cx="3957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HGS創英角ｺﾞｼｯｸUB" pitchFamily="50" charset="-128"/>
              </a:defRPr>
            </a:lvl1pPr>
            <a:lvl2pPr marL="742950" indent="-285750">
              <a:defRPr kumimoji="1">
                <a:solidFill>
                  <a:schemeClr val="tx1"/>
                </a:solidFill>
                <a:latin typeface="Arial" charset="0"/>
                <a:ea typeface="HGS創英角ｺﾞｼｯｸUB" pitchFamily="50" charset="-128"/>
              </a:defRPr>
            </a:lvl2pPr>
            <a:lvl3pPr marL="1143000" indent="-228600">
              <a:defRPr kumimoji="1">
                <a:solidFill>
                  <a:schemeClr val="tx1"/>
                </a:solidFill>
                <a:latin typeface="Arial" charset="0"/>
                <a:ea typeface="HGS創英角ｺﾞｼｯｸUB" pitchFamily="50" charset="-128"/>
              </a:defRPr>
            </a:lvl3pPr>
            <a:lvl4pPr marL="1600200" indent="-228600">
              <a:defRPr kumimoji="1">
                <a:solidFill>
                  <a:schemeClr val="tx1"/>
                </a:solidFill>
                <a:latin typeface="Arial" charset="0"/>
                <a:ea typeface="HGS創英角ｺﾞｼｯｸUB" pitchFamily="50" charset="-128"/>
              </a:defRPr>
            </a:lvl4pPr>
            <a:lvl5pPr marL="2057400" indent="-228600">
              <a:defRPr kumimoji="1">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S創英角ｺﾞｼｯｸUB" pitchFamily="50" charset="-128"/>
              </a:defRPr>
            </a:lvl9pPr>
          </a:lstStyle>
          <a:p>
            <a:pPr>
              <a:defRPr/>
            </a:pPr>
            <a:r>
              <a:rPr lang="en-US" altLang="ja-JP" sz="1200" dirty="0" smtClean="0">
                <a:solidFill>
                  <a:srgbClr val="000000"/>
                </a:solidFill>
                <a:latin typeface="Times New Roman" pitchFamily="18" charset="0"/>
                <a:ea typeface="ＭＳ Ｐゴシック" charset="-128"/>
              </a:rPr>
              <a:t>Copyright (C).2017 </a:t>
            </a:r>
            <a:r>
              <a:rPr lang="en-US" altLang="ja-JP" sz="1200" dirty="0" err="1" smtClean="0">
                <a:solidFill>
                  <a:srgbClr val="000000"/>
                </a:solidFill>
                <a:latin typeface="Times New Roman" pitchFamily="18" charset="0"/>
                <a:ea typeface="ＭＳ Ｐゴシック" charset="-128"/>
              </a:rPr>
              <a:t>Tetsuyuki</a:t>
            </a:r>
            <a:r>
              <a:rPr lang="en-US" altLang="ja-JP" sz="1200" dirty="0" smtClean="0">
                <a:solidFill>
                  <a:srgbClr val="000000"/>
                </a:solidFill>
                <a:latin typeface="Times New Roman" pitchFamily="18" charset="0"/>
                <a:ea typeface="ＭＳ Ｐゴシック" charset="-128"/>
              </a:rPr>
              <a:t> </a:t>
            </a:r>
            <a:r>
              <a:rPr lang="en-US" altLang="ja-JP" sz="1200" dirty="0" err="1" smtClean="0">
                <a:solidFill>
                  <a:srgbClr val="000000"/>
                </a:solidFill>
                <a:latin typeface="Times New Roman" pitchFamily="18" charset="0"/>
                <a:ea typeface="ＭＳ Ｐゴシック" charset="-128"/>
              </a:rPr>
              <a:t>Kagaya</a:t>
            </a:r>
            <a:r>
              <a:rPr lang="en-US" altLang="ja-JP" sz="1200" dirty="0" smtClean="0">
                <a:solidFill>
                  <a:srgbClr val="000000"/>
                </a:solidFill>
                <a:latin typeface="Times New Roman" pitchFamily="18" charset="0"/>
                <a:ea typeface="ＭＳ Ｐゴシック" charset="-128"/>
              </a:rPr>
              <a:t> </a:t>
            </a:r>
            <a:r>
              <a:rPr lang="ja-JP" altLang="en-US" sz="1200" dirty="0" smtClean="0">
                <a:solidFill>
                  <a:srgbClr val="000000"/>
                </a:solidFill>
                <a:latin typeface="Times New Roman" pitchFamily="18" charset="0"/>
                <a:ea typeface="ＭＳ Ｐゴシック" charset="-128"/>
              </a:rPr>
              <a:t>　 </a:t>
            </a:r>
            <a:r>
              <a:rPr lang="en-US" altLang="ja-JP" sz="1200" dirty="0" smtClean="0">
                <a:solidFill>
                  <a:srgbClr val="000000"/>
                </a:solidFill>
                <a:latin typeface="Times New Roman" pitchFamily="18" charset="0"/>
                <a:ea typeface="ＭＳ Ｐゴシック" charset="-128"/>
              </a:rPr>
              <a:t>All Rights Reserved</a:t>
            </a:r>
          </a:p>
        </p:txBody>
      </p:sp>
    </p:spTree>
    <p:extLst>
      <p:ext uri="{BB962C8B-B14F-4D97-AF65-F5344CB8AC3E}">
        <p14:creationId xmlns:p14="http://schemas.microsoft.com/office/powerpoint/2010/main" val="1939986513"/>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8172450" y="152400"/>
            <a:ext cx="0" cy="1044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027" name="Rectangle 3"/>
          <p:cNvSpPr>
            <a:spLocks noGrp="1" noChangeArrowheads="1"/>
          </p:cNvSpPr>
          <p:nvPr>
            <p:ph type="title"/>
          </p:nvPr>
        </p:nvSpPr>
        <p:spPr bwMode="auto">
          <a:xfrm>
            <a:off x="457200" y="195263"/>
            <a:ext cx="75438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8" name="Rectangle 4"/>
          <p:cNvSpPr>
            <a:spLocks noGrp="1" noChangeArrowheads="1"/>
          </p:cNvSpPr>
          <p:nvPr>
            <p:ph type="body" idx="1"/>
          </p:nvPr>
        </p:nvSpPr>
        <p:spPr bwMode="auto">
          <a:xfrm>
            <a:off x="457200" y="12684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90470" name="Rectangle 6"/>
          <p:cNvSpPr>
            <a:spLocks noGrp="1" noChangeArrowheads="1"/>
          </p:cNvSpPr>
          <p:nvPr>
            <p:ph type="ftr" sz="quarter" idx="3"/>
          </p:nvPr>
        </p:nvSpPr>
        <p:spPr bwMode="auto">
          <a:xfrm>
            <a:off x="0" y="6616700"/>
            <a:ext cx="2895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vl1pPr>
          </a:lstStyle>
          <a:p>
            <a:pPr>
              <a:defRPr/>
            </a:pPr>
            <a:endParaRPr lang="en-US" altLang="ja-JP" dirty="0">
              <a:solidFill>
                <a:srgbClr val="000000"/>
              </a:solidFill>
            </a:endParaRPr>
          </a:p>
        </p:txBody>
      </p:sp>
      <p:sp>
        <p:nvSpPr>
          <p:cNvPr id="190471" name="Rectangle 7"/>
          <p:cNvSpPr>
            <a:spLocks noGrp="1" noChangeArrowheads="1"/>
          </p:cNvSpPr>
          <p:nvPr>
            <p:ph type="sldNum" sz="quarter" idx="4"/>
          </p:nvPr>
        </p:nvSpPr>
        <p:spPr bwMode="auto">
          <a:xfrm>
            <a:off x="7010400" y="6605588"/>
            <a:ext cx="21336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vl1pPr>
          </a:lstStyle>
          <a:p>
            <a:pPr>
              <a:defRPr/>
            </a:pPr>
            <a:fld id="{1AD7847B-8A00-4520-9F88-CC8F87E73B04}" type="slidenum">
              <a:rPr lang="en-US" altLang="ja-JP">
                <a:solidFill>
                  <a:srgbClr val="000000"/>
                </a:solidFill>
              </a:rPr>
              <a:pPr>
                <a:defRPr/>
              </a:pPr>
              <a:t>‹#›</a:t>
            </a:fld>
            <a:endParaRPr lang="en-US" altLang="ja-JP">
              <a:solidFill>
                <a:srgbClr val="000000"/>
              </a:solidFill>
            </a:endParaRPr>
          </a:p>
        </p:txBody>
      </p:sp>
      <p:pic>
        <p:nvPicPr>
          <p:cNvPr id="1031" name="Picture 40" descr="hit-u"/>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115888"/>
            <a:ext cx="10445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41"/>
          <p:cNvSpPr>
            <a:spLocks noChangeShapeType="1"/>
          </p:cNvSpPr>
          <p:nvPr/>
        </p:nvSpPr>
        <p:spPr bwMode="auto">
          <a:xfrm>
            <a:off x="468313" y="6381750"/>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033" name="Line 42"/>
          <p:cNvSpPr>
            <a:spLocks noChangeShapeType="1"/>
          </p:cNvSpPr>
          <p:nvPr/>
        </p:nvSpPr>
        <p:spPr bwMode="auto">
          <a:xfrm>
            <a:off x="468313" y="908050"/>
            <a:ext cx="7559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0" name="Rectangle 7"/>
          <p:cNvSpPr>
            <a:spLocks noChangeArrowheads="1"/>
          </p:cNvSpPr>
          <p:nvPr/>
        </p:nvSpPr>
        <p:spPr bwMode="auto">
          <a:xfrm>
            <a:off x="0" y="6589713"/>
            <a:ext cx="40499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smtClean="0">
                <a:solidFill>
                  <a:srgbClr val="000000"/>
                </a:solidFill>
                <a:latin typeface="Times New Roman" pitchFamily="18" charset="0"/>
              </a:rPr>
              <a:t>Copyright (C).2018 </a:t>
            </a:r>
            <a:r>
              <a:rPr lang="en-US" altLang="ja-JP" sz="1200" dirty="0" err="1" smtClean="0">
                <a:solidFill>
                  <a:srgbClr val="000000"/>
                </a:solidFill>
                <a:latin typeface="Times New Roman" pitchFamily="18" charset="0"/>
              </a:rPr>
              <a:t>Tetsuyuki</a:t>
            </a:r>
            <a:r>
              <a:rPr lang="en-US" altLang="ja-JP" sz="1200" dirty="0" smtClean="0">
                <a:solidFill>
                  <a:srgbClr val="000000"/>
                </a:solidFill>
                <a:latin typeface="Times New Roman" pitchFamily="18" charset="0"/>
              </a:rPr>
              <a:t> </a:t>
            </a:r>
            <a:r>
              <a:rPr lang="en-US" altLang="ja-JP" sz="1200" dirty="0" err="1" smtClean="0">
                <a:solidFill>
                  <a:srgbClr val="000000"/>
                </a:solidFill>
                <a:latin typeface="Times New Roman" pitchFamily="18" charset="0"/>
              </a:rPr>
              <a:t>Kagaya</a:t>
            </a:r>
            <a:r>
              <a:rPr lang="en-US" altLang="ja-JP" sz="1200" dirty="0" smtClean="0">
                <a:solidFill>
                  <a:srgbClr val="000000"/>
                </a:solidFill>
                <a:latin typeface="Times New Roman" pitchFamily="18" charset="0"/>
              </a:rPr>
              <a:t> </a:t>
            </a:r>
            <a:r>
              <a:rPr lang="ja-JP" altLang="en-US" sz="1200" dirty="0" smtClean="0">
                <a:solidFill>
                  <a:srgbClr val="000000"/>
                </a:solidFill>
                <a:latin typeface="Times New Roman" pitchFamily="18" charset="0"/>
              </a:rPr>
              <a:t>　 </a:t>
            </a:r>
            <a:r>
              <a:rPr lang="en-US" altLang="ja-JP" sz="1200" dirty="0" smtClean="0">
                <a:solidFill>
                  <a:srgbClr val="000000"/>
                </a:solidFill>
                <a:latin typeface="Times New Roman" pitchFamily="18" charset="0"/>
              </a:rPr>
              <a:t>All Rights Reserved</a:t>
            </a:r>
            <a:endParaRPr lang="en-US" altLang="ja-JP" sz="1200" dirty="0">
              <a:solidFill>
                <a:srgbClr val="000000"/>
              </a:solidFill>
              <a:latin typeface="Times New Roman" pitchFamily="18" charset="0"/>
            </a:endParaRPr>
          </a:p>
        </p:txBody>
      </p:sp>
    </p:spTree>
    <p:extLst>
      <p:ext uri="{BB962C8B-B14F-4D97-AF65-F5344CB8AC3E}">
        <p14:creationId xmlns:p14="http://schemas.microsoft.com/office/powerpoint/2010/main" val="3334781772"/>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100" b="1">
          <a:solidFill>
            <a:srgbClr val="800000"/>
          </a:solidFill>
          <a:latin typeface="+mj-lt"/>
          <a:ea typeface="+mj-ea"/>
          <a:cs typeface="+mj-cs"/>
        </a:defRPr>
      </a:lvl1pPr>
      <a:lvl2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2pPr>
      <a:lvl3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3pPr>
      <a:lvl4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4pPr>
      <a:lvl5pPr algn="l" rtl="0" eaLnBrk="0" fontAlgn="base" hangingPunct="0">
        <a:spcBef>
          <a:spcPct val="0"/>
        </a:spcBef>
        <a:spcAft>
          <a:spcPct val="0"/>
        </a:spcAft>
        <a:defRPr kumimoji="1" sz="3100" b="1">
          <a:solidFill>
            <a:srgbClr val="800000"/>
          </a:solidFill>
          <a:latin typeface="Arial" charset="0"/>
          <a:ea typeface="ＭＳ Ｐゴシック" pitchFamily="50" charset="-128"/>
        </a:defRPr>
      </a:lvl5pPr>
      <a:lvl6pPr marL="457200" algn="l" rtl="0" fontAlgn="base">
        <a:spcBef>
          <a:spcPct val="0"/>
        </a:spcBef>
        <a:spcAft>
          <a:spcPct val="0"/>
        </a:spcAft>
        <a:defRPr kumimoji="1" sz="3100" b="1">
          <a:solidFill>
            <a:srgbClr val="800000"/>
          </a:solidFill>
          <a:latin typeface="Arial" charset="0"/>
          <a:ea typeface="ＭＳ Ｐゴシック" pitchFamily="50" charset="-128"/>
        </a:defRPr>
      </a:lvl6pPr>
      <a:lvl7pPr marL="914400" algn="l" rtl="0" fontAlgn="base">
        <a:spcBef>
          <a:spcPct val="0"/>
        </a:spcBef>
        <a:spcAft>
          <a:spcPct val="0"/>
        </a:spcAft>
        <a:defRPr kumimoji="1" sz="3100" b="1">
          <a:solidFill>
            <a:srgbClr val="800000"/>
          </a:solidFill>
          <a:latin typeface="Arial" charset="0"/>
          <a:ea typeface="ＭＳ Ｐゴシック" pitchFamily="50" charset="-128"/>
        </a:defRPr>
      </a:lvl7pPr>
      <a:lvl8pPr marL="1371600" algn="l" rtl="0" fontAlgn="base">
        <a:spcBef>
          <a:spcPct val="0"/>
        </a:spcBef>
        <a:spcAft>
          <a:spcPct val="0"/>
        </a:spcAft>
        <a:defRPr kumimoji="1" sz="3100" b="1">
          <a:solidFill>
            <a:srgbClr val="800000"/>
          </a:solidFill>
          <a:latin typeface="Arial" charset="0"/>
          <a:ea typeface="ＭＳ Ｐゴシック" pitchFamily="50" charset="-128"/>
        </a:defRPr>
      </a:lvl8pPr>
      <a:lvl9pPr marL="1828800" algn="l" rtl="0" fontAlgn="base">
        <a:spcBef>
          <a:spcPct val="0"/>
        </a:spcBef>
        <a:spcAft>
          <a:spcPct val="0"/>
        </a:spcAft>
        <a:defRPr kumimoji="1" sz="3100" b="1">
          <a:solidFill>
            <a:srgbClr val="800000"/>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rgbClr val="800000"/>
        </a:buClr>
        <a:buFont typeface="Wingdings" pitchFamily="2" charset="2"/>
        <a:buChar char="n"/>
        <a:defRPr kumimoji="1" sz="2800">
          <a:solidFill>
            <a:schemeClr val="tx1"/>
          </a:solidFill>
          <a:latin typeface="+mn-lt"/>
          <a:ea typeface="+mn-ea"/>
          <a:cs typeface="+mn-cs"/>
        </a:defRPr>
      </a:lvl1pPr>
      <a:lvl2pPr marL="692150" indent="-347663" algn="l" rtl="0" eaLnBrk="0" fontAlgn="base" hangingPunct="0">
        <a:spcBef>
          <a:spcPct val="20000"/>
        </a:spcBef>
        <a:spcAft>
          <a:spcPct val="0"/>
        </a:spcAft>
        <a:buClr>
          <a:srgbClr val="800000"/>
        </a:buClr>
        <a:buFont typeface="Wingdings" pitchFamily="2" charset="2"/>
        <a:buChar char="n"/>
        <a:defRPr kumimoji="1" sz="2600">
          <a:solidFill>
            <a:schemeClr val="tx1"/>
          </a:solidFill>
          <a:latin typeface="+mn-lt"/>
          <a:ea typeface="+mn-ea"/>
        </a:defRPr>
      </a:lvl2pPr>
      <a:lvl3pPr marL="987425" indent="-293688" algn="l" rtl="0" eaLnBrk="0" fontAlgn="base" hangingPunct="0">
        <a:spcBef>
          <a:spcPct val="20000"/>
        </a:spcBef>
        <a:spcAft>
          <a:spcPct val="0"/>
        </a:spcAft>
        <a:buClr>
          <a:srgbClr val="800000"/>
        </a:buClr>
        <a:buFont typeface="Wingdings" pitchFamily="2" charset="2"/>
        <a:buChar char="n"/>
        <a:defRPr kumimoji="1" sz="2300">
          <a:solidFill>
            <a:schemeClr val="tx1"/>
          </a:solidFill>
          <a:latin typeface="+mn-lt"/>
          <a:ea typeface="+mn-ea"/>
        </a:defRPr>
      </a:lvl3pPr>
      <a:lvl4pPr marL="1281113" indent="-292100" algn="l" rtl="0" eaLnBrk="0" fontAlgn="base" hangingPunct="0">
        <a:spcBef>
          <a:spcPct val="20000"/>
        </a:spcBef>
        <a:spcAft>
          <a:spcPct val="0"/>
        </a:spcAft>
        <a:buClr>
          <a:srgbClr val="800000"/>
        </a:buClr>
        <a:buFont typeface="Wingdings" pitchFamily="2" charset="2"/>
        <a:buChar char="n"/>
        <a:defRPr kumimoji="1" sz="2000">
          <a:solidFill>
            <a:schemeClr val="tx1"/>
          </a:solidFill>
          <a:latin typeface="+mn-lt"/>
          <a:ea typeface="+mn-ea"/>
        </a:defRPr>
      </a:lvl4pPr>
      <a:lvl5pPr marL="1598613" indent="-315913" algn="l" rtl="0" eaLnBrk="0" fontAlgn="base" hangingPunct="0">
        <a:spcBef>
          <a:spcPct val="20000"/>
        </a:spcBef>
        <a:spcAft>
          <a:spcPct val="0"/>
        </a:spcAft>
        <a:buClr>
          <a:srgbClr val="800000"/>
        </a:buClr>
        <a:buFont typeface="Wingdings" pitchFamily="2" charset="2"/>
        <a:buChar char="n"/>
        <a:defRPr kumimoji="1" sz="2000">
          <a:solidFill>
            <a:schemeClr val="tx1"/>
          </a:solidFill>
          <a:latin typeface="+mn-lt"/>
          <a:ea typeface="+mn-ea"/>
        </a:defRPr>
      </a:lvl5pPr>
      <a:lvl6pPr marL="20558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6pPr>
      <a:lvl7pPr marL="25130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7pPr>
      <a:lvl8pPr marL="29702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8pPr>
      <a:lvl9pPr marL="3427413" indent="-315913" algn="l" rtl="0" fontAlgn="base">
        <a:spcBef>
          <a:spcPct val="20000"/>
        </a:spcBef>
        <a:spcAft>
          <a:spcPct val="0"/>
        </a:spcAft>
        <a:buClr>
          <a:srgbClr val="800000"/>
        </a:buClr>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20F393C-F1A7-4B67-A5DA-0A7E4DF95227}" type="datetimeFigureOut">
              <a:rPr lang="ja-JP" altLang="en-US" smtClean="0">
                <a:solidFill>
                  <a:prstClr val="black">
                    <a:tint val="75000"/>
                  </a:prstClr>
                </a:solidFill>
                <a:latin typeface="Calibri"/>
                <a:ea typeface="ＭＳ Ｐゴシック"/>
              </a:rPr>
              <a:pPr fontAlgn="auto">
                <a:spcBef>
                  <a:spcPts val="0"/>
                </a:spcBef>
                <a:spcAft>
                  <a:spcPts val="0"/>
                </a:spcAft>
              </a:pPr>
              <a:t>2018/10/14</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387B07F-A651-4923-8D6C-52ABA0FCD7A0}"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
        <p:nvSpPr>
          <p:cNvPr id="7" name="正方形/長方形 6"/>
          <p:cNvSpPr/>
          <p:nvPr/>
        </p:nvSpPr>
        <p:spPr>
          <a:xfrm>
            <a:off x="0" y="6581004"/>
            <a:ext cx="4572000" cy="276999"/>
          </a:xfrm>
          <a:prstGeom prst="rect">
            <a:avLst/>
          </a:prstGeom>
        </p:spPr>
        <p:txBody>
          <a:bodyPr>
            <a:spAutoFit/>
          </a:bodyPr>
          <a:lstStyle/>
          <a:p>
            <a:pPr fontAlgn="auto">
              <a:spcBef>
                <a:spcPts val="0"/>
              </a:spcBef>
              <a:spcAft>
                <a:spcPts val="0"/>
              </a:spcAft>
            </a:pPr>
            <a:r>
              <a:rPr lang="en-US" altLang="ja-JP" sz="1200" dirty="0" smtClean="0">
                <a:solidFill>
                  <a:prstClr val="black"/>
                </a:solidFill>
                <a:latin typeface="Times New Roman" pitchFamily="18" charset="0"/>
                <a:ea typeface="ＭＳ Ｐゴシック"/>
                <a:cs typeface="Times New Roman" pitchFamily="18" charset="0"/>
              </a:rPr>
              <a:t>Copyright (C).2018 </a:t>
            </a:r>
            <a:r>
              <a:rPr lang="en-US" altLang="ja-JP" sz="1200" dirty="0" err="1" smtClean="0">
                <a:solidFill>
                  <a:prstClr val="black"/>
                </a:solidFill>
                <a:latin typeface="Times New Roman" pitchFamily="18" charset="0"/>
                <a:ea typeface="ＭＳ Ｐゴシック"/>
                <a:cs typeface="Times New Roman" pitchFamily="18" charset="0"/>
              </a:rPr>
              <a:t>Tetsuyuki</a:t>
            </a:r>
            <a:r>
              <a:rPr lang="en-US" altLang="ja-JP" sz="1200" dirty="0" smtClean="0">
                <a:solidFill>
                  <a:prstClr val="black"/>
                </a:solidFill>
                <a:latin typeface="Times New Roman" pitchFamily="18" charset="0"/>
                <a:ea typeface="ＭＳ Ｐゴシック"/>
                <a:cs typeface="Times New Roman" pitchFamily="18" charset="0"/>
              </a:rPr>
              <a:t> </a:t>
            </a:r>
            <a:r>
              <a:rPr lang="en-US" altLang="ja-JP" sz="1200" dirty="0" err="1" smtClean="0">
                <a:solidFill>
                  <a:prstClr val="black"/>
                </a:solidFill>
                <a:latin typeface="Times New Roman" pitchFamily="18" charset="0"/>
                <a:ea typeface="ＭＳ Ｐゴシック"/>
                <a:cs typeface="Times New Roman" pitchFamily="18" charset="0"/>
              </a:rPr>
              <a:t>Kagaya</a:t>
            </a:r>
            <a:r>
              <a:rPr lang="en-US" altLang="ja-JP" sz="1200" dirty="0" smtClean="0">
                <a:solidFill>
                  <a:prstClr val="black"/>
                </a:solidFill>
                <a:latin typeface="Times New Roman" pitchFamily="18" charset="0"/>
                <a:ea typeface="ＭＳ Ｐゴシック"/>
                <a:cs typeface="Times New Roman" pitchFamily="18" charset="0"/>
              </a:rPr>
              <a:t> </a:t>
            </a:r>
            <a:r>
              <a:rPr lang="ja-JP" altLang="en-US" sz="1200" dirty="0" smtClean="0">
                <a:solidFill>
                  <a:prstClr val="black"/>
                </a:solidFill>
                <a:latin typeface="Times New Roman" pitchFamily="18" charset="0"/>
                <a:ea typeface="ＭＳ Ｐゴシック"/>
                <a:cs typeface="Times New Roman" pitchFamily="18" charset="0"/>
              </a:rPr>
              <a:t>　 </a:t>
            </a:r>
            <a:r>
              <a:rPr lang="en-US" altLang="ja-JP" sz="1200" dirty="0" smtClean="0">
                <a:solidFill>
                  <a:prstClr val="black"/>
                </a:solidFill>
                <a:latin typeface="Times New Roman" pitchFamily="18" charset="0"/>
                <a:ea typeface="ＭＳ Ｐゴシック"/>
                <a:cs typeface="Times New Roman" pitchFamily="18" charset="0"/>
              </a:rPr>
              <a:t>All Rights Reserved</a:t>
            </a:r>
            <a:endParaRPr lang="ja-JP" altLang="en-US" sz="1200" dirty="0">
              <a:solidFill>
                <a:prstClr val="black"/>
              </a:solidFill>
              <a:latin typeface="Times New Roman" pitchFamily="18" charset="0"/>
              <a:ea typeface="ＭＳ Ｐゴシック"/>
              <a:cs typeface="Times New Roman" pitchFamily="18" charset="0"/>
            </a:endParaRPr>
          </a:p>
        </p:txBody>
      </p:sp>
    </p:spTree>
    <p:extLst>
      <p:ext uri="{BB962C8B-B14F-4D97-AF65-F5344CB8AC3E}">
        <p14:creationId xmlns:p14="http://schemas.microsoft.com/office/powerpoint/2010/main" val="3028857740"/>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1"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1" y="1825626"/>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defTabSz="742950" fontAlgn="auto">
              <a:spcBef>
                <a:spcPts val="0"/>
              </a:spcBef>
              <a:spcAft>
                <a:spcPts val="0"/>
              </a:spcAft>
            </a:pPr>
            <a:fld id="{50A9071E-B447-4968-98CB-9081C29C161A}" type="datetime1">
              <a:rPr lang="ja-JP" altLang="en-US" smtClean="0">
                <a:solidFill>
                  <a:prstClr val="black">
                    <a:tint val="75000"/>
                  </a:prstClr>
                </a:solidFill>
                <a:latin typeface="Calibri" panose="020F0502020204030204"/>
                <a:ea typeface="ＭＳ Ｐゴシック"/>
              </a:rPr>
              <a:pPr defTabSz="742950" fontAlgn="auto">
                <a:spcBef>
                  <a:spcPts val="0"/>
                </a:spcBef>
                <a:spcAft>
                  <a:spcPts val="0"/>
                </a:spcAft>
              </a:pPr>
              <a:t>2018/10/14</a:t>
            </a:fld>
            <a:endParaRPr lang="ja-JP" altLang="en-US">
              <a:solidFill>
                <a:prstClr val="black">
                  <a:tint val="75000"/>
                </a:prstClr>
              </a:solidFill>
              <a:latin typeface="Calibri" panose="020F0502020204030204"/>
              <a:ea typeface="ＭＳ Ｐゴシック"/>
            </a:endParaRPr>
          </a:p>
        </p:txBody>
      </p:sp>
      <p:sp>
        <p:nvSpPr>
          <p:cNvPr id="5" name="フッター プレースホルダー 4"/>
          <p:cNvSpPr>
            <a:spLocks noGrp="1"/>
          </p:cNvSpPr>
          <p:nvPr>
            <p:ph type="ftr" sz="quarter" idx="3"/>
          </p:nvPr>
        </p:nvSpPr>
        <p:spPr>
          <a:xfrm>
            <a:off x="3028951" y="6356351"/>
            <a:ext cx="30861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defTabSz="742950" fontAlgn="auto">
              <a:spcBef>
                <a:spcPts val="0"/>
              </a:spcBef>
              <a:spcAft>
                <a:spcPts val="0"/>
              </a:spcAft>
            </a:pPr>
            <a:endParaRPr lang="ja-JP" altLang="en-US">
              <a:solidFill>
                <a:prstClr val="black">
                  <a:tint val="75000"/>
                </a:prstClr>
              </a:solidFill>
              <a:latin typeface="Calibri" panose="020F0502020204030204"/>
              <a:ea typeface="ＭＳ Ｐゴシック"/>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defTabSz="742950" fontAlgn="auto">
              <a:spcBef>
                <a:spcPts val="0"/>
              </a:spcBef>
              <a:spcAft>
                <a:spcPts val="0"/>
              </a:spcAft>
            </a:pPr>
            <a:fld id="{1F2BD5F7-C57C-4E34-8384-889951838729}" type="slidenum">
              <a:rPr lang="ja-JP" altLang="en-US" smtClean="0">
                <a:solidFill>
                  <a:prstClr val="black">
                    <a:tint val="75000"/>
                  </a:prstClr>
                </a:solidFill>
                <a:latin typeface="Calibri" panose="020F0502020204030204"/>
                <a:ea typeface="ＭＳ Ｐゴシック"/>
              </a:rPr>
              <a:pPr defTabSz="742950" fontAlgn="auto">
                <a:spcBef>
                  <a:spcPts val="0"/>
                </a:spcBef>
                <a:spcAft>
                  <a:spcPts val="0"/>
                </a:spcAft>
              </a:pPr>
              <a:t>‹#›</a:t>
            </a:fld>
            <a:endParaRPr lang="ja-JP" altLang="en-US">
              <a:solidFill>
                <a:prstClr val="black">
                  <a:tint val="75000"/>
                </a:prstClr>
              </a:solidFill>
              <a:latin typeface="Calibri" panose="020F0502020204030204"/>
              <a:ea typeface="ＭＳ Ｐゴシック"/>
            </a:endParaRPr>
          </a:p>
        </p:txBody>
      </p:sp>
      <p:sp>
        <p:nvSpPr>
          <p:cNvPr id="7" name="正方形/長方形 6"/>
          <p:cNvSpPr/>
          <p:nvPr/>
        </p:nvSpPr>
        <p:spPr>
          <a:xfrm>
            <a:off x="0" y="6581004"/>
            <a:ext cx="4572000" cy="276999"/>
          </a:xfrm>
          <a:prstGeom prst="rect">
            <a:avLst/>
          </a:prstGeom>
        </p:spPr>
        <p:txBody>
          <a:bodyPr>
            <a:spAutoFit/>
          </a:bodyPr>
          <a:lstStyle/>
          <a:p>
            <a:pPr fontAlgn="auto">
              <a:spcBef>
                <a:spcPts val="0"/>
              </a:spcBef>
              <a:spcAft>
                <a:spcPts val="0"/>
              </a:spcAft>
            </a:pPr>
            <a:r>
              <a:rPr lang="en-US" altLang="ja-JP" sz="1200" dirty="0" smtClean="0">
                <a:solidFill>
                  <a:prstClr val="black"/>
                </a:solidFill>
                <a:latin typeface="Times New Roman" pitchFamily="18" charset="0"/>
                <a:ea typeface="ＭＳ Ｐゴシック"/>
                <a:cs typeface="Times New Roman" pitchFamily="18" charset="0"/>
              </a:rPr>
              <a:t>Copyright (C).2018 </a:t>
            </a:r>
            <a:r>
              <a:rPr lang="en-US" altLang="ja-JP" sz="1200" dirty="0" err="1" smtClean="0">
                <a:solidFill>
                  <a:prstClr val="black"/>
                </a:solidFill>
                <a:latin typeface="Times New Roman" pitchFamily="18" charset="0"/>
                <a:ea typeface="ＭＳ Ｐゴシック"/>
                <a:cs typeface="Times New Roman" pitchFamily="18" charset="0"/>
              </a:rPr>
              <a:t>Tetsuyuki</a:t>
            </a:r>
            <a:r>
              <a:rPr lang="en-US" altLang="ja-JP" sz="1200" dirty="0" smtClean="0">
                <a:solidFill>
                  <a:prstClr val="black"/>
                </a:solidFill>
                <a:latin typeface="Times New Roman" pitchFamily="18" charset="0"/>
                <a:ea typeface="ＭＳ Ｐゴシック"/>
                <a:cs typeface="Times New Roman" pitchFamily="18" charset="0"/>
              </a:rPr>
              <a:t> </a:t>
            </a:r>
            <a:r>
              <a:rPr lang="en-US" altLang="ja-JP" sz="1200" dirty="0" err="1" smtClean="0">
                <a:solidFill>
                  <a:prstClr val="black"/>
                </a:solidFill>
                <a:latin typeface="Times New Roman" pitchFamily="18" charset="0"/>
                <a:ea typeface="ＭＳ Ｐゴシック"/>
                <a:cs typeface="Times New Roman" pitchFamily="18" charset="0"/>
              </a:rPr>
              <a:t>Kagaya</a:t>
            </a:r>
            <a:r>
              <a:rPr lang="en-US" altLang="ja-JP" sz="1200" dirty="0" smtClean="0">
                <a:solidFill>
                  <a:prstClr val="black"/>
                </a:solidFill>
                <a:latin typeface="Times New Roman" pitchFamily="18" charset="0"/>
                <a:ea typeface="ＭＳ Ｐゴシック"/>
                <a:cs typeface="Times New Roman" pitchFamily="18" charset="0"/>
              </a:rPr>
              <a:t> </a:t>
            </a:r>
            <a:r>
              <a:rPr lang="ja-JP" altLang="en-US" sz="1200" dirty="0" smtClean="0">
                <a:solidFill>
                  <a:prstClr val="black"/>
                </a:solidFill>
                <a:latin typeface="Times New Roman" pitchFamily="18" charset="0"/>
                <a:ea typeface="ＭＳ Ｐゴシック"/>
                <a:cs typeface="Times New Roman" pitchFamily="18" charset="0"/>
              </a:rPr>
              <a:t>　 </a:t>
            </a:r>
            <a:r>
              <a:rPr lang="en-US" altLang="ja-JP" sz="1200" dirty="0" smtClean="0">
                <a:solidFill>
                  <a:prstClr val="black"/>
                </a:solidFill>
                <a:latin typeface="Times New Roman" pitchFamily="18" charset="0"/>
                <a:ea typeface="ＭＳ Ｐゴシック"/>
                <a:cs typeface="Times New Roman" pitchFamily="18" charset="0"/>
              </a:rPr>
              <a:t>All Rights Reserved</a:t>
            </a:r>
            <a:endParaRPr lang="ja-JP" altLang="en-US" sz="1200" dirty="0">
              <a:solidFill>
                <a:prstClr val="black"/>
              </a:solidFill>
              <a:latin typeface="Times New Roman" pitchFamily="18" charset="0"/>
              <a:ea typeface="ＭＳ Ｐゴシック"/>
              <a:cs typeface="Times New Roman" pitchFamily="18" charset="0"/>
            </a:endParaRPr>
          </a:p>
        </p:txBody>
      </p:sp>
    </p:spTree>
    <p:extLst>
      <p:ext uri="{BB962C8B-B14F-4D97-AF65-F5344CB8AC3E}">
        <p14:creationId xmlns:p14="http://schemas.microsoft.com/office/powerpoint/2010/main" val="318021195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0" name="Rectangle 6"/>
          <p:cNvSpPr>
            <a:spLocks noGrp="1" noChangeArrowheads="1"/>
          </p:cNvSpPr>
          <p:nvPr>
            <p:ph type="sldNum" sz="quarter" idx="4"/>
          </p:nvPr>
        </p:nvSpPr>
        <p:spPr bwMode="auto">
          <a:xfrm>
            <a:off x="8388350" y="6453188"/>
            <a:ext cx="720725"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64E3613C-32D1-4081-A553-3EBC1F04ED30}" type="slidenum">
              <a:rPr lang="en-US" altLang="ja-JP">
                <a:solidFill>
                  <a:srgbClr val="000000"/>
                </a:solidFill>
              </a:rPr>
              <a:pPr>
                <a:defRPr/>
              </a:pPr>
              <a:t>‹#›</a:t>
            </a:fld>
            <a:endParaRPr lang="en-US" altLang="ja-JP">
              <a:solidFill>
                <a:srgbClr val="000000"/>
              </a:solidFill>
            </a:endParaRPr>
          </a:p>
        </p:txBody>
      </p:sp>
      <p:sp>
        <p:nvSpPr>
          <p:cNvPr id="1029" name="Rectangle 7"/>
          <p:cNvSpPr>
            <a:spLocks noChangeArrowheads="1"/>
          </p:cNvSpPr>
          <p:nvPr userDrawn="1"/>
        </p:nvSpPr>
        <p:spPr bwMode="auto">
          <a:xfrm>
            <a:off x="0" y="6589713"/>
            <a:ext cx="3957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defRPr/>
            </a:pPr>
            <a:r>
              <a:rPr lang="en-US" altLang="ja-JP" sz="1200" dirty="0" smtClean="0">
                <a:solidFill>
                  <a:srgbClr val="000000"/>
                </a:solidFill>
                <a:latin typeface="Times New Roman" pitchFamily="18" charset="0"/>
                <a:ea typeface="ＭＳ Ｐゴシック" charset="-128"/>
              </a:rPr>
              <a:t>Copyright (C).2018 </a:t>
            </a:r>
            <a:r>
              <a:rPr lang="en-US" altLang="ja-JP" sz="1200" dirty="0" err="1" smtClean="0">
                <a:solidFill>
                  <a:srgbClr val="000000"/>
                </a:solidFill>
                <a:latin typeface="Times New Roman" pitchFamily="18" charset="0"/>
                <a:ea typeface="ＭＳ Ｐゴシック" charset="-128"/>
              </a:rPr>
              <a:t>Tetsuyuki</a:t>
            </a:r>
            <a:r>
              <a:rPr lang="en-US" altLang="ja-JP" sz="1200" dirty="0" smtClean="0">
                <a:solidFill>
                  <a:srgbClr val="000000"/>
                </a:solidFill>
                <a:latin typeface="Times New Roman" pitchFamily="18" charset="0"/>
                <a:ea typeface="ＭＳ Ｐゴシック" charset="-128"/>
              </a:rPr>
              <a:t> </a:t>
            </a:r>
            <a:r>
              <a:rPr lang="en-US" altLang="ja-JP" sz="1200" dirty="0" err="1" smtClean="0">
                <a:solidFill>
                  <a:srgbClr val="000000"/>
                </a:solidFill>
                <a:latin typeface="Times New Roman" pitchFamily="18" charset="0"/>
                <a:ea typeface="ＭＳ Ｐゴシック" charset="-128"/>
              </a:rPr>
              <a:t>Kagaya</a:t>
            </a:r>
            <a:r>
              <a:rPr lang="en-US" altLang="ja-JP" sz="1200" dirty="0" smtClean="0">
                <a:solidFill>
                  <a:srgbClr val="000000"/>
                </a:solidFill>
                <a:latin typeface="Times New Roman" pitchFamily="18" charset="0"/>
                <a:ea typeface="ＭＳ Ｐゴシック" charset="-128"/>
              </a:rPr>
              <a:t> </a:t>
            </a:r>
            <a:r>
              <a:rPr lang="ja-JP" altLang="en-US" sz="1200" dirty="0" smtClean="0">
                <a:solidFill>
                  <a:srgbClr val="000000"/>
                </a:solidFill>
                <a:latin typeface="Times New Roman" pitchFamily="18" charset="0"/>
                <a:ea typeface="ＭＳ Ｐゴシック" charset="-128"/>
              </a:rPr>
              <a:t>　 </a:t>
            </a:r>
            <a:r>
              <a:rPr lang="en-US" altLang="ja-JP" sz="1200" dirty="0" smtClean="0">
                <a:solidFill>
                  <a:srgbClr val="000000"/>
                </a:solidFill>
                <a:latin typeface="Times New Roman" pitchFamily="18" charset="0"/>
                <a:ea typeface="ＭＳ Ｐゴシック" charset="-128"/>
              </a:rPr>
              <a:t>All Rights Reserved</a:t>
            </a:r>
          </a:p>
        </p:txBody>
      </p:sp>
    </p:spTree>
    <p:extLst>
      <p:ext uri="{BB962C8B-B14F-4D97-AF65-F5344CB8AC3E}">
        <p14:creationId xmlns:p14="http://schemas.microsoft.com/office/powerpoint/2010/main" val="2870083338"/>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2051"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fld id="{32F4BF0F-ED4E-4707-8929-D7BEBF7F6F1C}" type="datetimeFigureOut">
              <a:rPr lang="ja-JP" altLang="en-US"/>
              <a:pPr>
                <a:defRPr/>
              </a:pPr>
              <a:t>2018/10/14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ea typeface="ＭＳ Ｐゴシック" panose="020B0600070205080204" pitchFamily="50" charset="-128"/>
              </a:defRPr>
            </a:lvl1pPr>
          </a:lstStyle>
          <a:p>
            <a:fld id="{31B5AF5A-4DC8-4AC3-94BE-3E506EDB40A1}" type="slidenum">
              <a:rPr lang="ja-JP" altLang="en-US" smtClean="0"/>
              <a:pPr/>
              <a:t>‹#›</a:t>
            </a:fld>
            <a:endParaRPr lang="ja-JP" altLang="en-US" smtClean="0"/>
          </a:p>
        </p:txBody>
      </p:sp>
      <p:sp>
        <p:nvSpPr>
          <p:cNvPr id="3079" name="正方形/長方形 6"/>
          <p:cNvSpPr>
            <a:spLocks noChangeArrowheads="1"/>
          </p:cNvSpPr>
          <p:nvPr userDrawn="1"/>
        </p:nvSpPr>
        <p:spPr bwMode="auto">
          <a:xfrm>
            <a:off x="0" y="6581775"/>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defRPr/>
            </a:pPr>
            <a:r>
              <a:rPr lang="en-US" altLang="ja-JP" sz="1200" dirty="0" smtClean="0">
                <a:solidFill>
                  <a:srgbClr val="000000"/>
                </a:solidFill>
                <a:latin typeface="Times New Roman" pitchFamily="18" charset="0"/>
                <a:ea typeface="ＭＳ Ｐゴシック" pitchFamily="50" charset="-128"/>
                <a:cs typeface="Times New Roman" pitchFamily="18" charset="0"/>
              </a:rPr>
              <a:t>Copyright(c) 2016 </a:t>
            </a:r>
            <a:r>
              <a:rPr lang="en-US" altLang="ja-JP" sz="1200" dirty="0" err="1" smtClean="0">
                <a:solidFill>
                  <a:srgbClr val="000000"/>
                </a:solidFill>
                <a:latin typeface="Times New Roman" pitchFamily="18" charset="0"/>
                <a:ea typeface="ＭＳ Ｐゴシック" pitchFamily="50" charset="-128"/>
                <a:cs typeface="Times New Roman" pitchFamily="18" charset="0"/>
              </a:rPr>
              <a:t>Tetsuyuki</a:t>
            </a:r>
            <a:r>
              <a:rPr lang="en-US" altLang="ja-JP" sz="1200" dirty="0" smtClean="0">
                <a:solidFill>
                  <a:srgbClr val="000000"/>
                </a:solidFill>
                <a:latin typeface="Times New Roman" pitchFamily="18" charset="0"/>
                <a:ea typeface="ＭＳ Ｐゴシック" pitchFamily="50" charset="-128"/>
                <a:cs typeface="Times New Roman" pitchFamily="18" charset="0"/>
              </a:rPr>
              <a:t> </a:t>
            </a:r>
            <a:r>
              <a:rPr lang="en-US" altLang="ja-JP" sz="1200" dirty="0" err="1" smtClean="0">
                <a:solidFill>
                  <a:srgbClr val="000000"/>
                </a:solidFill>
                <a:latin typeface="Times New Roman" pitchFamily="18" charset="0"/>
                <a:ea typeface="ＭＳ Ｐゴシック" pitchFamily="50" charset="-128"/>
                <a:cs typeface="Times New Roman" pitchFamily="18" charset="0"/>
              </a:rPr>
              <a:t>Kagaya</a:t>
            </a:r>
            <a:r>
              <a:rPr lang="en-US" altLang="ja-JP" sz="1200" dirty="0" smtClean="0">
                <a:solidFill>
                  <a:srgbClr val="000000"/>
                </a:solidFill>
                <a:latin typeface="Times New Roman" pitchFamily="18" charset="0"/>
                <a:ea typeface="ＭＳ Ｐゴシック" pitchFamily="50" charset="-128"/>
                <a:cs typeface="Times New Roman" pitchFamily="18" charset="0"/>
              </a:rPr>
              <a:t> All Rights Reserved</a:t>
            </a:r>
            <a:endParaRPr lang="ja-JP" altLang="en-US" sz="1200" dirty="0" smtClean="0">
              <a:solidFill>
                <a:srgbClr val="000000"/>
              </a:solidFill>
              <a:latin typeface="Times New Roman" pitchFamily="18" charset="0"/>
              <a:ea typeface="ＭＳ Ｐゴシック" pitchFamily="50" charset="-128"/>
              <a:cs typeface="Times New Roman" pitchFamily="18" charset="0"/>
            </a:endParaRPr>
          </a:p>
        </p:txBody>
      </p:sp>
    </p:spTree>
    <p:extLst>
      <p:ext uri="{BB962C8B-B14F-4D97-AF65-F5344CB8AC3E}">
        <p14:creationId xmlns:p14="http://schemas.microsoft.com/office/powerpoint/2010/main" val="2341195417"/>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07C21-F981-4D5F-9E98-D23DD2F27613}" type="datetimeFigureOut">
              <a:rPr lang="ja-JP" altLang="en-US" smtClean="0">
                <a:solidFill>
                  <a:prstClr val="black">
                    <a:tint val="75000"/>
                  </a:prstClr>
                </a:solidFill>
              </a:rPr>
              <a:pPr/>
              <a:t>2018/10/14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C19E7-A8CE-4110-BD19-7D02D2779A03}"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Rectangle 7"/>
          <p:cNvSpPr>
            <a:spLocks noChangeArrowheads="1"/>
          </p:cNvSpPr>
          <p:nvPr/>
        </p:nvSpPr>
        <p:spPr bwMode="auto">
          <a:xfrm>
            <a:off x="0" y="6589713"/>
            <a:ext cx="4001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smtClean="0">
                <a:solidFill>
                  <a:prstClr val="black"/>
                </a:solidFill>
                <a:latin typeface="Times New Roman" pitchFamily="18" charset="0"/>
              </a:rPr>
              <a:t>Copyright (C).2018 </a:t>
            </a:r>
            <a:r>
              <a:rPr lang="en-US" altLang="ja-JP" sz="1200" dirty="0" err="1" smtClean="0">
                <a:solidFill>
                  <a:prstClr val="black"/>
                </a:solidFill>
                <a:latin typeface="Times New Roman" pitchFamily="18" charset="0"/>
              </a:rPr>
              <a:t>Tetsuyuki</a:t>
            </a:r>
            <a:r>
              <a:rPr lang="en-US" altLang="ja-JP" sz="1200" dirty="0" smtClean="0">
                <a:solidFill>
                  <a:prstClr val="black"/>
                </a:solidFill>
                <a:latin typeface="Times New Roman" pitchFamily="18" charset="0"/>
              </a:rPr>
              <a:t> </a:t>
            </a:r>
            <a:r>
              <a:rPr lang="en-US" altLang="ja-JP" sz="1200" dirty="0" err="1" smtClean="0">
                <a:solidFill>
                  <a:prstClr val="black"/>
                </a:solidFill>
                <a:latin typeface="Times New Roman" pitchFamily="18" charset="0"/>
              </a:rPr>
              <a:t>Kagaya</a:t>
            </a:r>
            <a:r>
              <a:rPr lang="en-US" altLang="ja-JP" sz="1200" dirty="0" smtClean="0">
                <a:solidFill>
                  <a:prstClr val="black"/>
                </a:solidFill>
                <a:latin typeface="Times New Roman" pitchFamily="18" charset="0"/>
              </a:rPr>
              <a:t> </a:t>
            </a:r>
            <a:r>
              <a:rPr lang="ja-JP" altLang="en-US" sz="1200" dirty="0" smtClean="0">
                <a:solidFill>
                  <a:prstClr val="black"/>
                </a:solidFill>
                <a:latin typeface="Times New Roman" pitchFamily="18" charset="0"/>
              </a:rPr>
              <a:t>　 </a:t>
            </a:r>
            <a:r>
              <a:rPr lang="en-US" altLang="ja-JP" sz="1200" dirty="0" smtClean="0">
                <a:solidFill>
                  <a:prstClr val="black"/>
                </a:solidFill>
                <a:latin typeface="Times New Roman" pitchFamily="18" charset="0"/>
              </a:rPr>
              <a:t>All Rights Reserved</a:t>
            </a:r>
            <a:endParaRPr lang="en-US" altLang="ja-JP" sz="1200" dirty="0">
              <a:solidFill>
                <a:prstClr val="black"/>
              </a:solidFill>
              <a:latin typeface="Times New Roman" pitchFamily="18" charset="0"/>
            </a:endParaRPr>
          </a:p>
        </p:txBody>
      </p:sp>
    </p:spTree>
    <p:extLst>
      <p:ext uri="{BB962C8B-B14F-4D97-AF65-F5344CB8AC3E}">
        <p14:creationId xmlns:p14="http://schemas.microsoft.com/office/powerpoint/2010/main" val="39227265"/>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rgbClr val="000000"/>
                </a:solidFill>
                <a:latin typeface="Arial" pitchFamily="34" charset="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rgbClr val="000000"/>
                </a:solidFill>
                <a:latin typeface="Arial" pitchFamily="34" charset="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597650"/>
            <a:ext cx="2133600"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rgbClr val="000000"/>
                </a:solidFill>
                <a:latin typeface="Arial" pitchFamily="34" charset="0"/>
                <a:ea typeface="+mn-ea"/>
              </a:defRPr>
            </a:lvl1pPr>
          </a:lstStyle>
          <a:p>
            <a:pPr>
              <a:defRPr/>
            </a:pPr>
            <a:fld id="{77C310E3-FFA3-46B6-8A34-0EC631275EF6}" type="slidenum">
              <a:rPr lang="en-US" altLang="ja-JP"/>
              <a:pPr>
                <a:defRPr/>
              </a:pPr>
              <a:t>‹#›</a:t>
            </a:fld>
            <a:endParaRPr lang="en-US" altLang="ja-JP"/>
          </a:p>
        </p:txBody>
      </p:sp>
      <p:sp>
        <p:nvSpPr>
          <p:cNvPr id="4103" name="Rectangle 7"/>
          <p:cNvSpPr>
            <a:spLocks noChangeArrowheads="1"/>
          </p:cNvSpPr>
          <p:nvPr/>
        </p:nvSpPr>
        <p:spPr bwMode="auto">
          <a:xfrm>
            <a:off x="0" y="6589713"/>
            <a:ext cx="4002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HGS創英角ｺﾞｼｯｸUB" pitchFamily="50" charset="-128"/>
              </a:defRPr>
            </a:lvl1pPr>
            <a:lvl2pPr marL="742950" indent="-285750">
              <a:defRPr kumimoji="1">
                <a:solidFill>
                  <a:schemeClr val="tx1"/>
                </a:solidFill>
                <a:latin typeface="Arial" charset="0"/>
                <a:ea typeface="HGS創英角ｺﾞｼｯｸUB" pitchFamily="50" charset="-128"/>
              </a:defRPr>
            </a:lvl2pPr>
            <a:lvl3pPr marL="1143000" indent="-228600">
              <a:defRPr kumimoji="1">
                <a:solidFill>
                  <a:schemeClr val="tx1"/>
                </a:solidFill>
                <a:latin typeface="Arial" charset="0"/>
                <a:ea typeface="HGS創英角ｺﾞｼｯｸUB" pitchFamily="50" charset="-128"/>
              </a:defRPr>
            </a:lvl3pPr>
            <a:lvl4pPr marL="1600200" indent="-228600">
              <a:defRPr kumimoji="1">
                <a:solidFill>
                  <a:schemeClr val="tx1"/>
                </a:solidFill>
                <a:latin typeface="Arial" charset="0"/>
                <a:ea typeface="HGS創英角ｺﾞｼｯｸUB" pitchFamily="50" charset="-128"/>
              </a:defRPr>
            </a:lvl4pPr>
            <a:lvl5pPr marL="2057400" indent="-228600">
              <a:defRPr kumimoji="1">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S創英角ｺﾞｼｯｸUB" pitchFamily="50" charset="-128"/>
              </a:defRPr>
            </a:lvl9pPr>
          </a:lstStyle>
          <a:p>
            <a:pPr>
              <a:defRPr/>
            </a:pPr>
            <a:r>
              <a:rPr lang="en-US" altLang="ja-JP" sz="1200" dirty="0" smtClean="0">
                <a:solidFill>
                  <a:srgbClr val="000000"/>
                </a:solidFill>
                <a:latin typeface="Times New Roman" pitchFamily="18" charset="0"/>
                <a:ea typeface="ＭＳ Ｐゴシック" pitchFamily="50" charset="-128"/>
              </a:rPr>
              <a:t>Copyright (C).2018 </a:t>
            </a:r>
            <a:r>
              <a:rPr lang="en-US" altLang="ja-JP" sz="1200" dirty="0" err="1" smtClean="0">
                <a:solidFill>
                  <a:srgbClr val="000000"/>
                </a:solidFill>
                <a:latin typeface="Times New Roman" pitchFamily="18" charset="0"/>
                <a:ea typeface="ＭＳ Ｐゴシック" pitchFamily="50" charset="-128"/>
              </a:rPr>
              <a:t>Tetsuyuki</a:t>
            </a:r>
            <a:r>
              <a:rPr lang="en-US" altLang="ja-JP" sz="1200" dirty="0" smtClean="0">
                <a:solidFill>
                  <a:srgbClr val="000000"/>
                </a:solidFill>
                <a:latin typeface="Times New Roman" pitchFamily="18" charset="0"/>
                <a:ea typeface="ＭＳ Ｐゴシック" pitchFamily="50" charset="-128"/>
              </a:rPr>
              <a:t> </a:t>
            </a:r>
            <a:r>
              <a:rPr lang="en-US" altLang="ja-JP" sz="1200" dirty="0" err="1" smtClean="0">
                <a:solidFill>
                  <a:srgbClr val="000000"/>
                </a:solidFill>
                <a:latin typeface="Times New Roman" pitchFamily="18" charset="0"/>
                <a:ea typeface="ＭＳ Ｐゴシック" pitchFamily="50" charset="-128"/>
              </a:rPr>
              <a:t>Kagaya</a:t>
            </a:r>
            <a:r>
              <a:rPr lang="en-US" altLang="ja-JP" sz="1200" dirty="0" smtClean="0">
                <a:solidFill>
                  <a:srgbClr val="000000"/>
                </a:solidFill>
                <a:latin typeface="Times New Roman" pitchFamily="18" charset="0"/>
                <a:ea typeface="ＭＳ Ｐゴシック" pitchFamily="50" charset="-128"/>
              </a:rPr>
              <a:t> </a:t>
            </a:r>
            <a:r>
              <a:rPr lang="ja-JP" altLang="en-US" sz="1200" dirty="0" smtClean="0">
                <a:solidFill>
                  <a:srgbClr val="000000"/>
                </a:solidFill>
                <a:latin typeface="Times New Roman" pitchFamily="18" charset="0"/>
                <a:ea typeface="ＭＳ Ｐゴシック" pitchFamily="50" charset="-128"/>
              </a:rPr>
              <a:t>　 </a:t>
            </a:r>
            <a:r>
              <a:rPr lang="en-US" altLang="ja-JP" sz="1200" dirty="0" smtClean="0">
                <a:solidFill>
                  <a:srgbClr val="000000"/>
                </a:solidFill>
                <a:latin typeface="Times New Roman" pitchFamily="18" charset="0"/>
                <a:ea typeface="ＭＳ Ｐゴシック" pitchFamily="50" charset="-128"/>
              </a:rPr>
              <a:t>All Rights Reserved</a:t>
            </a:r>
          </a:p>
        </p:txBody>
      </p:sp>
    </p:spTree>
    <p:extLst>
      <p:ext uri="{BB962C8B-B14F-4D97-AF65-F5344CB8AC3E}">
        <p14:creationId xmlns:p14="http://schemas.microsoft.com/office/powerpoint/2010/main" val="4191815271"/>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Microsoft_Excel_97-2003_Worksheet8.xls"/><Relationship Id="rId2" Type="http://schemas.openxmlformats.org/officeDocument/2006/relationships/slideLayout" Target="../slideLayouts/slideLayout54.xml"/><Relationship Id="rId1" Type="http://schemas.openxmlformats.org/officeDocument/2006/relationships/vmlDrawing" Target="../drawings/vmlDrawing24.vml"/><Relationship Id="rId6" Type="http://schemas.openxmlformats.org/officeDocument/2006/relationships/image" Target="../media/image38.png"/><Relationship Id="rId5" Type="http://schemas.openxmlformats.org/officeDocument/2006/relationships/oleObject" Target="../embeddings/Microsoft_Excel_97-2003_Worksheet9.xls"/><Relationship Id="rId4" Type="http://schemas.openxmlformats.org/officeDocument/2006/relationships/image" Target="../media/image37.png"/></Relationships>
</file>

<file path=ppt/slides/_rels/slide101.xml.rels><?xml version="1.0" encoding="UTF-8" standalone="yes"?>
<Relationships xmlns="http://schemas.openxmlformats.org/package/2006/relationships"><Relationship Id="rId3" Type="http://schemas.openxmlformats.org/officeDocument/2006/relationships/oleObject" Target="../embeddings/Microsoft_Excel_97-2003_Worksheet10.xls"/><Relationship Id="rId2" Type="http://schemas.openxmlformats.org/officeDocument/2006/relationships/slideLayout" Target="../slideLayouts/slideLayout54.xml"/><Relationship Id="rId1" Type="http://schemas.openxmlformats.org/officeDocument/2006/relationships/vmlDrawing" Target="../drawings/vmlDrawing25.vml"/><Relationship Id="rId4" Type="http://schemas.openxmlformats.org/officeDocument/2006/relationships/image" Target="../media/image39.png"/></Relationships>
</file>

<file path=ppt/slides/_rels/slide102.xml.rels><?xml version="1.0" encoding="UTF-8" standalone="yes"?>
<Relationships xmlns="http://schemas.openxmlformats.org/package/2006/relationships"><Relationship Id="rId3" Type="http://schemas.openxmlformats.org/officeDocument/2006/relationships/oleObject" Target="../embeddings/Microsoft_Excel_97-2003_Worksheet11.xls"/><Relationship Id="rId2" Type="http://schemas.openxmlformats.org/officeDocument/2006/relationships/slideLayout" Target="../slideLayouts/slideLayout54.xml"/><Relationship Id="rId1" Type="http://schemas.openxmlformats.org/officeDocument/2006/relationships/vmlDrawing" Target="../drawings/vmlDrawing26.vml"/><Relationship Id="rId4" Type="http://schemas.openxmlformats.org/officeDocument/2006/relationships/image" Target="../media/image40.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2.xml"/></Relationships>
</file>

<file path=ppt/slides/_rels/slide10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97.xml"/></Relationships>
</file>

<file path=ppt/slides/_rels/slide10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97.xml"/></Relationships>
</file>

<file path=ppt/slides/_rels/slide10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97.xml"/></Relationships>
</file>

<file path=ppt/slides/_rels/slide10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97.xml"/></Relationships>
</file>

<file path=ppt/slides/_rels/slide10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9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11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97.xml"/></Relationships>
</file>

<file path=ppt/slides/_rels/slide11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97.xml"/></Relationships>
</file>

<file path=ppt/slides/_rels/slide11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97.xml"/></Relationships>
</file>

<file path=ppt/slides/_rels/slide11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97.xml"/></Relationships>
</file>

<file path=ppt/slides/_rels/slide11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9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8.xml"/></Relationships>
</file>

<file path=ppt/slides/_rels/slide1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46.xml"/></Relationships>
</file>

<file path=ppt/slides/_rels/slide1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1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1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19.xml"/></Relationships>
</file>

<file path=ppt/slides/_rels/slide1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1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1.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8.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8.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4.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8.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4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8.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3.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2.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7.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7.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5.xml"/><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6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5.xml"/><Relationship Id="rId1" Type="http://schemas.openxmlformats.org/officeDocument/2006/relationships/vmlDrawing" Target="../drawings/vmlDrawing12.vml"/><Relationship Id="rId4" Type="http://schemas.openxmlformats.org/officeDocument/2006/relationships/image" Target="../media/image17.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5.xml"/><Relationship Id="rId1" Type="http://schemas.openxmlformats.org/officeDocument/2006/relationships/vmlDrawing" Target="../drawings/vmlDrawing13.vml"/><Relationship Id="rId4" Type="http://schemas.openxmlformats.org/officeDocument/2006/relationships/image" Target="../media/image18.wmf"/></Relationships>
</file>

<file path=ppt/slides/_rels/slide6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25.xml"/><Relationship Id="rId4" Type="http://schemas.openxmlformats.org/officeDocument/2006/relationships/image" Target="../media/image140.png"/></Relationships>
</file>

<file path=ppt/slides/_rels/slide66.xml.rels><?xml version="1.0" encoding="UTF-8" standalone="yes"?>
<Relationships xmlns="http://schemas.openxmlformats.org/package/2006/relationships"><Relationship Id="rId7" Type="http://schemas.openxmlformats.org/officeDocument/2006/relationships/image" Target="../media/image19.wmf"/><Relationship Id="rId2" Type="http://schemas.openxmlformats.org/officeDocument/2006/relationships/slideLayout" Target="../slideLayouts/slideLayout25.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image" Target="../media/image1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5.xml"/><Relationship Id="rId1" Type="http://schemas.openxmlformats.org/officeDocument/2006/relationships/vmlDrawing" Target="../drawings/vmlDrawing15.vml"/><Relationship Id="rId4" Type="http://schemas.openxmlformats.org/officeDocument/2006/relationships/image" Target="../media/image20.wmf"/></Relationships>
</file>

<file path=ppt/slides/_rels/slide7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5.xml"/><Relationship Id="rId1" Type="http://schemas.openxmlformats.org/officeDocument/2006/relationships/tags" Target="../tags/tag1.xml"/><Relationship Id="rId4" Type="http://schemas.openxmlformats.org/officeDocument/2006/relationships/chart" Target="../charts/char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5.xml"/><Relationship Id="rId1" Type="http://schemas.openxmlformats.org/officeDocument/2006/relationships/vmlDrawing" Target="../drawings/vmlDrawing16.vml"/><Relationship Id="rId4" Type="http://schemas.openxmlformats.org/officeDocument/2006/relationships/image" Target="../media/image21.wmf"/></Relationships>
</file>

<file path=ppt/slides/_rels/slide7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6.png"/><Relationship Id="rId1" Type="http://schemas.openxmlformats.org/officeDocument/2006/relationships/slideLayout" Target="../slideLayouts/slideLayout25.xml"/><Relationship Id="rId6" Type="http://schemas.openxmlformats.org/officeDocument/2006/relationships/chart" Target="../charts/chart7.xml"/><Relationship Id="rId5" Type="http://schemas.openxmlformats.org/officeDocument/2006/relationships/image" Target="../media/image22.png"/><Relationship Id="rId4" Type="http://schemas.openxmlformats.org/officeDocument/2006/relationships/chart" Target="../charts/chart6.xml"/></Relationships>
</file>

<file path=ppt/slides/_rels/slide7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6.png"/><Relationship Id="rId1" Type="http://schemas.openxmlformats.org/officeDocument/2006/relationships/slideLayout" Target="../slideLayouts/slideLayout25.xml"/><Relationship Id="rId6" Type="http://schemas.openxmlformats.org/officeDocument/2006/relationships/chart" Target="../charts/chart9.xml"/><Relationship Id="rId5" Type="http://schemas.openxmlformats.org/officeDocument/2006/relationships/image" Target="../media/image22.png"/><Relationship Id="rId4" Type="http://schemas.openxmlformats.org/officeDocument/2006/relationships/chart" Target="../charts/char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35.xml"/><Relationship Id="rId7" Type="http://schemas.openxmlformats.org/officeDocument/2006/relationships/image" Target="../media/image24.emf"/><Relationship Id="rId2" Type="http://schemas.openxmlformats.org/officeDocument/2006/relationships/slideLayout" Target="../slideLayouts/slideLayout25.xml"/><Relationship Id="rId1" Type="http://schemas.openxmlformats.org/officeDocument/2006/relationships/vmlDrawing" Target="../drawings/vmlDrawing17.vml"/><Relationship Id="rId6" Type="http://schemas.openxmlformats.org/officeDocument/2006/relationships/oleObject" Target="../embeddings/oleObject18.bin"/><Relationship Id="rId11" Type="http://schemas.openxmlformats.org/officeDocument/2006/relationships/image" Target="../media/image26.emf"/><Relationship Id="rId5" Type="http://schemas.openxmlformats.org/officeDocument/2006/relationships/image" Target="../media/image23.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5.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36.xml"/><Relationship Id="rId7" Type="http://schemas.openxmlformats.org/officeDocument/2006/relationships/image" Target="../media/image28.wmf"/><Relationship Id="rId2" Type="http://schemas.openxmlformats.org/officeDocument/2006/relationships/slideLayout" Target="../slideLayouts/slideLayout25.xml"/><Relationship Id="rId1" Type="http://schemas.openxmlformats.org/officeDocument/2006/relationships/vmlDrawing" Target="../drawings/vmlDrawing18.vml"/><Relationship Id="rId6" Type="http://schemas.openxmlformats.org/officeDocument/2006/relationships/oleObject" Target="../embeddings/oleObject22.bin"/><Relationship Id="rId5" Type="http://schemas.openxmlformats.org/officeDocument/2006/relationships/image" Target="../media/image27.wmf"/><Relationship Id="rId4" Type="http://schemas.openxmlformats.org/officeDocument/2006/relationships/oleObject" Target="../embeddings/oleObject21.bin"/><Relationship Id="rId9" Type="http://schemas.openxmlformats.org/officeDocument/2006/relationships/image" Target="../media/image29.wmf"/></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4.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54.xml"/><Relationship Id="rId1" Type="http://schemas.openxmlformats.org/officeDocument/2006/relationships/vmlDrawing" Target="../drawings/vmlDrawing19.vml"/><Relationship Id="rId6" Type="http://schemas.openxmlformats.org/officeDocument/2006/relationships/image" Target="../media/image31.png"/><Relationship Id="rId5" Type="http://schemas.openxmlformats.org/officeDocument/2006/relationships/oleObject" Target="../embeddings/Microsoft_Excel_97-2003_Worksheet2.xls"/><Relationship Id="rId4" Type="http://schemas.openxmlformats.org/officeDocument/2006/relationships/image" Target="../media/image30.png"/></Relationships>
</file>

<file path=ppt/slides/_rels/slide96.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54.xml"/><Relationship Id="rId1" Type="http://schemas.openxmlformats.org/officeDocument/2006/relationships/vmlDrawing" Target="../drawings/vmlDrawing20.vml"/><Relationship Id="rId6" Type="http://schemas.openxmlformats.org/officeDocument/2006/relationships/image" Target="../media/image33.png"/><Relationship Id="rId5" Type="http://schemas.openxmlformats.org/officeDocument/2006/relationships/oleObject" Target="../embeddings/Microsoft_Excel_97-2003_Worksheet4.xls"/><Relationship Id="rId4" Type="http://schemas.openxmlformats.org/officeDocument/2006/relationships/image" Target="../media/image32.png"/></Relationships>
</file>

<file path=ppt/slides/_rels/slide97.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54.xml"/><Relationship Id="rId1" Type="http://schemas.openxmlformats.org/officeDocument/2006/relationships/vmlDrawing" Target="../drawings/vmlDrawing21.vml"/><Relationship Id="rId4" Type="http://schemas.openxmlformats.org/officeDocument/2006/relationships/image" Target="../media/image34.png"/></Relationships>
</file>

<file path=ppt/slides/_rels/slide98.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54.xml"/><Relationship Id="rId1" Type="http://schemas.openxmlformats.org/officeDocument/2006/relationships/vmlDrawing" Target="../drawings/vmlDrawing22.vml"/><Relationship Id="rId4" Type="http://schemas.openxmlformats.org/officeDocument/2006/relationships/image" Target="../media/image35.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4.xml"/><Relationship Id="rId1" Type="http://schemas.openxmlformats.org/officeDocument/2006/relationships/vmlDrawing" Target="../drawings/vmlDrawing23.vml"/><Relationship Id="rId5" Type="http://schemas.openxmlformats.org/officeDocument/2006/relationships/image" Target="../media/image36.png"/><Relationship Id="rId4" Type="http://schemas.openxmlformats.org/officeDocument/2006/relationships/oleObject" Target="../embeddings/Microsoft_Excel_97-2003_Worksheet7.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7"/>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BC14DE8-DAB3-4F3F-9DAF-D55BFF9E5D90}" type="slidenum">
              <a:rPr kumimoji="0" lang="en-US" altLang="ja-JP" smtClean="0"/>
              <a:pPr eaLnBrk="1" hangingPunct="1"/>
              <a:t>1</a:t>
            </a:fld>
            <a:endParaRPr kumimoji="0" lang="en-US" altLang="ja-JP" smtClean="0"/>
          </a:p>
        </p:txBody>
      </p:sp>
      <p:sp>
        <p:nvSpPr>
          <p:cNvPr id="3076" name="Rectangle 2"/>
          <p:cNvSpPr>
            <a:spLocks noGrp="1" noChangeArrowheads="1"/>
          </p:cNvSpPr>
          <p:nvPr>
            <p:ph type="ctrTitle"/>
          </p:nvPr>
        </p:nvSpPr>
        <p:spPr>
          <a:xfrm>
            <a:off x="313765" y="2214280"/>
            <a:ext cx="6769194" cy="1157007"/>
          </a:xfrm>
          <a:solidFill>
            <a:schemeClr val="bg1"/>
          </a:solidFill>
        </p:spPr>
        <p:txBody>
          <a:bodyPr/>
          <a:lstStyle/>
          <a:p>
            <a:pPr algn="ctr">
              <a:spcAft>
                <a:spcPts val="0"/>
              </a:spcAft>
            </a:pPr>
            <a:r>
              <a:rPr lang="ja-JP" altLang="en-US" sz="4800" kern="100" dirty="0">
                <a:latin typeface="+mj-ea"/>
              </a:rPr>
              <a:t>企業価値評価</a:t>
            </a:r>
            <a:endParaRPr lang="ja-JP" altLang="ja-JP" sz="4800" kern="100" dirty="0">
              <a:effectLst/>
              <a:latin typeface="+mj-ea"/>
            </a:endParaRPr>
          </a:p>
        </p:txBody>
      </p:sp>
      <p:sp>
        <p:nvSpPr>
          <p:cNvPr id="3077" name="Rectangle 3"/>
          <p:cNvSpPr>
            <a:spLocks noGrp="1" noChangeArrowheads="1"/>
          </p:cNvSpPr>
          <p:nvPr>
            <p:ph type="subTitle" idx="1"/>
          </p:nvPr>
        </p:nvSpPr>
        <p:spPr>
          <a:xfrm>
            <a:off x="992749" y="4571999"/>
            <a:ext cx="6099175" cy="1317813"/>
          </a:xfrm>
        </p:spPr>
        <p:txBody>
          <a:bodyPr/>
          <a:lstStyle/>
          <a:p>
            <a:pPr eaLnBrk="1" hangingPunct="1"/>
            <a:r>
              <a:rPr lang="en-US" altLang="ja-JP" sz="2400" dirty="0" smtClean="0">
                <a:latin typeface="Times New Roman" panose="02020603050405020304" pitchFamily="18" charset="0"/>
                <a:cs typeface="Times New Roman" panose="02020603050405020304" pitchFamily="18" charset="0"/>
              </a:rPr>
              <a:t>2018</a:t>
            </a:r>
            <a:r>
              <a:rPr lang="ja-JP" altLang="en-US" sz="2400" dirty="0" smtClean="0">
                <a:latin typeface="Times New Roman" panose="02020603050405020304" pitchFamily="18" charset="0"/>
                <a:cs typeface="Times New Roman" panose="02020603050405020304" pitchFamily="18" charset="0"/>
              </a:rPr>
              <a:t>年</a:t>
            </a:r>
            <a:r>
              <a:rPr lang="en-US" altLang="ja-JP" sz="2400" dirty="0" smtClean="0">
                <a:latin typeface="Times New Roman" panose="02020603050405020304" pitchFamily="18" charset="0"/>
                <a:cs typeface="Times New Roman" panose="02020603050405020304" pitchFamily="18" charset="0"/>
              </a:rPr>
              <a:t>10</a:t>
            </a:r>
            <a:r>
              <a:rPr lang="ja-JP" altLang="en-US" sz="2400" dirty="0" smtClean="0">
                <a:latin typeface="Times New Roman" panose="02020603050405020304" pitchFamily="18" charset="0"/>
                <a:cs typeface="Times New Roman" panose="02020603050405020304" pitchFamily="18" charset="0"/>
              </a:rPr>
              <a:t>月</a:t>
            </a:r>
            <a:r>
              <a:rPr lang="en-US" altLang="ja-JP" sz="2400" dirty="0" smtClean="0">
                <a:latin typeface="Times New Roman" panose="02020603050405020304" pitchFamily="18" charset="0"/>
                <a:cs typeface="Times New Roman" panose="02020603050405020304" pitchFamily="18" charset="0"/>
              </a:rPr>
              <a:t>13</a:t>
            </a:r>
            <a:r>
              <a:rPr lang="ja-JP" altLang="en-US" sz="2400" dirty="0" smtClean="0">
                <a:latin typeface="Times New Roman" panose="02020603050405020304" pitchFamily="18" charset="0"/>
                <a:cs typeface="Times New Roman" panose="02020603050405020304" pitchFamily="18" charset="0"/>
              </a:rPr>
              <a:t>日</a:t>
            </a:r>
            <a:endParaRPr lang="en-US" altLang="ja-JP" sz="2400" dirty="0" smtClean="0">
              <a:latin typeface="Times New Roman" panose="02020603050405020304" pitchFamily="18" charset="0"/>
              <a:cs typeface="Times New Roman" panose="02020603050405020304" pitchFamily="18" charset="0"/>
            </a:endParaRPr>
          </a:p>
          <a:p>
            <a:pPr eaLnBrk="1" hangingPunct="1"/>
            <a:r>
              <a:rPr lang="en-US" altLang="ja-JP" sz="2400" dirty="0" err="1" smtClean="0">
                <a:latin typeface="Times New Roman" panose="02020603050405020304" pitchFamily="18" charset="0"/>
                <a:cs typeface="Times New Roman" panose="02020603050405020304" pitchFamily="18" charset="0"/>
              </a:rPr>
              <a:t>Tetsuyuki</a:t>
            </a:r>
            <a:r>
              <a:rPr lang="en-US" altLang="ja-JP" sz="2400" dirty="0" smtClean="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Kagaya</a:t>
            </a:r>
            <a:endParaRPr lang="en-US" altLang="ja-JP" sz="2400" dirty="0">
              <a:latin typeface="Times New Roman" panose="02020603050405020304" pitchFamily="18" charset="0"/>
              <a:cs typeface="Times New Roman" panose="02020603050405020304" pitchFamily="18" charset="0"/>
            </a:endParaRPr>
          </a:p>
          <a:p>
            <a:pPr eaLnBrk="1" hangingPunct="1"/>
            <a:r>
              <a:rPr lang="en-US" altLang="ja-JP" sz="2400" dirty="0" smtClean="0">
                <a:latin typeface="Times New Roman" panose="02020603050405020304" pitchFamily="18" charset="0"/>
                <a:cs typeface="Times New Roman" panose="02020603050405020304" pitchFamily="18" charset="0"/>
              </a:rPr>
              <a:t>t.kagaya@r.hit-u.ac.jp</a:t>
            </a:r>
            <a:r>
              <a:rPr lang="ja-JP" altLang="en-US" sz="2400" dirty="0">
                <a:latin typeface="Times New Roman" panose="02020603050405020304" pitchFamily="18" charset="0"/>
                <a:cs typeface="Times New Roman" panose="02020603050405020304" pitchFamily="18" charset="0"/>
              </a:rPr>
              <a:t>　</a:t>
            </a:r>
          </a:p>
          <a:p>
            <a:pPr eaLnBrk="1" hangingPunct="1"/>
            <a:r>
              <a:rPr lang="ja-JP" altLang="en-US" dirty="0" smtClean="0"/>
              <a:t>　</a:t>
            </a:r>
          </a:p>
        </p:txBody>
      </p:sp>
      <p:sp>
        <p:nvSpPr>
          <p:cNvPr id="2" name="正方形/長方形 1"/>
          <p:cNvSpPr/>
          <p:nvPr/>
        </p:nvSpPr>
        <p:spPr>
          <a:xfrm>
            <a:off x="268941" y="170328"/>
            <a:ext cx="4222377" cy="999566"/>
          </a:xfrm>
          <a:prstGeom prst="rect">
            <a:avLst/>
          </a:prstGeom>
          <a:solidFill>
            <a:srgbClr val="0000FF"/>
          </a:solid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dirty="0" smtClean="0">
                <a:latin typeface="Times New Roman" pitchFamily="18" charset="0"/>
                <a:cs typeface="Times New Roman" pitchFamily="18" charset="0"/>
              </a:rPr>
              <a:t>一橋大学財務</a:t>
            </a:r>
            <a:r>
              <a:rPr lang="ja-JP" altLang="en-US" sz="1600" dirty="0">
                <a:latin typeface="Times New Roman" pitchFamily="18" charset="0"/>
                <a:cs typeface="Times New Roman" pitchFamily="18" charset="0"/>
              </a:rPr>
              <a:t>リーダーシップ・</a:t>
            </a:r>
            <a:r>
              <a:rPr lang="ja-JP" altLang="en-US" sz="1600" dirty="0" smtClean="0">
                <a:latin typeface="Times New Roman" pitchFamily="18" charset="0"/>
                <a:cs typeface="Times New Roman" pitchFamily="18" charset="0"/>
              </a:rPr>
              <a:t>プログラム</a:t>
            </a:r>
            <a:endParaRPr lang="en-US" altLang="ja-JP" sz="1600" dirty="0">
              <a:latin typeface="Times New Roman" pitchFamily="18" charset="0"/>
              <a:cs typeface="Times New Roman" pitchFamily="18" charset="0"/>
            </a:endParaRPr>
          </a:p>
          <a:p>
            <a:pPr algn="ctr">
              <a:defRPr/>
            </a:pPr>
            <a:r>
              <a:rPr lang="en-US" altLang="ja-JP" sz="1600" dirty="0" err="1" smtClean="0">
                <a:latin typeface="Times New Roman" pitchFamily="18" charset="0"/>
                <a:cs typeface="Times New Roman" pitchFamily="18" charset="0"/>
              </a:rPr>
              <a:t>Hitotsubashi</a:t>
            </a:r>
            <a:r>
              <a:rPr lang="en-US" altLang="ja-JP" sz="1600" dirty="0" smtClean="0">
                <a:latin typeface="Times New Roman" pitchFamily="18" charset="0"/>
                <a:cs typeface="Times New Roman" pitchFamily="18" charset="0"/>
              </a:rPr>
              <a:t> Financial Leadership Program</a:t>
            </a:r>
            <a:endParaRPr lang="en-US" altLang="ja-JP" sz="1600" dirty="0">
              <a:latin typeface="Times New Roman" panose="02020603050405020304" pitchFamily="18" charset="0"/>
              <a:cs typeface="Times New Roman" panose="02020603050405020304" pitchFamily="18" charset="0"/>
            </a:endParaRPr>
          </a:p>
          <a:p>
            <a:pPr algn="ctr"/>
            <a:r>
              <a:rPr kumimoji="1" lang="en-US" altLang="ja-JP" sz="1600" dirty="0" smtClean="0">
                <a:latin typeface="Times New Roman" panose="02020603050405020304" pitchFamily="18" charset="0"/>
                <a:cs typeface="Times New Roman" panose="02020603050405020304" pitchFamily="18" charset="0"/>
              </a:rPr>
              <a:t>HFLP B Follow up </a:t>
            </a:r>
            <a:r>
              <a:rPr lang="en-US" altLang="ja-JP" sz="1600" dirty="0" err="1">
                <a:latin typeface="Times New Roman" panose="02020603050405020304" pitchFamily="18" charset="0"/>
                <a:cs typeface="Times New Roman" panose="02020603050405020304" pitchFamily="18" charset="0"/>
              </a:rPr>
              <a:t>S</a:t>
            </a:r>
            <a:r>
              <a:rPr kumimoji="1" lang="en-US" altLang="ja-JP" sz="1600" dirty="0" err="1" smtClean="0">
                <a:latin typeface="Times New Roman" panose="02020603050405020304" pitchFamily="18" charset="0"/>
                <a:cs typeface="Times New Roman" panose="02020603050405020304" pitchFamily="18" charset="0"/>
              </a:rPr>
              <a:t>essionⅡ</a:t>
            </a:r>
            <a:endParaRPr kumimoji="1" lang="ja-JP" altLang="en-US" sz="1600" dirty="0">
              <a:latin typeface="Times New Roman" panose="02020603050405020304" pitchFamily="18" charset="0"/>
              <a:cs typeface="Times New Roman" panose="02020603050405020304" pitchFamily="18" charset="0"/>
            </a:endParaRPr>
          </a:p>
        </p:txBody>
      </p:sp>
      <p:sp>
        <p:nvSpPr>
          <p:cNvPr id="3" name="テキスト ボックス 2"/>
          <p:cNvSpPr txBox="1"/>
          <p:nvPr/>
        </p:nvSpPr>
        <p:spPr>
          <a:xfrm>
            <a:off x="1030941" y="3576920"/>
            <a:ext cx="5047130" cy="461665"/>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a:solidFill>
              <a:srgbClr val="FF6600"/>
            </a:solidFill>
          </a:ln>
        </p:spPr>
        <p:txBody>
          <a:bodyPr wrap="square" rtlCol="0">
            <a:spAutoFit/>
          </a:bodyPr>
          <a:lstStyle/>
          <a:p>
            <a:pPr algn="ctr"/>
            <a:r>
              <a:rPr lang="en-US" altLang="ja-JP" sz="2400" kern="100" dirty="0" smtClean="0">
                <a:latin typeface="Times New Roman"/>
                <a:ea typeface="ＭＳ 明朝"/>
              </a:rPr>
              <a:t>Creating for values of firms</a:t>
            </a:r>
            <a:endParaRPr kumimoji="1" lang="ja-JP" alt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2"/>
          <p:cNvSpPr txBox="1">
            <a:spLocks noChangeArrowheads="1"/>
          </p:cNvSpPr>
          <p:nvPr/>
        </p:nvSpPr>
        <p:spPr bwMode="auto">
          <a:xfrm>
            <a:off x="3015783" y="2592481"/>
            <a:ext cx="2967037" cy="1081088"/>
          </a:xfrm>
          <a:prstGeom prst="rect">
            <a:avLst/>
          </a:prstGeom>
          <a:solidFill>
            <a:srgbClr val="FFFF00"/>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kumimoji="1">
                <a:solidFill>
                  <a:schemeClr val="tx1"/>
                </a:solidFill>
                <a:latin typeface="Arial" pitchFamily="34" charset="0"/>
                <a:ea typeface="HGS創英角ｺﾞｼｯｸUB" pitchFamily="50" charset="-128"/>
              </a:defRPr>
            </a:lvl1pPr>
            <a:lvl2pPr marL="742950" indent="-285750" eaLnBrk="0" hangingPunct="0">
              <a:defRPr kumimoji="1">
                <a:solidFill>
                  <a:schemeClr val="tx1"/>
                </a:solidFill>
                <a:latin typeface="Arial" pitchFamily="34" charset="0"/>
                <a:ea typeface="HGS創英角ｺﾞｼｯｸUB" pitchFamily="50" charset="-128"/>
              </a:defRPr>
            </a:lvl2pPr>
            <a:lvl3pPr marL="1143000" indent="-228600" eaLnBrk="0" hangingPunct="0">
              <a:defRPr kumimoji="1">
                <a:solidFill>
                  <a:schemeClr val="tx1"/>
                </a:solidFill>
                <a:latin typeface="Arial" pitchFamily="34" charset="0"/>
                <a:ea typeface="HGS創英角ｺﾞｼｯｸUB" pitchFamily="50" charset="-128"/>
              </a:defRPr>
            </a:lvl3pPr>
            <a:lvl4pPr marL="1600200" indent="-228600" eaLnBrk="0" hangingPunct="0">
              <a:defRPr kumimoji="1">
                <a:solidFill>
                  <a:schemeClr val="tx1"/>
                </a:solidFill>
                <a:latin typeface="Arial" pitchFamily="34" charset="0"/>
                <a:ea typeface="HGS創英角ｺﾞｼｯｸUB" pitchFamily="50" charset="-128"/>
              </a:defRPr>
            </a:lvl4pPr>
            <a:lvl5pPr marL="2057400" indent="-228600" eaLnBrk="0" hangingPunct="0">
              <a:defRPr kumimoji="1">
                <a:solidFill>
                  <a:schemeClr val="tx1"/>
                </a:solidFill>
                <a:latin typeface="Arial" pitchFamily="34" charset="0"/>
                <a:ea typeface="HGS創英角ｺﾞｼｯｸUB" pitchFamily="50" charset="-128"/>
              </a:defRPr>
            </a:lvl5pPr>
            <a:lvl6pPr marL="2514600" indent="-228600" algn="ctr" eaLnBrk="0" fontAlgn="base" hangingPunct="0">
              <a:spcBef>
                <a:spcPct val="50000"/>
              </a:spcBef>
              <a:spcAft>
                <a:spcPct val="0"/>
              </a:spcAft>
              <a:defRPr kumimoji="1">
                <a:solidFill>
                  <a:schemeClr val="tx1"/>
                </a:solidFill>
                <a:latin typeface="Arial" pitchFamily="34" charset="0"/>
                <a:ea typeface="HGS創英角ｺﾞｼｯｸUB" pitchFamily="50" charset="-128"/>
              </a:defRPr>
            </a:lvl6pPr>
            <a:lvl7pPr marL="2971800" indent="-228600" algn="ctr" eaLnBrk="0" fontAlgn="base" hangingPunct="0">
              <a:spcBef>
                <a:spcPct val="50000"/>
              </a:spcBef>
              <a:spcAft>
                <a:spcPct val="0"/>
              </a:spcAft>
              <a:defRPr kumimoji="1">
                <a:solidFill>
                  <a:schemeClr val="tx1"/>
                </a:solidFill>
                <a:latin typeface="Arial" pitchFamily="34" charset="0"/>
                <a:ea typeface="HGS創英角ｺﾞｼｯｸUB" pitchFamily="50" charset="-128"/>
              </a:defRPr>
            </a:lvl7pPr>
            <a:lvl8pPr marL="3429000" indent="-228600" algn="ctr" eaLnBrk="0" fontAlgn="base" hangingPunct="0">
              <a:spcBef>
                <a:spcPct val="50000"/>
              </a:spcBef>
              <a:spcAft>
                <a:spcPct val="0"/>
              </a:spcAft>
              <a:defRPr kumimoji="1">
                <a:solidFill>
                  <a:schemeClr val="tx1"/>
                </a:solidFill>
                <a:latin typeface="Arial" pitchFamily="34" charset="0"/>
                <a:ea typeface="HGS創英角ｺﾞｼｯｸUB" pitchFamily="50" charset="-128"/>
              </a:defRPr>
            </a:lvl8pPr>
            <a:lvl9pPr marL="3886200" indent="-228600" algn="ctr" eaLnBrk="0" fontAlgn="base" hangingPunct="0">
              <a:spcBef>
                <a:spcPct val="50000"/>
              </a:spcBef>
              <a:spcAft>
                <a:spcPct val="0"/>
              </a:spcAft>
              <a:defRPr kumimoji="1">
                <a:solidFill>
                  <a:schemeClr val="tx1"/>
                </a:solidFill>
                <a:latin typeface="Arial" pitchFamily="34" charset="0"/>
                <a:ea typeface="HGS創英角ｺﾞｼｯｸUB" pitchFamily="50" charset="-128"/>
              </a:defRPr>
            </a:lvl9pPr>
          </a:lstStyle>
          <a:p>
            <a:pPr algn="ctr" eaLnBrk="1" hangingPunct="1"/>
            <a:r>
              <a:rPr lang="ja-JP" altLang="en-US" sz="2400" b="1" dirty="0" smtClean="0">
                <a:solidFill>
                  <a:prstClr val="black"/>
                </a:solidFill>
                <a:ea typeface="ＭＳ Ｐゴシック" pitchFamily="50" charset="-128"/>
              </a:rPr>
              <a:t>キャッシュ・フロー計算書</a:t>
            </a:r>
            <a:endParaRPr lang="ja-JP" altLang="en-US" sz="2400" b="1" dirty="0">
              <a:solidFill>
                <a:prstClr val="black"/>
              </a:solidFill>
              <a:ea typeface="ＭＳ Ｐゴシック" pitchFamily="50" charset="-128"/>
            </a:endParaRPr>
          </a:p>
        </p:txBody>
      </p:sp>
      <p:sp>
        <p:nvSpPr>
          <p:cNvPr id="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77D86AD-950A-4C2B-A6FF-339354F564FE}" type="slidenum">
              <a:rPr kumimoji="0" lang="en-US" altLang="ja-JP" smtClean="0">
                <a:solidFill>
                  <a:prstClr val="black"/>
                </a:solidFill>
              </a:rPr>
              <a:pPr eaLnBrk="1" hangingPunct="1"/>
              <a:t>10</a:t>
            </a:fld>
            <a:endParaRPr kumimoji="0" lang="en-US" altLang="ja-JP" smtClean="0">
              <a:solidFill>
                <a:prstClr val="black"/>
              </a:solidFill>
            </a:endParaRPr>
          </a:p>
        </p:txBody>
      </p:sp>
    </p:spTree>
    <p:extLst>
      <p:ext uri="{BB962C8B-B14F-4D97-AF65-F5344CB8AC3E}">
        <p14:creationId xmlns:p14="http://schemas.microsoft.com/office/powerpoint/2010/main" val="27230821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番号プレースホルダ 4"/>
          <p:cNvSpPr txBox="1">
            <a:spLocks noGrp="1"/>
          </p:cNvSpPr>
          <p:nvPr/>
        </p:nvSpPr>
        <p:spPr bwMode="auto">
          <a:xfrm>
            <a:off x="7010400" y="659924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defTabSz="723290" fontAlgn="auto">
              <a:spcBef>
                <a:spcPct val="0"/>
              </a:spcBef>
              <a:spcAft>
                <a:spcPts val="0"/>
              </a:spcAft>
              <a:buFontTx/>
              <a:buNone/>
            </a:pPr>
            <a:fld id="{93B15389-0DA0-4AB9-8EB3-62461C399758}" type="slidenum">
              <a:rPr lang="en-US" altLang="ja-JP" sz="1400">
                <a:solidFill>
                  <a:srgbClr val="000000"/>
                </a:solidFill>
              </a:rPr>
              <a:pPr algn="r" defTabSz="723290" fontAlgn="auto">
                <a:spcBef>
                  <a:spcPct val="0"/>
                </a:spcBef>
                <a:spcAft>
                  <a:spcPts val="0"/>
                </a:spcAft>
                <a:buFontTx/>
                <a:buNone/>
              </a:pPr>
              <a:t>100</a:t>
            </a:fld>
            <a:endParaRPr lang="en-US" altLang="ja-JP" sz="1400">
              <a:solidFill>
                <a:srgbClr val="000000"/>
              </a:solidFill>
            </a:endParaRPr>
          </a:p>
        </p:txBody>
      </p:sp>
      <p:sp>
        <p:nvSpPr>
          <p:cNvPr id="121859" name="AutoShape 2"/>
          <p:cNvSpPr>
            <a:spLocks noChangeArrowheads="1"/>
          </p:cNvSpPr>
          <p:nvPr/>
        </p:nvSpPr>
        <p:spPr bwMode="auto">
          <a:xfrm>
            <a:off x="250827" y="512763"/>
            <a:ext cx="8569325" cy="36512"/>
          </a:xfrm>
          <a:prstGeom prst="roundRect">
            <a:avLst>
              <a:gd name="adj" fmla="val 50000"/>
            </a:avLst>
          </a:prstGeom>
          <a:solidFill>
            <a:srgbClr val="000080"/>
          </a:solidFill>
          <a:ln w="9525">
            <a:solidFill>
              <a:srgbClr val="000080"/>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sp>
        <p:nvSpPr>
          <p:cNvPr id="121860" name="Text Box 3"/>
          <p:cNvSpPr txBox="1">
            <a:spLocks noChangeArrowheads="1"/>
          </p:cNvSpPr>
          <p:nvPr/>
        </p:nvSpPr>
        <p:spPr bwMode="auto">
          <a:xfrm>
            <a:off x="323850" y="11113"/>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50000"/>
              </a:spcBef>
              <a:spcAft>
                <a:spcPts val="0"/>
              </a:spcAft>
              <a:buFontTx/>
              <a:buNone/>
            </a:pPr>
            <a:r>
              <a:rPr lang="ja-JP" altLang="en-US" sz="2400">
                <a:solidFill>
                  <a:srgbClr val="000000"/>
                </a:solidFill>
                <a:latin typeface="Times New Roman" pitchFamily="18" charset="0"/>
              </a:rPr>
              <a:t>図６　</a:t>
            </a:r>
            <a:r>
              <a:rPr lang="en-US" altLang="ja-JP" sz="2400">
                <a:solidFill>
                  <a:srgbClr val="000000"/>
                </a:solidFill>
                <a:latin typeface="Times New Roman" pitchFamily="18" charset="0"/>
              </a:rPr>
              <a:t>ROE</a:t>
            </a:r>
            <a:r>
              <a:rPr lang="ja-JP" altLang="en-US" sz="2400">
                <a:solidFill>
                  <a:srgbClr val="000000"/>
                </a:solidFill>
                <a:latin typeface="Times New Roman" pitchFamily="18" charset="0"/>
              </a:rPr>
              <a:t>などの利益率</a:t>
            </a:r>
            <a:endParaRPr lang="en-US" altLang="ja-JP" sz="2400">
              <a:solidFill>
                <a:srgbClr val="000000"/>
              </a:solidFill>
              <a:latin typeface="Times New Roman" pitchFamily="18" charset="0"/>
            </a:endParaRPr>
          </a:p>
        </p:txBody>
      </p:sp>
      <p:sp>
        <p:nvSpPr>
          <p:cNvPr id="121861" name="フッター プレースホルダ 7"/>
          <p:cNvSpPr>
            <a:spLocks noGrp="1"/>
          </p:cNvSpPr>
          <p:nvPr>
            <p:ph type="ftr" sz="quarter" idx="11"/>
          </p:nvPr>
        </p:nvSpPr>
        <p:spPr bwMode="auto">
          <a:xfrm>
            <a:off x="0" y="6492877"/>
            <a:ext cx="47879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l">
              <a:spcBef>
                <a:spcPct val="0"/>
              </a:spcBef>
              <a:buFontTx/>
              <a:buNone/>
            </a:pPr>
            <a:endParaRPr lang="ja-JP" altLang="en-US" sz="1200" smtClean="0">
              <a:solidFill>
                <a:srgbClr val="898989"/>
              </a:solidFill>
              <a:latin typeface="Times New Roman" pitchFamily="18" charset="0"/>
              <a:ea typeface="HGS創英角ｺﾞｼｯｸUB" pitchFamily="50" charset="-128"/>
              <a:cs typeface="Times New Roman" pitchFamily="18" charset="0"/>
            </a:endParaRPr>
          </a:p>
        </p:txBody>
      </p:sp>
      <p:sp>
        <p:nvSpPr>
          <p:cNvPr id="121862" name="Rectangle 2"/>
          <p:cNvSpPr>
            <a:spLocks noChangeArrowheads="1"/>
          </p:cNvSpPr>
          <p:nvPr/>
        </p:nvSpPr>
        <p:spPr bwMode="auto">
          <a:xfrm>
            <a:off x="1" y="-35611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sp>
        <p:nvSpPr>
          <p:cNvPr id="121863" name="テキスト ボックス 10"/>
          <p:cNvSpPr txBox="1">
            <a:spLocks noChangeArrowheads="1"/>
          </p:cNvSpPr>
          <p:nvPr/>
        </p:nvSpPr>
        <p:spPr bwMode="auto">
          <a:xfrm>
            <a:off x="395288" y="692150"/>
            <a:ext cx="6840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ja-JP" altLang="en-US" sz="1800">
                <a:solidFill>
                  <a:srgbClr val="000000"/>
                </a:solidFill>
              </a:rPr>
              <a:t>（</a:t>
            </a:r>
            <a:r>
              <a:rPr lang="en-US" altLang="ja-JP" sz="1800">
                <a:solidFill>
                  <a:srgbClr val="000000"/>
                </a:solidFill>
              </a:rPr>
              <a:t>a</a:t>
            </a:r>
            <a:r>
              <a:rPr lang="ja-JP" altLang="en-US" sz="1800">
                <a:solidFill>
                  <a:srgbClr val="000000"/>
                </a:solidFill>
              </a:rPr>
              <a:t>）</a:t>
            </a:r>
            <a:r>
              <a:rPr lang="en-US" altLang="ja-JP" sz="1800">
                <a:solidFill>
                  <a:srgbClr val="000000"/>
                </a:solidFill>
              </a:rPr>
              <a:t>ROE</a:t>
            </a:r>
            <a:r>
              <a:rPr lang="ja-JP" altLang="en-US" sz="1800">
                <a:solidFill>
                  <a:srgbClr val="000000"/>
                </a:solidFill>
              </a:rPr>
              <a:t>に対する意識</a:t>
            </a:r>
          </a:p>
        </p:txBody>
      </p:sp>
      <p:sp>
        <p:nvSpPr>
          <p:cNvPr id="121864" name="テキスト ボックス 13"/>
          <p:cNvSpPr txBox="1">
            <a:spLocks noChangeArrowheads="1"/>
          </p:cNvSpPr>
          <p:nvPr/>
        </p:nvSpPr>
        <p:spPr bwMode="auto">
          <a:xfrm>
            <a:off x="395290" y="3789363"/>
            <a:ext cx="7200900" cy="37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ja-JP" altLang="en-US" sz="1800">
                <a:solidFill>
                  <a:srgbClr val="000000"/>
                </a:solidFill>
              </a:rPr>
              <a:t>（</a:t>
            </a:r>
            <a:r>
              <a:rPr lang="en-US" altLang="ja-JP" sz="1800">
                <a:solidFill>
                  <a:srgbClr val="000000"/>
                </a:solidFill>
              </a:rPr>
              <a:t>b</a:t>
            </a:r>
            <a:r>
              <a:rPr lang="ja-JP" altLang="en-US" sz="1800">
                <a:solidFill>
                  <a:srgbClr val="000000"/>
                </a:solidFill>
              </a:rPr>
              <a:t>）</a:t>
            </a:r>
            <a:r>
              <a:rPr lang="en-US" altLang="ja-JP" sz="1800">
                <a:solidFill>
                  <a:srgbClr val="000000"/>
                </a:solidFill>
              </a:rPr>
              <a:t> ROE</a:t>
            </a:r>
            <a:r>
              <a:rPr lang="ja-JP" altLang="en-US" sz="1800">
                <a:solidFill>
                  <a:srgbClr val="000000"/>
                </a:solidFill>
              </a:rPr>
              <a:t>に対する姿勢を開示</a:t>
            </a:r>
          </a:p>
        </p:txBody>
      </p:sp>
      <p:graphicFrame>
        <p:nvGraphicFramePr>
          <p:cNvPr id="121865" name="グラフ 14"/>
          <p:cNvGraphicFramePr>
            <a:graphicFrameLocks/>
          </p:cNvGraphicFramePr>
          <p:nvPr/>
        </p:nvGraphicFramePr>
        <p:xfrm>
          <a:off x="128588" y="4025902"/>
          <a:ext cx="8597900" cy="2767013"/>
        </p:xfrm>
        <a:graphic>
          <a:graphicData uri="http://schemas.openxmlformats.org/presentationml/2006/ole">
            <mc:AlternateContent xmlns:mc="http://schemas.openxmlformats.org/markup-compatibility/2006">
              <mc:Choice xmlns:v="urn:schemas-microsoft-com:vml" Requires="v">
                <p:oleObj spid="_x0000_s26798" r:id="rId3" imgW="8602202" imgH="2767824" progId="Excel.Chart.8">
                  <p:embed/>
                </p:oleObj>
              </mc:Choice>
              <mc:Fallback>
                <p:oleObj r:id="rId3" imgW="8602202" imgH="2767824"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4025902"/>
                        <a:ext cx="85979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1866" name="グラフ 15"/>
          <p:cNvGraphicFramePr>
            <a:graphicFrameLocks/>
          </p:cNvGraphicFramePr>
          <p:nvPr/>
        </p:nvGraphicFramePr>
        <p:xfrm>
          <a:off x="128588" y="1001715"/>
          <a:ext cx="8597900" cy="2765425"/>
        </p:xfrm>
        <a:graphic>
          <a:graphicData uri="http://schemas.openxmlformats.org/presentationml/2006/ole">
            <mc:AlternateContent xmlns:mc="http://schemas.openxmlformats.org/markup-compatibility/2006">
              <mc:Choice xmlns:v="urn:schemas-microsoft-com:vml" Requires="v">
                <p:oleObj spid="_x0000_s26799" r:id="rId5" imgW="8602202" imgH="2767824" progId="Excel.Chart.8">
                  <p:embed/>
                </p:oleObj>
              </mc:Choice>
              <mc:Fallback>
                <p:oleObj r:id="rId5" imgW="8602202" imgH="2767824"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8" y="1001715"/>
                        <a:ext cx="85979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67" name="正方形/長方形 1"/>
          <p:cNvSpPr>
            <a:spLocks noChangeArrowheads="1"/>
          </p:cNvSpPr>
          <p:nvPr/>
        </p:nvSpPr>
        <p:spPr bwMode="auto">
          <a:xfrm>
            <a:off x="3348038" y="692150"/>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ja-JP" altLang="ja-JP" sz="1000">
                <a:solidFill>
                  <a:srgbClr val="000000"/>
                </a:solidFill>
              </a:rPr>
              <a:t>（９）</a:t>
            </a:r>
            <a:r>
              <a:rPr lang="en-US" altLang="ja-JP" sz="1000">
                <a:solidFill>
                  <a:srgbClr val="000000"/>
                </a:solidFill>
              </a:rPr>
              <a:t>(a)</a:t>
            </a:r>
            <a:r>
              <a:rPr lang="ja-JP" altLang="ja-JP" sz="1000">
                <a:solidFill>
                  <a:srgbClr val="000000"/>
                </a:solidFill>
              </a:rPr>
              <a:t>経営活動の中で</a:t>
            </a:r>
            <a:r>
              <a:rPr lang="en-US" altLang="ja-JP" sz="1000">
                <a:solidFill>
                  <a:srgbClr val="000000"/>
                </a:solidFill>
              </a:rPr>
              <a:t>ROE</a:t>
            </a:r>
            <a:r>
              <a:rPr lang="ja-JP" altLang="ja-JP" sz="1000">
                <a:solidFill>
                  <a:srgbClr val="000000"/>
                </a:solidFill>
              </a:rPr>
              <a:t>を意識されていますか。ご記入ください。</a:t>
            </a:r>
            <a:endParaRPr lang="ja-JP" altLang="en-US" sz="1000">
              <a:solidFill>
                <a:srgbClr val="000000"/>
              </a:solidFill>
            </a:endParaRPr>
          </a:p>
        </p:txBody>
      </p:sp>
      <p:sp>
        <p:nvSpPr>
          <p:cNvPr id="121868" name="正方形/長方形 2"/>
          <p:cNvSpPr>
            <a:spLocks noChangeArrowheads="1"/>
          </p:cNvSpPr>
          <p:nvPr/>
        </p:nvSpPr>
        <p:spPr bwMode="auto">
          <a:xfrm>
            <a:off x="3635375" y="3789365"/>
            <a:ext cx="457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en-US" altLang="ja-JP" sz="1000">
                <a:solidFill>
                  <a:srgbClr val="000000"/>
                </a:solidFill>
              </a:rPr>
              <a:t>(b)</a:t>
            </a:r>
            <a:r>
              <a:rPr lang="ja-JP" altLang="ja-JP" sz="1000">
                <a:solidFill>
                  <a:srgbClr val="000000"/>
                </a:solidFill>
              </a:rPr>
              <a:t>そうした利益率指標を開示活動において積極的に活用していますか。</a:t>
            </a:r>
            <a:endParaRPr lang="ja-JP" altLang="en-US" sz="1000">
              <a:solidFill>
                <a:srgbClr val="000000"/>
              </a:solidFill>
            </a:endParaRPr>
          </a:p>
        </p:txBody>
      </p:sp>
    </p:spTree>
    <p:extLst>
      <p:ext uri="{BB962C8B-B14F-4D97-AF65-F5344CB8AC3E}">
        <p14:creationId xmlns:p14="http://schemas.microsoft.com/office/powerpoint/2010/main" val="15442161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番号プレースホルダ 4"/>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defTabSz="723290" fontAlgn="auto">
              <a:spcBef>
                <a:spcPct val="0"/>
              </a:spcBef>
              <a:spcAft>
                <a:spcPts val="0"/>
              </a:spcAft>
              <a:buFontTx/>
              <a:buNone/>
            </a:pPr>
            <a:fld id="{3A7778FA-17E1-44D8-A84C-73281EBE14C6}" type="slidenum">
              <a:rPr lang="en-US" altLang="ja-JP" sz="1400">
                <a:solidFill>
                  <a:srgbClr val="000000"/>
                </a:solidFill>
              </a:rPr>
              <a:pPr algn="r" defTabSz="723290" fontAlgn="auto">
                <a:spcBef>
                  <a:spcPct val="0"/>
                </a:spcBef>
                <a:spcAft>
                  <a:spcPts val="0"/>
                </a:spcAft>
                <a:buFontTx/>
                <a:buNone/>
              </a:pPr>
              <a:t>101</a:t>
            </a:fld>
            <a:endParaRPr lang="en-US" altLang="ja-JP" sz="1400">
              <a:solidFill>
                <a:srgbClr val="000000"/>
              </a:solidFill>
            </a:endParaRPr>
          </a:p>
        </p:txBody>
      </p:sp>
      <p:sp>
        <p:nvSpPr>
          <p:cNvPr id="122883" name="AutoShape 2"/>
          <p:cNvSpPr>
            <a:spLocks noChangeArrowheads="1"/>
          </p:cNvSpPr>
          <p:nvPr/>
        </p:nvSpPr>
        <p:spPr bwMode="auto">
          <a:xfrm>
            <a:off x="250827" y="512763"/>
            <a:ext cx="8569325" cy="36512"/>
          </a:xfrm>
          <a:prstGeom prst="roundRect">
            <a:avLst>
              <a:gd name="adj" fmla="val 50000"/>
            </a:avLst>
          </a:prstGeom>
          <a:solidFill>
            <a:srgbClr val="000080"/>
          </a:solidFill>
          <a:ln w="9525">
            <a:solidFill>
              <a:srgbClr val="000080"/>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sp>
        <p:nvSpPr>
          <p:cNvPr id="122884" name="Text Box 3"/>
          <p:cNvSpPr txBox="1">
            <a:spLocks noChangeArrowheads="1"/>
          </p:cNvSpPr>
          <p:nvPr/>
        </p:nvSpPr>
        <p:spPr bwMode="auto">
          <a:xfrm>
            <a:off x="323850" y="11114"/>
            <a:ext cx="7848600" cy="46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50000"/>
              </a:spcBef>
              <a:spcAft>
                <a:spcPts val="0"/>
              </a:spcAft>
              <a:buFontTx/>
              <a:buNone/>
            </a:pPr>
            <a:r>
              <a:rPr lang="ja-JP" altLang="en-US" sz="2400">
                <a:solidFill>
                  <a:srgbClr val="000000"/>
                </a:solidFill>
                <a:latin typeface="Times New Roman" pitchFamily="18" charset="0"/>
              </a:rPr>
              <a:t>図６　</a:t>
            </a:r>
            <a:r>
              <a:rPr lang="en-US" altLang="ja-JP" sz="2400">
                <a:solidFill>
                  <a:srgbClr val="000000"/>
                </a:solidFill>
                <a:latin typeface="Times New Roman" pitchFamily="18" charset="0"/>
              </a:rPr>
              <a:t>ROE</a:t>
            </a:r>
            <a:r>
              <a:rPr lang="ja-JP" altLang="en-US" sz="2400">
                <a:solidFill>
                  <a:srgbClr val="000000"/>
                </a:solidFill>
                <a:latin typeface="Times New Roman" pitchFamily="18" charset="0"/>
              </a:rPr>
              <a:t>などに対する意識</a:t>
            </a:r>
            <a:endParaRPr lang="en-US" altLang="ja-JP" sz="2400">
              <a:solidFill>
                <a:srgbClr val="000000"/>
              </a:solidFill>
              <a:latin typeface="Times New Roman" pitchFamily="18" charset="0"/>
            </a:endParaRPr>
          </a:p>
        </p:txBody>
      </p:sp>
      <p:sp>
        <p:nvSpPr>
          <p:cNvPr id="122885" name="フッター プレースホルダ 7"/>
          <p:cNvSpPr>
            <a:spLocks noGrp="1"/>
          </p:cNvSpPr>
          <p:nvPr>
            <p:ph type="ftr" sz="quarter" idx="11"/>
          </p:nvPr>
        </p:nvSpPr>
        <p:spPr bwMode="auto">
          <a:xfrm>
            <a:off x="0" y="6492877"/>
            <a:ext cx="47879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l">
              <a:spcBef>
                <a:spcPct val="0"/>
              </a:spcBef>
              <a:buFontTx/>
              <a:buNone/>
            </a:pPr>
            <a:endParaRPr lang="ja-JP" altLang="en-US" sz="1200" smtClean="0">
              <a:solidFill>
                <a:srgbClr val="898989"/>
              </a:solidFill>
              <a:latin typeface="Times New Roman" pitchFamily="18" charset="0"/>
              <a:ea typeface="HGS創英角ｺﾞｼｯｸUB" pitchFamily="50" charset="-128"/>
              <a:cs typeface="Times New Roman" pitchFamily="18" charset="0"/>
            </a:endParaRPr>
          </a:p>
        </p:txBody>
      </p:sp>
      <p:sp>
        <p:nvSpPr>
          <p:cNvPr id="122886" name="Rectangle 2"/>
          <p:cNvSpPr>
            <a:spLocks noChangeArrowheads="1"/>
          </p:cNvSpPr>
          <p:nvPr/>
        </p:nvSpPr>
        <p:spPr bwMode="auto">
          <a:xfrm>
            <a:off x="1" y="-35611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graphicFrame>
        <p:nvGraphicFramePr>
          <p:cNvPr id="122887" name="グラフ 1"/>
          <p:cNvGraphicFramePr>
            <a:graphicFrameLocks/>
          </p:cNvGraphicFramePr>
          <p:nvPr/>
        </p:nvGraphicFramePr>
        <p:xfrm>
          <a:off x="200025" y="930277"/>
          <a:ext cx="8886825" cy="5789613"/>
        </p:xfrm>
        <a:graphic>
          <a:graphicData uri="http://schemas.openxmlformats.org/presentationml/2006/ole">
            <mc:AlternateContent xmlns:mc="http://schemas.openxmlformats.org/markup-compatibility/2006">
              <mc:Choice xmlns:v="urn:schemas-microsoft-com:vml" Requires="v">
                <p:oleObj spid="_x0000_s27736" r:id="rId3" imgW="8888738" imgH="5785605" progId="Excel.Chart.8">
                  <p:embed/>
                </p:oleObj>
              </mc:Choice>
              <mc:Fallback>
                <p:oleObj r:id="rId3" imgW="8888738" imgH="578560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930277"/>
                        <a:ext cx="8886825"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888" name="テキスト ボックス 14"/>
          <p:cNvSpPr txBox="1">
            <a:spLocks noChangeArrowheads="1"/>
          </p:cNvSpPr>
          <p:nvPr/>
        </p:nvSpPr>
        <p:spPr bwMode="auto">
          <a:xfrm>
            <a:off x="395288" y="692150"/>
            <a:ext cx="5545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ja-JP" altLang="en-US" sz="1800">
                <a:solidFill>
                  <a:srgbClr val="000000"/>
                </a:solidFill>
              </a:rPr>
              <a:t>（</a:t>
            </a:r>
            <a:r>
              <a:rPr lang="en-US" altLang="ja-JP" sz="1800">
                <a:solidFill>
                  <a:srgbClr val="000000"/>
                </a:solidFill>
              </a:rPr>
              <a:t>c</a:t>
            </a:r>
            <a:r>
              <a:rPr lang="ja-JP" altLang="en-US" sz="1800">
                <a:solidFill>
                  <a:srgbClr val="000000"/>
                </a:solidFill>
              </a:rPr>
              <a:t>）</a:t>
            </a:r>
            <a:r>
              <a:rPr lang="en-US" altLang="ja-JP" sz="1800">
                <a:solidFill>
                  <a:srgbClr val="000000"/>
                </a:solidFill>
              </a:rPr>
              <a:t>ROE</a:t>
            </a:r>
            <a:r>
              <a:rPr lang="ja-JP" altLang="en-US" sz="1800">
                <a:solidFill>
                  <a:srgbClr val="000000"/>
                </a:solidFill>
              </a:rPr>
              <a:t>などに対する意識を反映する経営行動</a:t>
            </a:r>
          </a:p>
        </p:txBody>
      </p:sp>
      <p:sp>
        <p:nvSpPr>
          <p:cNvPr id="122889" name="正方形/長方形 2"/>
          <p:cNvSpPr>
            <a:spLocks noChangeArrowheads="1"/>
          </p:cNvSpPr>
          <p:nvPr/>
        </p:nvSpPr>
        <p:spPr bwMode="auto">
          <a:xfrm>
            <a:off x="5076825" y="620715"/>
            <a:ext cx="4067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en-US" altLang="ja-JP" sz="1000">
                <a:solidFill>
                  <a:srgbClr val="000000"/>
                </a:solidFill>
              </a:rPr>
              <a:t>(d)(a)</a:t>
            </a:r>
            <a:r>
              <a:rPr lang="ja-JP" altLang="ja-JP" sz="1000">
                <a:solidFill>
                  <a:srgbClr val="000000"/>
                </a:solidFill>
              </a:rPr>
              <a:t>で掲げた利益率指標は経営活動のどのような側面で意識されていますか。該当するもの</a:t>
            </a:r>
            <a:r>
              <a:rPr lang="ja-JP" altLang="ja-JP" sz="1000" b="1" u="sng">
                <a:solidFill>
                  <a:srgbClr val="000000"/>
                </a:solidFill>
              </a:rPr>
              <a:t>すべてに</a:t>
            </a:r>
            <a:r>
              <a:rPr lang="ja-JP" altLang="ja-JP" sz="1000">
                <a:solidFill>
                  <a:srgbClr val="000000"/>
                </a:solidFill>
              </a:rPr>
              <a:t>○印をご記入ください。</a:t>
            </a:r>
            <a:endParaRPr lang="ja-JP" altLang="en-US" sz="1000">
              <a:solidFill>
                <a:srgbClr val="000000"/>
              </a:solidFill>
            </a:endParaRPr>
          </a:p>
        </p:txBody>
      </p:sp>
    </p:spTree>
    <p:extLst>
      <p:ext uri="{BB962C8B-B14F-4D97-AF65-F5344CB8AC3E}">
        <p14:creationId xmlns:p14="http://schemas.microsoft.com/office/powerpoint/2010/main" val="40384566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番号プレースホルダ 4"/>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defTabSz="723290" fontAlgn="auto">
              <a:spcBef>
                <a:spcPct val="0"/>
              </a:spcBef>
              <a:spcAft>
                <a:spcPts val="0"/>
              </a:spcAft>
              <a:buFontTx/>
              <a:buNone/>
            </a:pPr>
            <a:fld id="{77AE8BFA-ADC9-43B5-AD79-DD9DDAA245BA}" type="slidenum">
              <a:rPr lang="en-US" altLang="ja-JP" sz="1400">
                <a:solidFill>
                  <a:srgbClr val="000000"/>
                </a:solidFill>
              </a:rPr>
              <a:pPr algn="r" defTabSz="723290" fontAlgn="auto">
                <a:spcBef>
                  <a:spcPct val="0"/>
                </a:spcBef>
                <a:spcAft>
                  <a:spcPts val="0"/>
                </a:spcAft>
                <a:buFontTx/>
                <a:buNone/>
              </a:pPr>
              <a:t>102</a:t>
            </a:fld>
            <a:endParaRPr lang="en-US" altLang="ja-JP" sz="1400">
              <a:solidFill>
                <a:srgbClr val="000000"/>
              </a:solidFill>
            </a:endParaRPr>
          </a:p>
        </p:txBody>
      </p:sp>
      <p:sp>
        <p:nvSpPr>
          <p:cNvPr id="123907" name="AutoShape 2"/>
          <p:cNvSpPr>
            <a:spLocks noChangeArrowheads="1"/>
          </p:cNvSpPr>
          <p:nvPr/>
        </p:nvSpPr>
        <p:spPr bwMode="auto">
          <a:xfrm>
            <a:off x="250827" y="512763"/>
            <a:ext cx="8569325" cy="36512"/>
          </a:xfrm>
          <a:prstGeom prst="roundRect">
            <a:avLst>
              <a:gd name="adj" fmla="val 50000"/>
            </a:avLst>
          </a:prstGeom>
          <a:solidFill>
            <a:srgbClr val="000080"/>
          </a:solidFill>
          <a:ln w="9525">
            <a:solidFill>
              <a:srgbClr val="000080"/>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sp>
        <p:nvSpPr>
          <p:cNvPr id="123908" name="Text Box 3"/>
          <p:cNvSpPr txBox="1">
            <a:spLocks noChangeArrowheads="1"/>
          </p:cNvSpPr>
          <p:nvPr/>
        </p:nvSpPr>
        <p:spPr bwMode="auto">
          <a:xfrm>
            <a:off x="323850" y="11114"/>
            <a:ext cx="7848600" cy="46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50000"/>
              </a:spcBef>
              <a:spcAft>
                <a:spcPts val="0"/>
              </a:spcAft>
              <a:buFontTx/>
              <a:buNone/>
            </a:pPr>
            <a:r>
              <a:rPr lang="ja-JP" altLang="en-US" sz="2400">
                <a:solidFill>
                  <a:srgbClr val="000000"/>
                </a:solidFill>
                <a:latin typeface="Times New Roman" pitchFamily="18" charset="0"/>
              </a:rPr>
              <a:t>図７　コーポレート・ガバナンスの取り組み・開示</a:t>
            </a:r>
            <a:endParaRPr lang="en-US" altLang="ja-JP" sz="2400">
              <a:solidFill>
                <a:srgbClr val="000000"/>
              </a:solidFill>
              <a:latin typeface="Times New Roman" pitchFamily="18" charset="0"/>
            </a:endParaRPr>
          </a:p>
        </p:txBody>
      </p:sp>
      <p:sp>
        <p:nvSpPr>
          <p:cNvPr id="123909" name="フッター プレースホルダ 7"/>
          <p:cNvSpPr>
            <a:spLocks noGrp="1"/>
          </p:cNvSpPr>
          <p:nvPr>
            <p:ph type="ftr" sz="quarter" idx="11"/>
          </p:nvPr>
        </p:nvSpPr>
        <p:spPr bwMode="auto">
          <a:xfrm>
            <a:off x="0" y="6492877"/>
            <a:ext cx="47879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l">
              <a:spcBef>
                <a:spcPct val="0"/>
              </a:spcBef>
              <a:buFontTx/>
              <a:buNone/>
            </a:pPr>
            <a:endParaRPr lang="ja-JP" altLang="en-US" sz="1200" smtClean="0">
              <a:solidFill>
                <a:srgbClr val="898989"/>
              </a:solidFill>
              <a:latin typeface="Times New Roman" pitchFamily="18" charset="0"/>
              <a:ea typeface="HGS創英角ｺﾞｼｯｸUB" pitchFamily="50" charset="-128"/>
              <a:cs typeface="Times New Roman" pitchFamily="18" charset="0"/>
            </a:endParaRPr>
          </a:p>
        </p:txBody>
      </p:sp>
      <p:sp>
        <p:nvSpPr>
          <p:cNvPr id="123910" name="Rectangle 2"/>
          <p:cNvSpPr>
            <a:spLocks noChangeArrowheads="1"/>
          </p:cNvSpPr>
          <p:nvPr/>
        </p:nvSpPr>
        <p:spPr bwMode="auto">
          <a:xfrm>
            <a:off x="1" y="-35611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graphicFrame>
        <p:nvGraphicFramePr>
          <p:cNvPr id="123911" name="グラフ 1"/>
          <p:cNvGraphicFramePr>
            <a:graphicFrameLocks/>
          </p:cNvGraphicFramePr>
          <p:nvPr/>
        </p:nvGraphicFramePr>
        <p:xfrm>
          <a:off x="200025" y="857250"/>
          <a:ext cx="8886825" cy="5791200"/>
        </p:xfrm>
        <a:graphic>
          <a:graphicData uri="http://schemas.openxmlformats.org/presentationml/2006/ole">
            <mc:AlternateContent xmlns:mc="http://schemas.openxmlformats.org/markup-compatibility/2006">
              <mc:Choice xmlns:v="urn:schemas-microsoft-com:vml" Requires="v">
                <p:oleObj spid="_x0000_s28760" r:id="rId3" imgW="8888738" imgH="5791702" progId="Excel.Chart.8">
                  <p:embed/>
                </p:oleObj>
              </mc:Choice>
              <mc:Fallback>
                <p:oleObj r:id="rId3" imgW="8888738" imgH="5791702"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857250"/>
                        <a:ext cx="88868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912" name="正方形/長方形 2"/>
          <p:cNvSpPr>
            <a:spLocks noChangeArrowheads="1"/>
          </p:cNvSpPr>
          <p:nvPr/>
        </p:nvSpPr>
        <p:spPr bwMode="auto">
          <a:xfrm>
            <a:off x="4716463" y="620715"/>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en-US" altLang="ja-JP" sz="1000">
                <a:solidFill>
                  <a:srgbClr val="000000"/>
                </a:solidFill>
              </a:rPr>
              <a:t>(a)</a:t>
            </a:r>
            <a:r>
              <a:rPr lang="ja-JP" altLang="ja-JP" sz="1000">
                <a:solidFill>
                  <a:srgbClr val="000000"/>
                </a:solidFill>
              </a:rPr>
              <a:t>御社では、株主や投資家からの信頼感を向上させ、企業価値を持続的に向上させるため、どのような取り組みを実施されていますか。</a:t>
            </a:r>
            <a:endParaRPr lang="ja-JP" altLang="en-US" sz="1000">
              <a:solidFill>
                <a:srgbClr val="000000"/>
              </a:solidFill>
            </a:endParaRPr>
          </a:p>
        </p:txBody>
      </p:sp>
    </p:spTree>
    <p:extLst>
      <p:ext uri="{BB962C8B-B14F-4D97-AF65-F5344CB8AC3E}">
        <p14:creationId xmlns:p14="http://schemas.microsoft.com/office/powerpoint/2010/main" val="92503412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C48671E5-BB88-490E-AE19-A0E1149A7838}" type="slidenum">
              <a:rPr lang="en-US" altLang="ja-JP" smtClean="0">
                <a:solidFill>
                  <a:srgbClr val="000000"/>
                </a:solidFill>
              </a:rPr>
              <a:pPr eaLnBrk="1" hangingPunct="1"/>
              <a:t>103</a:t>
            </a:fld>
            <a:endParaRPr lang="en-US" altLang="ja-JP" smtClean="0">
              <a:solidFill>
                <a:srgbClr val="000000"/>
              </a:solidFill>
            </a:endParaRPr>
          </a:p>
        </p:txBody>
      </p:sp>
      <p:sp>
        <p:nvSpPr>
          <p:cNvPr id="4099" name="Rectangle 2"/>
          <p:cNvSpPr>
            <a:spLocks noChangeArrowheads="1"/>
          </p:cNvSpPr>
          <p:nvPr/>
        </p:nvSpPr>
        <p:spPr bwMode="auto">
          <a:xfrm>
            <a:off x="3132141" y="2708278"/>
            <a:ext cx="2916237" cy="973138"/>
          </a:xfrm>
          <a:prstGeom prst="rect">
            <a:avLst/>
          </a:prstGeom>
          <a:solidFill>
            <a:srgbClr val="FF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lstStyle/>
          <a:p>
            <a:pPr algn="ctr"/>
            <a:r>
              <a:rPr lang="ja-JP" altLang="en-US" sz="2000" dirty="0" smtClean="0">
                <a:solidFill>
                  <a:srgbClr val="000000"/>
                </a:solidFill>
                <a:ea typeface="ＭＳ Ｐゴシック" charset="-128"/>
              </a:rPr>
              <a:t>ガバナンス改革</a:t>
            </a:r>
            <a:r>
              <a:rPr lang="ja-JP" altLang="en-US" sz="2000" dirty="0">
                <a:solidFill>
                  <a:srgbClr val="000000"/>
                </a:solidFill>
                <a:ea typeface="ＭＳ Ｐゴシック" charset="-128"/>
              </a:rPr>
              <a:t>の目指すべき方向性</a:t>
            </a:r>
          </a:p>
        </p:txBody>
      </p:sp>
      <p:sp>
        <p:nvSpPr>
          <p:cNvPr id="4100" name="Rectangle 3"/>
          <p:cNvSpPr>
            <a:spLocks noChangeArrowheads="1"/>
          </p:cNvSpPr>
          <p:nvPr/>
        </p:nvSpPr>
        <p:spPr bwMode="auto">
          <a:xfrm>
            <a:off x="2" y="6597655"/>
            <a:ext cx="184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ja-JP" altLang="ja-JP" sz="1000">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2392262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2"/>
          <p:cNvSpPr>
            <a:spLocks noChangeArrowheads="1"/>
          </p:cNvSpPr>
          <p:nvPr/>
        </p:nvSpPr>
        <p:spPr bwMode="auto">
          <a:xfrm>
            <a:off x="271465" y="482600"/>
            <a:ext cx="8569325" cy="36513"/>
          </a:xfrm>
          <a:prstGeom prst="roundRect">
            <a:avLst>
              <a:gd name="adj" fmla="val 50000"/>
            </a:avLst>
          </a:prstGeom>
          <a:solidFill>
            <a:srgbClr val="000080"/>
          </a:solidFill>
          <a:ln w="9525">
            <a:solidFill>
              <a:srgbClr val="000080"/>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sp>
        <p:nvSpPr>
          <p:cNvPr id="115715" name="Text Box 3"/>
          <p:cNvSpPr txBox="1">
            <a:spLocks noChangeArrowheads="1"/>
          </p:cNvSpPr>
          <p:nvPr/>
        </p:nvSpPr>
        <p:spPr bwMode="auto">
          <a:xfrm>
            <a:off x="344488" y="44451"/>
            <a:ext cx="7848600" cy="46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50000"/>
              </a:spcBef>
              <a:spcAft>
                <a:spcPts val="0"/>
              </a:spcAft>
              <a:buFontTx/>
              <a:buNone/>
            </a:pPr>
            <a:r>
              <a:rPr lang="ja-JP" altLang="en-US" sz="2400">
                <a:solidFill>
                  <a:srgbClr val="000000"/>
                </a:solidFill>
                <a:latin typeface="Times New Roman" pitchFamily="18" charset="0"/>
              </a:rPr>
              <a:t>リサーチ方法　価値創造企業と非創造企業</a:t>
            </a:r>
            <a:endParaRPr lang="en-US" altLang="ja-JP" sz="2400">
              <a:solidFill>
                <a:srgbClr val="000000"/>
              </a:solidFill>
              <a:latin typeface="Times New Roman" pitchFamily="18" charset="0"/>
            </a:endParaRPr>
          </a:p>
        </p:txBody>
      </p:sp>
      <p:sp>
        <p:nvSpPr>
          <p:cNvPr id="115716" name="スライド番号プレースホルダ 4"/>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defTabSz="723290" fontAlgn="auto">
              <a:spcBef>
                <a:spcPct val="0"/>
              </a:spcBef>
              <a:spcAft>
                <a:spcPts val="0"/>
              </a:spcAft>
              <a:buFontTx/>
              <a:buNone/>
            </a:pPr>
            <a:fld id="{242754F9-068D-41CF-9985-841A1113672D}" type="slidenum">
              <a:rPr lang="en-US" altLang="ja-JP" sz="1400">
                <a:solidFill>
                  <a:srgbClr val="000000"/>
                </a:solidFill>
              </a:rPr>
              <a:pPr algn="r" defTabSz="723290" fontAlgn="auto">
                <a:spcBef>
                  <a:spcPct val="0"/>
                </a:spcBef>
                <a:spcAft>
                  <a:spcPts val="0"/>
                </a:spcAft>
                <a:buFontTx/>
                <a:buNone/>
              </a:pPr>
              <a:t>104</a:t>
            </a:fld>
            <a:endParaRPr lang="en-US" altLang="ja-JP" sz="1400">
              <a:solidFill>
                <a:srgbClr val="000000"/>
              </a:solidFill>
            </a:endParaRPr>
          </a:p>
        </p:txBody>
      </p:sp>
      <p:sp>
        <p:nvSpPr>
          <p:cNvPr id="7" name="正方形/長方形 6"/>
          <p:cNvSpPr/>
          <p:nvPr/>
        </p:nvSpPr>
        <p:spPr>
          <a:xfrm>
            <a:off x="195265" y="692150"/>
            <a:ext cx="8721725" cy="79216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23290" fontAlgn="auto">
              <a:spcBef>
                <a:spcPts val="0"/>
              </a:spcBef>
              <a:spcAft>
                <a:spcPts val="0"/>
              </a:spcAft>
              <a:defRPr/>
            </a:pPr>
            <a:r>
              <a:rPr lang="ja-JP" altLang="en-US" sz="1600" dirty="0">
                <a:solidFill>
                  <a:prstClr val="black"/>
                </a:solidFill>
              </a:rPr>
              <a:t>　</a:t>
            </a:r>
            <a:r>
              <a:rPr lang="en-US" altLang="ja-JP" sz="1600" dirty="0">
                <a:solidFill>
                  <a:prstClr val="black"/>
                </a:solidFill>
              </a:rPr>
              <a:t>NEEDS Financial Quest</a:t>
            </a:r>
            <a:r>
              <a:rPr lang="ja-JP" altLang="en-US" sz="1600" dirty="0" err="1">
                <a:solidFill>
                  <a:prstClr val="black"/>
                </a:solidFill>
              </a:rPr>
              <a:t>にて</a:t>
            </a:r>
            <a:r>
              <a:rPr lang="ja-JP" altLang="en-US" sz="1600" dirty="0">
                <a:solidFill>
                  <a:prstClr val="black"/>
                </a:solidFill>
              </a:rPr>
              <a:t>データが収集できる上場企業</a:t>
            </a:r>
            <a:r>
              <a:rPr lang="en-US" altLang="ja-JP" sz="1600" dirty="0" smtClean="0">
                <a:solidFill>
                  <a:prstClr val="black"/>
                </a:solidFill>
              </a:rPr>
              <a:t>3,788</a:t>
            </a:r>
            <a:r>
              <a:rPr lang="ja-JP" altLang="en-US" sz="1600" dirty="0" smtClean="0">
                <a:solidFill>
                  <a:prstClr val="black"/>
                </a:solidFill>
              </a:rPr>
              <a:t>社</a:t>
            </a:r>
            <a:r>
              <a:rPr lang="ja-JP" altLang="en-US" sz="1600" dirty="0">
                <a:solidFill>
                  <a:prstClr val="black"/>
                </a:solidFill>
              </a:rPr>
              <a:t>の中から、</a:t>
            </a:r>
            <a:r>
              <a:rPr lang="en-US" altLang="ja-JP" sz="1600" dirty="0">
                <a:solidFill>
                  <a:prstClr val="black"/>
                </a:solidFill>
              </a:rPr>
              <a:t>1988</a:t>
            </a:r>
            <a:r>
              <a:rPr lang="ja-JP" altLang="en-US" sz="1600" dirty="0">
                <a:solidFill>
                  <a:prstClr val="black"/>
                </a:solidFill>
              </a:rPr>
              <a:t>年</a:t>
            </a:r>
            <a:r>
              <a:rPr lang="en-US" altLang="ja-JP" sz="1600" dirty="0">
                <a:solidFill>
                  <a:prstClr val="black"/>
                </a:solidFill>
              </a:rPr>
              <a:t>4</a:t>
            </a:r>
            <a:r>
              <a:rPr lang="ja-JP" altLang="en-US" sz="1600" dirty="0">
                <a:solidFill>
                  <a:prstClr val="black"/>
                </a:solidFill>
              </a:rPr>
              <a:t>月～</a:t>
            </a:r>
            <a:r>
              <a:rPr lang="en-US" altLang="ja-JP" sz="1600" dirty="0">
                <a:solidFill>
                  <a:prstClr val="black"/>
                </a:solidFill>
              </a:rPr>
              <a:t>2013</a:t>
            </a:r>
            <a:r>
              <a:rPr lang="ja-JP" altLang="en-US" sz="1600" dirty="0">
                <a:solidFill>
                  <a:prstClr val="black"/>
                </a:solidFill>
              </a:rPr>
              <a:t>年</a:t>
            </a:r>
            <a:r>
              <a:rPr lang="en-US" altLang="ja-JP" sz="1600" dirty="0">
                <a:solidFill>
                  <a:prstClr val="black"/>
                </a:solidFill>
              </a:rPr>
              <a:t>3</a:t>
            </a:r>
            <a:r>
              <a:rPr lang="ja-JP" altLang="en-US" sz="1600" dirty="0">
                <a:solidFill>
                  <a:prstClr val="black"/>
                </a:solidFill>
              </a:rPr>
              <a:t>月まで連続してデータを収集できる</a:t>
            </a:r>
            <a:r>
              <a:rPr lang="en-US" altLang="ja-JP" sz="1600" dirty="0" smtClean="0">
                <a:solidFill>
                  <a:prstClr val="black"/>
                </a:solidFill>
              </a:rPr>
              <a:t>1,241</a:t>
            </a:r>
            <a:r>
              <a:rPr lang="ja-JP" altLang="en-US" sz="1600" dirty="0" smtClean="0">
                <a:solidFill>
                  <a:prstClr val="black"/>
                </a:solidFill>
              </a:rPr>
              <a:t>社</a:t>
            </a:r>
            <a:r>
              <a:rPr lang="ja-JP" altLang="en-US" sz="1600" dirty="0">
                <a:solidFill>
                  <a:prstClr val="black"/>
                </a:solidFill>
              </a:rPr>
              <a:t>をベースに価値創造企業、非創造企業を峻別</a:t>
            </a:r>
          </a:p>
        </p:txBody>
      </p:sp>
      <p:sp>
        <p:nvSpPr>
          <p:cNvPr id="6" name="正方形/長方形 5"/>
          <p:cNvSpPr/>
          <p:nvPr/>
        </p:nvSpPr>
        <p:spPr>
          <a:xfrm>
            <a:off x="3513138" y="1700213"/>
            <a:ext cx="2519362" cy="1152525"/>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3290" fontAlgn="auto">
              <a:spcBef>
                <a:spcPts val="0"/>
              </a:spcBef>
              <a:spcAft>
                <a:spcPts val="0"/>
              </a:spcAft>
              <a:defRPr/>
            </a:pPr>
            <a:r>
              <a:rPr lang="ja-JP" altLang="en-US" sz="1400" dirty="0">
                <a:solidFill>
                  <a:prstClr val="black"/>
                </a:solidFill>
              </a:rPr>
              <a:t>持続的な価値</a:t>
            </a:r>
            <a:r>
              <a:rPr lang="ja-JP" altLang="en-US" sz="1400" dirty="0" smtClean="0">
                <a:solidFill>
                  <a:prstClr val="black"/>
                </a:solidFill>
              </a:rPr>
              <a:t>創造の取り組みに</a:t>
            </a:r>
            <a:r>
              <a:rPr lang="ja-JP" altLang="en-US" sz="1400" dirty="0">
                <a:solidFill>
                  <a:prstClr val="black"/>
                </a:solidFill>
              </a:rPr>
              <a:t>対するアンケート調査回答企業</a:t>
            </a:r>
            <a:endParaRPr lang="en-US" altLang="ja-JP" sz="1400" dirty="0">
              <a:solidFill>
                <a:prstClr val="black"/>
              </a:solidFill>
            </a:endParaRPr>
          </a:p>
          <a:p>
            <a:pPr algn="ctr" defTabSz="723290" fontAlgn="auto">
              <a:spcBef>
                <a:spcPts val="0"/>
              </a:spcBef>
              <a:spcAft>
                <a:spcPts val="0"/>
              </a:spcAft>
              <a:defRPr/>
            </a:pPr>
            <a:r>
              <a:rPr lang="en-US" altLang="ja-JP" sz="1400" dirty="0" smtClean="0">
                <a:solidFill>
                  <a:prstClr val="black"/>
                </a:solidFill>
              </a:rPr>
              <a:t>185</a:t>
            </a:r>
            <a:r>
              <a:rPr lang="ja-JP" altLang="en-US" sz="1400" dirty="0" smtClean="0">
                <a:solidFill>
                  <a:prstClr val="black"/>
                </a:solidFill>
              </a:rPr>
              <a:t>社</a:t>
            </a:r>
            <a:endParaRPr lang="ja-JP" altLang="en-US" sz="1400" dirty="0">
              <a:solidFill>
                <a:prstClr val="black"/>
              </a:solidFill>
            </a:endParaRPr>
          </a:p>
        </p:txBody>
      </p:sp>
      <p:sp>
        <p:nvSpPr>
          <p:cNvPr id="8" name="正方形/長方形 7"/>
          <p:cNvSpPr/>
          <p:nvPr/>
        </p:nvSpPr>
        <p:spPr>
          <a:xfrm>
            <a:off x="1912940" y="3357565"/>
            <a:ext cx="2520950" cy="1150937"/>
          </a:xfrm>
          <a:prstGeom prst="rect">
            <a:avLst/>
          </a:prstGeom>
          <a:gradFill>
            <a:gsLst>
              <a:gs pos="0">
                <a:srgbClr val="FFFF66"/>
              </a:gs>
              <a:gs pos="50000">
                <a:schemeClr val="bg1"/>
              </a:gs>
              <a:gs pos="100000">
                <a:srgbClr val="FFFF66"/>
              </a:gs>
            </a:gsLst>
            <a:lin ang="540000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3290" fontAlgn="auto">
              <a:spcBef>
                <a:spcPts val="0"/>
              </a:spcBef>
              <a:spcAft>
                <a:spcPts val="0"/>
              </a:spcAft>
              <a:defRPr/>
            </a:pPr>
            <a:r>
              <a:rPr lang="ja-JP" altLang="en-US" sz="1400" dirty="0">
                <a:solidFill>
                  <a:prstClr val="black"/>
                </a:solidFill>
              </a:rPr>
              <a:t>過去</a:t>
            </a:r>
            <a:r>
              <a:rPr lang="en-US" altLang="ja-JP" sz="1400" dirty="0">
                <a:solidFill>
                  <a:prstClr val="black"/>
                </a:solidFill>
              </a:rPr>
              <a:t>25</a:t>
            </a:r>
            <a:r>
              <a:rPr lang="ja-JP" altLang="en-US" sz="1400" dirty="0">
                <a:solidFill>
                  <a:prstClr val="black"/>
                </a:solidFill>
              </a:rPr>
              <a:t>年間データ入手が可能な企業</a:t>
            </a:r>
            <a:endParaRPr lang="en-US" altLang="ja-JP" sz="1400" dirty="0">
              <a:solidFill>
                <a:prstClr val="black"/>
              </a:solidFill>
            </a:endParaRPr>
          </a:p>
          <a:p>
            <a:pPr algn="ctr" defTabSz="723290" fontAlgn="auto">
              <a:spcBef>
                <a:spcPts val="0"/>
              </a:spcBef>
              <a:spcAft>
                <a:spcPts val="0"/>
              </a:spcAft>
              <a:defRPr/>
            </a:pPr>
            <a:r>
              <a:rPr lang="en-US" altLang="ja-JP" sz="1400" dirty="0" smtClean="0">
                <a:solidFill>
                  <a:prstClr val="black"/>
                </a:solidFill>
              </a:rPr>
              <a:t>70</a:t>
            </a:r>
            <a:r>
              <a:rPr lang="ja-JP" altLang="en-US" sz="1400" dirty="0">
                <a:solidFill>
                  <a:prstClr val="black"/>
                </a:solidFill>
              </a:rPr>
              <a:t>社</a:t>
            </a:r>
          </a:p>
        </p:txBody>
      </p:sp>
      <p:sp>
        <p:nvSpPr>
          <p:cNvPr id="9" name="正方形/長方形 8"/>
          <p:cNvSpPr/>
          <p:nvPr/>
        </p:nvSpPr>
        <p:spPr>
          <a:xfrm>
            <a:off x="4937125" y="3357565"/>
            <a:ext cx="2520950" cy="1150937"/>
          </a:xfrm>
          <a:prstGeom prst="rect">
            <a:avLst/>
          </a:prstGeom>
          <a:gradFill>
            <a:gsLst>
              <a:gs pos="0">
                <a:schemeClr val="accent3">
                  <a:lumMod val="60000"/>
                  <a:lumOff val="40000"/>
                </a:schemeClr>
              </a:gs>
              <a:gs pos="50000">
                <a:schemeClr val="bg1"/>
              </a:gs>
              <a:gs pos="100000">
                <a:schemeClr val="accent3">
                  <a:lumMod val="40000"/>
                  <a:lumOff val="60000"/>
                </a:schemeClr>
              </a:gs>
            </a:gsLst>
            <a:lin ang="540000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3290" fontAlgn="auto">
              <a:spcBef>
                <a:spcPts val="0"/>
              </a:spcBef>
              <a:spcAft>
                <a:spcPts val="0"/>
              </a:spcAft>
              <a:defRPr/>
            </a:pPr>
            <a:r>
              <a:rPr lang="ja-JP" altLang="en-US" sz="1400" dirty="0">
                <a:solidFill>
                  <a:prstClr val="black"/>
                </a:solidFill>
              </a:rPr>
              <a:t>データ入手が不可能な</a:t>
            </a:r>
            <a:r>
              <a:rPr lang="ja-JP" altLang="en-US" sz="1400" dirty="0" smtClean="0">
                <a:solidFill>
                  <a:prstClr val="black"/>
                </a:solidFill>
              </a:rPr>
              <a:t>企業</a:t>
            </a:r>
            <a:endParaRPr lang="en-US" altLang="ja-JP" sz="1400" dirty="0" smtClean="0">
              <a:solidFill>
                <a:prstClr val="black"/>
              </a:solidFill>
            </a:endParaRPr>
          </a:p>
          <a:p>
            <a:pPr algn="ctr" defTabSz="723290" fontAlgn="auto">
              <a:spcBef>
                <a:spcPts val="0"/>
              </a:spcBef>
              <a:spcAft>
                <a:spcPts val="0"/>
              </a:spcAft>
              <a:defRPr/>
            </a:pPr>
            <a:r>
              <a:rPr lang="en-US" altLang="ja-JP" sz="1400" dirty="0" smtClean="0">
                <a:solidFill>
                  <a:prstClr val="black"/>
                </a:solidFill>
              </a:rPr>
              <a:t>115</a:t>
            </a:r>
            <a:r>
              <a:rPr lang="ja-JP" altLang="en-US" sz="1400" dirty="0" smtClean="0">
                <a:solidFill>
                  <a:prstClr val="black"/>
                </a:solidFill>
              </a:rPr>
              <a:t>社</a:t>
            </a:r>
            <a:endParaRPr lang="ja-JP" altLang="en-US" sz="1400" dirty="0">
              <a:solidFill>
                <a:prstClr val="black"/>
              </a:solidFill>
            </a:endParaRPr>
          </a:p>
        </p:txBody>
      </p:sp>
      <p:cxnSp>
        <p:nvCxnSpPr>
          <p:cNvPr id="4" name="カギ線コネクタ 3"/>
          <p:cNvCxnSpPr>
            <a:stCxn id="6" idx="2"/>
            <a:endCxn id="8" idx="0"/>
          </p:cNvCxnSpPr>
          <p:nvPr/>
        </p:nvCxnSpPr>
        <p:spPr>
          <a:xfrm rot="5400000">
            <a:off x="3721100" y="2305051"/>
            <a:ext cx="504825" cy="1600200"/>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カギ線コネクタ 9"/>
          <p:cNvCxnSpPr>
            <a:stCxn id="6" idx="2"/>
            <a:endCxn id="9" idx="0"/>
          </p:cNvCxnSpPr>
          <p:nvPr/>
        </p:nvCxnSpPr>
        <p:spPr>
          <a:xfrm rot="16200000" flipH="1">
            <a:off x="5233195" y="2393159"/>
            <a:ext cx="504825" cy="1423987"/>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468313" y="5229227"/>
            <a:ext cx="1676400" cy="79216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3290" fontAlgn="auto">
              <a:spcBef>
                <a:spcPts val="0"/>
              </a:spcBef>
              <a:spcAft>
                <a:spcPts val="0"/>
              </a:spcAft>
              <a:defRPr/>
            </a:pPr>
            <a:r>
              <a:rPr lang="ja-JP" altLang="en-US" sz="1400" dirty="0">
                <a:solidFill>
                  <a:prstClr val="black"/>
                </a:solidFill>
              </a:rPr>
              <a:t>価値創造企業</a:t>
            </a:r>
            <a:endParaRPr lang="en-US" altLang="ja-JP" sz="1400" dirty="0">
              <a:solidFill>
                <a:prstClr val="black"/>
              </a:solidFill>
            </a:endParaRPr>
          </a:p>
          <a:p>
            <a:pPr algn="ctr" defTabSz="723290" fontAlgn="auto">
              <a:spcBef>
                <a:spcPts val="0"/>
              </a:spcBef>
              <a:spcAft>
                <a:spcPts val="0"/>
              </a:spcAft>
              <a:defRPr/>
            </a:pPr>
            <a:r>
              <a:rPr lang="en-US" altLang="ja-JP" sz="1400" dirty="0" smtClean="0">
                <a:solidFill>
                  <a:prstClr val="black"/>
                </a:solidFill>
              </a:rPr>
              <a:t>15</a:t>
            </a:r>
            <a:r>
              <a:rPr lang="ja-JP" altLang="en-US" sz="1400" dirty="0" smtClean="0">
                <a:solidFill>
                  <a:prstClr val="black"/>
                </a:solidFill>
              </a:rPr>
              <a:t>社</a:t>
            </a:r>
            <a:endParaRPr lang="ja-JP" altLang="en-US" sz="1400" dirty="0">
              <a:solidFill>
                <a:prstClr val="black"/>
              </a:solidFill>
            </a:endParaRPr>
          </a:p>
        </p:txBody>
      </p:sp>
      <p:sp>
        <p:nvSpPr>
          <p:cNvPr id="15" name="角丸四角形 14"/>
          <p:cNvSpPr/>
          <p:nvPr/>
        </p:nvSpPr>
        <p:spPr>
          <a:xfrm>
            <a:off x="4249738" y="5229227"/>
            <a:ext cx="1676400" cy="792163"/>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3290" fontAlgn="auto">
              <a:spcBef>
                <a:spcPts val="0"/>
              </a:spcBef>
              <a:spcAft>
                <a:spcPts val="0"/>
              </a:spcAft>
              <a:defRPr/>
            </a:pPr>
            <a:r>
              <a:rPr lang="ja-JP" altLang="en-US" sz="1400" dirty="0">
                <a:solidFill>
                  <a:prstClr val="black"/>
                </a:solidFill>
              </a:rPr>
              <a:t>非創造企業</a:t>
            </a:r>
            <a:endParaRPr lang="en-US" altLang="ja-JP" sz="1400" dirty="0">
              <a:solidFill>
                <a:prstClr val="black"/>
              </a:solidFill>
            </a:endParaRPr>
          </a:p>
          <a:p>
            <a:pPr algn="ctr" defTabSz="723290" fontAlgn="auto">
              <a:spcBef>
                <a:spcPts val="0"/>
              </a:spcBef>
              <a:spcAft>
                <a:spcPts val="0"/>
              </a:spcAft>
              <a:defRPr/>
            </a:pPr>
            <a:r>
              <a:rPr lang="en-US" altLang="ja-JP" sz="1400" dirty="0" smtClean="0">
                <a:solidFill>
                  <a:prstClr val="black"/>
                </a:solidFill>
              </a:rPr>
              <a:t>40</a:t>
            </a:r>
            <a:r>
              <a:rPr lang="ja-JP" altLang="en-US" sz="1400" dirty="0" smtClean="0">
                <a:solidFill>
                  <a:prstClr val="black"/>
                </a:solidFill>
              </a:rPr>
              <a:t>社</a:t>
            </a:r>
            <a:endParaRPr lang="ja-JP" altLang="en-US" sz="1400" dirty="0">
              <a:solidFill>
                <a:prstClr val="black"/>
              </a:solidFill>
            </a:endParaRPr>
          </a:p>
        </p:txBody>
      </p:sp>
      <p:cxnSp>
        <p:nvCxnSpPr>
          <p:cNvPr id="14" name="カギ線コネクタ 13"/>
          <p:cNvCxnSpPr>
            <a:stCxn id="8" idx="2"/>
            <a:endCxn id="11" idx="0"/>
          </p:cNvCxnSpPr>
          <p:nvPr/>
        </p:nvCxnSpPr>
        <p:spPr>
          <a:xfrm rot="5400000">
            <a:off x="1879602" y="3935413"/>
            <a:ext cx="720725" cy="1866902"/>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8" idx="2"/>
            <a:endCxn id="15" idx="0"/>
          </p:cNvCxnSpPr>
          <p:nvPr/>
        </p:nvCxnSpPr>
        <p:spPr>
          <a:xfrm rot="16200000" flipH="1">
            <a:off x="3770314" y="3911602"/>
            <a:ext cx="720725" cy="1914523"/>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23850" y="6084888"/>
            <a:ext cx="5349875" cy="576262"/>
          </a:xfrm>
          <a:prstGeom prst="rect">
            <a:avLst/>
          </a:prstGeom>
          <a:noFill/>
        </p:spPr>
        <p:txBody>
          <a:bodyPr>
            <a:spAutoFit/>
          </a:bodyPr>
          <a:lstStyle/>
          <a:p>
            <a:pPr defTabSz="723290" fontAlgn="auto">
              <a:spcBef>
                <a:spcPts val="0"/>
              </a:spcBef>
              <a:spcAft>
                <a:spcPts val="0"/>
              </a:spcAft>
              <a:defRPr/>
            </a:pPr>
            <a:r>
              <a:rPr lang="ja-JP" altLang="ja-JP" sz="1050" dirty="0" smtClean="0">
                <a:solidFill>
                  <a:prstClr val="black"/>
                </a:solidFill>
                <a:latin typeface="Calibri" panose="020F0502020204030204"/>
                <a:ea typeface="ＭＳ Ｐゴシック"/>
              </a:rPr>
              <a:t>過去</a:t>
            </a:r>
            <a:r>
              <a:rPr lang="en-US" altLang="ja-JP" sz="1050" dirty="0" smtClean="0">
                <a:solidFill>
                  <a:prstClr val="black"/>
                </a:solidFill>
                <a:latin typeface="Calibri" panose="020F0502020204030204"/>
                <a:ea typeface="ＭＳ Ｐゴシック"/>
              </a:rPr>
              <a:t>29</a:t>
            </a:r>
            <a:r>
              <a:rPr lang="ja-JP" altLang="ja-JP" sz="1050" dirty="0" smtClean="0">
                <a:solidFill>
                  <a:prstClr val="black"/>
                </a:solidFill>
                <a:latin typeface="Calibri" panose="020F0502020204030204"/>
                <a:ea typeface="ＭＳ Ｐゴシック"/>
              </a:rPr>
              <a:t>年間</a:t>
            </a:r>
            <a:r>
              <a:rPr lang="ja-JP" altLang="ja-JP" sz="1050" dirty="0">
                <a:solidFill>
                  <a:prstClr val="black"/>
                </a:solidFill>
                <a:latin typeface="Calibri" panose="020F0502020204030204"/>
                <a:ea typeface="ＭＳ Ｐゴシック"/>
              </a:rPr>
              <a:t>において、</a:t>
            </a:r>
            <a:r>
              <a:rPr lang="en-US" altLang="ja-JP" sz="1050" dirty="0">
                <a:solidFill>
                  <a:prstClr val="black"/>
                </a:solidFill>
                <a:latin typeface="Calibri" panose="020F0502020204030204"/>
                <a:ea typeface="ＭＳ Ｐゴシック"/>
              </a:rPr>
              <a:t>Buy and Hold returns</a:t>
            </a:r>
            <a:r>
              <a:rPr lang="ja-JP" altLang="ja-JP" sz="1050" dirty="0">
                <a:solidFill>
                  <a:prstClr val="black"/>
                </a:solidFill>
                <a:latin typeface="Calibri" panose="020F0502020204030204"/>
                <a:ea typeface="ＭＳ Ｐゴシック"/>
              </a:rPr>
              <a:t>で国債</a:t>
            </a:r>
            <a:r>
              <a:rPr lang="en-US" altLang="ja-JP" sz="1050" dirty="0">
                <a:solidFill>
                  <a:prstClr val="black"/>
                </a:solidFill>
                <a:latin typeface="Calibri" panose="020F0502020204030204"/>
                <a:ea typeface="ＭＳ Ｐゴシック"/>
              </a:rPr>
              <a:t>10</a:t>
            </a:r>
            <a:r>
              <a:rPr lang="ja-JP" altLang="ja-JP" sz="1050" dirty="0">
                <a:solidFill>
                  <a:prstClr val="black"/>
                </a:solidFill>
                <a:latin typeface="Calibri" panose="020F0502020204030204"/>
                <a:ea typeface="ＭＳ Ｐゴシック"/>
              </a:rPr>
              <a:t>年ものの利回りを上回るリターンを計上できている</a:t>
            </a:r>
            <a:r>
              <a:rPr lang="en-US" altLang="ja-JP" sz="1050" dirty="0" smtClean="0">
                <a:solidFill>
                  <a:prstClr val="black"/>
                </a:solidFill>
                <a:latin typeface="Calibri" panose="020F0502020204030204"/>
                <a:ea typeface="ＭＳ Ｐゴシック"/>
              </a:rPr>
              <a:t>174</a:t>
            </a:r>
            <a:r>
              <a:rPr lang="ja-JP" altLang="ja-JP" sz="1050" dirty="0" smtClean="0">
                <a:solidFill>
                  <a:prstClr val="black"/>
                </a:solidFill>
                <a:latin typeface="Calibri" panose="020F0502020204030204"/>
                <a:ea typeface="ＭＳ Ｐゴシック"/>
              </a:rPr>
              <a:t>社</a:t>
            </a:r>
            <a:r>
              <a:rPr lang="ja-JP" altLang="ja-JP" sz="1050" dirty="0">
                <a:solidFill>
                  <a:prstClr val="black"/>
                </a:solidFill>
                <a:latin typeface="Calibri" panose="020F0502020204030204"/>
                <a:ea typeface="ＭＳ Ｐゴシック"/>
              </a:rPr>
              <a:t>を価値創造企業</a:t>
            </a:r>
            <a:r>
              <a:rPr lang="ja-JP" altLang="ja-JP" sz="1050" dirty="0" smtClean="0">
                <a:solidFill>
                  <a:prstClr val="black"/>
                </a:solidFill>
                <a:latin typeface="Calibri" panose="020F0502020204030204"/>
                <a:ea typeface="ＭＳ Ｐゴシック"/>
              </a:rPr>
              <a:t>、</a:t>
            </a:r>
            <a:r>
              <a:rPr lang="ja-JP" altLang="en-US" sz="1050" dirty="0" smtClean="0">
                <a:solidFill>
                  <a:prstClr val="black"/>
                </a:solidFill>
                <a:latin typeface="Calibri" panose="020F0502020204030204"/>
                <a:ea typeface="ＭＳ Ｐゴシック"/>
              </a:rPr>
              <a:t>時価総額が</a:t>
            </a:r>
            <a:r>
              <a:rPr lang="en-US" altLang="ja-JP" sz="1050" dirty="0" smtClean="0">
                <a:solidFill>
                  <a:prstClr val="black"/>
                </a:solidFill>
                <a:latin typeface="Calibri" panose="020F0502020204030204"/>
                <a:ea typeface="ＭＳ Ｐゴシック"/>
              </a:rPr>
              <a:t>1989</a:t>
            </a:r>
            <a:r>
              <a:rPr lang="ja-JP" altLang="en-US" sz="1050" dirty="0" smtClean="0">
                <a:solidFill>
                  <a:prstClr val="black"/>
                </a:solidFill>
                <a:latin typeface="Calibri" panose="020F0502020204030204"/>
                <a:ea typeface="ＭＳ Ｐゴシック"/>
              </a:rPr>
              <a:t>年</a:t>
            </a:r>
            <a:r>
              <a:rPr lang="ja-JP" altLang="en-US" sz="1050" dirty="0">
                <a:solidFill>
                  <a:prstClr val="black"/>
                </a:solidFill>
                <a:latin typeface="Calibri" panose="020F0502020204030204"/>
                <a:ea typeface="ＭＳ Ｐゴシック"/>
              </a:rPr>
              <a:t>を下回る</a:t>
            </a:r>
            <a:r>
              <a:rPr lang="ja-JP" altLang="ja-JP" sz="1050" dirty="0" smtClean="0">
                <a:solidFill>
                  <a:prstClr val="black"/>
                </a:solidFill>
                <a:latin typeface="Calibri" panose="020F0502020204030204"/>
                <a:ea typeface="ＭＳ Ｐゴシック"/>
              </a:rPr>
              <a:t>企業</a:t>
            </a:r>
            <a:r>
              <a:rPr lang="en-US" altLang="ja-JP" sz="1050" dirty="0" smtClean="0">
                <a:solidFill>
                  <a:prstClr val="black"/>
                </a:solidFill>
                <a:latin typeface="Calibri" panose="020F0502020204030204"/>
                <a:ea typeface="ＭＳ Ｐゴシック"/>
              </a:rPr>
              <a:t>835</a:t>
            </a:r>
            <a:r>
              <a:rPr lang="ja-JP" altLang="ja-JP" sz="1050" dirty="0" smtClean="0">
                <a:solidFill>
                  <a:prstClr val="black"/>
                </a:solidFill>
                <a:latin typeface="Calibri" panose="020F0502020204030204"/>
                <a:ea typeface="ＭＳ Ｐゴシック"/>
              </a:rPr>
              <a:t>社</a:t>
            </a:r>
            <a:r>
              <a:rPr lang="ja-JP" altLang="ja-JP" sz="1050" dirty="0">
                <a:solidFill>
                  <a:prstClr val="black"/>
                </a:solidFill>
                <a:latin typeface="Calibri" panose="020F0502020204030204"/>
                <a:ea typeface="ＭＳ Ｐゴシック"/>
              </a:rPr>
              <a:t>を価値非創造企業と位置付け</a:t>
            </a:r>
            <a:r>
              <a:rPr lang="ja-JP" altLang="en-US" sz="1050" dirty="0" smtClean="0">
                <a:solidFill>
                  <a:prstClr val="black"/>
                </a:solidFill>
                <a:latin typeface="Calibri" panose="020F0502020204030204"/>
                <a:ea typeface="ＭＳ Ｐゴシック"/>
              </a:rPr>
              <a:t>、</a:t>
            </a:r>
            <a:r>
              <a:rPr lang="ja-JP" altLang="en-US" sz="1050" dirty="0">
                <a:solidFill>
                  <a:prstClr val="black"/>
                </a:solidFill>
                <a:latin typeface="Calibri" panose="020F0502020204030204"/>
                <a:ea typeface="ＭＳ Ｐゴシック"/>
              </a:rPr>
              <a:t>価値</a:t>
            </a:r>
            <a:r>
              <a:rPr lang="ja-JP" altLang="en-US" sz="1050" dirty="0" smtClean="0">
                <a:solidFill>
                  <a:prstClr val="black"/>
                </a:solidFill>
                <a:latin typeface="Calibri" panose="020F0502020204030204"/>
                <a:ea typeface="ＭＳ Ｐゴシック"/>
              </a:rPr>
              <a:t>創造</a:t>
            </a:r>
            <a:r>
              <a:rPr lang="ja-JP" altLang="en-US" sz="1050" dirty="0">
                <a:solidFill>
                  <a:prstClr val="black"/>
                </a:solidFill>
                <a:latin typeface="Calibri" panose="020F0502020204030204"/>
                <a:ea typeface="ＭＳ Ｐゴシック"/>
              </a:rPr>
              <a:t>に</a:t>
            </a:r>
            <a:r>
              <a:rPr lang="ja-JP" altLang="en-US" sz="1050" dirty="0" smtClean="0">
                <a:solidFill>
                  <a:prstClr val="black"/>
                </a:solidFill>
                <a:latin typeface="Calibri" panose="020F0502020204030204"/>
                <a:ea typeface="ＭＳ Ｐゴシック"/>
              </a:rPr>
              <a:t>対する取り組みへの意識</a:t>
            </a:r>
            <a:r>
              <a:rPr lang="ja-JP" altLang="en-US" sz="1050" dirty="0">
                <a:solidFill>
                  <a:prstClr val="black"/>
                </a:solidFill>
                <a:latin typeface="Calibri" panose="020F0502020204030204"/>
                <a:ea typeface="ＭＳ Ｐゴシック"/>
              </a:rPr>
              <a:t>を調査。</a:t>
            </a:r>
          </a:p>
        </p:txBody>
      </p:sp>
    </p:spTree>
    <p:extLst>
      <p:ext uri="{BB962C8B-B14F-4D97-AF65-F5344CB8AC3E}">
        <p14:creationId xmlns:p14="http://schemas.microsoft.com/office/powerpoint/2010/main" val="39031861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a:xfrm>
            <a:off x="6938994" y="6478151"/>
            <a:ext cx="2133600" cy="365125"/>
          </a:xfrm>
        </p:spPr>
        <p:txBody>
          <a:bodyPr/>
          <a:lstStyle/>
          <a:p>
            <a:fld id="{DB1A962A-41B3-4442-9A7B-75D96CC41832}" type="slidenum">
              <a:rPr lang="en-US" altLang="ja-JP">
                <a:solidFill>
                  <a:prstClr val="black">
                    <a:tint val="75000"/>
                  </a:prstClr>
                </a:solidFill>
              </a:rPr>
              <a:pPr/>
              <a:t>105</a:t>
            </a:fld>
            <a:endParaRPr lang="en-US" altLang="ja-JP" dirty="0">
              <a:solidFill>
                <a:prstClr val="black">
                  <a:tint val="75000"/>
                </a:prstClr>
              </a:solidFill>
            </a:endParaRPr>
          </a:p>
        </p:txBody>
      </p:sp>
      <p:sp>
        <p:nvSpPr>
          <p:cNvPr id="6146" name="Rectangle 2"/>
          <p:cNvSpPr>
            <a:spLocks noGrp="1" noChangeArrowheads="1"/>
          </p:cNvSpPr>
          <p:nvPr>
            <p:ph type="title"/>
          </p:nvPr>
        </p:nvSpPr>
        <p:spPr>
          <a:xfrm>
            <a:off x="395288" y="277794"/>
            <a:ext cx="6227762" cy="304800"/>
          </a:xfrm>
        </p:spPr>
        <p:txBody>
          <a:bodyPr>
            <a:noAutofit/>
          </a:bodyPr>
          <a:lstStyle/>
          <a:p>
            <a:pPr algn="l"/>
            <a:r>
              <a:rPr lang="ja-JP" altLang="en-US" sz="2800" dirty="0" smtClean="0"/>
              <a:t>問１　</a:t>
            </a:r>
            <a:r>
              <a:rPr lang="en-US" altLang="ja-JP" sz="2800" dirty="0"/>
              <a:t> </a:t>
            </a:r>
            <a:r>
              <a:rPr lang="ja-JP" altLang="en-US" sz="2800" dirty="0"/>
              <a:t>経営</a:t>
            </a:r>
            <a:r>
              <a:rPr lang="ja-JP" altLang="en-US" sz="2800" dirty="0" smtClean="0"/>
              <a:t>理念</a:t>
            </a:r>
            <a:r>
              <a:rPr lang="ja-JP" altLang="en-US" sz="2800" dirty="0"/>
              <a:t>と経営</a:t>
            </a:r>
            <a:r>
              <a:rPr lang="ja-JP" altLang="en-US" sz="2800" dirty="0" smtClean="0"/>
              <a:t>計画（策定・公表）</a:t>
            </a:r>
            <a:endParaRPr lang="ja-JP" altLang="en-US" sz="2800" dirty="0"/>
          </a:p>
        </p:txBody>
      </p:sp>
      <p:sp>
        <p:nvSpPr>
          <p:cNvPr id="6148" name="AutoShape 4"/>
          <p:cNvSpPr>
            <a:spLocks noChangeArrowheads="1"/>
          </p:cNvSpPr>
          <p:nvPr/>
        </p:nvSpPr>
        <p:spPr bwMode="auto">
          <a:xfrm>
            <a:off x="214282" y="695306"/>
            <a:ext cx="8534400" cy="76200"/>
          </a:xfrm>
          <a:prstGeom prst="roundRect">
            <a:avLst>
              <a:gd name="adj" fmla="val 50000"/>
            </a:avLst>
          </a:prstGeom>
          <a:solidFill>
            <a:schemeClr val="accent2"/>
          </a:solidFill>
          <a:ln w="9525">
            <a:noFill/>
            <a:round/>
            <a:headEnd/>
            <a:tailEnd/>
          </a:ln>
          <a:effectLst/>
        </p:spPr>
        <p:txBody>
          <a:bodyPr wrap="none" anchor="ctr"/>
          <a:lstStyle/>
          <a:p>
            <a:endParaRPr lang="ja-JP" altLang="en-US">
              <a:solidFill>
                <a:prstClr val="black"/>
              </a:solidFill>
            </a:endParaRPr>
          </a:p>
        </p:txBody>
      </p:sp>
      <p:sp>
        <p:nvSpPr>
          <p:cNvPr id="24" name="正方形/長方形 23"/>
          <p:cNvSpPr/>
          <p:nvPr/>
        </p:nvSpPr>
        <p:spPr>
          <a:xfrm>
            <a:off x="395427" y="681813"/>
            <a:ext cx="8353146" cy="1384995"/>
          </a:xfrm>
          <a:prstGeom prst="rect">
            <a:avLst/>
          </a:prstGeom>
        </p:spPr>
        <p:txBody>
          <a:bodyPr wrap="square">
            <a:spAutoFit/>
          </a:bodyPr>
          <a:lstStyle/>
          <a:p>
            <a:pPr>
              <a:lnSpc>
                <a:spcPct val="150000"/>
              </a:lnSpc>
            </a:pPr>
            <a:r>
              <a:rPr lang="ja-JP" altLang="en-US" sz="1400" dirty="0" smtClean="0">
                <a:solidFill>
                  <a:prstClr val="black"/>
                </a:solidFill>
              </a:rPr>
              <a:t>（１）</a:t>
            </a:r>
            <a:r>
              <a:rPr lang="en-US" altLang="ja-JP" sz="1400" dirty="0">
                <a:solidFill>
                  <a:prstClr val="black"/>
                </a:solidFill>
              </a:rPr>
              <a:t>(a)</a:t>
            </a:r>
            <a:r>
              <a:rPr lang="ja-JP" altLang="en-US" sz="1400" dirty="0">
                <a:solidFill>
                  <a:prstClr val="black"/>
                </a:solidFill>
              </a:rPr>
              <a:t>御社では、①経営理念、②長期ビジョン・計画（</a:t>
            </a:r>
            <a:r>
              <a:rPr lang="en-US" altLang="ja-JP" sz="1400" dirty="0">
                <a:solidFill>
                  <a:prstClr val="black"/>
                </a:solidFill>
              </a:rPr>
              <a:t>5</a:t>
            </a:r>
            <a:r>
              <a:rPr lang="ja-JP" altLang="en-US" sz="1400" dirty="0">
                <a:solidFill>
                  <a:prstClr val="black"/>
                </a:solidFill>
              </a:rPr>
              <a:t>年超）、③中期計画（</a:t>
            </a:r>
            <a:r>
              <a:rPr lang="en-US" altLang="ja-JP" sz="1400" dirty="0">
                <a:solidFill>
                  <a:prstClr val="black"/>
                </a:solidFill>
              </a:rPr>
              <a:t>2</a:t>
            </a:r>
            <a:r>
              <a:rPr lang="ja-JP" altLang="en-US" sz="1400" dirty="0">
                <a:solidFill>
                  <a:prstClr val="black"/>
                </a:solidFill>
              </a:rPr>
              <a:t>年以上</a:t>
            </a:r>
            <a:r>
              <a:rPr lang="en-US" altLang="ja-JP" sz="1400" dirty="0">
                <a:solidFill>
                  <a:prstClr val="black"/>
                </a:solidFill>
              </a:rPr>
              <a:t>-5</a:t>
            </a:r>
            <a:r>
              <a:rPr lang="ja-JP" altLang="en-US" sz="1400" dirty="0">
                <a:solidFill>
                  <a:prstClr val="black"/>
                </a:solidFill>
              </a:rPr>
              <a:t>年以下）、④年次計画を策定していますか</a:t>
            </a:r>
            <a:r>
              <a:rPr lang="ja-JP" altLang="en-US" sz="1400" dirty="0" smtClean="0">
                <a:solidFill>
                  <a:prstClr val="black"/>
                </a:solidFill>
              </a:rPr>
              <a:t>。</a:t>
            </a:r>
            <a:endParaRPr lang="en-US" altLang="ja-JP" sz="1400" dirty="0" smtClean="0">
              <a:solidFill>
                <a:prstClr val="black"/>
              </a:solidFill>
            </a:endParaRPr>
          </a:p>
          <a:p>
            <a:pPr>
              <a:lnSpc>
                <a:spcPct val="150000"/>
              </a:lnSpc>
            </a:pPr>
            <a:r>
              <a:rPr lang="en-US" altLang="ja-JP" sz="1400" dirty="0" smtClean="0">
                <a:solidFill>
                  <a:prstClr val="black"/>
                </a:solidFill>
              </a:rPr>
              <a:t>(</a:t>
            </a:r>
            <a:r>
              <a:rPr lang="en-US" altLang="ja-JP" sz="1400" dirty="0">
                <a:solidFill>
                  <a:prstClr val="black"/>
                </a:solidFill>
              </a:rPr>
              <a:t>b)</a:t>
            </a:r>
            <a:r>
              <a:rPr lang="ja-JP" altLang="en-US" sz="1400" dirty="0">
                <a:solidFill>
                  <a:prstClr val="black"/>
                </a:solidFill>
              </a:rPr>
              <a:t>それらを投資家等に開示・公表し、投資家とのコミュニケーションや対話・エンゲージメントに活用していますか。①～④それぞれについて下記の中でもっとも御社に該当する項目１つに○印をご記入ください。</a:t>
            </a:r>
            <a:endParaRPr lang="en-US" altLang="ja-JP" sz="1400" dirty="0" smtClean="0">
              <a:solidFill>
                <a:prstClr val="black"/>
              </a:solidFill>
            </a:endParaRPr>
          </a:p>
        </p:txBody>
      </p:sp>
      <p:graphicFrame>
        <p:nvGraphicFramePr>
          <p:cNvPr id="2" name="グラフ 1"/>
          <p:cNvGraphicFramePr/>
          <p:nvPr>
            <p:extLst>
              <p:ext uri="{D42A27DB-BD31-4B8C-83A1-F6EECF244321}">
                <p14:modId xmlns:p14="http://schemas.microsoft.com/office/powerpoint/2010/main" val="2996777215"/>
              </p:ext>
            </p:extLst>
          </p:nvPr>
        </p:nvGraphicFramePr>
        <p:xfrm>
          <a:off x="-25167" y="2387600"/>
          <a:ext cx="4597276" cy="427508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214282" y="2066808"/>
            <a:ext cx="1779618" cy="338554"/>
          </a:xfrm>
          <a:prstGeom prst="rect">
            <a:avLst/>
          </a:prstGeom>
          <a:noFill/>
        </p:spPr>
        <p:txBody>
          <a:bodyPr wrap="square" rtlCol="0">
            <a:spAutoFit/>
          </a:bodyPr>
          <a:lstStyle/>
          <a:p>
            <a:r>
              <a:rPr lang="ja-JP" altLang="en-US" sz="1600" dirty="0" smtClean="0">
                <a:solidFill>
                  <a:prstClr val="black"/>
                </a:solidFill>
              </a:rPr>
              <a:t>（１）策定</a:t>
            </a:r>
            <a:endParaRPr lang="ja-JP" altLang="en-US" sz="1600" dirty="0">
              <a:solidFill>
                <a:prstClr val="black"/>
              </a:solidFill>
            </a:endParaRPr>
          </a:p>
        </p:txBody>
      </p:sp>
      <p:graphicFrame>
        <p:nvGraphicFramePr>
          <p:cNvPr id="9" name="グラフ 8"/>
          <p:cNvGraphicFramePr/>
          <p:nvPr>
            <p:extLst>
              <p:ext uri="{D42A27DB-BD31-4B8C-83A1-F6EECF244321}">
                <p14:modId xmlns:p14="http://schemas.microsoft.com/office/powerpoint/2010/main" val="3913159241"/>
              </p:ext>
            </p:extLst>
          </p:nvPr>
        </p:nvGraphicFramePr>
        <p:xfrm>
          <a:off x="4546724" y="2388485"/>
          <a:ext cx="4597276" cy="4275088"/>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4786173" y="2067693"/>
            <a:ext cx="1779618" cy="338554"/>
          </a:xfrm>
          <a:prstGeom prst="rect">
            <a:avLst/>
          </a:prstGeom>
          <a:noFill/>
        </p:spPr>
        <p:txBody>
          <a:bodyPr wrap="square" rtlCol="0">
            <a:spAutoFit/>
          </a:bodyPr>
          <a:lstStyle/>
          <a:p>
            <a:r>
              <a:rPr lang="ja-JP" altLang="en-US" sz="1600" dirty="0" smtClean="0">
                <a:solidFill>
                  <a:prstClr val="black"/>
                </a:solidFill>
              </a:rPr>
              <a:t>（２）公表</a:t>
            </a:r>
            <a:endParaRPr lang="ja-JP" altLang="en-US" sz="1600" dirty="0">
              <a:solidFill>
                <a:prstClr val="black"/>
              </a:solidFill>
            </a:endParaRPr>
          </a:p>
        </p:txBody>
      </p:sp>
      <p:cxnSp>
        <p:nvCxnSpPr>
          <p:cNvPr id="11" name="直線コネクタ 10"/>
          <p:cNvCxnSpPr/>
          <p:nvPr/>
        </p:nvCxnSpPr>
        <p:spPr>
          <a:xfrm flipH="1">
            <a:off x="596900" y="3873500"/>
            <a:ext cx="3378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5143500" y="3975100"/>
            <a:ext cx="3378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59818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a:xfrm>
            <a:off x="6938994" y="6478151"/>
            <a:ext cx="2133600" cy="365125"/>
          </a:xfrm>
        </p:spPr>
        <p:txBody>
          <a:bodyPr/>
          <a:lstStyle/>
          <a:p>
            <a:fld id="{DB1A962A-41B3-4442-9A7B-75D96CC41832}" type="slidenum">
              <a:rPr lang="en-US" altLang="ja-JP">
                <a:solidFill>
                  <a:prstClr val="black">
                    <a:tint val="75000"/>
                  </a:prstClr>
                </a:solidFill>
              </a:rPr>
              <a:pPr/>
              <a:t>106</a:t>
            </a:fld>
            <a:endParaRPr lang="en-US" altLang="ja-JP" dirty="0">
              <a:solidFill>
                <a:prstClr val="black">
                  <a:tint val="75000"/>
                </a:prstClr>
              </a:solidFill>
            </a:endParaRPr>
          </a:p>
        </p:txBody>
      </p:sp>
      <p:sp>
        <p:nvSpPr>
          <p:cNvPr id="6146" name="Rectangle 2"/>
          <p:cNvSpPr>
            <a:spLocks noGrp="1" noChangeArrowheads="1"/>
          </p:cNvSpPr>
          <p:nvPr>
            <p:ph type="title"/>
          </p:nvPr>
        </p:nvSpPr>
        <p:spPr>
          <a:xfrm>
            <a:off x="395288" y="277794"/>
            <a:ext cx="6227762" cy="304800"/>
          </a:xfrm>
        </p:spPr>
        <p:txBody>
          <a:bodyPr>
            <a:noAutofit/>
          </a:bodyPr>
          <a:lstStyle/>
          <a:p>
            <a:pPr algn="l"/>
            <a:r>
              <a:rPr lang="ja-JP" altLang="en-US" sz="2800" dirty="0" smtClean="0"/>
              <a:t>問１　</a:t>
            </a:r>
            <a:r>
              <a:rPr lang="en-US" altLang="ja-JP" sz="2800" dirty="0"/>
              <a:t> </a:t>
            </a:r>
            <a:r>
              <a:rPr lang="ja-JP" altLang="en-US" sz="2800" dirty="0"/>
              <a:t>経営</a:t>
            </a:r>
            <a:r>
              <a:rPr lang="ja-JP" altLang="en-US" sz="2800" dirty="0" smtClean="0"/>
              <a:t>理念</a:t>
            </a:r>
            <a:r>
              <a:rPr lang="ja-JP" altLang="en-US" sz="2800" dirty="0"/>
              <a:t>と経営</a:t>
            </a:r>
            <a:r>
              <a:rPr lang="ja-JP" altLang="en-US" sz="2800" dirty="0" smtClean="0"/>
              <a:t>計画（重視点）</a:t>
            </a:r>
            <a:endParaRPr lang="ja-JP" altLang="en-US" sz="2800" dirty="0"/>
          </a:p>
        </p:txBody>
      </p:sp>
      <p:sp>
        <p:nvSpPr>
          <p:cNvPr id="6148" name="AutoShape 4"/>
          <p:cNvSpPr>
            <a:spLocks noChangeArrowheads="1"/>
          </p:cNvSpPr>
          <p:nvPr/>
        </p:nvSpPr>
        <p:spPr bwMode="auto">
          <a:xfrm>
            <a:off x="214282" y="695306"/>
            <a:ext cx="8534400" cy="76200"/>
          </a:xfrm>
          <a:prstGeom prst="roundRect">
            <a:avLst>
              <a:gd name="adj" fmla="val 50000"/>
            </a:avLst>
          </a:prstGeom>
          <a:solidFill>
            <a:schemeClr val="accent2"/>
          </a:solidFill>
          <a:ln w="9525">
            <a:noFill/>
            <a:round/>
            <a:headEnd/>
            <a:tailEnd/>
          </a:ln>
          <a:effectLst/>
        </p:spPr>
        <p:txBody>
          <a:bodyPr wrap="none" anchor="ctr"/>
          <a:lstStyle/>
          <a:p>
            <a:endParaRPr lang="ja-JP" altLang="en-US">
              <a:solidFill>
                <a:prstClr val="black"/>
              </a:solidFill>
            </a:endParaRPr>
          </a:p>
        </p:txBody>
      </p:sp>
      <p:sp>
        <p:nvSpPr>
          <p:cNvPr id="24" name="正方形/長方形 23"/>
          <p:cNvSpPr/>
          <p:nvPr/>
        </p:nvSpPr>
        <p:spPr>
          <a:xfrm>
            <a:off x="395536" y="836712"/>
            <a:ext cx="8353146" cy="1061829"/>
          </a:xfrm>
          <a:prstGeom prst="rect">
            <a:avLst/>
          </a:prstGeom>
        </p:spPr>
        <p:txBody>
          <a:bodyPr wrap="square">
            <a:spAutoFit/>
          </a:bodyPr>
          <a:lstStyle/>
          <a:p>
            <a:pPr>
              <a:lnSpc>
                <a:spcPct val="150000"/>
              </a:lnSpc>
            </a:pPr>
            <a:r>
              <a:rPr lang="ja-JP" altLang="en-US" sz="1400" dirty="0">
                <a:solidFill>
                  <a:prstClr val="black"/>
                </a:solidFill>
              </a:rPr>
              <a:t>（２）（１）の②・③・④のいずれかで経営計画を「策定」しているとご回答された皆様にお伺いします。経営計画・目標の策定にあたって、（</a:t>
            </a:r>
            <a:r>
              <a:rPr lang="en-US" altLang="ja-JP" sz="1400" dirty="0">
                <a:solidFill>
                  <a:prstClr val="black"/>
                </a:solidFill>
              </a:rPr>
              <a:t>a</a:t>
            </a:r>
            <a:r>
              <a:rPr lang="ja-JP" altLang="en-US" sz="1400" dirty="0">
                <a:solidFill>
                  <a:prstClr val="black"/>
                </a:solidFill>
              </a:rPr>
              <a:t>）どのような点を重視しますか</a:t>
            </a:r>
            <a:r>
              <a:rPr lang="ja-JP" altLang="en-US" sz="1400" dirty="0" smtClean="0">
                <a:solidFill>
                  <a:prstClr val="black"/>
                </a:solidFill>
              </a:rPr>
              <a:t>。それぞれ</a:t>
            </a:r>
            <a:r>
              <a:rPr lang="ja-JP" altLang="en-US" sz="1400" dirty="0">
                <a:solidFill>
                  <a:prstClr val="black"/>
                </a:solidFill>
              </a:rPr>
              <a:t>において御社の考え方に最も近い項目</a:t>
            </a:r>
            <a:r>
              <a:rPr lang="ja-JP" altLang="en-US" sz="1400" dirty="0" smtClean="0">
                <a:solidFill>
                  <a:prstClr val="black"/>
                </a:solidFill>
              </a:rPr>
              <a:t>を選択し○</a:t>
            </a:r>
            <a:r>
              <a:rPr lang="ja-JP" altLang="en-US" sz="1400" dirty="0">
                <a:solidFill>
                  <a:prstClr val="black"/>
                </a:solidFill>
              </a:rPr>
              <a:t>印をご記入ください。</a:t>
            </a:r>
            <a:endParaRPr lang="en-US" altLang="ja-JP" sz="1400" dirty="0" smtClean="0">
              <a:solidFill>
                <a:prstClr val="black"/>
              </a:solidFill>
            </a:endParaRPr>
          </a:p>
        </p:txBody>
      </p:sp>
      <p:graphicFrame>
        <p:nvGraphicFramePr>
          <p:cNvPr id="2" name="グラフ 1"/>
          <p:cNvGraphicFramePr/>
          <p:nvPr>
            <p:extLst>
              <p:ext uri="{D42A27DB-BD31-4B8C-83A1-F6EECF244321}">
                <p14:modId xmlns:p14="http://schemas.microsoft.com/office/powerpoint/2010/main" val="3543933576"/>
              </p:ext>
            </p:extLst>
          </p:nvPr>
        </p:nvGraphicFramePr>
        <p:xfrm>
          <a:off x="611560" y="2420888"/>
          <a:ext cx="7848872"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直線コネクタ 3"/>
          <p:cNvCxnSpPr/>
          <p:nvPr/>
        </p:nvCxnSpPr>
        <p:spPr>
          <a:xfrm flipH="1">
            <a:off x="1422400" y="3975100"/>
            <a:ext cx="6172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22505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a:xfrm>
            <a:off x="6938994" y="6478151"/>
            <a:ext cx="2133600" cy="365125"/>
          </a:xfrm>
        </p:spPr>
        <p:txBody>
          <a:bodyPr/>
          <a:lstStyle/>
          <a:p>
            <a:fld id="{DB1A962A-41B3-4442-9A7B-75D96CC41832}" type="slidenum">
              <a:rPr lang="en-US" altLang="ja-JP">
                <a:solidFill>
                  <a:prstClr val="black">
                    <a:tint val="75000"/>
                  </a:prstClr>
                </a:solidFill>
              </a:rPr>
              <a:pPr/>
              <a:t>107</a:t>
            </a:fld>
            <a:endParaRPr lang="en-US" altLang="ja-JP" dirty="0">
              <a:solidFill>
                <a:prstClr val="black">
                  <a:tint val="75000"/>
                </a:prstClr>
              </a:solidFill>
            </a:endParaRPr>
          </a:p>
        </p:txBody>
      </p:sp>
      <p:sp>
        <p:nvSpPr>
          <p:cNvPr id="6146" name="Rectangle 2"/>
          <p:cNvSpPr>
            <a:spLocks noGrp="1" noChangeArrowheads="1"/>
          </p:cNvSpPr>
          <p:nvPr>
            <p:ph type="title"/>
          </p:nvPr>
        </p:nvSpPr>
        <p:spPr>
          <a:xfrm>
            <a:off x="395288" y="277794"/>
            <a:ext cx="6227762" cy="304800"/>
          </a:xfrm>
        </p:spPr>
        <p:txBody>
          <a:bodyPr>
            <a:noAutofit/>
          </a:bodyPr>
          <a:lstStyle/>
          <a:p>
            <a:pPr algn="l"/>
            <a:r>
              <a:rPr lang="ja-JP" altLang="en-US" sz="2800" dirty="0" smtClean="0"/>
              <a:t>問１　</a:t>
            </a:r>
            <a:r>
              <a:rPr lang="en-US" altLang="ja-JP" sz="2800" dirty="0"/>
              <a:t> </a:t>
            </a:r>
            <a:r>
              <a:rPr lang="ja-JP" altLang="en-US" sz="2800" dirty="0"/>
              <a:t>経営</a:t>
            </a:r>
            <a:r>
              <a:rPr lang="ja-JP" altLang="en-US" sz="2800" dirty="0" smtClean="0"/>
              <a:t>理念</a:t>
            </a:r>
            <a:r>
              <a:rPr lang="ja-JP" altLang="en-US" sz="2800" dirty="0"/>
              <a:t>と経営</a:t>
            </a:r>
            <a:r>
              <a:rPr lang="ja-JP" altLang="en-US" sz="2800" dirty="0" smtClean="0"/>
              <a:t>計画</a:t>
            </a:r>
            <a:endParaRPr lang="ja-JP" altLang="en-US" sz="2800" dirty="0"/>
          </a:p>
        </p:txBody>
      </p:sp>
      <p:sp>
        <p:nvSpPr>
          <p:cNvPr id="6148" name="AutoShape 4"/>
          <p:cNvSpPr>
            <a:spLocks noChangeArrowheads="1"/>
          </p:cNvSpPr>
          <p:nvPr/>
        </p:nvSpPr>
        <p:spPr bwMode="auto">
          <a:xfrm>
            <a:off x="214282" y="695306"/>
            <a:ext cx="8534400" cy="76200"/>
          </a:xfrm>
          <a:prstGeom prst="roundRect">
            <a:avLst>
              <a:gd name="adj" fmla="val 50000"/>
            </a:avLst>
          </a:prstGeom>
          <a:solidFill>
            <a:schemeClr val="accent2"/>
          </a:solidFill>
          <a:ln w="9525">
            <a:noFill/>
            <a:round/>
            <a:headEnd/>
            <a:tailEnd/>
          </a:ln>
          <a:effectLst/>
        </p:spPr>
        <p:txBody>
          <a:bodyPr wrap="none" anchor="ctr"/>
          <a:lstStyle/>
          <a:p>
            <a:endParaRPr lang="ja-JP" altLang="en-US">
              <a:solidFill>
                <a:prstClr val="black"/>
              </a:solidFill>
            </a:endParaRPr>
          </a:p>
        </p:txBody>
      </p:sp>
      <p:sp>
        <p:nvSpPr>
          <p:cNvPr id="24" name="正方形/長方形 23"/>
          <p:cNvSpPr/>
          <p:nvPr/>
        </p:nvSpPr>
        <p:spPr>
          <a:xfrm>
            <a:off x="395536" y="836712"/>
            <a:ext cx="8353146" cy="1061829"/>
          </a:xfrm>
          <a:prstGeom prst="rect">
            <a:avLst/>
          </a:prstGeom>
        </p:spPr>
        <p:txBody>
          <a:bodyPr wrap="square">
            <a:spAutoFit/>
          </a:bodyPr>
          <a:lstStyle/>
          <a:p>
            <a:pPr>
              <a:lnSpc>
                <a:spcPct val="150000"/>
              </a:lnSpc>
            </a:pPr>
            <a:r>
              <a:rPr lang="ja-JP" altLang="en-US" sz="1400" dirty="0">
                <a:solidFill>
                  <a:prstClr val="black"/>
                </a:solidFill>
              </a:rPr>
              <a:t>（３）（１）の②・③・④のいずれかで経営計画を「公表」しているとご回答された皆様にお伺いします。経営計画・目標の内容の説明にあたって、（</a:t>
            </a:r>
            <a:r>
              <a:rPr lang="en-US" altLang="ja-JP" sz="1400" dirty="0">
                <a:solidFill>
                  <a:prstClr val="black"/>
                </a:solidFill>
              </a:rPr>
              <a:t>a</a:t>
            </a:r>
            <a:r>
              <a:rPr lang="ja-JP" altLang="en-US" sz="1400" dirty="0">
                <a:solidFill>
                  <a:prstClr val="black"/>
                </a:solidFill>
              </a:rPr>
              <a:t>）どのような点を重視しますか</a:t>
            </a:r>
            <a:r>
              <a:rPr lang="ja-JP" altLang="en-US" sz="1400" dirty="0" smtClean="0">
                <a:solidFill>
                  <a:prstClr val="black"/>
                </a:solidFill>
              </a:rPr>
              <a:t>。御社</a:t>
            </a:r>
            <a:r>
              <a:rPr lang="ja-JP" altLang="en-US" sz="1400" dirty="0">
                <a:solidFill>
                  <a:prstClr val="black"/>
                </a:solidFill>
              </a:rPr>
              <a:t>の考え方</a:t>
            </a:r>
            <a:r>
              <a:rPr lang="ja-JP" altLang="en-US" sz="1400" dirty="0" smtClean="0">
                <a:solidFill>
                  <a:prstClr val="black"/>
                </a:solidFill>
              </a:rPr>
              <a:t>に近い</a:t>
            </a:r>
            <a:r>
              <a:rPr lang="ja-JP" altLang="en-US" sz="1400" dirty="0">
                <a:solidFill>
                  <a:prstClr val="black"/>
                </a:solidFill>
              </a:rPr>
              <a:t>項目</a:t>
            </a:r>
            <a:r>
              <a:rPr lang="ja-JP" altLang="en-US" sz="1400" dirty="0" smtClean="0">
                <a:solidFill>
                  <a:prstClr val="black"/>
                </a:solidFill>
              </a:rPr>
              <a:t>を選択</a:t>
            </a:r>
            <a:r>
              <a:rPr lang="ja-JP" altLang="en-US" sz="1400" dirty="0">
                <a:solidFill>
                  <a:prstClr val="black"/>
                </a:solidFill>
              </a:rPr>
              <a:t>し１つに○印をご記入ください。</a:t>
            </a:r>
            <a:endParaRPr lang="en-US" altLang="ja-JP" sz="1400" dirty="0" smtClean="0">
              <a:solidFill>
                <a:prstClr val="black"/>
              </a:solidFill>
            </a:endParaRPr>
          </a:p>
        </p:txBody>
      </p:sp>
      <p:graphicFrame>
        <p:nvGraphicFramePr>
          <p:cNvPr id="2" name="グラフ 1"/>
          <p:cNvGraphicFramePr/>
          <p:nvPr>
            <p:extLst>
              <p:ext uri="{D42A27DB-BD31-4B8C-83A1-F6EECF244321}">
                <p14:modId xmlns:p14="http://schemas.microsoft.com/office/powerpoint/2010/main" val="2022808978"/>
              </p:ext>
            </p:extLst>
          </p:nvPr>
        </p:nvGraphicFramePr>
        <p:xfrm>
          <a:off x="422052" y="1896085"/>
          <a:ext cx="9036496" cy="475252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直線コネクタ 6"/>
          <p:cNvCxnSpPr/>
          <p:nvPr/>
        </p:nvCxnSpPr>
        <p:spPr>
          <a:xfrm flipH="1">
            <a:off x="1066800" y="3073400"/>
            <a:ext cx="6858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71499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a:xfrm>
            <a:off x="6938994" y="6478151"/>
            <a:ext cx="2133600" cy="365125"/>
          </a:xfrm>
        </p:spPr>
        <p:txBody>
          <a:bodyPr/>
          <a:lstStyle/>
          <a:p>
            <a:fld id="{DB1A962A-41B3-4442-9A7B-75D96CC41832}" type="slidenum">
              <a:rPr lang="en-US" altLang="ja-JP">
                <a:solidFill>
                  <a:prstClr val="black">
                    <a:tint val="75000"/>
                  </a:prstClr>
                </a:solidFill>
              </a:rPr>
              <a:pPr/>
              <a:t>108</a:t>
            </a:fld>
            <a:endParaRPr lang="en-US" altLang="ja-JP" dirty="0">
              <a:solidFill>
                <a:prstClr val="black">
                  <a:tint val="75000"/>
                </a:prstClr>
              </a:solidFill>
            </a:endParaRPr>
          </a:p>
        </p:txBody>
      </p:sp>
      <p:sp>
        <p:nvSpPr>
          <p:cNvPr id="6146" name="Rectangle 2"/>
          <p:cNvSpPr>
            <a:spLocks noGrp="1" noChangeArrowheads="1"/>
          </p:cNvSpPr>
          <p:nvPr>
            <p:ph type="title"/>
          </p:nvPr>
        </p:nvSpPr>
        <p:spPr>
          <a:xfrm>
            <a:off x="395288" y="277794"/>
            <a:ext cx="8497192" cy="304800"/>
          </a:xfrm>
        </p:spPr>
        <p:txBody>
          <a:bodyPr>
            <a:noAutofit/>
          </a:bodyPr>
          <a:lstStyle/>
          <a:p>
            <a:pPr algn="l"/>
            <a:r>
              <a:rPr lang="ja-JP" altLang="en-US" sz="2800" dirty="0" smtClean="0"/>
              <a:t>問２　</a:t>
            </a:r>
            <a:r>
              <a:rPr lang="en-US" altLang="ja-JP" sz="2800" dirty="0"/>
              <a:t> </a:t>
            </a:r>
            <a:r>
              <a:rPr lang="ja-JP" altLang="en-US" sz="2800" dirty="0" smtClean="0"/>
              <a:t>経営目標と経営指標（中期経営計画等）</a:t>
            </a:r>
            <a:endParaRPr lang="ja-JP" altLang="en-US" sz="2800" dirty="0"/>
          </a:p>
        </p:txBody>
      </p:sp>
      <p:sp>
        <p:nvSpPr>
          <p:cNvPr id="6148" name="AutoShape 4"/>
          <p:cNvSpPr>
            <a:spLocks noChangeArrowheads="1"/>
          </p:cNvSpPr>
          <p:nvPr/>
        </p:nvSpPr>
        <p:spPr bwMode="auto">
          <a:xfrm>
            <a:off x="214282" y="695306"/>
            <a:ext cx="8534400" cy="76200"/>
          </a:xfrm>
          <a:prstGeom prst="roundRect">
            <a:avLst>
              <a:gd name="adj" fmla="val 50000"/>
            </a:avLst>
          </a:prstGeom>
          <a:solidFill>
            <a:schemeClr val="accent2"/>
          </a:solidFill>
          <a:ln w="9525">
            <a:noFill/>
            <a:round/>
            <a:headEnd/>
            <a:tailEnd/>
          </a:ln>
          <a:effectLst/>
        </p:spPr>
        <p:txBody>
          <a:bodyPr wrap="none" anchor="ctr"/>
          <a:lstStyle/>
          <a:p>
            <a:endParaRPr lang="ja-JP" altLang="en-US">
              <a:solidFill>
                <a:prstClr val="black"/>
              </a:solidFill>
            </a:endParaRPr>
          </a:p>
        </p:txBody>
      </p:sp>
      <p:sp>
        <p:nvSpPr>
          <p:cNvPr id="24" name="正方形/長方形 23"/>
          <p:cNvSpPr/>
          <p:nvPr/>
        </p:nvSpPr>
        <p:spPr>
          <a:xfrm>
            <a:off x="395536" y="836712"/>
            <a:ext cx="8353146" cy="378630"/>
          </a:xfrm>
          <a:prstGeom prst="rect">
            <a:avLst/>
          </a:prstGeom>
        </p:spPr>
        <p:txBody>
          <a:bodyPr wrap="square">
            <a:spAutoFit/>
          </a:bodyPr>
          <a:lstStyle/>
          <a:p>
            <a:pPr>
              <a:lnSpc>
                <a:spcPct val="150000"/>
              </a:lnSpc>
            </a:pPr>
            <a:r>
              <a:rPr lang="en-US" altLang="ja-JP" sz="1400" dirty="0">
                <a:solidFill>
                  <a:prstClr val="black"/>
                </a:solidFill>
              </a:rPr>
              <a:t>(c)</a:t>
            </a:r>
            <a:r>
              <a:rPr lang="ja-JP" altLang="en-US" sz="1400" dirty="0">
                <a:solidFill>
                  <a:prstClr val="black"/>
                </a:solidFill>
              </a:rPr>
              <a:t>御社の中期経営計画などで設定している経営目標に設定しているものすべてに○印をご記入ください</a:t>
            </a:r>
            <a:r>
              <a:rPr lang="ja-JP" altLang="en-US" sz="1400" dirty="0" smtClean="0">
                <a:solidFill>
                  <a:prstClr val="black"/>
                </a:solidFill>
              </a:rPr>
              <a:t>。</a:t>
            </a:r>
            <a:endParaRPr lang="en-US" altLang="ja-JP" sz="1400" dirty="0" smtClean="0">
              <a:solidFill>
                <a:prstClr val="black"/>
              </a:solidFill>
            </a:endParaRPr>
          </a:p>
        </p:txBody>
      </p:sp>
      <p:graphicFrame>
        <p:nvGraphicFramePr>
          <p:cNvPr id="7" name="グラフ 6"/>
          <p:cNvGraphicFramePr/>
          <p:nvPr>
            <p:extLst>
              <p:ext uri="{D42A27DB-BD31-4B8C-83A1-F6EECF244321}">
                <p14:modId xmlns:p14="http://schemas.microsoft.com/office/powerpoint/2010/main" val="2955705411"/>
              </p:ext>
            </p:extLst>
          </p:nvPr>
        </p:nvGraphicFramePr>
        <p:xfrm>
          <a:off x="372925" y="1556792"/>
          <a:ext cx="8591563" cy="475252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直線コネクタ 8"/>
          <p:cNvCxnSpPr/>
          <p:nvPr/>
        </p:nvCxnSpPr>
        <p:spPr>
          <a:xfrm flipH="1">
            <a:off x="1004835" y="2902578"/>
            <a:ext cx="73520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45962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a:xfrm>
            <a:off x="6938994" y="6478151"/>
            <a:ext cx="2133600" cy="365125"/>
          </a:xfrm>
        </p:spPr>
        <p:txBody>
          <a:bodyPr/>
          <a:lstStyle/>
          <a:p>
            <a:fld id="{DB1A962A-41B3-4442-9A7B-75D96CC41832}" type="slidenum">
              <a:rPr lang="en-US" altLang="ja-JP">
                <a:solidFill>
                  <a:prstClr val="black">
                    <a:tint val="75000"/>
                  </a:prstClr>
                </a:solidFill>
              </a:rPr>
              <a:pPr/>
              <a:t>109</a:t>
            </a:fld>
            <a:endParaRPr lang="en-US" altLang="ja-JP" dirty="0">
              <a:solidFill>
                <a:prstClr val="black">
                  <a:tint val="75000"/>
                </a:prstClr>
              </a:solidFill>
            </a:endParaRPr>
          </a:p>
        </p:txBody>
      </p:sp>
      <p:graphicFrame>
        <p:nvGraphicFramePr>
          <p:cNvPr id="2" name="グラフ 1"/>
          <p:cNvGraphicFramePr/>
          <p:nvPr>
            <p:extLst>
              <p:ext uri="{D42A27DB-BD31-4B8C-83A1-F6EECF244321}">
                <p14:modId xmlns:p14="http://schemas.microsoft.com/office/powerpoint/2010/main" val="2371502009"/>
              </p:ext>
            </p:extLst>
          </p:nvPr>
        </p:nvGraphicFramePr>
        <p:xfrm>
          <a:off x="575245" y="2405362"/>
          <a:ext cx="7993510" cy="427508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2"/>
          <p:cNvSpPr>
            <a:spLocks noGrp="1" noChangeArrowheads="1"/>
          </p:cNvSpPr>
          <p:nvPr>
            <p:ph type="title"/>
          </p:nvPr>
        </p:nvSpPr>
        <p:spPr>
          <a:xfrm>
            <a:off x="395288" y="277794"/>
            <a:ext cx="8497192" cy="304800"/>
          </a:xfrm>
        </p:spPr>
        <p:txBody>
          <a:bodyPr>
            <a:noAutofit/>
          </a:bodyPr>
          <a:lstStyle/>
          <a:p>
            <a:pPr algn="l"/>
            <a:r>
              <a:rPr lang="ja-JP" altLang="en-US" sz="2800" dirty="0" smtClean="0"/>
              <a:t>問２　</a:t>
            </a:r>
            <a:r>
              <a:rPr lang="en-US" altLang="ja-JP" sz="2800" dirty="0"/>
              <a:t> </a:t>
            </a:r>
            <a:r>
              <a:rPr lang="ja-JP" altLang="en-US" sz="2800" dirty="0" smtClean="0"/>
              <a:t>経営目標と経営指標（資本生産性等）</a:t>
            </a:r>
            <a:endParaRPr lang="ja-JP" altLang="en-US" sz="2800" dirty="0"/>
          </a:p>
        </p:txBody>
      </p:sp>
      <p:sp>
        <p:nvSpPr>
          <p:cNvPr id="14" name="AutoShape 4"/>
          <p:cNvSpPr>
            <a:spLocks noChangeArrowheads="1"/>
          </p:cNvSpPr>
          <p:nvPr/>
        </p:nvSpPr>
        <p:spPr bwMode="auto">
          <a:xfrm>
            <a:off x="214282" y="695306"/>
            <a:ext cx="8534400" cy="76200"/>
          </a:xfrm>
          <a:prstGeom prst="roundRect">
            <a:avLst>
              <a:gd name="adj" fmla="val 50000"/>
            </a:avLst>
          </a:prstGeom>
          <a:solidFill>
            <a:schemeClr val="accent2"/>
          </a:solidFill>
          <a:ln w="9525">
            <a:noFill/>
            <a:round/>
            <a:headEnd/>
            <a:tailEnd/>
          </a:ln>
          <a:effectLst/>
        </p:spPr>
        <p:txBody>
          <a:bodyPr wrap="none" anchor="ctr"/>
          <a:lstStyle/>
          <a:p>
            <a:endParaRPr lang="ja-JP" altLang="en-US">
              <a:solidFill>
                <a:prstClr val="black"/>
              </a:solidFill>
            </a:endParaRPr>
          </a:p>
        </p:txBody>
      </p:sp>
      <p:sp>
        <p:nvSpPr>
          <p:cNvPr id="15" name="正方形/長方形 14"/>
          <p:cNvSpPr/>
          <p:nvPr/>
        </p:nvSpPr>
        <p:spPr>
          <a:xfrm>
            <a:off x="395536" y="836712"/>
            <a:ext cx="8353146" cy="1384995"/>
          </a:xfrm>
          <a:prstGeom prst="rect">
            <a:avLst/>
          </a:prstGeom>
        </p:spPr>
        <p:txBody>
          <a:bodyPr wrap="square">
            <a:spAutoFit/>
          </a:bodyPr>
          <a:lstStyle/>
          <a:p>
            <a:pPr>
              <a:lnSpc>
                <a:spcPct val="150000"/>
              </a:lnSpc>
            </a:pPr>
            <a:r>
              <a:rPr lang="ja-JP" altLang="en-US" sz="1400" dirty="0">
                <a:solidFill>
                  <a:prstClr val="black"/>
                </a:solidFill>
              </a:rPr>
              <a:t>（３）資本生産性をめぐる経営指標</a:t>
            </a:r>
            <a:r>
              <a:rPr lang="en-US" altLang="ja-JP" sz="1400" dirty="0">
                <a:solidFill>
                  <a:prstClr val="black"/>
                </a:solidFill>
              </a:rPr>
              <a:t>(ROE</a:t>
            </a:r>
            <a:r>
              <a:rPr lang="ja-JP" altLang="en-US" sz="1400" dirty="0" err="1">
                <a:solidFill>
                  <a:prstClr val="black"/>
                </a:solidFill>
              </a:rPr>
              <a:t>、</a:t>
            </a:r>
            <a:r>
              <a:rPr lang="en-US" altLang="ja-JP" sz="1400" dirty="0">
                <a:solidFill>
                  <a:prstClr val="black"/>
                </a:solidFill>
              </a:rPr>
              <a:t>ROIC</a:t>
            </a:r>
            <a:r>
              <a:rPr lang="ja-JP" altLang="en-US" sz="1400" dirty="0" err="1">
                <a:solidFill>
                  <a:prstClr val="black"/>
                </a:solidFill>
              </a:rPr>
              <a:t>、</a:t>
            </a:r>
            <a:r>
              <a:rPr lang="en-US" altLang="ja-JP" sz="1400" dirty="0">
                <a:solidFill>
                  <a:prstClr val="black"/>
                </a:solidFill>
              </a:rPr>
              <a:t>EVA</a:t>
            </a:r>
            <a:r>
              <a:rPr lang="ja-JP" altLang="en-US" sz="1400" dirty="0">
                <a:solidFill>
                  <a:prstClr val="black"/>
                </a:solidFill>
              </a:rPr>
              <a:t>など</a:t>
            </a:r>
            <a:r>
              <a:rPr lang="en-US" altLang="ja-JP" sz="1400" dirty="0">
                <a:solidFill>
                  <a:prstClr val="black"/>
                </a:solidFill>
              </a:rPr>
              <a:t>)</a:t>
            </a:r>
            <a:r>
              <a:rPr lang="ja-JP" altLang="en-US" sz="1400" dirty="0">
                <a:solidFill>
                  <a:prstClr val="black"/>
                </a:solidFill>
              </a:rPr>
              <a:t>について、下記の問いにご回答ください</a:t>
            </a:r>
            <a:r>
              <a:rPr lang="ja-JP" altLang="en-US" sz="1400" dirty="0" smtClean="0">
                <a:solidFill>
                  <a:prstClr val="black"/>
                </a:solidFill>
              </a:rPr>
              <a:t>。</a:t>
            </a:r>
            <a:endParaRPr lang="en-US" altLang="ja-JP" sz="1400" dirty="0" smtClean="0">
              <a:solidFill>
                <a:prstClr val="black"/>
              </a:solidFill>
            </a:endParaRPr>
          </a:p>
          <a:p>
            <a:pPr>
              <a:lnSpc>
                <a:spcPct val="150000"/>
              </a:lnSpc>
            </a:pPr>
            <a:r>
              <a:rPr lang="en-US" altLang="ja-JP" sz="1400" dirty="0">
                <a:solidFill>
                  <a:prstClr val="black"/>
                </a:solidFill>
              </a:rPr>
              <a:t>1.(a)</a:t>
            </a:r>
            <a:r>
              <a:rPr lang="ja-JP" altLang="en-US" sz="1400" dirty="0">
                <a:solidFill>
                  <a:prstClr val="black"/>
                </a:solidFill>
              </a:rPr>
              <a:t>中期経営計画などの目標として公表・開示しているか、</a:t>
            </a:r>
            <a:r>
              <a:rPr lang="en-US" altLang="ja-JP" sz="1400" dirty="0">
                <a:solidFill>
                  <a:prstClr val="black"/>
                </a:solidFill>
              </a:rPr>
              <a:t>(b)</a:t>
            </a:r>
            <a:r>
              <a:rPr lang="ja-JP" altLang="en-US" sz="1400" dirty="0">
                <a:solidFill>
                  <a:prstClr val="black"/>
                </a:solidFill>
              </a:rPr>
              <a:t>それらの指標を定点観測して、その達成の進捗度を確認しているか、</a:t>
            </a:r>
            <a:r>
              <a:rPr lang="en-US" altLang="ja-JP" sz="1400" dirty="0">
                <a:solidFill>
                  <a:prstClr val="black"/>
                </a:solidFill>
              </a:rPr>
              <a:t>(c)</a:t>
            </a:r>
            <a:r>
              <a:rPr lang="ja-JP" altLang="en-US" sz="1400" dirty="0">
                <a:solidFill>
                  <a:prstClr val="black"/>
                </a:solidFill>
              </a:rPr>
              <a:t>経営者報酬などと結び付けているか。それぞれについて該当するもの１つに○印をご記入ください。</a:t>
            </a:r>
            <a:endParaRPr lang="en-US" altLang="ja-JP" sz="1400" dirty="0" smtClean="0">
              <a:solidFill>
                <a:prstClr val="black"/>
              </a:solidFill>
            </a:endParaRPr>
          </a:p>
        </p:txBody>
      </p:sp>
    </p:spTree>
    <p:extLst>
      <p:ext uri="{BB962C8B-B14F-4D97-AF65-F5344CB8AC3E}">
        <p14:creationId xmlns:p14="http://schemas.microsoft.com/office/powerpoint/2010/main" val="1526351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番号プレースホルダ 5"/>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a:spcBef>
                <a:spcPct val="0"/>
              </a:spcBef>
              <a:buFontTx/>
              <a:buNone/>
            </a:pPr>
            <a:fld id="{F3CD7009-9B27-4ADB-BC27-CC35E01085AE}" type="slidenum">
              <a:rPr lang="en-US" altLang="ja-JP" sz="1400" smtClean="0">
                <a:solidFill>
                  <a:srgbClr val="000000"/>
                </a:solidFill>
              </a:rPr>
              <a:pPr algn="r">
                <a:spcBef>
                  <a:spcPct val="0"/>
                </a:spcBef>
                <a:buFontTx/>
                <a:buNone/>
              </a:pPr>
              <a:t>11</a:t>
            </a:fld>
            <a:endParaRPr lang="en-US" altLang="ja-JP" sz="1400" smtClean="0">
              <a:solidFill>
                <a:srgbClr val="000000"/>
              </a:solidFill>
            </a:endParaRPr>
          </a:p>
        </p:txBody>
      </p:sp>
      <p:sp>
        <p:nvSpPr>
          <p:cNvPr id="129027" name="Rectangle 2"/>
          <p:cNvSpPr>
            <a:spLocks noGrp="1" noChangeArrowheads="1"/>
          </p:cNvSpPr>
          <p:nvPr>
            <p:ph type="title" idx="4294967295"/>
          </p:nvPr>
        </p:nvSpPr>
        <p:spPr>
          <a:xfrm>
            <a:off x="381000" y="0"/>
            <a:ext cx="7772400" cy="1143000"/>
          </a:xfrm>
        </p:spPr>
        <p:txBody>
          <a:bodyPr/>
          <a:lstStyle/>
          <a:p>
            <a:pPr algn="l"/>
            <a:r>
              <a:rPr lang="ja-JP" altLang="en-US" sz="2800" i="1" dirty="0" smtClean="0">
                <a:solidFill>
                  <a:schemeClr val="tx1"/>
                </a:solidFill>
              </a:rPr>
              <a:t>財務諸表とファンダメンタルズ分析</a:t>
            </a:r>
            <a:br>
              <a:rPr lang="ja-JP" altLang="en-US" sz="2800" i="1" dirty="0" smtClean="0">
                <a:solidFill>
                  <a:schemeClr val="tx1"/>
                </a:solidFill>
              </a:rPr>
            </a:br>
            <a:r>
              <a:rPr lang="ja-JP" altLang="en-US" sz="2800" i="1" dirty="0" smtClean="0">
                <a:solidFill>
                  <a:schemeClr val="tx1"/>
                </a:solidFill>
              </a:rPr>
              <a:t>キャッシュ・フロー計算書のカタチ</a:t>
            </a:r>
          </a:p>
        </p:txBody>
      </p:sp>
      <p:sp>
        <p:nvSpPr>
          <p:cNvPr id="129028" name="AutoShape 3"/>
          <p:cNvSpPr>
            <a:spLocks noChangeArrowheads="1"/>
          </p:cNvSpPr>
          <p:nvPr/>
        </p:nvSpPr>
        <p:spPr bwMode="auto">
          <a:xfrm>
            <a:off x="304800" y="1143000"/>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endParaRPr lang="ja-JP" altLang="en-US" sz="1800" smtClean="0">
              <a:solidFill>
                <a:srgbClr val="000000"/>
              </a:solidFill>
              <a:ea typeface="HGS創英角ｺﾞｼｯｸUB" pitchFamily="50" charset="-128"/>
            </a:endParaRPr>
          </a:p>
        </p:txBody>
      </p:sp>
      <p:sp>
        <p:nvSpPr>
          <p:cNvPr id="129029" name="Text Box 4"/>
          <p:cNvSpPr txBox="1">
            <a:spLocks noChangeArrowheads="1"/>
          </p:cNvSpPr>
          <p:nvPr/>
        </p:nvSpPr>
        <p:spPr bwMode="auto">
          <a:xfrm>
            <a:off x="228600" y="1295400"/>
            <a:ext cx="84582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a:spcBef>
                <a:spcPct val="20000"/>
              </a:spcBef>
              <a:buChar char="–"/>
              <a:defRPr kumimoji="1" sz="2800">
                <a:solidFill>
                  <a:schemeClr val="tx1"/>
                </a:solidFill>
                <a:latin typeface="Arial" charset="0"/>
                <a:ea typeface="ＭＳ Ｐゴシック" charset="-128"/>
              </a:defRPr>
            </a:lvl2pPr>
            <a:lvl3pPr>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Clr>
                <a:srgbClr val="FF6600"/>
              </a:buClr>
              <a:buFont typeface="Wingdings" pitchFamily="2" charset="2"/>
              <a:buChar char="z"/>
            </a:pPr>
            <a:r>
              <a:rPr lang="ja-JP" altLang="en-US" sz="2400" smtClean="0">
                <a:solidFill>
                  <a:srgbClr val="000000"/>
                </a:solidFill>
                <a:latin typeface="Times New Roman" pitchFamily="18" charset="0"/>
              </a:rPr>
              <a:t>キャッシュ・フロー計算書の基本フォーム　</a:t>
            </a:r>
          </a:p>
          <a:p>
            <a:pPr lvl="1">
              <a:buClr>
                <a:srgbClr val="FF6600"/>
              </a:buClr>
              <a:buFont typeface="Wingdings" pitchFamily="2" charset="2"/>
              <a:buChar char="y"/>
            </a:pPr>
            <a:r>
              <a:rPr lang="ja-JP" altLang="en-US" sz="2400" smtClean="0">
                <a:solidFill>
                  <a:srgbClr val="000000"/>
                </a:solidFill>
                <a:latin typeface="ＭＳ 明朝" pitchFamily="17" charset="-128"/>
                <a:ea typeface="ＭＳ 明朝" pitchFamily="17" charset="-128"/>
              </a:rPr>
              <a:t>ある一定期間における企業のキャッシュ・フローの状況を示した計算書。</a:t>
            </a:r>
            <a:r>
              <a:rPr lang="ja-JP" altLang="en-US" sz="2400" smtClean="0">
                <a:solidFill>
                  <a:srgbClr val="000000"/>
                </a:solidFill>
                <a:latin typeface="Times New Roman" pitchFamily="18" charset="0"/>
              </a:rPr>
              <a:t> </a:t>
            </a:r>
          </a:p>
          <a:p>
            <a:pPr lvl="1">
              <a:buClr>
                <a:srgbClr val="FF6600"/>
              </a:buClr>
              <a:buFont typeface="Wingdings" pitchFamily="2" charset="2"/>
              <a:buChar char="y"/>
            </a:pPr>
            <a:r>
              <a:rPr lang="ja-JP" altLang="en-US" sz="2400" smtClean="0">
                <a:solidFill>
                  <a:srgbClr val="000000"/>
                </a:solidFill>
                <a:latin typeface="Times New Roman" pitchFamily="18" charset="0"/>
              </a:rPr>
              <a:t>直接法と間接法</a:t>
            </a:r>
          </a:p>
          <a:p>
            <a:pPr lvl="2">
              <a:buClr>
                <a:srgbClr val="FF6600"/>
              </a:buClr>
              <a:buFont typeface="Wingdings" pitchFamily="2" charset="2"/>
              <a:buChar char="ü"/>
            </a:pPr>
            <a:r>
              <a:rPr lang="ja-JP" altLang="en-US" sz="2000" smtClean="0">
                <a:solidFill>
                  <a:srgbClr val="000000"/>
                </a:solidFill>
                <a:latin typeface="ＭＳ Ｐゴシック" charset="-128"/>
              </a:rPr>
              <a:t>直接法　→　主要な取引ごとに収入総額と支出総額を示して、その</a:t>
            </a:r>
          </a:p>
          <a:p>
            <a:pPr lvl="2">
              <a:buClr>
                <a:srgbClr val="FF6600"/>
              </a:buClr>
              <a:buFont typeface="Wingdings" pitchFamily="2" charset="2"/>
              <a:buNone/>
            </a:pPr>
            <a:r>
              <a:rPr lang="ja-JP" altLang="en-US" sz="2000" smtClean="0">
                <a:solidFill>
                  <a:srgbClr val="000000"/>
                </a:solidFill>
                <a:latin typeface="ＭＳ Ｐゴシック" charset="-128"/>
              </a:rPr>
              <a:t>　　　　差額として一定期間の現金及び現金同等物の変動を明らかに　　</a:t>
            </a:r>
          </a:p>
          <a:p>
            <a:pPr lvl="2">
              <a:buClr>
                <a:srgbClr val="FF6600"/>
              </a:buClr>
              <a:buFont typeface="Wingdings" pitchFamily="2" charset="2"/>
              <a:buNone/>
            </a:pPr>
            <a:r>
              <a:rPr lang="ja-JP" altLang="en-US" sz="2000" smtClean="0">
                <a:solidFill>
                  <a:srgbClr val="000000"/>
                </a:solidFill>
                <a:latin typeface="ＭＳ Ｐゴシック" charset="-128"/>
              </a:rPr>
              <a:t>　　　　する方法。</a:t>
            </a:r>
          </a:p>
          <a:p>
            <a:pPr lvl="2">
              <a:buClr>
                <a:srgbClr val="FF6600"/>
              </a:buClr>
              <a:buFont typeface="Wingdings" pitchFamily="2" charset="2"/>
              <a:buChar char="ü"/>
            </a:pPr>
            <a:r>
              <a:rPr lang="ja-JP" altLang="en-US" sz="2000" smtClean="0">
                <a:solidFill>
                  <a:srgbClr val="000000"/>
                </a:solidFill>
                <a:latin typeface="ＭＳ Ｐゴシック" charset="-128"/>
              </a:rPr>
              <a:t>間接法　→　純利益に必要な調整を加減して、一定期間の現金及</a:t>
            </a:r>
          </a:p>
          <a:p>
            <a:pPr lvl="2">
              <a:buClr>
                <a:srgbClr val="FF6600"/>
              </a:buClr>
              <a:buFont typeface="Wingdings" pitchFamily="2" charset="2"/>
              <a:buNone/>
            </a:pPr>
            <a:r>
              <a:rPr lang="ja-JP" altLang="en-US" sz="2000" smtClean="0">
                <a:solidFill>
                  <a:srgbClr val="000000"/>
                </a:solidFill>
                <a:latin typeface="ＭＳ Ｐゴシック" charset="-128"/>
              </a:rPr>
              <a:t>　　　　び現金同等物の変動を明らかにする方法。</a:t>
            </a:r>
            <a:endParaRPr lang="ja-JP" altLang="en-US" sz="2000" smtClean="0">
              <a:solidFill>
                <a:srgbClr val="000000"/>
              </a:solidFill>
              <a:latin typeface="Times New Roman" pitchFamily="18" charset="0"/>
            </a:endParaRPr>
          </a:p>
          <a:p>
            <a:pPr lvl="1">
              <a:buClr>
                <a:srgbClr val="FF6600"/>
              </a:buClr>
              <a:buFont typeface="Wingdings" pitchFamily="2" charset="2"/>
              <a:buChar char="y"/>
            </a:pPr>
            <a:r>
              <a:rPr lang="ja-JP" altLang="en-US" sz="2400" smtClean="0">
                <a:solidFill>
                  <a:srgbClr val="000000"/>
                </a:solidFill>
                <a:latin typeface="Times New Roman" pitchFamily="18" charset="0"/>
              </a:rPr>
              <a:t>表示方法</a:t>
            </a:r>
          </a:p>
          <a:p>
            <a:pPr lvl="2">
              <a:buClr>
                <a:srgbClr val="FF6600"/>
              </a:buClr>
              <a:buFont typeface="Wingdings" pitchFamily="2" charset="2"/>
              <a:buChar char="ü"/>
            </a:pPr>
            <a:r>
              <a:rPr lang="ja-JP" altLang="en-US" sz="2000" smtClean="0">
                <a:solidFill>
                  <a:srgbClr val="000000"/>
                </a:solidFill>
                <a:latin typeface="ＭＳ Ｐゴシック" charset="-128"/>
              </a:rPr>
              <a:t>営業活動からのキャッシュ･フロー</a:t>
            </a:r>
          </a:p>
          <a:p>
            <a:pPr lvl="2">
              <a:buClr>
                <a:srgbClr val="FF6600"/>
              </a:buClr>
              <a:buFont typeface="Wingdings" pitchFamily="2" charset="2"/>
              <a:buChar char="ü"/>
            </a:pPr>
            <a:r>
              <a:rPr lang="ja-JP" altLang="en-US" sz="2000" smtClean="0">
                <a:solidFill>
                  <a:srgbClr val="000000"/>
                </a:solidFill>
                <a:latin typeface="ＭＳ Ｐゴシック" charset="-128"/>
              </a:rPr>
              <a:t>投資活動からのキャッシュ･フロー</a:t>
            </a:r>
          </a:p>
          <a:p>
            <a:pPr lvl="2">
              <a:buClr>
                <a:srgbClr val="FF6600"/>
              </a:buClr>
              <a:buFont typeface="Wingdings" pitchFamily="2" charset="2"/>
              <a:buChar char="ü"/>
            </a:pPr>
            <a:r>
              <a:rPr lang="ja-JP" altLang="en-US" sz="2000" smtClean="0">
                <a:solidFill>
                  <a:srgbClr val="000000"/>
                </a:solidFill>
                <a:latin typeface="ＭＳ Ｐゴシック" charset="-128"/>
              </a:rPr>
              <a:t>財務活動からのキャッシュ･フロー</a:t>
            </a:r>
            <a:endParaRPr lang="ja-JP" altLang="en-US" sz="2000" smtClean="0">
              <a:solidFill>
                <a:srgbClr val="000000"/>
              </a:solidFill>
              <a:latin typeface="Times New Roman" pitchFamily="18" charset="0"/>
            </a:endParaRPr>
          </a:p>
          <a:p>
            <a:pPr lvl="1">
              <a:buClr>
                <a:srgbClr val="FF6600"/>
              </a:buClr>
              <a:buFont typeface="Wingdings" pitchFamily="2" charset="2"/>
              <a:buChar char="y"/>
            </a:pPr>
            <a:endParaRPr lang="ja-JP" altLang="en-US" sz="2000" smtClean="0">
              <a:solidFill>
                <a:srgbClr val="000000"/>
              </a:solidFill>
              <a:latin typeface="Times New Roman" pitchFamily="18" charset="0"/>
            </a:endParaRPr>
          </a:p>
        </p:txBody>
      </p:sp>
    </p:spTree>
    <p:extLst>
      <p:ext uri="{BB962C8B-B14F-4D97-AF65-F5344CB8AC3E}">
        <p14:creationId xmlns:p14="http://schemas.microsoft.com/office/powerpoint/2010/main" val="24533968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a:xfrm>
            <a:off x="6938994" y="6478151"/>
            <a:ext cx="2133600" cy="365125"/>
          </a:xfrm>
        </p:spPr>
        <p:txBody>
          <a:bodyPr/>
          <a:lstStyle/>
          <a:p>
            <a:fld id="{DB1A962A-41B3-4442-9A7B-75D96CC41832}" type="slidenum">
              <a:rPr lang="en-US" altLang="ja-JP">
                <a:solidFill>
                  <a:prstClr val="black">
                    <a:tint val="75000"/>
                  </a:prstClr>
                </a:solidFill>
              </a:rPr>
              <a:pPr/>
              <a:t>110</a:t>
            </a:fld>
            <a:endParaRPr lang="en-US" altLang="ja-JP" dirty="0">
              <a:solidFill>
                <a:prstClr val="black">
                  <a:tint val="75000"/>
                </a:prstClr>
              </a:solidFill>
            </a:endParaRPr>
          </a:p>
        </p:txBody>
      </p:sp>
      <p:graphicFrame>
        <p:nvGraphicFramePr>
          <p:cNvPr id="7" name="グラフ 6"/>
          <p:cNvGraphicFramePr/>
          <p:nvPr>
            <p:extLst>
              <p:ext uri="{D42A27DB-BD31-4B8C-83A1-F6EECF244321}">
                <p14:modId xmlns:p14="http://schemas.microsoft.com/office/powerpoint/2010/main" val="2643602150"/>
              </p:ext>
            </p:extLst>
          </p:nvPr>
        </p:nvGraphicFramePr>
        <p:xfrm>
          <a:off x="385075" y="1898541"/>
          <a:ext cx="8591563"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10" name="AutoShape 4"/>
          <p:cNvSpPr>
            <a:spLocks noChangeArrowheads="1"/>
          </p:cNvSpPr>
          <p:nvPr/>
        </p:nvSpPr>
        <p:spPr bwMode="auto">
          <a:xfrm>
            <a:off x="214282" y="695306"/>
            <a:ext cx="8534400" cy="76200"/>
          </a:xfrm>
          <a:prstGeom prst="roundRect">
            <a:avLst>
              <a:gd name="adj" fmla="val 50000"/>
            </a:avLst>
          </a:prstGeom>
          <a:solidFill>
            <a:schemeClr val="accent2"/>
          </a:solidFill>
          <a:ln w="9525">
            <a:noFill/>
            <a:round/>
            <a:headEnd/>
            <a:tailEnd/>
          </a:ln>
          <a:effectLst/>
        </p:spPr>
        <p:txBody>
          <a:bodyPr wrap="none" anchor="ctr"/>
          <a:lstStyle/>
          <a:p>
            <a:endParaRPr lang="ja-JP" altLang="en-US">
              <a:solidFill>
                <a:prstClr val="black"/>
              </a:solidFill>
            </a:endParaRPr>
          </a:p>
        </p:txBody>
      </p:sp>
      <p:sp>
        <p:nvSpPr>
          <p:cNvPr id="11" name="正方形/長方形 10"/>
          <p:cNvSpPr/>
          <p:nvPr/>
        </p:nvSpPr>
        <p:spPr>
          <a:xfrm>
            <a:off x="395536" y="836712"/>
            <a:ext cx="8353146" cy="1061829"/>
          </a:xfrm>
          <a:prstGeom prst="rect">
            <a:avLst/>
          </a:prstGeom>
        </p:spPr>
        <p:txBody>
          <a:bodyPr wrap="square">
            <a:spAutoFit/>
          </a:bodyPr>
          <a:lstStyle/>
          <a:p>
            <a:pPr>
              <a:lnSpc>
                <a:spcPct val="150000"/>
              </a:lnSpc>
            </a:pPr>
            <a:r>
              <a:rPr lang="ja-JP" altLang="en-US" sz="1400" dirty="0">
                <a:solidFill>
                  <a:prstClr val="black"/>
                </a:solidFill>
              </a:rPr>
              <a:t>（４）資本生産性を示す利益率指標は経営活動のどのような側面で意識されていますか</a:t>
            </a:r>
            <a:r>
              <a:rPr lang="ja-JP" altLang="en-US" sz="1400" dirty="0" smtClean="0">
                <a:solidFill>
                  <a:prstClr val="black"/>
                </a:solidFill>
              </a:rPr>
              <a:t>。</a:t>
            </a:r>
            <a:endParaRPr lang="en-US" altLang="ja-JP" sz="1400" dirty="0" smtClean="0">
              <a:solidFill>
                <a:prstClr val="black"/>
              </a:solidFill>
            </a:endParaRPr>
          </a:p>
          <a:p>
            <a:pPr>
              <a:lnSpc>
                <a:spcPct val="150000"/>
              </a:lnSpc>
            </a:pPr>
            <a:r>
              <a:rPr lang="en-US" altLang="ja-JP" sz="1400" dirty="0">
                <a:solidFill>
                  <a:prstClr val="black"/>
                </a:solidFill>
              </a:rPr>
              <a:t>(a)</a:t>
            </a:r>
            <a:r>
              <a:rPr lang="ja-JP" altLang="en-US" sz="1400" dirty="0">
                <a:solidFill>
                  <a:prstClr val="black"/>
                </a:solidFill>
              </a:rPr>
              <a:t>各経営活動において資本生産性を示す利益率指標との結びつきを意識していますか。意識している場合に「</a:t>
            </a:r>
            <a:r>
              <a:rPr lang="en-US" altLang="ja-JP" sz="1400" dirty="0">
                <a:solidFill>
                  <a:prstClr val="black"/>
                </a:solidFill>
              </a:rPr>
              <a:t>1.</a:t>
            </a:r>
            <a:r>
              <a:rPr lang="ja-JP" altLang="en-US" sz="1400" dirty="0">
                <a:solidFill>
                  <a:prstClr val="black"/>
                </a:solidFill>
              </a:rPr>
              <a:t>はい」、意識していない場合に「</a:t>
            </a:r>
            <a:r>
              <a:rPr lang="en-US" altLang="ja-JP" sz="1400" dirty="0">
                <a:solidFill>
                  <a:prstClr val="black"/>
                </a:solidFill>
              </a:rPr>
              <a:t>0.</a:t>
            </a:r>
            <a:r>
              <a:rPr lang="ja-JP" altLang="en-US" sz="1400" dirty="0">
                <a:solidFill>
                  <a:prstClr val="black"/>
                </a:solidFill>
              </a:rPr>
              <a:t>いいえ」を各活動ごとに○印をご記入ください。</a:t>
            </a:r>
            <a:endParaRPr lang="en-US" altLang="ja-JP" sz="1400" dirty="0" smtClean="0">
              <a:solidFill>
                <a:prstClr val="black"/>
              </a:solidFill>
            </a:endParaRPr>
          </a:p>
        </p:txBody>
      </p:sp>
      <p:sp>
        <p:nvSpPr>
          <p:cNvPr id="12" name="Rectangle 2"/>
          <p:cNvSpPr>
            <a:spLocks noGrp="1" noChangeArrowheads="1"/>
          </p:cNvSpPr>
          <p:nvPr>
            <p:ph type="title"/>
          </p:nvPr>
        </p:nvSpPr>
        <p:spPr>
          <a:xfrm>
            <a:off x="395288" y="277794"/>
            <a:ext cx="8748712" cy="304800"/>
          </a:xfrm>
        </p:spPr>
        <p:txBody>
          <a:bodyPr>
            <a:noAutofit/>
          </a:bodyPr>
          <a:lstStyle/>
          <a:p>
            <a:pPr algn="l"/>
            <a:r>
              <a:rPr lang="ja-JP" altLang="en-US" sz="2800" dirty="0" smtClean="0"/>
              <a:t>問２　</a:t>
            </a:r>
            <a:r>
              <a:rPr lang="en-US" altLang="ja-JP" sz="2800" dirty="0"/>
              <a:t> </a:t>
            </a:r>
            <a:r>
              <a:rPr lang="ja-JP" altLang="en-US" sz="2800" dirty="0" smtClean="0"/>
              <a:t>経営目標と経営指標（活動との結びつき）</a:t>
            </a:r>
            <a:endParaRPr lang="ja-JP" altLang="en-US" sz="2800" dirty="0"/>
          </a:p>
        </p:txBody>
      </p:sp>
    </p:spTree>
    <p:extLst>
      <p:ext uri="{BB962C8B-B14F-4D97-AF65-F5344CB8AC3E}">
        <p14:creationId xmlns:p14="http://schemas.microsoft.com/office/powerpoint/2010/main" val="102094215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a:xfrm>
            <a:off x="6938994" y="6478151"/>
            <a:ext cx="2133600" cy="365125"/>
          </a:xfrm>
        </p:spPr>
        <p:txBody>
          <a:bodyPr/>
          <a:lstStyle/>
          <a:p>
            <a:fld id="{DB1A962A-41B3-4442-9A7B-75D96CC41832}" type="slidenum">
              <a:rPr lang="en-US" altLang="ja-JP">
                <a:solidFill>
                  <a:prstClr val="black">
                    <a:tint val="75000"/>
                  </a:prstClr>
                </a:solidFill>
              </a:rPr>
              <a:pPr/>
              <a:t>111</a:t>
            </a:fld>
            <a:endParaRPr lang="en-US" altLang="ja-JP" dirty="0">
              <a:solidFill>
                <a:prstClr val="black">
                  <a:tint val="75000"/>
                </a:prstClr>
              </a:solidFill>
            </a:endParaRPr>
          </a:p>
        </p:txBody>
      </p:sp>
      <p:graphicFrame>
        <p:nvGraphicFramePr>
          <p:cNvPr id="7" name="グラフ 6"/>
          <p:cNvGraphicFramePr/>
          <p:nvPr>
            <p:extLst>
              <p:ext uri="{D42A27DB-BD31-4B8C-83A1-F6EECF244321}">
                <p14:modId xmlns:p14="http://schemas.microsoft.com/office/powerpoint/2010/main" val="4246713783"/>
              </p:ext>
            </p:extLst>
          </p:nvPr>
        </p:nvGraphicFramePr>
        <p:xfrm>
          <a:off x="385075" y="1898541"/>
          <a:ext cx="8591563"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395288" y="277794"/>
            <a:ext cx="8497192" cy="304800"/>
          </a:xfrm>
        </p:spPr>
        <p:txBody>
          <a:bodyPr>
            <a:noAutofit/>
          </a:bodyPr>
          <a:lstStyle/>
          <a:p>
            <a:pPr algn="l"/>
            <a:r>
              <a:rPr lang="ja-JP" altLang="en-US" sz="2800" dirty="0" smtClean="0"/>
              <a:t>問２　</a:t>
            </a:r>
            <a:r>
              <a:rPr lang="en-US" altLang="ja-JP" sz="2800" dirty="0"/>
              <a:t> </a:t>
            </a:r>
            <a:r>
              <a:rPr lang="ja-JP" altLang="en-US" sz="2800" dirty="0" smtClean="0"/>
              <a:t>経営目標と経営指標（中期経営計画等）</a:t>
            </a:r>
            <a:endParaRPr lang="ja-JP" altLang="en-US" sz="2800" dirty="0"/>
          </a:p>
        </p:txBody>
      </p:sp>
      <p:sp>
        <p:nvSpPr>
          <p:cNvPr id="13" name="AutoShape 4"/>
          <p:cNvSpPr>
            <a:spLocks noChangeArrowheads="1"/>
          </p:cNvSpPr>
          <p:nvPr/>
        </p:nvSpPr>
        <p:spPr bwMode="auto">
          <a:xfrm>
            <a:off x="214282" y="695306"/>
            <a:ext cx="8534400" cy="76200"/>
          </a:xfrm>
          <a:prstGeom prst="roundRect">
            <a:avLst>
              <a:gd name="adj" fmla="val 50000"/>
            </a:avLst>
          </a:prstGeom>
          <a:solidFill>
            <a:schemeClr val="accent2"/>
          </a:solidFill>
          <a:ln w="9525">
            <a:noFill/>
            <a:round/>
            <a:headEnd/>
            <a:tailEnd/>
          </a:ln>
          <a:effectLst/>
        </p:spPr>
        <p:txBody>
          <a:bodyPr wrap="none" anchor="ctr"/>
          <a:lstStyle/>
          <a:p>
            <a:endParaRPr lang="ja-JP" altLang="en-US">
              <a:solidFill>
                <a:prstClr val="black"/>
              </a:solidFill>
            </a:endParaRPr>
          </a:p>
        </p:txBody>
      </p:sp>
      <p:sp>
        <p:nvSpPr>
          <p:cNvPr id="14" name="正方形/長方形 13"/>
          <p:cNvSpPr/>
          <p:nvPr/>
        </p:nvSpPr>
        <p:spPr>
          <a:xfrm>
            <a:off x="395536" y="836712"/>
            <a:ext cx="8353146" cy="701795"/>
          </a:xfrm>
          <a:prstGeom prst="rect">
            <a:avLst/>
          </a:prstGeom>
        </p:spPr>
        <p:txBody>
          <a:bodyPr wrap="square">
            <a:spAutoFit/>
          </a:bodyPr>
          <a:lstStyle/>
          <a:p>
            <a:pPr>
              <a:lnSpc>
                <a:spcPct val="150000"/>
              </a:lnSpc>
            </a:pPr>
            <a:r>
              <a:rPr lang="ja-JP" altLang="en-US" sz="1400" dirty="0">
                <a:solidFill>
                  <a:prstClr val="black"/>
                </a:solidFill>
              </a:rPr>
              <a:t>（５）御社で資本生産性を向上させていくにあたって、特に</a:t>
            </a:r>
            <a:r>
              <a:rPr lang="en-US" altLang="ja-JP" sz="1400" dirty="0">
                <a:solidFill>
                  <a:prstClr val="black"/>
                </a:solidFill>
              </a:rPr>
              <a:t>(a)</a:t>
            </a:r>
            <a:r>
              <a:rPr lang="ja-JP" altLang="en-US" sz="1400" dirty="0">
                <a:solidFill>
                  <a:prstClr val="black"/>
                </a:solidFill>
              </a:rPr>
              <a:t>重視しているポイント、</a:t>
            </a:r>
            <a:r>
              <a:rPr lang="en-US" altLang="ja-JP" sz="1400" dirty="0">
                <a:solidFill>
                  <a:prstClr val="black"/>
                </a:solidFill>
              </a:rPr>
              <a:t>(b)</a:t>
            </a:r>
            <a:r>
              <a:rPr lang="ja-JP" altLang="en-US" sz="1400" dirty="0">
                <a:solidFill>
                  <a:prstClr val="black"/>
                </a:solidFill>
              </a:rPr>
              <a:t>課題になっているポイント、それぞれについて該当するものすべてに○印をご記入ください。</a:t>
            </a:r>
            <a:endParaRPr lang="en-US" altLang="ja-JP" sz="1400" dirty="0" smtClean="0">
              <a:solidFill>
                <a:prstClr val="black"/>
              </a:solidFill>
            </a:endParaRPr>
          </a:p>
        </p:txBody>
      </p:sp>
      <p:sp>
        <p:nvSpPr>
          <p:cNvPr id="3" name="テキスト ボックス 2"/>
          <p:cNvSpPr txBox="1"/>
          <p:nvPr/>
        </p:nvSpPr>
        <p:spPr>
          <a:xfrm>
            <a:off x="395536" y="1538507"/>
            <a:ext cx="2900323" cy="338554"/>
          </a:xfrm>
          <a:prstGeom prst="rect">
            <a:avLst/>
          </a:prstGeom>
          <a:noFill/>
        </p:spPr>
        <p:txBody>
          <a:bodyPr wrap="square" rtlCol="0">
            <a:spAutoFit/>
          </a:bodyPr>
          <a:lstStyle/>
          <a:p>
            <a:r>
              <a:rPr lang="en-US" altLang="ja-JP" sz="1600" dirty="0" smtClean="0">
                <a:solidFill>
                  <a:prstClr val="black"/>
                </a:solidFill>
                <a:latin typeface="Times New Roman" panose="02020603050405020304" pitchFamily="18" charset="0"/>
                <a:cs typeface="Times New Roman" panose="02020603050405020304" pitchFamily="18" charset="0"/>
              </a:rPr>
              <a:t>(a)</a:t>
            </a:r>
            <a:r>
              <a:rPr lang="ja-JP" altLang="en-US" sz="1600" dirty="0" smtClean="0">
                <a:solidFill>
                  <a:prstClr val="black"/>
                </a:solidFill>
                <a:latin typeface="Times New Roman" panose="02020603050405020304" pitchFamily="18" charset="0"/>
                <a:cs typeface="Times New Roman" panose="02020603050405020304" pitchFamily="18" charset="0"/>
              </a:rPr>
              <a:t>重視しているポイント</a:t>
            </a:r>
            <a:endParaRPr lang="ja-JP" altLang="en-US"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60193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a:xfrm>
            <a:off x="6938994" y="6478151"/>
            <a:ext cx="2133600" cy="365125"/>
          </a:xfrm>
        </p:spPr>
        <p:txBody>
          <a:bodyPr/>
          <a:lstStyle/>
          <a:p>
            <a:fld id="{DB1A962A-41B3-4442-9A7B-75D96CC41832}" type="slidenum">
              <a:rPr lang="en-US" altLang="ja-JP">
                <a:solidFill>
                  <a:prstClr val="black">
                    <a:tint val="75000"/>
                  </a:prstClr>
                </a:solidFill>
              </a:rPr>
              <a:pPr/>
              <a:t>112</a:t>
            </a:fld>
            <a:endParaRPr lang="en-US" altLang="ja-JP" dirty="0">
              <a:solidFill>
                <a:prstClr val="black">
                  <a:tint val="75000"/>
                </a:prstClr>
              </a:solidFill>
            </a:endParaRPr>
          </a:p>
        </p:txBody>
      </p:sp>
      <p:graphicFrame>
        <p:nvGraphicFramePr>
          <p:cNvPr id="7" name="グラフ 6"/>
          <p:cNvGraphicFramePr/>
          <p:nvPr>
            <p:extLst>
              <p:ext uri="{D42A27DB-BD31-4B8C-83A1-F6EECF244321}">
                <p14:modId xmlns:p14="http://schemas.microsoft.com/office/powerpoint/2010/main" val="1594341120"/>
              </p:ext>
            </p:extLst>
          </p:nvPr>
        </p:nvGraphicFramePr>
        <p:xfrm>
          <a:off x="385075" y="1898541"/>
          <a:ext cx="8591563"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395288" y="277794"/>
            <a:ext cx="8497192" cy="304800"/>
          </a:xfrm>
        </p:spPr>
        <p:txBody>
          <a:bodyPr>
            <a:noAutofit/>
          </a:bodyPr>
          <a:lstStyle/>
          <a:p>
            <a:pPr algn="l"/>
            <a:r>
              <a:rPr lang="ja-JP" altLang="en-US" sz="2800" dirty="0" smtClean="0"/>
              <a:t>問２　</a:t>
            </a:r>
            <a:r>
              <a:rPr lang="en-US" altLang="ja-JP" sz="2800" dirty="0"/>
              <a:t> </a:t>
            </a:r>
            <a:r>
              <a:rPr lang="ja-JP" altLang="en-US" sz="2800" dirty="0" smtClean="0"/>
              <a:t>経営目標と経営指標（中期経営計画等）</a:t>
            </a:r>
            <a:endParaRPr lang="ja-JP" altLang="en-US" sz="2800" dirty="0"/>
          </a:p>
        </p:txBody>
      </p:sp>
      <p:sp>
        <p:nvSpPr>
          <p:cNvPr id="13" name="AutoShape 4"/>
          <p:cNvSpPr>
            <a:spLocks noChangeArrowheads="1"/>
          </p:cNvSpPr>
          <p:nvPr/>
        </p:nvSpPr>
        <p:spPr bwMode="auto">
          <a:xfrm>
            <a:off x="214282" y="695306"/>
            <a:ext cx="8534400" cy="76200"/>
          </a:xfrm>
          <a:prstGeom prst="roundRect">
            <a:avLst>
              <a:gd name="adj" fmla="val 50000"/>
            </a:avLst>
          </a:prstGeom>
          <a:solidFill>
            <a:schemeClr val="accent2"/>
          </a:solidFill>
          <a:ln w="9525">
            <a:noFill/>
            <a:round/>
            <a:headEnd/>
            <a:tailEnd/>
          </a:ln>
          <a:effectLst/>
        </p:spPr>
        <p:txBody>
          <a:bodyPr wrap="none" anchor="ctr"/>
          <a:lstStyle/>
          <a:p>
            <a:endParaRPr lang="ja-JP" altLang="en-US">
              <a:solidFill>
                <a:prstClr val="black"/>
              </a:solidFill>
            </a:endParaRPr>
          </a:p>
        </p:txBody>
      </p:sp>
      <p:sp>
        <p:nvSpPr>
          <p:cNvPr id="14" name="正方形/長方形 13"/>
          <p:cNvSpPr/>
          <p:nvPr/>
        </p:nvSpPr>
        <p:spPr>
          <a:xfrm>
            <a:off x="395536" y="836712"/>
            <a:ext cx="8353146" cy="701795"/>
          </a:xfrm>
          <a:prstGeom prst="rect">
            <a:avLst/>
          </a:prstGeom>
        </p:spPr>
        <p:txBody>
          <a:bodyPr wrap="square">
            <a:spAutoFit/>
          </a:bodyPr>
          <a:lstStyle/>
          <a:p>
            <a:pPr>
              <a:lnSpc>
                <a:spcPct val="150000"/>
              </a:lnSpc>
            </a:pPr>
            <a:r>
              <a:rPr lang="ja-JP" altLang="en-US" sz="1400" dirty="0">
                <a:solidFill>
                  <a:prstClr val="black"/>
                </a:solidFill>
              </a:rPr>
              <a:t>（５）御社で資本生産性を向上させていくにあたって、特に</a:t>
            </a:r>
            <a:r>
              <a:rPr lang="en-US" altLang="ja-JP" sz="1400" dirty="0">
                <a:solidFill>
                  <a:prstClr val="black"/>
                </a:solidFill>
              </a:rPr>
              <a:t>(a)</a:t>
            </a:r>
            <a:r>
              <a:rPr lang="ja-JP" altLang="en-US" sz="1400" dirty="0">
                <a:solidFill>
                  <a:prstClr val="black"/>
                </a:solidFill>
              </a:rPr>
              <a:t>重視しているポイント、</a:t>
            </a:r>
            <a:r>
              <a:rPr lang="en-US" altLang="ja-JP" sz="1400" dirty="0">
                <a:solidFill>
                  <a:prstClr val="black"/>
                </a:solidFill>
              </a:rPr>
              <a:t>(b)</a:t>
            </a:r>
            <a:r>
              <a:rPr lang="ja-JP" altLang="en-US" sz="1400" dirty="0">
                <a:solidFill>
                  <a:prstClr val="black"/>
                </a:solidFill>
              </a:rPr>
              <a:t>課題になっているポイント、それぞれについて該当するものすべてに○印をご記入ください。</a:t>
            </a:r>
            <a:endParaRPr lang="en-US" altLang="ja-JP" sz="1400" dirty="0" smtClean="0">
              <a:solidFill>
                <a:prstClr val="black"/>
              </a:solidFill>
            </a:endParaRPr>
          </a:p>
        </p:txBody>
      </p:sp>
      <p:sp>
        <p:nvSpPr>
          <p:cNvPr id="3" name="テキスト ボックス 2"/>
          <p:cNvSpPr txBox="1"/>
          <p:nvPr/>
        </p:nvSpPr>
        <p:spPr>
          <a:xfrm>
            <a:off x="395536" y="1538507"/>
            <a:ext cx="2900323" cy="338554"/>
          </a:xfrm>
          <a:prstGeom prst="rect">
            <a:avLst/>
          </a:prstGeom>
          <a:noFill/>
        </p:spPr>
        <p:txBody>
          <a:bodyPr wrap="square" rtlCol="0">
            <a:spAutoFit/>
          </a:bodyPr>
          <a:lstStyle/>
          <a:p>
            <a:r>
              <a:rPr lang="en-US" altLang="ja-JP" sz="1600" dirty="0" smtClean="0">
                <a:solidFill>
                  <a:prstClr val="black"/>
                </a:solidFill>
                <a:latin typeface="Times New Roman" panose="02020603050405020304" pitchFamily="18" charset="0"/>
                <a:cs typeface="Times New Roman" panose="02020603050405020304" pitchFamily="18" charset="0"/>
              </a:rPr>
              <a:t>(b)</a:t>
            </a:r>
            <a:r>
              <a:rPr lang="ja-JP" altLang="en-US" sz="1600" dirty="0" smtClean="0">
                <a:solidFill>
                  <a:prstClr val="black"/>
                </a:solidFill>
                <a:latin typeface="Times New Roman" panose="02020603050405020304" pitchFamily="18" charset="0"/>
                <a:cs typeface="Times New Roman" panose="02020603050405020304" pitchFamily="18" charset="0"/>
              </a:rPr>
              <a:t>課題</a:t>
            </a:r>
            <a:endParaRPr lang="ja-JP" altLang="en-US" sz="1600" dirty="0">
              <a:solidFill>
                <a:prstClr val="black"/>
              </a:solidFill>
              <a:latin typeface="Times New Roman" panose="02020603050405020304" pitchFamily="18" charset="0"/>
              <a:cs typeface="Times New Roman" panose="02020603050405020304" pitchFamily="18" charset="0"/>
            </a:endParaRPr>
          </a:p>
        </p:txBody>
      </p:sp>
      <p:cxnSp>
        <p:nvCxnSpPr>
          <p:cNvPr id="10" name="直線コネクタ 9"/>
          <p:cNvCxnSpPr/>
          <p:nvPr/>
        </p:nvCxnSpPr>
        <p:spPr>
          <a:xfrm flipH="1">
            <a:off x="954593" y="2993013"/>
            <a:ext cx="639745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93265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a:xfrm>
            <a:off x="6938994" y="6478151"/>
            <a:ext cx="2133600" cy="365125"/>
          </a:xfrm>
        </p:spPr>
        <p:txBody>
          <a:bodyPr/>
          <a:lstStyle/>
          <a:p>
            <a:fld id="{DB1A962A-41B3-4442-9A7B-75D96CC41832}" type="slidenum">
              <a:rPr lang="en-US" altLang="ja-JP">
                <a:solidFill>
                  <a:prstClr val="black">
                    <a:tint val="75000"/>
                  </a:prstClr>
                </a:solidFill>
              </a:rPr>
              <a:pPr/>
              <a:t>113</a:t>
            </a:fld>
            <a:endParaRPr lang="en-US" altLang="ja-JP" dirty="0">
              <a:solidFill>
                <a:prstClr val="black">
                  <a:tint val="75000"/>
                </a:prstClr>
              </a:solidFill>
            </a:endParaRPr>
          </a:p>
        </p:txBody>
      </p:sp>
      <p:graphicFrame>
        <p:nvGraphicFramePr>
          <p:cNvPr id="2" name="グラフ 1"/>
          <p:cNvGraphicFramePr/>
          <p:nvPr>
            <p:extLst>
              <p:ext uri="{D42A27DB-BD31-4B8C-83A1-F6EECF244321}">
                <p14:modId xmlns:p14="http://schemas.microsoft.com/office/powerpoint/2010/main" val="1966231206"/>
              </p:ext>
            </p:extLst>
          </p:nvPr>
        </p:nvGraphicFramePr>
        <p:xfrm>
          <a:off x="-25167" y="2648848"/>
          <a:ext cx="4597276" cy="427508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214282" y="2328056"/>
            <a:ext cx="1779618" cy="338554"/>
          </a:xfrm>
          <a:prstGeom prst="rect">
            <a:avLst/>
          </a:prstGeom>
          <a:noFill/>
        </p:spPr>
        <p:txBody>
          <a:bodyPr wrap="square" rtlCol="0">
            <a:spAutoFit/>
          </a:bodyPr>
          <a:lstStyle/>
          <a:p>
            <a:r>
              <a:rPr lang="ja-JP" altLang="en-US" sz="1600" dirty="0" smtClean="0">
                <a:solidFill>
                  <a:prstClr val="black"/>
                </a:solidFill>
              </a:rPr>
              <a:t>（</a:t>
            </a:r>
            <a:r>
              <a:rPr lang="en-US" altLang="ja-JP" sz="1600" dirty="0" smtClean="0">
                <a:solidFill>
                  <a:prstClr val="black"/>
                </a:solidFill>
              </a:rPr>
              <a:t>a</a:t>
            </a:r>
            <a:r>
              <a:rPr lang="ja-JP" altLang="en-US" sz="1600" dirty="0" smtClean="0">
                <a:solidFill>
                  <a:prstClr val="black"/>
                </a:solidFill>
              </a:rPr>
              <a:t>）基準</a:t>
            </a:r>
            <a:endParaRPr lang="ja-JP" altLang="en-US" sz="1600" dirty="0">
              <a:solidFill>
                <a:prstClr val="black"/>
              </a:solidFill>
            </a:endParaRPr>
          </a:p>
        </p:txBody>
      </p:sp>
      <p:graphicFrame>
        <p:nvGraphicFramePr>
          <p:cNvPr id="9" name="グラフ 8"/>
          <p:cNvGraphicFramePr/>
          <p:nvPr>
            <p:extLst>
              <p:ext uri="{D42A27DB-BD31-4B8C-83A1-F6EECF244321}">
                <p14:modId xmlns:p14="http://schemas.microsoft.com/office/powerpoint/2010/main" val="2069717601"/>
              </p:ext>
            </p:extLst>
          </p:nvPr>
        </p:nvGraphicFramePr>
        <p:xfrm>
          <a:off x="4546724" y="2649733"/>
          <a:ext cx="4597276" cy="4275088"/>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4786173" y="2328941"/>
            <a:ext cx="1779618" cy="338554"/>
          </a:xfrm>
          <a:prstGeom prst="rect">
            <a:avLst/>
          </a:prstGeom>
          <a:noFill/>
        </p:spPr>
        <p:txBody>
          <a:bodyPr wrap="square" rtlCol="0">
            <a:spAutoFit/>
          </a:bodyPr>
          <a:lstStyle/>
          <a:p>
            <a:r>
              <a:rPr lang="ja-JP" altLang="en-US" sz="1600" dirty="0" smtClean="0">
                <a:solidFill>
                  <a:prstClr val="black"/>
                </a:solidFill>
              </a:rPr>
              <a:t>（</a:t>
            </a:r>
            <a:r>
              <a:rPr lang="en-US" altLang="ja-JP" sz="1600" dirty="0" smtClean="0">
                <a:solidFill>
                  <a:prstClr val="black"/>
                </a:solidFill>
              </a:rPr>
              <a:t>c</a:t>
            </a:r>
            <a:r>
              <a:rPr lang="ja-JP" altLang="en-US" sz="1600" dirty="0" smtClean="0">
                <a:solidFill>
                  <a:prstClr val="black"/>
                </a:solidFill>
              </a:rPr>
              <a:t>）開示</a:t>
            </a:r>
            <a:endParaRPr lang="ja-JP" altLang="en-US" sz="1600" dirty="0">
              <a:solidFill>
                <a:prstClr val="black"/>
              </a:solidFill>
            </a:endParaRPr>
          </a:p>
        </p:txBody>
      </p:sp>
      <p:cxnSp>
        <p:nvCxnSpPr>
          <p:cNvPr id="11" name="直線コネクタ 10"/>
          <p:cNvCxnSpPr/>
          <p:nvPr/>
        </p:nvCxnSpPr>
        <p:spPr>
          <a:xfrm flipH="1">
            <a:off x="596900" y="4134748"/>
            <a:ext cx="3378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395536" y="706088"/>
            <a:ext cx="8353146" cy="1708160"/>
          </a:xfrm>
          <a:prstGeom prst="rect">
            <a:avLst/>
          </a:prstGeom>
        </p:spPr>
        <p:txBody>
          <a:bodyPr wrap="square">
            <a:spAutoFit/>
          </a:bodyPr>
          <a:lstStyle/>
          <a:p>
            <a:pPr>
              <a:lnSpc>
                <a:spcPct val="150000"/>
              </a:lnSpc>
            </a:pPr>
            <a:r>
              <a:rPr lang="ja-JP" altLang="en-US" sz="1400" dirty="0">
                <a:solidFill>
                  <a:prstClr val="black"/>
                </a:solidFill>
              </a:rPr>
              <a:t>問３　御社の資源配分や資本構成についてご回答ください</a:t>
            </a:r>
            <a:r>
              <a:rPr lang="ja-JP" altLang="en-US" sz="1400" dirty="0" smtClean="0">
                <a:solidFill>
                  <a:prstClr val="black"/>
                </a:solidFill>
              </a:rPr>
              <a:t>。</a:t>
            </a:r>
            <a:endParaRPr lang="en-US" altLang="ja-JP" sz="1400" dirty="0" smtClean="0">
              <a:solidFill>
                <a:prstClr val="black"/>
              </a:solidFill>
            </a:endParaRPr>
          </a:p>
          <a:p>
            <a:pPr>
              <a:lnSpc>
                <a:spcPct val="150000"/>
              </a:lnSpc>
            </a:pPr>
            <a:r>
              <a:rPr lang="ja-JP" altLang="en-US" sz="1400" dirty="0" smtClean="0">
                <a:solidFill>
                  <a:prstClr val="black"/>
                </a:solidFill>
              </a:rPr>
              <a:t>（</a:t>
            </a:r>
            <a:r>
              <a:rPr lang="ja-JP" altLang="en-US" sz="1400" dirty="0">
                <a:solidFill>
                  <a:prstClr val="black"/>
                </a:solidFill>
              </a:rPr>
              <a:t>１）御社における手元資金や</a:t>
            </a:r>
            <a:r>
              <a:rPr lang="en-US" altLang="ja-JP" sz="1400" dirty="0">
                <a:solidFill>
                  <a:prstClr val="black"/>
                </a:solidFill>
              </a:rPr>
              <a:t>M&amp;A</a:t>
            </a:r>
            <a:r>
              <a:rPr lang="ja-JP" altLang="en-US" sz="1400" dirty="0">
                <a:solidFill>
                  <a:prstClr val="black"/>
                </a:solidFill>
              </a:rPr>
              <a:t>枠、自己資本の水準について、</a:t>
            </a:r>
            <a:r>
              <a:rPr lang="en-US" altLang="ja-JP" sz="1400" dirty="0">
                <a:solidFill>
                  <a:prstClr val="black"/>
                </a:solidFill>
              </a:rPr>
              <a:t>(a)</a:t>
            </a:r>
            <a:r>
              <a:rPr lang="ja-JP" altLang="en-US" sz="1400" dirty="0">
                <a:solidFill>
                  <a:prstClr val="black"/>
                </a:solidFill>
              </a:rPr>
              <a:t>～</a:t>
            </a:r>
            <a:r>
              <a:rPr lang="en-US" altLang="ja-JP" sz="1400" dirty="0">
                <a:solidFill>
                  <a:prstClr val="black"/>
                </a:solidFill>
              </a:rPr>
              <a:t>(d)</a:t>
            </a:r>
            <a:r>
              <a:rPr lang="ja-JP" altLang="en-US" sz="1400" dirty="0">
                <a:solidFill>
                  <a:prstClr val="black"/>
                </a:solidFill>
              </a:rPr>
              <a:t>それぞれの問いについて該当するもの１つに○印をご記入ください</a:t>
            </a:r>
            <a:r>
              <a:rPr lang="ja-JP" altLang="en-US" sz="1400" dirty="0" smtClean="0">
                <a:solidFill>
                  <a:prstClr val="black"/>
                </a:solidFill>
              </a:rPr>
              <a:t>。</a:t>
            </a:r>
            <a:endParaRPr lang="en-US" altLang="ja-JP" sz="1400" dirty="0" smtClean="0">
              <a:solidFill>
                <a:prstClr val="black"/>
              </a:solidFill>
            </a:endParaRPr>
          </a:p>
          <a:p>
            <a:pPr>
              <a:lnSpc>
                <a:spcPct val="150000"/>
              </a:lnSpc>
            </a:pPr>
            <a:r>
              <a:rPr lang="en-US" altLang="ja-JP" sz="1400" dirty="0">
                <a:solidFill>
                  <a:prstClr val="black"/>
                </a:solidFill>
              </a:rPr>
              <a:t>(a)</a:t>
            </a:r>
            <a:r>
              <a:rPr lang="ja-JP" altLang="en-US" sz="1400" dirty="0">
                <a:solidFill>
                  <a:prstClr val="black"/>
                </a:solidFill>
              </a:rPr>
              <a:t>手元資金や</a:t>
            </a:r>
            <a:r>
              <a:rPr lang="en-US" altLang="ja-JP" sz="1400" dirty="0">
                <a:solidFill>
                  <a:prstClr val="black"/>
                </a:solidFill>
              </a:rPr>
              <a:t>M&amp;A</a:t>
            </a:r>
            <a:r>
              <a:rPr lang="ja-JP" altLang="en-US" sz="1400" dirty="0">
                <a:solidFill>
                  <a:prstClr val="black"/>
                </a:solidFill>
              </a:rPr>
              <a:t>枠、自己資本の水準について、予めどれほど保有するかの基準をお持ちですか</a:t>
            </a:r>
            <a:r>
              <a:rPr lang="ja-JP" altLang="en-US" sz="1400" dirty="0" smtClean="0">
                <a:solidFill>
                  <a:prstClr val="black"/>
                </a:solidFill>
              </a:rPr>
              <a:t>。</a:t>
            </a:r>
            <a:endParaRPr lang="en-US" altLang="ja-JP" sz="1400" dirty="0" smtClean="0">
              <a:solidFill>
                <a:prstClr val="black"/>
              </a:solidFill>
            </a:endParaRPr>
          </a:p>
          <a:p>
            <a:pPr>
              <a:lnSpc>
                <a:spcPct val="150000"/>
              </a:lnSpc>
            </a:pPr>
            <a:r>
              <a:rPr lang="en-US" altLang="ja-JP" sz="1400" dirty="0">
                <a:solidFill>
                  <a:prstClr val="black"/>
                </a:solidFill>
              </a:rPr>
              <a:t>(c)(a)</a:t>
            </a:r>
            <a:r>
              <a:rPr lang="ja-JP" altLang="en-US" sz="1400" dirty="0">
                <a:solidFill>
                  <a:prstClr val="black"/>
                </a:solidFill>
              </a:rPr>
              <a:t>の基準を投資家に対して開示していますか</a:t>
            </a:r>
            <a:r>
              <a:rPr lang="ja-JP" altLang="en-US" sz="1400" dirty="0" smtClean="0">
                <a:solidFill>
                  <a:prstClr val="black"/>
                </a:solidFill>
              </a:rPr>
              <a:t>。</a:t>
            </a:r>
            <a:endParaRPr lang="en-US" altLang="ja-JP" sz="1400" dirty="0">
              <a:solidFill>
                <a:prstClr val="black"/>
              </a:solidFill>
            </a:endParaRPr>
          </a:p>
        </p:txBody>
      </p:sp>
      <p:sp>
        <p:nvSpPr>
          <p:cNvPr id="14" name="Rectangle 2"/>
          <p:cNvSpPr>
            <a:spLocks noGrp="1" noChangeArrowheads="1"/>
          </p:cNvSpPr>
          <p:nvPr>
            <p:ph type="title"/>
          </p:nvPr>
        </p:nvSpPr>
        <p:spPr>
          <a:xfrm>
            <a:off x="395288" y="277794"/>
            <a:ext cx="8497192" cy="304800"/>
          </a:xfrm>
        </p:spPr>
        <p:txBody>
          <a:bodyPr>
            <a:noAutofit/>
          </a:bodyPr>
          <a:lstStyle/>
          <a:p>
            <a:pPr algn="l"/>
            <a:r>
              <a:rPr lang="ja-JP" altLang="en-US" sz="2800" dirty="0" smtClean="0"/>
              <a:t>問３　</a:t>
            </a:r>
            <a:r>
              <a:rPr lang="en-US" altLang="ja-JP" sz="2800" dirty="0"/>
              <a:t> </a:t>
            </a:r>
            <a:r>
              <a:rPr lang="ja-JP" altLang="en-US" sz="2800" dirty="0" smtClean="0"/>
              <a:t>資源配分や資本構成（保有水準）</a:t>
            </a:r>
            <a:endParaRPr lang="ja-JP" altLang="en-US" sz="2800" dirty="0"/>
          </a:p>
        </p:txBody>
      </p:sp>
      <p:sp>
        <p:nvSpPr>
          <p:cNvPr id="15" name="AutoShape 4"/>
          <p:cNvSpPr>
            <a:spLocks noChangeArrowheads="1"/>
          </p:cNvSpPr>
          <p:nvPr/>
        </p:nvSpPr>
        <p:spPr bwMode="auto">
          <a:xfrm>
            <a:off x="214282" y="695306"/>
            <a:ext cx="8534400" cy="76200"/>
          </a:xfrm>
          <a:prstGeom prst="roundRect">
            <a:avLst>
              <a:gd name="adj" fmla="val 50000"/>
            </a:avLst>
          </a:prstGeom>
          <a:solidFill>
            <a:schemeClr val="accent2"/>
          </a:solidFill>
          <a:ln w="9525">
            <a:noFill/>
            <a:round/>
            <a:headEnd/>
            <a:tailEnd/>
          </a:ln>
          <a:effectLst/>
        </p:spPr>
        <p:txBody>
          <a:bodyPr wrap="none" anchor="ctr"/>
          <a:lstStyle/>
          <a:p>
            <a:endParaRPr lang="ja-JP" altLang="en-US">
              <a:solidFill>
                <a:prstClr val="black"/>
              </a:solidFill>
            </a:endParaRPr>
          </a:p>
        </p:txBody>
      </p:sp>
    </p:spTree>
    <p:extLst>
      <p:ext uri="{BB962C8B-B14F-4D97-AF65-F5344CB8AC3E}">
        <p14:creationId xmlns:p14="http://schemas.microsoft.com/office/powerpoint/2010/main" val="101443099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a:xfrm>
            <a:off x="6938994" y="6478151"/>
            <a:ext cx="2133600" cy="365125"/>
          </a:xfrm>
        </p:spPr>
        <p:txBody>
          <a:bodyPr/>
          <a:lstStyle/>
          <a:p>
            <a:fld id="{DB1A962A-41B3-4442-9A7B-75D96CC41832}" type="slidenum">
              <a:rPr lang="en-US" altLang="ja-JP">
                <a:solidFill>
                  <a:prstClr val="black">
                    <a:tint val="75000"/>
                  </a:prstClr>
                </a:solidFill>
              </a:rPr>
              <a:pPr/>
              <a:t>114</a:t>
            </a:fld>
            <a:endParaRPr lang="en-US" altLang="ja-JP" dirty="0">
              <a:solidFill>
                <a:prstClr val="black">
                  <a:tint val="75000"/>
                </a:prstClr>
              </a:solidFill>
            </a:endParaRPr>
          </a:p>
        </p:txBody>
      </p:sp>
      <p:graphicFrame>
        <p:nvGraphicFramePr>
          <p:cNvPr id="7" name="グラフ 6"/>
          <p:cNvGraphicFramePr/>
          <p:nvPr>
            <p:extLst>
              <p:ext uri="{D42A27DB-BD31-4B8C-83A1-F6EECF244321}">
                <p14:modId xmlns:p14="http://schemas.microsoft.com/office/powerpoint/2010/main" val="3553804888"/>
              </p:ext>
            </p:extLst>
          </p:nvPr>
        </p:nvGraphicFramePr>
        <p:xfrm>
          <a:off x="100484" y="1898541"/>
          <a:ext cx="10038303"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2"/>
          <p:cNvSpPr>
            <a:spLocks noGrp="1" noChangeArrowheads="1"/>
          </p:cNvSpPr>
          <p:nvPr>
            <p:ph type="title"/>
          </p:nvPr>
        </p:nvSpPr>
        <p:spPr>
          <a:xfrm>
            <a:off x="395288" y="277794"/>
            <a:ext cx="8748712" cy="304800"/>
          </a:xfrm>
        </p:spPr>
        <p:txBody>
          <a:bodyPr>
            <a:noAutofit/>
          </a:bodyPr>
          <a:lstStyle/>
          <a:p>
            <a:pPr algn="l"/>
            <a:r>
              <a:rPr lang="ja-JP" altLang="en-US" sz="2000" dirty="0" smtClean="0">
                <a:solidFill>
                  <a:prstClr val="black"/>
                </a:solidFill>
              </a:rPr>
              <a:t>問５</a:t>
            </a:r>
            <a:r>
              <a:rPr lang="ja-JP" altLang="en-US" sz="2000" dirty="0">
                <a:solidFill>
                  <a:prstClr val="black"/>
                </a:solidFill>
              </a:rPr>
              <a:t>　</a:t>
            </a:r>
            <a:r>
              <a:rPr lang="en-US" altLang="ja-JP" sz="2000" dirty="0">
                <a:solidFill>
                  <a:prstClr val="black"/>
                </a:solidFill>
              </a:rPr>
              <a:t> </a:t>
            </a:r>
            <a:r>
              <a:rPr lang="ja-JP" altLang="en-US" sz="2000" dirty="0" smtClean="0">
                <a:solidFill>
                  <a:prstClr val="black"/>
                </a:solidFill>
              </a:rPr>
              <a:t>コーポレート・ガバナンス（取締役会の議題・頻度）</a:t>
            </a:r>
            <a:endParaRPr lang="ja-JP" altLang="en-US" sz="2000" dirty="0"/>
          </a:p>
        </p:txBody>
      </p:sp>
      <p:sp>
        <p:nvSpPr>
          <p:cNvPr id="18" name="AutoShape 4"/>
          <p:cNvSpPr>
            <a:spLocks noChangeArrowheads="1"/>
          </p:cNvSpPr>
          <p:nvPr/>
        </p:nvSpPr>
        <p:spPr bwMode="auto">
          <a:xfrm>
            <a:off x="214282" y="695306"/>
            <a:ext cx="8534400" cy="76200"/>
          </a:xfrm>
          <a:prstGeom prst="roundRect">
            <a:avLst>
              <a:gd name="adj" fmla="val 50000"/>
            </a:avLst>
          </a:prstGeom>
          <a:solidFill>
            <a:schemeClr val="accent2"/>
          </a:solidFill>
          <a:ln w="9525">
            <a:noFill/>
            <a:round/>
            <a:headEnd/>
            <a:tailEnd/>
          </a:ln>
          <a:effectLst/>
        </p:spPr>
        <p:txBody>
          <a:bodyPr wrap="none" anchor="ctr"/>
          <a:lstStyle/>
          <a:p>
            <a:endParaRPr lang="ja-JP" altLang="en-US">
              <a:solidFill>
                <a:prstClr val="black"/>
              </a:solidFill>
            </a:endParaRPr>
          </a:p>
        </p:txBody>
      </p:sp>
      <p:sp>
        <p:nvSpPr>
          <p:cNvPr id="19" name="正方形/長方形 18"/>
          <p:cNvSpPr/>
          <p:nvPr/>
        </p:nvSpPr>
        <p:spPr>
          <a:xfrm>
            <a:off x="395536" y="836712"/>
            <a:ext cx="8353146" cy="1061829"/>
          </a:xfrm>
          <a:prstGeom prst="rect">
            <a:avLst/>
          </a:prstGeom>
        </p:spPr>
        <p:txBody>
          <a:bodyPr wrap="square">
            <a:spAutoFit/>
          </a:bodyPr>
          <a:lstStyle/>
          <a:p>
            <a:pPr>
              <a:lnSpc>
                <a:spcPct val="150000"/>
              </a:lnSpc>
            </a:pPr>
            <a:r>
              <a:rPr lang="ja-JP" altLang="en-US" sz="1400" dirty="0">
                <a:solidFill>
                  <a:prstClr val="black"/>
                </a:solidFill>
              </a:rPr>
              <a:t>（１）御社が現在のコーポレート・ガバナンスの体制・内容について、ご回答ください</a:t>
            </a:r>
            <a:r>
              <a:rPr lang="ja-JP" altLang="en-US" sz="1400" dirty="0" smtClean="0">
                <a:solidFill>
                  <a:prstClr val="black"/>
                </a:solidFill>
              </a:rPr>
              <a:t>。</a:t>
            </a:r>
            <a:endParaRPr lang="en-US" altLang="ja-JP" sz="1400" dirty="0" smtClean="0">
              <a:solidFill>
                <a:prstClr val="black"/>
              </a:solidFill>
            </a:endParaRPr>
          </a:p>
          <a:p>
            <a:pPr>
              <a:lnSpc>
                <a:spcPct val="150000"/>
              </a:lnSpc>
            </a:pPr>
            <a:r>
              <a:rPr lang="en-US" altLang="ja-JP" sz="1400" dirty="0" smtClean="0">
                <a:solidFill>
                  <a:prstClr val="black"/>
                </a:solidFill>
              </a:rPr>
              <a:t>(</a:t>
            </a:r>
            <a:r>
              <a:rPr lang="en-US" altLang="ja-JP" sz="1400" dirty="0">
                <a:solidFill>
                  <a:prstClr val="black"/>
                </a:solidFill>
              </a:rPr>
              <a:t>b)</a:t>
            </a:r>
            <a:r>
              <a:rPr lang="ja-JP" altLang="en-US" sz="1400" dirty="0">
                <a:solidFill>
                  <a:prstClr val="black"/>
                </a:solidFill>
              </a:rPr>
              <a:t>御社の取締役会で議題として取り上げられるトピックとして、コーポレート・ガバナンス・コードや伊藤レポート前後でその内容がとりあげられる頻度はどのように変化しましたか。該当するもの１つに○印をご記入ください。</a:t>
            </a:r>
            <a:endParaRPr lang="en-US" altLang="ja-JP" sz="1400" dirty="0" smtClean="0">
              <a:solidFill>
                <a:prstClr val="black"/>
              </a:solidFill>
            </a:endParaRPr>
          </a:p>
        </p:txBody>
      </p:sp>
    </p:spTree>
    <p:extLst>
      <p:ext uri="{BB962C8B-B14F-4D97-AF65-F5344CB8AC3E}">
        <p14:creationId xmlns:p14="http://schemas.microsoft.com/office/powerpoint/2010/main" val="30028729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C48671E5-BB88-490E-AE19-A0E1149A7838}" type="slidenum">
              <a:rPr lang="en-US" altLang="ja-JP" smtClean="0">
                <a:solidFill>
                  <a:srgbClr val="000000"/>
                </a:solidFill>
              </a:rPr>
              <a:pPr eaLnBrk="1" hangingPunct="1"/>
              <a:t>115</a:t>
            </a:fld>
            <a:endParaRPr lang="en-US" altLang="ja-JP" smtClean="0">
              <a:solidFill>
                <a:srgbClr val="000000"/>
              </a:solidFill>
            </a:endParaRPr>
          </a:p>
        </p:txBody>
      </p:sp>
      <p:sp>
        <p:nvSpPr>
          <p:cNvPr id="4099" name="Rectangle 2"/>
          <p:cNvSpPr>
            <a:spLocks noChangeArrowheads="1"/>
          </p:cNvSpPr>
          <p:nvPr/>
        </p:nvSpPr>
        <p:spPr bwMode="auto">
          <a:xfrm>
            <a:off x="3132141" y="2708278"/>
            <a:ext cx="2916237" cy="973138"/>
          </a:xfrm>
          <a:prstGeom prst="rect">
            <a:avLst/>
          </a:prstGeom>
          <a:solidFill>
            <a:srgbClr val="FF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lstStyle/>
          <a:p>
            <a:pPr algn="ctr"/>
            <a:r>
              <a:rPr lang="ja-JP" altLang="en-US" sz="2000" dirty="0" smtClean="0">
                <a:solidFill>
                  <a:srgbClr val="000000"/>
                </a:solidFill>
              </a:rPr>
              <a:t>今後の改革で意識すべき変化</a:t>
            </a:r>
            <a:endParaRPr lang="ja-JP" altLang="en-US" sz="2000" dirty="0">
              <a:solidFill>
                <a:srgbClr val="000000"/>
              </a:solidFill>
            </a:endParaRPr>
          </a:p>
        </p:txBody>
      </p:sp>
      <p:sp>
        <p:nvSpPr>
          <p:cNvPr id="4100" name="Rectangle 3"/>
          <p:cNvSpPr>
            <a:spLocks noChangeArrowheads="1"/>
          </p:cNvSpPr>
          <p:nvPr/>
        </p:nvSpPr>
        <p:spPr bwMode="auto">
          <a:xfrm>
            <a:off x="2" y="6597655"/>
            <a:ext cx="184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ja-JP" altLang="ja-JP" sz="1000">
              <a:solidFill>
                <a:srgbClr val="000000"/>
              </a:solidFill>
              <a:latin typeface="Times New Roman" pitchFamily="18" charset="0"/>
            </a:endParaRPr>
          </a:p>
        </p:txBody>
      </p:sp>
    </p:spTree>
    <p:extLst>
      <p:ext uri="{BB962C8B-B14F-4D97-AF65-F5344CB8AC3E}">
        <p14:creationId xmlns:p14="http://schemas.microsoft.com/office/powerpoint/2010/main" val="233295319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変化➀非財務情報のプレゼンス向上</a:t>
            </a:r>
            <a:endParaRPr kumimoji="1" lang="ja-JP" altLang="en-US" sz="2800" dirty="0"/>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116</a:t>
            </a:fld>
            <a:endParaRPr lang="en-US" altLang="ja-JP">
              <a:solidFill>
                <a:srgbClr val="000000"/>
              </a:solidFill>
            </a:endParaRPr>
          </a:p>
        </p:txBody>
      </p:sp>
      <p:pic>
        <p:nvPicPr>
          <p:cNvPr id="6" name="Picture 17" descr="\\mrdf990001.ring.meti.go.jp\share$\SHCA5380\downloads\Annual Study of Intangible Asset Market Value from Ocean Tomo, LLC.files\OceanTomo_SP500_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80" y="2656611"/>
            <a:ext cx="4584972" cy="34998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3"/>
          <p:cNvSpPr/>
          <p:nvPr/>
        </p:nvSpPr>
        <p:spPr>
          <a:xfrm>
            <a:off x="5329907" y="2234992"/>
            <a:ext cx="3282882" cy="365131"/>
          </a:xfrm>
          <a:prstGeom prst="rect">
            <a:avLst/>
          </a:prstGeom>
        </p:spPr>
        <p:txBody>
          <a:bodyPr wrap="none" lIns="87279" tIns="43640" rIns="87279" bIns="43640">
            <a:spAutoFit/>
          </a:bodyPr>
          <a:lstStyle/>
          <a:p>
            <a:r>
              <a:rPr lang="en-US" altLang="ja-JP"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S&amp;P500</a:t>
            </a:r>
            <a:r>
              <a:rPr lang="ja-JP" altLang="en-US"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市場価値の構成要素 </a:t>
            </a:r>
            <a:endParaRPr lang="ja-JP" altLang="en-US" b="1" u="sng"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875008" y="5436393"/>
            <a:ext cx="867545" cy="246221"/>
          </a:xfrm>
          <a:prstGeom prst="rect">
            <a:avLst/>
          </a:prstGeom>
          <a:solidFill>
            <a:schemeClr val="bg1"/>
          </a:solidFill>
        </p:spPr>
        <p:txBody>
          <a:bodyPr wrap="none">
            <a:spAutoFit/>
          </a:bodyPr>
          <a:lstStyle/>
          <a:p>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有形資産　</a:t>
            </a:r>
            <a:endParaRPr lang="ja-JP" altLang="en-US" sz="1000" dirty="0">
              <a:solidFill>
                <a:srgbClr val="000000"/>
              </a:solidFill>
            </a:endParaRPr>
          </a:p>
        </p:txBody>
      </p:sp>
      <p:sp>
        <p:nvSpPr>
          <p:cNvPr id="9" name="正方形/長方形 8"/>
          <p:cNvSpPr/>
          <p:nvPr/>
        </p:nvSpPr>
        <p:spPr>
          <a:xfrm>
            <a:off x="7165945" y="5447005"/>
            <a:ext cx="952505" cy="246221"/>
          </a:xfrm>
          <a:prstGeom prst="rect">
            <a:avLst/>
          </a:prstGeom>
          <a:solidFill>
            <a:schemeClr val="bg1"/>
          </a:solidFill>
        </p:spPr>
        <p:txBody>
          <a:bodyPr wrap="none">
            <a:spAutoFit/>
          </a:bodyPr>
          <a:lstStyle/>
          <a:p>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無形資産　　</a:t>
            </a:r>
            <a:endParaRPr lang="ja-JP" altLang="en-US" sz="1000" dirty="0">
              <a:solidFill>
                <a:srgbClr val="000000"/>
              </a:solidFill>
            </a:endParaRPr>
          </a:p>
        </p:txBody>
      </p:sp>
      <p:sp>
        <p:nvSpPr>
          <p:cNvPr id="10" name="正方形/長方形 9"/>
          <p:cNvSpPr/>
          <p:nvPr/>
        </p:nvSpPr>
        <p:spPr bwMode="auto">
          <a:xfrm>
            <a:off x="5363157" y="3481889"/>
            <a:ext cx="511851" cy="1285857"/>
          </a:xfrm>
          <a:prstGeom prst="rect">
            <a:avLst/>
          </a:prstGeom>
          <a:noFill/>
          <a:ln w="6350">
            <a:solidFill>
              <a:schemeClr val="tx1"/>
            </a:solidFill>
            <a:headEnd/>
            <a:tailEnd/>
          </a:ln>
          <a:extLst/>
        </p:spPr>
        <p:style>
          <a:lnRef idx="2">
            <a:schemeClr val="dk1"/>
          </a:lnRef>
          <a:fillRef idx="1">
            <a:schemeClr val="lt1"/>
          </a:fillRef>
          <a:effectRef idx="0">
            <a:schemeClr val="dk1"/>
          </a:effectRef>
          <a:fontRef idx="minor">
            <a:schemeClr val="dk1"/>
          </a:fontRef>
        </p:style>
        <p:txBody>
          <a:bodyPr wrap="none" rtlCol="0" anchor="ctr"/>
          <a:lstStyle/>
          <a:p>
            <a:endParaRPr kumimoji="0" lang="ja-JP" altLang="en-US" sz="1286" dirty="0">
              <a:solidFill>
                <a:srgbClr val="000000"/>
              </a:solidFill>
            </a:endParaRPr>
          </a:p>
        </p:txBody>
      </p:sp>
      <p:sp>
        <p:nvSpPr>
          <p:cNvPr id="12" name="正方形/長方形 11"/>
          <p:cNvSpPr/>
          <p:nvPr/>
        </p:nvSpPr>
        <p:spPr bwMode="auto">
          <a:xfrm>
            <a:off x="6056274" y="3481889"/>
            <a:ext cx="511851" cy="1054286"/>
          </a:xfrm>
          <a:prstGeom prst="rect">
            <a:avLst/>
          </a:prstGeom>
          <a:noFill/>
          <a:ln w="6350">
            <a:solidFill>
              <a:schemeClr val="tx1"/>
            </a:solidFill>
            <a:headEnd/>
            <a:tailEnd/>
          </a:ln>
          <a:extLst/>
        </p:spPr>
        <p:style>
          <a:lnRef idx="2">
            <a:schemeClr val="dk1"/>
          </a:lnRef>
          <a:fillRef idx="1">
            <a:schemeClr val="lt1"/>
          </a:fillRef>
          <a:effectRef idx="0">
            <a:schemeClr val="dk1"/>
          </a:effectRef>
          <a:fontRef idx="minor">
            <a:schemeClr val="dk1"/>
          </a:fontRef>
        </p:style>
        <p:txBody>
          <a:bodyPr wrap="none" rtlCol="0" anchor="ctr"/>
          <a:lstStyle/>
          <a:p>
            <a:endParaRPr kumimoji="0" lang="ja-JP" altLang="en-US" sz="1286" dirty="0">
              <a:solidFill>
                <a:srgbClr val="000000"/>
              </a:solidFill>
            </a:endParaRPr>
          </a:p>
        </p:txBody>
      </p:sp>
      <p:sp>
        <p:nvSpPr>
          <p:cNvPr id="13" name="正方形/長方形 12"/>
          <p:cNvSpPr/>
          <p:nvPr/>
        </p:nvSpPr>
        <p:spPr bwMode="auto">
          <a:xfrm>
            <a:off x="6756051" y="3481890"/>
            <a:ext cx="511851" cy="488571"/>
          </a:xfrm>
          <a:prstGeom prst="rect">
            <a:avLst/>
          </a:prstGeom>
          <a:noFill/>
          <a:ln w="6350">
            <a:solidFill>
              <a:schemeClr val="tx1"/>
            </a:solidFill>
            <a:headEnd/>
            <a:tailEnd/>
          </a:ln>
          <a:extLst/>
        </p:spPr>
        <p:style>
          <a:lnRef idx="2">
            <a:schemeClr val="dk1"/>
          </a:lnRef>
          <a:fillRef idx="1">
            <a:schemeClr val="lt1"/>
          </a:fillRef>
          <a:effectRef idx="0">
            <a:schemeClr val="dk1"/>
          </a:effectRef>
          <a:fontRef idx="minor">
            <a:schemeClr val="dk1"/>
          </a:fontRef>
        </p:style>
        <p:txBody>
          <a:bodyPr wrap="none" rtlCol="0" anchor="ctr"/>
          <a:lstStyle/>
          <a:p>
            <a:endParaRPr kumimoji="0" lang="ja-JP" altLang="en-US" sz="1286" dirty="0">
              <a:solidFill>
                <a:srgbClr val="000000"/>
              </a:solidFill>
            </a:endParaRPr>
          </a:p>
        </p:txBody>
      </p:sp>
      <p:sp>
        <p:nvSpPr>
          <p:cNvPr id="14" name="正方形/長方形 13"/>
          <p:cNvSpPr/>
          <p:nvPr/>
        </p:nvSpPr>
        <p:spPr bwMode="auto">
          <a:xfrm>
            <a:off x="7445000" y="3481889"/>
            <a:ext cx="511851" cy="308606"/>
          </a:xfrm>
          <a:prstGeom prst="rect">
            <a:avLst/>
          </a:prstGeom>
          <a:noFill/>
          <a:ln w="6350">
            <a:solidFill>
              <a:schemeClr val="tx1"/>
            </a:solidFill>
            <a:headEnd/>
            <a:tailEnd/>
          </a:ln>
          <a:extLst/>
        </p:spPr>
        <p:style>
          <a:lnRef idx="2">
            <a:schemeClr val="dk1"/>
          </a:lnRef>
          <a:fillRef idx="1">
            <a:schemeClr val="lt1"/>
          </a:fillRef>
          <a:effectRef idx="0">
            <a:schemeClr val="dk1"/>
          </a:effectRef>
          <a:fontRef idx="minor">
            <a:schemeClr val="dk1"/>
          </a:fontRef>
        </p:style>
        <p:txBody>
          <a:bodyPr wrap="none" rtlCol="0" anchor="ctr"/>
          <a:lstStyle/>
          <a:p>
            <a:endParaRPr kumimoji="0" lang="ja-JP" altLang="en-US" sz="1286" dirty="0">
              <a:solidFill>
                <a:srgbClr val="000000"/>
              </a:solidFill>
            </a:endParaRPr>
          </a:p>
        </p:txBody>
      </p:sp>
      <p:sp>
        <p:nvSpPr>
          <p:cNvPr id="15" name="正方形/長方形 14"/>
          <p:cNvSpPr/>
          <p:nvPr/>
        </p:nvSpPr>
        <p:spPr bwMode="auto">
          <a:xfrm>
            <a:off x="8167571" y="3481889"/>
            <a:ext cx="511851" cy="231429"/>
          </a:xfrm>
          <a:prstGeom prst="rect">
            <a:avLst/>
          </a:prstGeom>
          <a:noFill/>
          <a:ln w="6350">
            <a:solidFill>
              <a:schemeClr val="tx1"/>
            </a:solidFill>
            <a:headEnd/>
            <a:tailEnd/>
          </a:ln>
          <a:extLst/>
        </p:spPr>
        <p:style>
          <a:lnRef idx="2">
            <a:schemeClr val="dk1"/>
          </a:lnRef>
          <a:fillRef idx="1">
            <a:schemeClr val="lt1"/>
          </a:fillRef>
          <a:effectRef idx="0">
            <a:schemeClr val="dk1"/>
          </a:effectRef>
          <a:fontRef idx="minor">
            <a:schemeClr val="dk1"/>
          </a:fontRef>
        </p:style>
        <p:txBody>
          <a:bodyPr wrap="none" rtlCol="0" anchor="ctr"/>
          <a:lstStyle/>
          <a:p>
            <a:endParaRPr kumimoji="0" lang="ja-JP" altLang="en-US" sz="1286" dirty="0">
              <a:solidFill>
                <a:srgbClr val="000000"/>
              </a:solidFill>
            </a:endParaRPr>
          </a:p>
        </p:txBody>
      </p:sp>
      <p:sp>
        <p:nvSpPr>
          <p:cNvPr id="16" name="円/楕円 15"/>
          <p:cNvSpPr>
            <a:spLocks noChangeAspect="1"/>
          </p:cNvSpPr>
          <p:nvPr/>
        </p:nvSpPr>
        <p:spPr bwMode="auto">
          <a:xfrm>
            <a:off x="5696234" y="5437638"/>
            <a:ext cx="190388" cy="190388"/>
          </a:xfrm>
          <a:prstGeom prst="ellipse">
            <a:avLst/>
          </a:prstGeom>
          <a:noFill/>
          <a:ln w="9525">
            <a:solidFill>
              <a:srgbClr val="B2B2B2"/>
            </a:solidFill>
            <a:miter lim="800000"/>
            <a:headEnd/>
            <a:tailEnd/>
          </a:ln>
          <a:effectLst/>
          <a:extLst/>
        </p:spPr>
        <p:txBody>
          <a:bodyPr wrap="none" rtlCol="0" anchor="ctr"/>
          <a:lstStyle/>
          <a:p>
            <a:endParaRPr kumimoji="0" lang="ja-JP" altLang="en-US" sz="1286" dirty="0">
              <a:solidFill>
                <a:srgbClr val="000000"/>
              </a:solidFill>
            </a:endParaRPr>
          </a:p>
        </p:txBody>
      </p:sp>
      <p:pic>
        <p:nvPicPr>
          <p:cNvPr id="17"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512" y="2667040"/>
            <a:ext cx="4590982" cy="3060655"/>
          </a:xfrm>
          <a:prstGeom prst="rect">
            <a:avLst/>
          </a:prstGeom>
        </p:spPr>
      </p:pic>
      <p:sp>
        <p:nvSpPr>
          <p:cNvPr id="18" name="正方形/長方形 196"/>
          <p:cNvSpPr/>
          <p:nvPr/>
        </p:nvSpPr>
        <p:spPr>
          <a:xfrm>
            <a:off x="255659" y="5907400"/>
            <a:ext cx="4419210" cy="432048"/>
          </a:xfrm>
          <a:prstGeom prst="rect">
            <a:avLst/>
          </a:prstGeom>
          <a:noFill/>
          <a:ln w="9525">
            <a:noFill/>
          </a:ln>
        </p:spPr>
        <p:txBody>
          <a:bodyPr vert="horz" wrap="square" lIns="65314" tIns="32657" rIns="65314" bIns="32657" rtlCol="0" anchor="b">
            <a:noAutofit/>
          </a:bodyPr>
          <a:lstStyle/>
          <a:p>
            <a:pPr indent="-195947">
              <a:spcAft>
                <a:spcPts val="643"/>
              </a:spcAft>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出所：</a:t>
            </a:r>
            <a:r>
              <a:rPr lang="en-US" altLang="ja-JP" sz="1200" i="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The End of Accounting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(Baruch Lev, Feng </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Gu</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Willy Financial Series, Page 82</a:t>
            </a:r>
          </a:p>
        </p:txBody>
      </p:sp>
      <p:sp>
        <p:nvSpPr>
          <p:cNvPr id="19" name="Rectangle 13"/>
          <p:cNvSpPr/>
          <p:nvPr/>
        </p:nvSpPr>
        <p:spPr>
          <a:xfrm>
            <a:off x="475700" y="2234992"/>
            <a:ext cx="4077972" cy="365131"/>
          </a:xfrm>
          <a:prstGeom prst="rect">
            <a:avLst/>
          </a:prstGeom>
        </p:spPr>
        <p:txBody>
          <a:bodyPr wrap="none" lIns="87279" tIns="43640" rIns="87279" bIns="43640">
            <a:spAutoFit/>
          </a:bodyPr>
          <a:lstStyle/>
          <a:p>
            <a:r>
              <a:rPr lang="ja-JP" altLang="en-US"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米国企業の有形・無形資産に対する投資</a:t>
            </a:r>
            <a:endParaRPr lang="ja-JP" altLang="en-US" b="1" u="sng"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250825" y="1129113"/>
            <a:ext cx="8496300" cy="90065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000000"/>
                </a:solidFill>
              </a:rPr>
              <a:t>　</a:t>
            </a:r>
            <a:r>
              <a:rPr lang="ja-JP" altLang="en-US" dirty="0" smtClean="0">
                <a:solidFill>
                  <a:srgbClr val="000000"/>
                </a:solidFill>
              </a:rPr>
              <a:t>財務諸表に計上されるストック・フローの情報のみでは十分に企業価値を説明できず、むしろ貸借対照表に計上されず、支出時に費用計上される無形資産投資が中心となっている。</a:t>
            </a:r>
            <a:endParaRPr lang="ja-JP" altLang="en-US" dirty="0">
              <a:solidFill>
                <a:srgbClr val="000000"/>
              </a:solidFill>
            </a:endParaRPr>
          </a:p>
        </p:txBody>
      </p:sp>
    </p:spTree>
    <p:extLst>
      <p:ext uri="{BB962C8B-B14F-4D97-AF65-F5344CB8AC3E}">
        <p14:creationId xmlns:p14="http://schemas.microsoft.com/office/powerpoint/2010/main" val="50415123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95263"/>
            <a:ext cx="7692013" cy="712787"/>
          </a:xfrm>
        </p:spPr>
        <p:txBody>
          <a:bodyPr/>
          <a:lstStyle/>
          <a:p>
            <a:r>
              <a:rPr kumimoji="1" lang="ja-JP" altLang="en-US" sz="2800" dirty="0" smtClean="0"/>
              <a:t>非財務情報をめぐる先行研究➀</a:t>
            </a:r>
            <a:endParaRPr kumimoji="1" lang="ja-JP" altLang="en-US" sz="2800" dirty="0"/>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117</a:t>
            </a:fld>
            <a:endParaRPr lang="en-US" altLang="ja-JP">
              <a:solidFill>
                <a:srgbClr val="000000"/>
              </a:solidFill>
            </a:endParaRPr>
          </a:p>
        </p:txBody>
      </p:sp>
      <p:sp>
        <p:nvSpPr>
          <p:cNvPr id="17" name="テキスト ボックス 16"/>
          <p:cNvSpPr txBox="1"/>
          <p:nvPr/>
        </p:nvSpPr>
        <p:spPr>
          <a:xfrm>
            <a:off x="442126" y="1316331"/>
            <a:ext cx="8320035" cy="3693319"/>
          </a:xfrm>
          <a:prstGeom prst="rect">
            <a:avLst/>
          </a:prstGeom>
          <a:noFill/>
        </p:spPr>
        <p:txBody>
          <a:bodyPr wrap="square" rtlCol="0">
            <a:spAutoFit/>
          </a:bodyPr>
          <a:lstStyle/>
          <a:p>
            <a:pPr marL="285750" indent="-285750">
              <a:buFont typeface="Wingdings" panose="05000000000000000000" pitchFamily="2" charset="2"/>
              <a:buChar char="ü"/>
            </a:pPr>
            <a:r>
              <a:rPr lang="en-US" altLang="ja-JP" dirty="0">
                <a:solidFill>
                  <a:srgbClr val="000000"/>
                </a:solidFill>
                <a:latin typeface="Times New Roman" panose="02020603050405020304" pitchFamily="18" charset="0"/>
                <a:cs typeface="Times New Roman" panose="02020603050405020304" pitchFamily="18" charset="0"/>
              </a:rPr>
              <a:t>PwC(2002</a:t>
            </a:r>
            <a:r>
              <a:rPr lang="en-US" altLang="ja-JP" dirty="0" smtClean="0">
                <a:solidFill>
                  <a:srgbClr val="000000"/>
                </a:solidFill>
                <a:latin typeface="Times New Roman" panose="02020603050405020304" pitchFamily="18" charset="0"/>
                <a:cs typeface="Times New Roman" panose="02020603050405020304" pitchFamily="18" charset="0"/>
              </a:rPr>
              <a:t>)</a:t>
            </a:r>
            <a:r>
              <a:rPr lang="ja-JP" altLang="en-US" dirty="0" smtClean="0">
                <a:solidFill>
                  <a:srgbClr val="000000"/>
                </a:solidFill>
                <a:latin typeface="Times New Roman" panose="02020603050405020304" pitchFamily="18" charset="0"/>
                <a:cs typeface="Times New Roman" panose="02020603050405020304" pitchFamily="18" charset="0"/>
              </a:rPr>
              <a:t>・・・・</a:t>
            </a:r>
            <a:r>
              <a:rPr lang="ja-JP" altLang="ja-JP" dirty="0" smtClean="0">
                <a:solidFill>
                  <a:srgbClr val="000000"/>
                </a:solidFill>
                <a:latin typeface="Times New Roman" panose="02020603050405020304" pitchFamily="18" charset="0"/>
                <a:cs typeface="Times New Roman" panose="02020603050405020304" pitchFamily="18" charset="0"/>
              </a:rPr>
              <a:t>製品</a:t>
            </a:r>
            <a:r>
              <a:rPr lang="ja-JP" altLang="ja-JP" dirty="0">
                <a:solidFill>
                  <a:srgbClr val="000000"/>
                </a:solidFill>
                <a:latin typeface="Times New Roman" panose="02020603050405020304" pitchFamily="18" charset="0"/>
                <a:cs typeface="Times New Roman" panose="02020603050405020304" pitchFamily="18" charset="0"/>
              </a:rPr>
              <a:t>・サービスの品質（</a:t>
            </a:r>
            <a:r>
              <a:rPr lang="en-US" altLang="ja-JP" dirty="0">
                <a:solidFill>
                  <a:srgbClr val="000000"/>
                </a:solidFill>
                <a:latin typeface="Times New Roman" panose="02020603050405020304" pitchFamily="18" charset="0"/>
                <a:cs typeface="Times New Roman" panose="02020603050405020304" pitchFamily="18" charset="0"/>
              </a:rPr>
              <a:t>89%</a:t>
            </a:r>
            <a:r>
              <a:rPr lang="ja-JP" altLang="ja-JP" dirty="0">
                <a:solidFill>
                  <a:srgbClr val="000000"/>
                </a:solidFill>
                <a:latin typeface="Times New Roman" panose="02020603050405020304" pitchFamily="18" charset="0"/>
                <a:cs typeface="Times New Roman" panose="02020603050405020304" pitchFamily="18" charset="0"/>
              </a:rPr>
              <a:t>）、顧客満足度・ロイヤリティー（</a:t>
            </a:r>
            <a:r>
              <a:rPr lang="en-US" altLang="ja-JP" dirty="0">
                <a:solidFill>
                  <a:srgbClr val="000000"/>
                </a:solidFill>
                <a:latin typeface="Times New Roman" panose="02020603050405020304" pitchFamily="18" charset="0"/>
                <a:cs typeface="Times New Roman" panose="02020603050405020304" pitchFamily="18" charset="0"/>
              </a:rPr>
              <a:t>83%</a:t>
            </a:r>
            <a:r>
              <a:rPr lang="ja-JP" altLang="ja-JP" dirty="0">
                <a:solidFill>
                  <a:srgbClr val="000000"/>
                </a:solidFill>
                <a:latin typeface="Times New Roman" panose="02020603050405020304" pitchFamily="18" charset="0"/>
                <a:cs typeface="Times New Roman" panose="02020603050405020304" pitchFamily="18" charset="0"/>
              </a:rPr>
              <a:t>）、効率性（</a:t>
            </a:r>
            <a:r>
              <a:rPr lang="en-US" altLang="ja-JP" dirty="0">
                <a:solidFill>
                  <a:srgbClr val="000000"/>
                </a:solidFill>
                <a:latin typeface="Times New Roman" panose="02020603050405020304" pitchFamily="18" charset="0"/>
                <a:cs typeface="Times New Roman" panose="02020603050405020304" pitchFamily="18" charset="0"/>
              </a:rPr>
              <a:t>75%</a:t>
            </a:r>
            <a:r>
              <a:rPr lang="ja-JP" altLang="ja-JP" dirty="0">
                <a:solidFill>
                  <a:srgbClr val="000000"/>
                </a:solidFill>
                <a:latin typeface="Times New Roman" panose="02020603050405020304" pitchFamily="18" charset="0"/>
                <a:cs typeface="Times New Roman" panose="02020603050405020304" pitchFamily="18" charset="0"/>
              </a:rPr>
              <a:t>）、現在の財務業績（</a:t>
            </a:r>
            <a:r>
              <a:rPr lang="en-US" altLang="ja-JP" dirty="0">
                <a:solidFill>
                  <a:srgbClr val="000000"/>
                </a:solidFill>
                <a:latin typeface="Times New Roman" panose="02020603050405020304" pitchFamily="18" charset="0"/>
                <a:cs typeface="Times New Roman" panose="02020603050405020304" pitchFamily="18" charset="0"/>
              </a:rPr>
              <a:t>71%</a:t>
            </a:r>
            <a:r>
              <a:rPr lang="ja-JP" altLang="ja-JP" dirty="0">
                <a:solidFill>
                  <a:srgbClr val="000000"/>
                </a:solidFill>
                <a:latin typeface="Times New Roman" panose="02020603050405020304" pitchFamily="18" charset="0"/>
                <a:cs typeface="Times New Roman" panose="02020603050405020304" pitchFamily="18" charset="0"/>
              </a:rPr>
              <a:t>）、イノベーション（</a:t>
            </a:r>
            <a:r>
              <a:rPr lang="en-US" altLang="ja-JP" dirty="0">
                <a:solidFill>
                  <a:srgbClr val="000000"/>
                </a:solidFill>
                <a:latin typeface="Times New Roman" panose="02020603050405020304" pitchFamily="18" charset="0"/>
                <a:cs typeface="Times New Roman" panose="02020603050405020304" pitchFamily="18" charset="0"/>
              </a:rPr>
              <a:t>62%</a:t>
            </a:r>
            <a:r>
              <a:rPr lang="ja-JP" altLang="ja-JP" dirty="0">
                <a:solidFill>
                  <a:srgbClr val="000000"/>
                </a:solidFill>
                <a:latin typeface="Times New Roman" panose="02020603050405020304" pitchFamily="18" charset="0"/>
                <a:cs typeface="Times New Roman" panose="02020603050405020304" pitchFamily="18" charset="0"/>
              </a:rPr>
              <a:t>）、従業員満足度・離職率（</a:t>
            </a:r>
            <a:r>
              <a:rPr lang="en-US" altLang="ja-JP" dirty="0">
                <a:solidFill>
                  <a:srgbClr val="000000"/>
                </a:solidFill>
                <a:latin typeface="Times New Roman" panose="02020603050405020304" pitchFamily="18" charset="0"/>
                <a:cs typeface="Times New Roman" panose="02020603050405020304" pitchFamily="18" charset="0"/>
              </a:rPr>
              <a:t>47%</a:t>
            </a:r>
            <a:r>
              <a:rPr lang="ja-JP" altLang="ja-JP" dirty="0" smtClean="0">
                <a:solidFill>
                  <a:srgbClr val="000000"/>
                </a:solidFill>
                <a:latin typeface="Times New Roman" panose="02020603050405020304" pitchFamily="18" charset="0"/>
                <a:cs typeface="Times New Roman" panose="02020603050405020304" pitchFamily="18" charset="0"/>
              </a:rPr>
              <a:t>）。</a:t>
            </a:r>
            <a:endParaRPr lang="ja-JP" altLang="ja-JP" dirty="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ja-JP" dirty="0" smtClean="0">
                <a:solidFill>
                  <a:srgbClr val="000000"/>
                </a:solidFill>
                <a:latin typeface="Times New Roman" panose="02020603050405020304" pitchFamily="18" charset="0"/>
                <a:cs typeface="Times New Roman" panose="02020603050405020304" pitchFamily="18" charset="0"/>
              </a:rPr>
              <a:t>Amir </a:t>
            </a:r>
            <a:r>
              <a:rPr lang="en-US" altLang="ja-JP" dirty="0">
                <a:solidFill>
                  <a:srgbClr val="000000"/>
                </a:solidFill>
                <a:latin typeface="Times New Roman" panose="02020603050405020304" pitchFamily="18" charset="0"/>
                <a:cs typeface="Times New Roman" panose="02020603050405020304" pitchFamily="18" charset="0"/>
              </a:rPr>
              <a:t>and Lev(1996</a:t>
            </a:r>
            <a:r>
              <a:rPr lang="en-US" altLang="ja-JP" dirty="0" smtClean="0">
                <a:solidFill>
                  <a:srgbClr val="000000"/>
                </a:solidFill>
                <a:latin typeface="Times New Roman" panose="02020603050405020304" pitchFamily="18" charset="0"/>
                <a:cs typeface="Times New Roman" panose="02020603050405020304" pitchFamily="18" charset="0"/>
              </a:rPr>
              <a:t>)</a:t>
            </a:r>
            <a:r>
              <a:rPr lang="ja-JP" altLang="en-US" dirty="0" smtClean="0">
                <a:solidFill>
                  <a:srgbClr val="000000"/>
                </a:solidFill>
                <a:latin typeface="Times New Roman" panose="02020603050405020304" pitchFamily="18" charset="0"/>
                <a:cs typeface="Times New Roman" panose="02020603050405020304" pitchFamily="18" charset="0"/>
              </a:rPr>
              <a:t>：</a:t>
            </a:r>
            <a:r>
              <a:rPr lang="ja-JP" altLang="ja-JP" dirty="0" smtClean="0">
                <a:solidFill>
                  <a:srgbClr val="000000"/>
                </a:solidFill>
                <a:latin typeface="Times New Roman" panose="02020603050405020304" pitchFamily="18" charset="0"/>
                <a:cs typeface="Times New Roman" panose="02020603050405020304" pitchFamily="18" charset="0"/>
              </a:rPr>
              <a:t>通信業界</a:t>
            </a:r>
            <a:r>
              <a:rPr lang="ja-JP" altLang="en-US" dirty="0" smtClean="0">
                <a:solidFill>
                  <a:srgbClr val="000000"/>
                </a:solidFill>
                <a:latin typeface="Times New Roman" panose="02020603050405020304" pitchFamily="18" charset="0"/>
                <a:cs typeface="Times New Roman" panose="02020603050405020304" pitchFamily="18" charset="0"/>
              </a:rPr>
              <a:t>、</a:t>
            </a:r>
            <a:r>
              <a:rPr lang="ja-JP" altLang="ja-JP" dirty="0" smtClean="0">
                <a:solidFill>
                  <a:srgbClr val="000000"/>
                </a:solidFill>
                <a:latin typeface="Times New Roman" panose="02020603050405020304" pitchFamily="18" charset="0"/>
                <a:cs typeface="Times New Roman" panose="02020603050405020304" pitchFamily="18" charset="0"/>
              </a:rPr>
              <a:t>契約</a:t>
            </a:r>
            <a:r>
              <a:rPr lang="ja-JP" altLang="ja-JP" dirty="0">
                <a:solidFill>
                  <a:srgbClr val="000000"/>
                </a:solidFill>
                <a:latin typeface="Times New Roman" panose="02020603050405020304" pitchFamily="18" charset="0"/>
                <a:cs typeface="Times New Roman" panose="02020603050405020304" pitchFamily="18" charset="0"/>
              </a:rPr>
              <a:t>地域における人口数や</a:t>
            </a:r>
            <a:r>
              <a:rPr lang="ja-JP" altLang="ja-JP" dirty="0" smtClean="0">
                <a:solidFill>
                  <a:srgbClr val="000000"/>
                </a:solidFill>
                <a:latin typeface="Times New Roman" panose="02020603050405020304" pitchFamily="18" charset="0"/>
                <a:cs typeface="Times New Roman" panose="02020603050405020304" pitchFamily="18" charset="0"/>
              </a:rPr>
              <a:t>顧客数</a:t>
            </a:r>
            <a:endParaRPr lang="en-US" altLang="ja-JP"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ja-JP" dirty="0" err="1" smtClean="0">
                <a:solidFill>
                  <a:srgbClr val="000000"/>
                </a:solidFill>
                <a:latin typeface="Times New Roman" panose="02020603050405020304" pitchFamily="18" charset="0"/>
                <a:cs typeface="Times New Roman" panose="02020603050405020304" pitchFamily="18" charset="0"/>
              </a:rPr>
              <a:t>Ittner</a:t>
            </a:r>
            <a:r>
              <a:rPr lang="en-US" altLang="ja-JP" dirty="0" smtClean="0">
                <a:solidFill>
                  <a:srgbClr val="000000"/>
                </a:solidFill>
                <a:latin typeface="Times New Roman" panose="02020603050405020304" pitchFamily="18" charset="0"/>
                <a:cs typeface="Times New Roman" panose="02020603050405020304" pitchFamily="18" charset="0"/>
              </a:rPr>
              <a:t> </a:t>
            </a:r>
            <a:r>
              <a:rPr lang="en-US" altLang="ja-JP" dirty="0">
                <a:solidFill>
                  <a:srgbClr val="000000"/>
                </a:solidFill>
                <a:latin typeface="Times New Roman" panose="02020603050405020304" pitchFamily="18" charset="0"/>
                <a:cs typeface="Times New Roman" panose="02020603050405020304" pitchFamily="18" charset="0"/>
              </a:rPr>
              <a:t>and </a:t>
            </a:r>
            <a:r>
              <a:rPr lang="en-US" altLang="ja-JP" dirty="0" err="1">
                <a:solidFill>
                  <a:srgbClr val="000000"/>
                </a:solidFill>
                <a:latin typeface="Times New Roman" panose="02020603050405020304" pitchFamily="18" charset="0"/>
                <a:cs typeface="Times New Roman" panose="02020603050405020304" pitchFamily="18" charset="0"/>
              </a:rPr>
              <a:t>Larcker</a:t>
            </a:r>
            <a:r>
              <a:rPr lang="en-US" altLang="ja-JP" dirty="0">
                <a:solidFill>
                  <a:srgbClr val="000000"/>
                </a:solidFill>
                <a:latin typeface="Times New Roman" panose="02020603050405020304" pitchFamily="18" charset="0"/>
                <a:cs typeface="Times New Roman" panose="02020603050405020304" pitchFamily="18" charset="0"/>
              </a:rPr>
              <a:t>(1998</a:t>
            </a:r>
            <a:r>
              <a:rPr lang="en-US" altLang="ja-JP" dirty="0" smtClean="0">
                <a:solidFill>
                  <a:srgbClr val="000000"/>
                </a:solidFill>
                <a:latin typeface="Times New Roman" panose="02020603050405020304" pitchFamily="18" charset="0"/>
                <a:cs typeface="Times New Roman" panose="02020603050405020304" pitchFamily="18" charset="0"/>
              </a:rPr>
              <a:t>)</a:t>
            </a:r>
            <a:r>
              <a:rPr lang="ja-JP" altLang="en-US" dirty="0" smtClean="0">
                <a:solidFill>
                  <a:srgbClr val="000000"/>
                </a:solidFill>
                <a:latin typeface="Times New Roman" panose="02020603050405020304" pitchFamily="18" charset="0"/>
                <a:cs typeface="Times New Roman" panose="02020603050405020304" pitchFamily="18" charset="0"/>
              </a:rPr>
              <a:t>：</a:t>
            </a:r>
            <a:r>
              <a:rPr lang="ja-JP" altLang="ja-JP" dirty="0" smtClean="0">
                <a:solidFill>
                  <a:srgbClr val="000000"/>
                </a:solidFill>
                <a:latin typeface="Times New Roman" panose="02020603050405020304" pitchFamily="18" charset="0"/>
                <a:cs typeface="Times New Roman" panose="02020603050405020304" pitchFamily="18" charset="0"/>
              </a:rPr>
              <a:t>通信業界</a:t>
            </a:r>
            <a:r>
              <a:rPr lang="ja-JP" altLang="en-US" dirty="0" smtClean="0">
                <a:solidFill>
                  <a:srgbClr val="000000"/>
                </a:solidFill>
                <a:latin typeface="Times New Roman" panose="02020603050405020304" pitchFamily="18" charset="0"/>
                <a:cs typeface="Times New Roman" panose="02020603050405020304" pitchFamily="18" charset="0"/>
              </a:rPr>
              <a:t>・</a:t>
            </a:r>
            <a:r>
              <a:rPr lang="ja-JP" altLang="ja-JP" dirty="0" smtClean="0">
                <a:solidFill>
                  <a:srgbClr val="000000"/>
                </a:solidFill>
                <a:latin typeface="Times New Roman" panose="02020603050405020304" pitchFamily="18" charset="0"/>
                <a:cs typeface="Times New Roman" panose="02020603050405020304" pitchFamily="18" charset="0"/>
              </a:rPr>
              <a:t>金融業界</a:t>
            </a:r>
            <a:r>
              <a:rPr lang="ja-JP" altLang="en-US" dirty="0" smtClean="0">
                <a:solidFill>
                  <a:srgbClr val="000000"/>
                </a:solidFill>
                <a:latin typeface="Times New Roman" panose="02020603050405020304" pitchFamily="18" charset="0"/>
                <a:cs typeface="Times New Roman" panose="02020603050405020304" pitchFamily="18" charset="0"/>
              </a:rPr>
              <a:t>・</a:t>
            </a:r>
            <a:r>
              <a:rPr lang="ja-JP" altLang="ja-JP" dirty="0" smtClean="0">
                <a:solidFill>
                  <a:srgbClr val="000000"/>
                </a:solidFill>
                <a:latin typeface="Times New Roman" panose="02020603050405020304" pitchFamily="18" charset="0"/>
                <a:cs typeface="Times New Roman" panose="02020603050405020304" pitchFamily="18" charset="0"/>
              </a:rPr>
              <a:t>非耐久</a:t>
            </a:r>
            <a:r>
              <a:rPr lang="ja-JP" altLang="ja-JP" dirty="0">
                <a:solidFill>
                  <a:srgbClr val="000000"/>
                </a:solidFill>
                <a:latin typeface="Times New Roman" panose="02020603050405020304" pitchFamily="18" charset="0"/>
                <a:cs typeface="Times New Roman" panose="02020603050405020304" pitchFamily="18" charset="0"/>
              </a:rPr>
              <a:t>財・耐久財・輸送公共・小売り・金融</a:t>
            </a:r>
            <a:r>
              <a:rPr lang="ja-JP" altLang="ja-JP" dirty="0" smtClean="0">
                <a:solidFill>
                  <a:srgbClr val="000000"/>
                </a:solidFill>
                <a:latin typeface="Times New Roman" panose="02020603050405020304" pitchFamily="18" charset="0"/>
                <a:cs typeface="Times New Roman" panose="02020603050405020304" pitchFamily="18" charset="0"/>
              </a:rPr>
              <a:t>サービス業</a:t>
            </a:r>
            <a:r>
              <a:rPr lang="ja-JP" altLang="en-US" dirty="0" smtClean="0">
                <a:solidFill>
                  <a:srgbClr val="000000"/>
                </a:solidFill>
                <a:latin typeface="Times New Roman" panose="02020603050405020304" pitchFamily="18" charset="0"/>
                <a:cs typeface="Times New Roman" panose="02020603050405020304" pitchFamily="18" charset="0"/>
              </a:rPr>
              <a:t>、</a:t>
            </a:r>
            <a:r>
              <a:rPr lang="ja-JP" altLang="ja-JP" dirty="0" smtClean="0">
                <a:solidFill>
                  <a:srgbClr val="000000"/>
                </a:solidFill>
                <a:latin typeface="Times New Roman" panose="02020603050405020304" pitchFamily="18" charset="0"/>
                <a:cs typeface="Times New Roman" panose="02020603050405020304" pitchFamily="18" charset="0"/>
              </a:rPr>
              <a:t>顧客満足度。</a:t>
            </a:r>
            <a:endParaRPr lang="en-US" altLang="ja-JP"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ja-JP" dirty="0" smtClean="0">
                <a:solidFill>
                  <a:srgbClr val="000000"/>
                </a:solidFill>
                <a:latin typeface="Times New Roman" panose="02020603050405020304" pitchFamily="18" charset="0"/>
                <a:cs typeface="Times New Roman" panose="02020603050405020304" pitchFamily="18" charset="0"/>
              </a:rPr>
              <a:t>Riley </a:t>
            </a:r>
            <a:r>
              <a:rPr lang="en-US" altLang="ja-JP" dirty="0">
                <a:solidFill>
                  <a:srgbClr val="000000"/>
                </a:solidFill>
                <a:latin typeface="Times New Roman" panose="02020603050405020304" pitchFamily="18" charset="0"/>
                <a:cs typeface="Times New Roman" panose="02020603050405020304" pitchFamily="18" charset="0"/>
              </a:rPr>
              <a:t>et al(2003</a:t>
            </a:r>
            <a:r>
              <a:rPr lang="en-US" altLang="ja-JP" dirty="0" smtClean="0">
                <a:solidFill>
                  <a:srgbClr val="000000"/>
                </a:solidFill>
                <a:latin typeface="Times New Roman" panose="02020603050405020304" pitchFamily="18" charset="0"/>
                <a:cs typeface="Times New Roman" panose="02020603050405020304" pitchFamily="18" charset="0"/>
              </a:rPr>
              <a:t>)</a:t>
            </a:r>
            <a:r>
              <a:rPr lang="ja-JP" altLang="en-US" dirty="0" smtClean="0">
                <a:solidFill>
                  <a:srgbClr val="000000"/>
                </a:solidFill>
                <a:latin typeface="Times New Roman" panose="02020603050405020304" pitchFamily="18" charset="0"/>
                <a:cs typeface="Times New Roman" panose="02020603050405020304" pitchFamily="18" charset="0"/>
              </a:rPr>
              <a:t>：</a:t>
            </a:r>
            <a:r>
              <a:rPr lang="ja-JP" altLang="ja-JP" dirty="0" smtClean="0">
                <a:solidFill>
                  <a:srgbClr val="000000"/>
                </a:solidFill>
                <a:latin typeface="Times New Roman" panose="02020603050405020304" pitchFamily="18" charset="0"/>
                <a:cs typeface="Times New Roman" panose="02020603050405020304" pitchFamily="18" charset="0"/>
              </a:rPr>
              <a:t>航空業界</a:t>
            </a:r>
            <a:r>
              <a:rPr lang="ja-JP" altLang="en-US" dirty="0" smtClean="0">
                <a:solidFill>
                  <a:srgbClr val="000000"/>
                </a:solidFill>
                <a:latin typeface="Times New Roman" panose="02020603050405020304" pitchFamily="18" charset="0"/>
                <a:cs typeface="Times New Roman" panose="02020603050405020304" pitchFamily="18" charset="0"/>
              </a:rPr>
              <a:t>、</a:t>
            </a:r>
            <a:r>
              <a:rPr lang="ja-JP" altLang="ja-JP" dirty="0" smtClean="0">
                <a:solidFill>
                  <a:srgbClr val="000000"/>
                </a:solidFill>
                <a:latin typeface="Times New Roman" panose="02020603050405020304" pitchFamily="18" charset="0"/>
                <a:cs typeface="Times New Roman" panose="02020603050405020304" pitchFamily="18" charset="0"/>
              </a:rPr>
              <a:t>顧客クレーム</a:t>
            </a:r>
            <a:r>
              <a:rPr lang="ja-JP" altLang="en-US" dirty="0" smtClean="0">
                <a:solidFill>
                  <a:srgbClr val="000000"/>
                </a:solidFill>
                <a:latin typeface="Times New Roman" panose="02020603050405020304" pitchFamily="18" charset="0"/>
                <a:cs typeface="Times New Roman" panose="02020603050405020304" pitchFamily="18" charset="0"/>
              </a:rPr>
              <a:t>・</a:t>
            </a:r>
            <a:r>
              <a:rPr lang="ja-JP" altLang="ja-JP" dirty="0" smtClean="0">
                <a:solidFill>
                  <a:srgbClr val="000000"/>
                </a:solidFill>
                <a:latin typeface="Times New Roman" panose="02020603050405020304" pitchFamily="18" charset="0"/>
                <a:cs typeface="Times New Roman" panose="02020603050405020304" pitchFamily="18" charset="0"/>
              </a:rPr>
              <a:t>市場シェア</a:t>
            </a:r>
            <a:r>
              <a:rPr lang="ja-JP" altLang="en-US" dirty="0" smtClean="0">
                <a:solidFill>
                  <a:srgbClr val="000000"/>
                </a:solidFill>
                <a:latin typeface="Times New Roman" panose="02020603050405020304" pitchFamily="18" charset="0"/>
                <a:cs typeface="Times New Roman" panose="02020603050405020304" pitchFamily="18" charset="0"/>
              </a:rPr>
              <a:t>・</a:t>
            </a:r>
            <a:r>
              <a:rPr lang="ja-JP" altLang="ja-JP" dirty="0" smtClean="0">
                <a:solidFill>
                  <a:srgbClr val="000000"/>
                </a:solidFill>
                <a:latin typeface="Times New Roman" panose="02020603050405020304" pitchFamily="18" charset="0"/>
                <a:cs typeface="Times New Roman" panose="02020603050405020304" pitchFamily="18" charset="0"/>
              </a:rPr>
              <a:t>積載</a:t>
            </a:r>
            <a:r>
              <a:rPr lang="ja-JP" altLang="ja-JP" dirty="0">
                <a:solidFill>
                  <a:srgbClr val="000000"/>
                </a:solidFill>
                <a:latin typeface="Times New Roman" panose="02020603050405020304" pitchFamily="18" charset="0"/>
                <a:cs typeface="Times New Roman" panose="02020603050405020304" pitchFamily="18" charset="0"/>
              </a:rPr>
              <a:t>距離・</a:t>
            </a:r>
            <a:r>
              <a:rPr lang="ja-JP" altLang="ja-JP" dirty="0" smtClean="0">
                <a:solidFill>
                  <a:srgbClr val="000000"/>
                </a:solidFill>
                <a:latin typeface="Times New Roman" panose="02020603050405020304" pitchFamily="18" charset="0"/>
                <a:cs typeface="Times New Roman" panose="02020603050405020304" pitchFamily="18" charset="0"/>
              </a:rPr>
              <a:t>重量</a:t>
            </a:r>
            <a:r>
              <a:rPr lang="ja-JP" altLang="en-US" dirty="0" smtClean="0">
                <a:solidFill>
                  <a:srgbClr val="000000"/>
                </a:solidFill>
                <a:latin typeface="Times New Roman" panose="02020603050405020304" pitchFamily="18" charset="0"/>
                <a:cs typeface="Times New Roman" panose="02020603050405020304" pitchFamily="18" charset="0"/>
              </a:rPr>
              <a:t>・</a:t>
            </a:r>
            <a:r>
              <a:rPr lang="ja-JP" altLang="ja-JP" dirty="0" smtClean="0">
                <a:solidFill>
                  <a:srgbClr val="000000"/>
                </a:solidFill>
                <a:latin typeface="Times New Roman" panose="02020603050405020304" pitchFamily="18" charset="0"/>
                <a:cs typeface="Times New Roman" panose="02020603050405020304" pitchFamily="18" charset="0"/>
              </a:rPr>
              <a:t>収容</a:t>
            </a:r>
            <a:r>
              <a:rPr lang="ja-JP" altLang="ja-JP" dirty="0">
                <a:solidFill>
                  <a:srgbClr val="000000"/>
                </a:solidFill>
                <a:latin typeface="Times New Roman" panose="02020603050405020304" pitchFamily="18" charset="0"/>
                <a:cs typeface="Times New Roman" panose="02020603050405020304" pitchFamily="18" charset="0"/>
              </a:rPr>
              <a:t>人員数等の</a:t>
            </a:r>
            <a:r>
              <a:rPr lang="ja-JP" altLang="ja-JP" dirty="0" smtClean="0">
                <a:solidFill>
                  <a:srgbClr val="000000"/>
                </a:solidFill>
                <a:latin typeface="Times New Roman" panose="02020603050405020304" pitchFamily="18" charset="0"/>
                <a:cs typeface="Times New Roman" panose="02020603050405020304" pitchFamily="18" charset="0"/>
              </a:rPr>
              <a:t>変化</a:t>
            </a:r>
            <a:endParaRPr lang="en-US" altLang="ja-JP"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ja-JP" dirty="0" smtClean="0">
                <a:solidFill>
                  <a:srgbClr val="000000"/>
                </a:solidFill>
                <a:latin typeface="Times New Roman" panose="02020603050405020304" pitchFamily="18" charset="0"/>
                <a:cs typeface="Times New Roman" panose="02020603050405020304" pitchFamily="18" charset="0"/>
              </a:rPr>
              <a:t>Banker </a:t>
            </a:r>
            <a:r>
              <a:rPr lang="en-US" altLang="ja-JP" dirty="0">
                <a:solidFill>
                  <a:srgbClr val="000000"/>
                </a:solidFill>
                <a:latin typeface="Times New Roman" panose="02020603050405020304" pitchFamily="18" charset="0"/>
                <a:cs typeface="Times New Roman" panose="02020603050405020304" pitchFamily="18" charset="0"/>
              </a:rPr>
              <a:t>et al(2007</a:t>
            </a:r>
            <a:r>
              <a:rPr lang="en-US" altLang="ja-JP" dirty="0" smtClean="0">
                <a:solidFill>
                  <a:srgbClr val="000000"/>
                </a:solidFill>
                <a:latin typeface="Times New Roman" panose="02020603050405020304" pitchFamily="18" charset="0"/>
                <a:cs typeface="Times New Roman" panose="02020603050405020304" pitchFamily="18" charset="0"/>
              </a:rPr>
              <a:t>)</a:t>
            </a:r>
            <a:r>
              <a:rPr lang="ja-JP" altLang="en-US" dirty="0" smtClean="0">
                <a:solidFill>
                  <a:srgbClr val="000000"/>
                </a:solidFill>
                <a:latin typeface="Times New Roman" panose="02020603050405020304" pitchFamily="18" charset="0"/>
                <a:cs typeface="Times New Roman" panose="02020603050405020304" pitchFamily="18" charset="0"/>
              </a:rPr>
              <a:t>：</a:t>
            </a:r>
            <a:r>
              <a:rPr lang="ja-JP" altLang="ja-JP" dirty="0" smtClean="0">
                <a:solidFill>
                  <a:srgbClr val="000000"/>
                </a:solidFill>
                <a:latin typeface="Times New Roman" panose="02020603050405020304" pitchFamily="18" charset="0"/>
                <a:cs typeface="Times New Roman" panose="02020603050405020304" pitchFamily="18" charset="0"/>
              </a:rPr>
              <a:t>小売業界、</a:t>
            </a:r>
            <a:r>
              <a:rPr lang="ja-JP" altLang="ja-JP" dirty="0">
                <a:solidFill>
                  <a:srgbClr val="000000"/>
                </a:solidFill>
                <a:latin typeface="Times New Roman" panose="02020603050405020304" pitchFamily="18" charset="0"/>
                <a:cs typeface="Times New Roman" panose="02020603050405020304" pitchFamily="18" charset="0"/>
              </a:rPr>
              <a:t>顧客</a:t>
            </a:r>
            <a:r>
              <a:rPr lang="ja-JP" altLang="ja-JP" dirty="0" smtClean="0">
                <a:solidFill>
                  <a:srgbClr val="000000"/>
                </a:solidFill>
                <a:latin typeface="Times New Roman" panose="02020603050405020304" pitchFamily="18" charset="0"/>
                <a:cs typeface="Times New Roman" panose="02020603050405020304" pitchFamily="18" charset="0"/>
              </a:rPr>
              <a:t>満足度</a:t>
            </a:r>
            <a:r>
              <a:rPr lang="ja-JP" altLang="en-US" dirty="0" smtClean="0">
                <a:solidFill>
                  <a:srgbClr val="000000"/>
                </a:solidFill>
                <a:latin typeface="Times New Roman" panose="02020603050405020304" pitchFamily="18" charset="0"/>
                <a:cs typeface="Times New Roman" panose="02020603050405020304" pitchFamily="18" charset="0"/>
              </a:rPr>
              <a:t>・</a:t>
            </a:r>
            <a:r>
              <a:rPr lang="ja-JP" altLang="ja-JP" dirty="0" smtClean="0">
                <a:solidFill>
                  <a:srgbClr val="000000"/>
                </a:solidFill>
                <a:latin typeface="Times New Roman" panose="02020603050405020304" pitchFamily="18" charset="0"/>
                <a:cs typeface="Times New Roman" panose="02020603050405020304" pitchFamily="18" charset="0"/>
              </a:rPr>
              <a:t>従業員満足度。</a:t>
            </a:r>
            <a:endParaRPr lang="ja-JP" altLang="ja-JP" dirty="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ja-JP" dirty="0" smtClean="0">
                <a:solidFill>
                  <a:srgbClr val="000000"/>
                </a:solidFill>
                <a:latin typeface="Times New Roman" panose="02020603050405020304" pitchFamily="18" charset="0"/>
                <a:cs typeface="Times New Roman" panose="02020603050405020304" pitchFamily="18" charset="0"/>
              </a:rPr>
              <a:t>Lev </a:t>
            </a:r>
            <a:r>
              <a:rPr lang="en-US" altLang="ja-JP" dirty="0">
                <a:solidFill>
                  <a:srgbClr val="000000"/>
                </a:solidFill>
                <a:latin typeface="Times New Roman" panose="02020603050405020304" pitchFamily="18" charset="0"/>
                <a:cs typeface="Times New Roman" panose="02020603050405020304" pitchFamily="18" charset="0"/>
              </a:rPr>
              <a:t>and </a:t>
            </a:r>
            <a:r>
              <a:rPr lang="en-US" altLang="ja-JP" dirty="0" err="1">
                <a:solidFill>
                  <a:srgbClr val="000000"/>
                </a:solidFill>
                <a:latin typeface="Times New Roman" panose="02020603050405020304" pitchFamily="18" charset="0"/>
                <a:cs typeface="Times New Roman" panose="02020603050405020304" pitchFamily="18" charset="0"/>
              </a:rPr>
              <a:t>Gu</a:t>
            </a:r>
            <a:r>
              <a:rPr lang="en-US" altLang="ja-JP" dirty="0">
                <a:solidFill>
                  <a:srgbClr val="000000"/>
                </a:solidFill>
                <a:latin typeface="Times New Roman" panose="02020603050405020304" pitchFamily="18" charset="0"/>
                <a:cs typeface="Times New Roman" panose="02020603050405020304" pitchFamily="18" charset="0"/>
              </a:rPr>
              <a:t>(2016</a:t>
            </a:r>
            <a:r>
              <a:rPr lang="en-US" altLang="ja-JP" dirty="0" smtClean="0">
                <a:solidFill>
                  <a:srgbClr val="000000"/>
                </a:solidFill>
                <a:latin typeface="Times New Roman" panose="02020603050405020304" pitchFamily="18" charset="0"/>
                <a:cs typeface="Times New Roman" panose="02020603050405020304" pitchFamily="18" charset="0"/>
              </a:rPr>
              <a:t>)</a:t>
            </a:r>
            <a:r>
              <a:rPr lang="ja-JP" altLang="en-US" dirty="0" smtClean="0">
                <a:solidFill>
                  <a:srgbClr val="000000"/>
                </a:solidFill>
                <a:latin typeface="Times New Roman" panose="02020603050405020304" pitchFamily="18" charset="0"/>
                <a:cs typeface="Times New Roman" panose="02020603050405020304" pitchFamily="18" charset="0"/>
              </a:rPr>
              <a:t>：</a:t>
            </a:r>
            <a:endParaRPr lang="en-US" altLang="ja-JP" dirty="0" smtClean="0">
              <a:solidFill>
                <a:srgbClr val="000000"/>
              </a:solidFill>
              <a:latin typeface="Times New Roman" panose="02020603050405020304" pitchFamily="18" charset="0"/>
              <a:cs typeface="Times New Roman" panose="02020603050405020304" pitchFamily="18" charset="0"/>
            </a:endParaRPr>
          </a:p>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　　メディア・エンターテインメント、加入者数、解約率</a:t>
            </a:r>
            <a:endParaRPr lang="en-US" altLang="ja-JP" dirty="0" smtClean="0">
              <a:solidFill>
                <a:srgbClr val="000000"/>
              </a:solidFill>
              <a:latin typeface="Times New Roman" panose="02020603050405020304" pitchFamily="18" charset="0"/>
              <a:cs typeface="Times New Roman" panose="02020603050405020304" pitchFamily="18" charset="0"/>
            </a:endParaRPr>
          </a:p>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　　損害保険、新規契約数、解約率　　</a:t>
            </a:r>
            <a:r>
              <a:rPr lang="ja-JP" altLang="en-US" dirty="0">
                <a:solidFill>
                  <a:srgbClr val="000000"/>
                </a:solidFill>
                <a:latin typeface="Times New Roman" panose="02020603050405020304" pitchFamily="18" charset="0"/>
                <a:cs typeface="Times New Roman" panose="02020603050405020304" pitchFamily="18" charset="0"/>
              </a:rPr>
              <a:t>石油・ガス、埋蔵量</a:t>
            </a:r>
            <a:r>
              <a:rPr lang="ja-JP" altLang="en-US" dirty="0" smtClean="0">
                <a:solidFill>
                  <a:srgbClr val="000000"/>
                </a:solidFill>
                <a:latin typeface="Times New Roman" panose="02020603050405020304" pitchFamily="18" charset="0"/>
                <a:cs typeface="Times New Roman" panose="02020603050405020304" pitchFamily="18" charset="0"/>
              </a:rPr>
              <a:t>　　　</a:t>
            </a:r>
            <a:endParaRPr lang="en-US" altLang="ja-JP" dirty="0" smtClean="0">
              <a:solidFill>
                <a:srgbClr val="000000"/>
              </a:solidFill>
              <a:latin typeface="Times New Roman" panose="02020603050405020304" pitchFamily="18" charset="0"/>
              <a:cs typeface="Times New Roman" panose="02020603050405020304" pitchFamily="18" charset="0"/>
            </a:endParaRPr>
          </a:p>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　　医薬品・バイオテク、パイプライン</a:t>
            </a:r>
            <a:r>
              <a:rPr lang="ja-JP" altLang="en-US" dirty="0">
                <a:solidFill>
                  <a:srgbClr val="000000"/>
                </a:solidFill>
                <a:latin typeface="Times New Roman" panose="02020603050405020304" pitchFamily="18" charset="0"/>
                <a:cs typeface="Times New Roman" panose="02020603050405020304" pitchFamily="18" charset="0"/>
              </a:rPr>
              <a:t>　</a:t>
            </a:r>
            <a:endParaRPr lang="en-US" altLang="ja-JP" dirty="0" smtClean="0">
              <a:solidFill>
                <a:srgbClr val="000000"/>
              </a:solidFill>
              <a:latin typeface="Times New Roman" panose="02020603050405020304" pitchFamily="18" charset="0"/>
              <a:cs typeface="Times New Roman" panose="02020603050405020304" pitchFamily="18" charset="0"/>
            </a:endParaRPr>
          </a:p>
        </p:txBody>
      </p:sp>
      <p:sp>
        <p:nvSpPr>
          <p:cNvPr id="19" name="角丸四角形 18"/>
          <p:cNvSpPr/>
          <p:nvPr/>
        </p:nvSpPr>
        <p:spPr>
          <a:xfrm>
            <a:off x="401932" y="5295058"/>
            <a:ext cx="8400422" cy="1286609"/>
          </a:xfrm>
          <a:prstGeom prst="roundRect">
            <a:avLst/>
          </a:prstGeom>
          <a:gradFill>
            <a:gsLst>
              <a:gs pos="0">
                <a:srgbClr val="FFCCCC"/>
              </a:gs>
              <a:gs pos="50000">
                <a:schemeClr val="bg1"/>
              </a:gs>
              <a:gs pos="100000">
                <a:srgbClr val="FFCCCC"/>
              </a:gs>
            </a:gsLst>
            <a:lin ang="5400000" scaled="0"/>
          </a:gradFill>
          <a:ln w="1587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0000"/>
                </a:solidFill>
              </a:rPr>
              <a:t>非財務情報が企業価値にいかに結びつくかを検討している研究の多くは、産業別（</a:t>
            </a:r>
            <a:r>
              <a:rPr lang="en-US" altLang="ja-JP" dirty="0" smtClean="0">
                <a:solidFill>
                  <a:srgbClr val="000000"/>
                </a:solidFill>
              </a:rPr>
              <a:t>Industry specific)</a:t>
            </a:r>
            <a:r>
              <a:rPr lang="ja-JP" altLang="en-US" dirty="0" smtClean="0">
                <a:solidFill>
                  <a:srgbClr val="000000"/>
                </a:solidFill>
              </a:rPr>
              <a:t>分析を実施しているケースが多い。</a:t>
            </a:r>
            <a:endParaRPr lang="en-US" altLang="ja-JP" dirty="0" smtClean="0">
              <a:solidFill>
                <a:srgbClr val="000000"/>
              </a:solidFill>
            </a:endParaRPr>
          </a:p>
          <a:p>
            <a:r>
              <a:rPr lang="ja-JP" altLang="en-US" sz="2000" b="1" u="sng" dirty="0" smtClean="0">
                <a:solidFill>
                  <a:srgbClr val="000000"/>
                </a:solidFill>
                <a:latin typeface="Times New Roman" panose="02020603050405020304" pitchFamily="18" charset="0"/>
                <a:cs typeface="Times New Roman" panose="02020603050405020304" pitchFamily="18" charset="0"/>
              </a:rPr>
              <a:t>→データベースが十分に整備されていないため、</a:t>
            </a:r>
            <a:endParaRPr lang="en-US" altLang="ja-JP" sz="2000" b="1" u="sng" dirty="0" smtClean="0">
              <a:solidFill>
                <a:srgbClr val="000000"/>
              </a:solidFill>
              <a:latin typeface="Times New Roman" panose="02020603050405020304" pitchFamily="18" charset="0"/>
              <a:cs typeface="Times New Roman" panose="02020603050405020304" pitchFamily="18" charset="0"/>
            </a:endParaRPr>
          </a:p>
          <a:p>
            <a:r>
              <a:rPr lang="ja-JP" altLang="en-US" sz="2000" dirty="0">
                <a:solidFill>
                  <a:srgbClr val="000000"/>
                </a:solidFill>
                <a:latin typeface="Times New Roman" panose="02020603050405020304" pitchFamily="18" charset="0"/>
                <a:cs typeface="Times New Roman" panose="02020603050405020304" pitchFamily="18" charset="0"/>
              </a:rPr>
              <a:t>　</a:t>
            </a:r>
            <a:r>
              <a:rPr lang="ja-JP" altLang="en-US" sz="2000" dirty="0" smtClean="0">
                <a:solidFill>
                  <a:srgbClr val="000000"/>
                </a:solidFill>
                <a:latin typeface="Times New Roman" panose="02020603050405020304" pitchFamily="18" charset="0"/>
                <a:cs typeface="Times New Roman" panose="02020603050405020304" pitchFamily="18" charset="0"/>
              </a:rPr>
              <a:t>　</a:t>
            </a:r>
            <a:r>
              <a:rPr lang="ja-JP" altLang="en-US" sz="2000" b="1" u="sng" dirty="0" smtClean="0">
                <a:solidFill>
                  <a:srgbClr val="000000"/>
                </a:solidFill>
                <a:latin typeface="Times New Roman" panose="02020603050405020304" pitchFamily="18" charset="0"/>
                <a:cs typeface="Times New Roman" panose="02020603050405020304" pitchFamily="18" charset="0"/>
              </a:rPr>
              <a:t>価値決定因子の特定のために活用できる対象が限定的になりがち。</a:t>
            </a:r>
            <a:endParaRPr lang="en-US" altLang="ja-JP" sz="2000" b="1" u="sng" dirty="0" smtClean="0">
              <a:solidFill>
                <a:srgbClr val="000000"/>
              </a:solidFill>
              <a:latin typeface="Times New Roman" panose="02020603050405020304" pitchFamily="18" charset="0"/>
              <a:cs typeface="Times New Roman" panose="02020603050405020304" pitchFamily="18" charset="0"/>
            </a:endParaRPr>
          </a:p>
        </p:txBody>
      </p:sp>
      <p:pic>
        <p:nvPicPr>
          <p:cNvPr id="20" name="コンテンツ プレースホルダー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021439" y="3792550"/>
            <a:ext cx="1625600" cy="1219200"/>
          </a:xfrm>
          <a:prstGeom prst="rect">
            <a:avLst/>
          </a:prstGeom>
        </p:spPr>
      </p:pic>
      <p:sp>
        <p:nvSpPr>
          <p:cNvPr id="18" name="テキスト ボックス 17"/>
          <p:cNvSpPr txBox="1"/>
          <p:nvPr/>
        </p:nvSpPr>
        <p:spPr>
          <a:xfrm>
            <a:off x="442126" y="957047"/>
            <a:ext cx="5305532" cy="400110"/>
          </a:xfrm>
          <a:prstGeom prst="rect">
            <a:avLst/>
          </a:prstGeom>
          <a:noFill/>
        </p:spPr>
        <p:txBody>
          <a:bodyPr wrap="square" rtlCol="0">
            <a:spAutoFit/>
          </a:bodyPr>
          <a:lstStyle/>
          <a:p>
            <a:r>
              <a:rPr lang="ja-JP" altLang="en-US" sz="2000" b="1" u="sng" dirty="0" smtClean="0">
                <a:solidFill>
                  <a:srgbClr val="000000"/>
                </a:solidFill>
                <a:latin typeface="Times New Roman" panose="02020603050405020304" pitchFamily="18" charset="0"/>
                <a:cs typeface="Times New Roman" panose="02020603050405020304" pitchFamily="18" charset="0"/>
              </a:rPr>
              <a:t>■製品・サービス市場における</a:t>
            </a:r>
            <a:r>
              <a:rPr lang="en-US" altLang="ja-JP" sz="2000" b="1" u="sng" dirty="0" smtClean="0">
                <a:solidFill>
                  <a:srgbClr val="000000"/>
                </a:solidFill>
                <a:latin typeface="Times New Roman" panose="02020603050405020304" pitchFamily="18" charset="0"/>
                <a:cs typeface="Times New Roman" panose="02020603050405020304" pitchFamily="18" charset="0"/>
              </a:rPr>
              <a:t>KPI</a:t>
            </a:r>
            <a:endParaRPr lang="ja-JP" altLang="en-US" sz="20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69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95263"/>
            <a:ext cx="7692013" cy="712787"/>
          </a:xfrm>
        </p:spPr>
        <p:txBody>
          <a:bodyPr/>
          <a:lstStyle/>
          <a:p>
            <a:r>
              <a:rPr kumimoji="1" lang="ja-JP" altLang="en-US" sz="2800" dirty="0" smtClean="0"/>
              <a:t>非財務情報をめぐる先行研究②</a:t>
            </a:r>
            <a:endParaRPr kumimoji="1" lang="ja-JP" altLang="en-US" sz="2800" dirty="0"/>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118</a:t>
            </a:fld>
            <a:endParaRPr lang="en-US" altLang="ja-JP">
              <a:solidFill>
                <a:srgbClr val="000000"/>
              </a:solidFill>
            </a:endParaRPr>
          </a:p>
        </p:txBody>
      </p:sp>
      <p:sp>
        <p:nvSpPr>
          <p:cNvPr id="17" name="テキスト ボックス 16"/>
          <p:cNvSpPr txBox="1"/>
          <p:nvPr/>
        </p:nvSpPr>
        <p:spPr>
          <a:xfrm>
            <a:off x="442126" y="1316331"/>
            <a:ext cx="8320035" cy="2062103"/>
          </a:xfrm>
          <a:prstGeom prst="rect">
            <a:avLst/>
          </a:prstGeom>
          <a:noFill/>
        </p:spPr>
        <p:txBody>
          <a:bodyPr wrap="square" rtlCol="0">
            <a:spAutoFit/>
          </a:bodyPr>
          <a:lstStyle/>
          <a:p>
            <a:pPr marL="285750" indent="-285750">
              <a:buFont typeface="Wingdings" panose="05000000000000000000" pitchFamily="2" charset="2"/>
              <a:buChar char="ü"/>
            </a:pPr>
            <a:r>
              <a:rPr lang="en-US" altLang="ja-JP" dirty="0" smtClean="0">
                <a:solidFill>
                  <a:srgbClr val="000000"/>
                </a:solidFill>
              </a:rPr>
              <a:t>Bloom </a:t>
            </a:r>
            <a:r>
              <a:rPr lang="en-US" altLang="ja-JP" dirty="0">
                <a:solidFill>
                  <a:srgbClr val="000000"/>
                </a:solidFill>
              </a:rPr>
              <a:t>et al(2012</a:t>
            </a:r>
            <a:r>
              <a:rPr lang="en-US" altLang="ja-JP" dirty="0" smtClean="0">
                <a:solidFill>
                  <a:srgbClr val="000000"/>
                </a:solidFill>
              </a:rPr>
              <a:t>)</a:t>
            </a:r>
            <a:r>
              <a:rPr lang="ja-JP" altLang="en-US" dirty="0" smtClean="0">
                <a:solidFill>
                  <a:srgbClr val="000000"/>
                </a:solidFill>
              </a:rPr>
              <a:t>：</a:t>
            </a:r>
            <a:r>
              <a:rPr lang="ja-JP" altLang="ja-JP" dirty="0" smtClean="0">
                <a:solidFill>
                  <a:srgbClr val="000000"/>
                </a:solidFill>
              </a:rPr>
              <a:t>マネジメント</a:t>
            </a:r>
            <a:r>
              <a:rPr lang="ja-JP" altLang="ja-JP" dirty="0">
                <a:solidFill>
                  <a:srgbClr val="000000"/>
                </a:solidFill>
              </a:rPr>
              <a:t>・プロセスの質を決定づける１７の</a:t>
            </a:r>
            <a:r>
              <a:rPr lang="ja-JP" altLang="ja-JP" dirty="0" smtClean="0">
                <a:solidFill>
                  <a:srgbClr val="000000"/>
                </a:solidFill>
              </a:rPr>
              <a:t>要素</a:t>
            </a:r>
            <a:r>
              <a:rPr lang="ja-JP" altLang="en-US" dirty="0" smtClean="0">
                <a:solidFill>
                  <a:srgbClr val="000000"/>
                </a:solidFill>
              </a:rPr>
              <a:t>が成長性、収益性に寄与することを、</a:t>
            </a:r>
            <a:r>
              <a:rPr lang="ja-JP" altLang="ja-JP" dirty="0" smtClean="0">
                <a:solidFill>
                  <a:srgbClr val="000000"/>
                </a:solidFill>
              </a:rPr>
              <a:t>世界</a:t>
            </a:r>
            <a:r>
              <a:rPr lang="en-US" altLang="ja-JP" dirty="0">
                <a:solidFill>
                  <a:srgbClr val="000000"/>
                </a:solidFill>
              </a:rPr>
              <a:t>40</a:t>
            </a:r>
            <a:r>
              <a:rPr lang="ja-JP" altLang="ja-JP" dirty="0">
                <a:solidFill>
                  <a:srgbClr val="000000"/>
                </a:solidFill>
              </a:rPr>
              <a:t>カ国</a:t>
            </a:r>
            <a:r>
              <a:rPr lang="en-US" altLang="ja-JP" dirty="0">
                <a:solidFill>
                  <a:srgbClr val="000000"/>
                </a:solidFill>
              </a:rPr>
              <a:t>9,079</a:t>
            </a:r>
            <a:r>
              <a:rPr lang="ja-JP" altLang="ja-JP" dirty="0">
                <a:solidFill>
                  <a:srgbClr val="000000"/>
                </a:solidFill>
              </a:rPr>
              <a:t>の組織にインタビュー調査を行ったうえで、</a:t>
            </a:r>
            <a:r>
              <a:rPr lang="ja-JP" altLang="ja-JP" dirty="0" smtClean="0">
                <a:solidFill>
                  <a:srgbClr val="000000"/>
                </a:solidFill>
              </a:rPr>
              <a:t>スコア化</a:t>
            </a:r>
            <a:r>
              <a:rPr lang="ja-JP" altLang="en-US" dirty="0" smtClean="0">
                <a:solidFill>
                  <a:srgbClr val="000000"/>
                </a:solidFill>
              </a:rPr>
              <a:t>したうえで検証。</a:t>
            </a:r>
            <a:endParaRPr lang="en-US" altLang="ja-JP" dirty="0" smtClean="0">
              <a:solidFill>
                <a:srgbClr val="000000"/>
              </a:solidFill>
            </a:endParaRPr>
          </a:p>
          <a:p>
            <a:r>
              <a:rPr lang="ja-JP" altLang="en-US" dirty="0">
                <a:solidFill>
                  <a:srgbClr val="000000"/>
                </a:solidFill>
              </a:rPr>
              <a:t>　</a:t>
            </a:r>
            <a:r>
              <a:rPr lang="ja-JP" altLang="en-US" dirty="0" smtClean="0">
                <a:solidFill>
                  <a:srgbClr val="000000"/>
                </a:solidFill>
              </a:rPr>
              <a:t>　　</a:t>
            </a:r>
            <a:r>
              <a:rPr lang="ja-JP" altLang="ja-JP" sz="1400" dirty="0" smtClean="0">
                <a:solidFill>
                  <a:srgbClr val="000000"/>
                </a:solidFill>
              </a:rPr>
              <a:t>最新</a:t>
            </a:r>
            <a:r>
              <a:rPr lang="ja-JP" altLang="ja-JP" sz="1400" dirty="0">
                <a:solidFill>
                  <a:srgbClr val="000000"/>
                </a:solidFill>
              </a:rPr>
              <a:t>の製造技術の導入の有無、その導入目的の合理性、プロセス改善の</a:t>
            </a:r>
            <a:r>
              <a:rPr lang="ja-JP" altLang="ja-JP" sz="1400" dirty="0" smtClean="0">
                <a:solidFill>
                  <a:srgbClr val="000000"/>
                </a:solidFill>
              </a:rPr>
              <a:t>文書化</a:t>
            </a:r>
            <a:r>
              <a:rPr lang="ja-JP" altLang="ja-JP" sz="1400" dirty="0">
                <a:solidFill>
                  <a:srgbClr val="000000"/>
                </a:solidFill>
              </a:rPr>
              <a:t>の程度、業績の</a:t>
            </a:r>
            <a:r>
              <a:rPr lang="ja-JP" altLang="ja-JP" sz="1400" dirty="0" smtClean="0">
                <a:solidFill>
                  <a:srgbClr val="000000"/>
                </a:solidFill>
              </a:rPr>
              <a:t>トラッ</a:t>
            </a:r>
            <a:endParaRPr lang="en-US" altLang="ja-JP" sz="1400" dirty="0" smtClean="0">
              <a:solidFill>
                <a:srgbClr val="000000"/>
              </a:solidFill>
            </a:endParaRPr>
          </a:p>
          <a:p>
            <a:r>
              <a:rPr lang="ja-JP" altLang="en-US" sz="1400" dirty="0">
                <a:solidFill>
                  <a:srgbClr val="000000"/>
                </a:solidFill>
              </a:rPr>
              <a:t>　</a:t>
            </a:r>
            <a:r>
              <a:rPr lang="ja-JP" altLang="en-US" sz="1400" dirty="0" smtClean="0">
                <a:solidFill>
                  <a:srgbClr val="000000"/>
                </a:solidFill>
              </a:rPr>
              <a:t>　　　</a:t>
            </a:r>
            <a:r>
              <a:rPr lang="ja-JP" altLang="ja-JP" sz="1400" dirty="0" smtClean="0">
                <a:solidFill>
                  <a:srgbClr val="000000"/>
                </a:solidFill>
              </a:rPr>
              <a:t>キング</a:t>
            </a:r>
            <a:r>
              <a:rPr lang="ja-JP" altLang="ja-JP" sz="1400" dirty="0">
                <a:solidFill>
                  <a:srgbClr val="000000"/>
                </a:solidFill>
              </a:rPr>
              <a:t>、業績レビュー、業績をめぐる対話、目標が達成</a:t>
            </a:r>
            <a:r>
              <a:rPr lang="ja-JP" altLang="ja-JP" sz="1400" dirty="0" smtClean="0">
                <a:solidFill>
                  <a:srgbClr val="000000"/>
                </a:solidFill>
              </a:rPr>
              <a:t>できなかった</a:t>
            </a:r>
            <a:r>
              <a:rPr lang="ja-JP" altLang="ja-JP" sz="1400" dirty="0">
                <a:solidFill>
                  <a:srgbClr val="000000"/>
                </a:solidFill>
              </a:rPr>
              <a:t>場合の取り扱い、財務目標と</a:t>
            </a:r>
            <a:r>
              <a:rPr lang="ja-JP" altLang="ja-JP" sz="1400" dirty="0" smtClean="0">
                <a:solidFill>
                  <a:srgbClr val="000000"/>
                </a:solidFill>
              </a:rPr>
              <a:t>非財</a:t>
            </a:r>
            <a:endParaRPr lang="en-US" altLang="ja-JP" sz="1400" dirty="0" smtClean="0">
              <a:solidFill>
                <a:srgbClr val="000000"/>
              </a:solidFill>
            </a:endParaRPr>
          </a:p>
          <a:p>
            <a:r>
              <a:rPr lang="ja-JP" altLang="en-US" sz="1400" dirty="0">
                <a:solidFill>
                  <a:srgbClr val="000000"/>
                </a:solidFill>
              </a:rPr>
              <a:t>　</a:t>
            </a:r>
            <a:r>
              <a:rPr lang="ja-JP" altLang="en-US" sz="1400" dirty="0" smtClean="0">
                <a:solidFill>
                  <a:srgbClr val="000000"/>
                </a:solidFill>
              </a:rPr>
              <a:t>　　　</a:t>
            </a:r>
            <a:r>
              <a:rPr lang="ja-JP" altLang="ja-JP" sz="1400" dirty="0" smtClean="0">
                <a:solidFill>
                  <a:srgbClr val="000000"/>
                </a:solidFill>
              </a:rPr>
              <a:t>務</a:t>
            </a:r>
            <a:r>
              <a:rPr lang="ja-JP" altLang="ja-JP" sz="1400" dirty="0">
                <a:solidFill>
                  <a:srgbClr val="000000"/>
                </a:solidFill>
              </a:rPr>
              <a:t>目標のバランス、目標と個人</a:t>
            </a:r>
            <a:r>
              <a:rPr lang="ja-JP" altLang="ja-JP" sz="1400" dirty="0" smtClean="0">
                <a:solidFill>
                  <a:srgbClr val="000000"/>
                </a:solidFill>
              </a:rPr>
              <a:t>の活動</a:t>
            </a:r>
            <a:r>
              <a:rPr lang="ja-JP" altLang="ja-JP" sz="1400" dirty="0">
                <a:solidFill>
                  <a:srgbClr val="000000"/>
                </a:solidFill>
              </a:rPr>
              <a:t>との結びつき、目標の時間軸、目標のストレッチ度、業績指標</a:t>
            </a:r>
            <a:r>
              <a:rPr lang="ja-JP" altLang="ja-JP" sz="1400" dirty="0" smtClean="0">
                <a:solidFill>
                  <a:srgbClr val="000000"/>
                </a:solidFill>
              </a:rPr>
              <a:t>の</a:t>
            </a:r>
            <a:endParaRPr lang="en-US" altLang="ja-JP" sz="1400" dirty="0" smtClean="0">
              <a:solidFill>
                <a:srgbClr val="000000"/>
              </a:solidFill>
            </a:endParaRPr>
          </a:p>
          <a:p>
            <a:r>
              <a:rPr lang="ja-JP" altLang="en-US" sz="1400" dirty="0">
                <a:solidFill>
                  <a:srgbClr val="000000"/>
                </a:solidFill>
              </a:rPr>
              <a:t>　</a:t>
            </a:r>
            <a:r>
              <a:rPr lang="ja-JP" altLang="en-US" sz="1400" dirty="0" smtClean="0">
                <a:solidFill>
                  <a:srgbClr val="000000"/>
                </a:solidFill>
              </a:rPr>
              <a:t>　　　</a:t>
            </a:r>
            <a:r>
              <a:rPr lang="ja-JP" altLang="ja-JP" sz="1400" dirty="0" smtClean="0">
                <a:solidFill>
                  <a:srgbClr val="000000"/>
                </a:solidFill>
              </a:rPr>
              <a:t>定義</a:t>
            </a:r>
            <a:r>
              <a:rPr lang="ja-JP" altLang="ja-JP" sz="1400" dirty="0">
                <a:solidFill>
                  <a:srgbClr val="000000"/>
                </a:solidFill>
              </a:rPr>
              <a:t>の明確さ、人的資本の管理、高業績と報酬との結びつき、低業績者に対する取り扱い、優れた</a:t>
            </a:r>
            <a:r>
              <a:rPr lang="ja-JP" altLang="ja-JP" sz="1400" dirty="0" smtClean="0">
                <a:solidFill>
                  <a:srgbClr val="000000"/>
                </a:solidFill>
              </a:rPr>
              <a:t>人的</a:t>
            </a:r>
            <a:endParaRPr lang="en-US" altLang="ja-JP" sz="1400" dirty="0" smtClean="0">
              <a:solidFill>
                <a:srgbClr val="000000"/>
              </a:solidFill>
            </a:endParaRPr>
          </a:p>
          <a:p>
            <a:r>
              <a:rPr lang="ja-JP" altLang="en-US" sz="1400" dirty="0">
                <a:solidFill>
                  <a:srgbClr val="000000"/>
                </a:solidFill>
              </a:rPr>
              <a:t>　</a:t>
            </a:r>
            <a:r>
              <a:rPr lang="ja-JP" altLang="en-US" sz="1400" dirty="0" smtClean="0">
                <a:solidFill>
                  <a:srgbClr val="000000"/>
                </a:solidFill>
              </a:rPr>
              <a:t>　　　</a:t>
            </a:r>
            <a:r>
              <a:rPr lang="ja-JP" altLang="ja-JP" sz="1400" dirty="0" smtClean="0">
                <a:solidFill>
                  <a:srgbClr val="000000"/>
                </a:solidFill>
              </a:rPr>
              <a:t>資本</a:t>
            </a:r>
            <a:r>
              <a:rPr lang="ja-JP" altLang="ja-JP" sz="1400" dirty="0">
                <a:solidFill>
                  <a:srgbClr val="000000"/>
                </a:solidFill>
              </a:rPr>
              <a:t>を引き付ける</a:t>
            </a:r>
            <a:r>
              <a:rPr lang="ja-JP" altLang="ja-JP" sz="1400" dirty="0" smtClean="0">
                <a:solidFill>
                  <a:srgbClr val="000000"/>
                </a:solidFill>
              </a:rPr>
              <a:t>魅力</a:t>
            </a:r>
            <a:r>
              <a:rPr lang="ja-JP" altLang="en-US" sz="1400" dirty="0">
                <a:solidFill>
                  <a:srgbClr val="000000"/>
                </a:solidFill>
              </a:rPr>
              <a:t>。</a:t>
            </a:r>
            <a:r>
              <a:rPr lang="ja-JP" altLang="en-US" sz="1400" dirty="0">
                <a:solidFill>
                  <a:srgbClr val="000000"/>
                </a:solidFill>
                <a:latin typeface="Times New Roman" panose="02020603050405020304" pitchFamily="18" charset="0"/>
                <a:cs typeface="Times New Roman" panose="02020603050405020304" pitchFamily="18" charset="0"/>
              </a:rPr>
              <a:t>　</a:t>
            </a:r>
            <a:endParaRPr lang="en-US" altLang="ja-JP" sz="1400" dirty="0" smtClean="0">
              <a:solidFill>
                <a:srgbClr val="000000"/>
              </a:solidFill>
              <a:latin typeface="Times New Roman" panose="02020603050405020304" pitchFamily="18" charset="0"/>
              <a:cs typeface="Times New Roman" panose="02020603050405020304" pitchFamily="18" charset="0"/>
            </a:endParaRPr>
          </a:p>
        </p:txBody>
      </p:sp>
      <p:sp>
        <p:nvSpPr>
          <p:cNvPr id="19" name="角丸四角形 18"/>
          <p:cNvSpPr/>
          <p:nvPr/>
        </p:nvSpPr>
        <p:spPr>
          <a:xfrm>
            <a:off x="401932" y="5496071"/>
            <a:ext cx="8400422" cy="1005214"/>
          </a:xfrm>
          <a:prstGeom prst="roundRect">
            <a:avLst/>
          </a:prstGeom>
          <a:gradFill>
            <a:gsLst>
              <a:gs pos="0">
                <a:srgbClr val="FFCCCC"/>
              </a:gs>
              <a:gs pos="50000">
                <a:schemeClr val="bg1"/>
              </a:gs>
              <a:gs pos="100000">
                <a:srgbClr val="FFCCCC"/>
              </a:gs>
            </a:gsLst>
            <a:lin ang="5400000" scaled="0"/>
          </a:gradFill>
          <a:ln w="1587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rgbClr val="000000"/>
                </a:solidFill>
              </a:rPr>
              <a:t>マネジメント・プロセス（企業の自律の仕組み）と社外からの規律付け（他律）をいかにバランスさせるべきか。</a:t>
            </a:r>
            <a:endParaRPr lang="en-US" altLang="ja-JP" sz="2000" dirty="0" smtClean="0">
              <a:solidFill>
                <a:srgbClr val="000000"/>
              </a:solidFill>
            </a:endParaRPr>
          </a:p>
          <a:p>
            <a:r>
              <a:rPr lang="ja-JP" altLang="en-US" sz="2000" b="1" u="sng" dirty="0" smtClean="0">
                <a:solidFill>
                  <a:srgbClr val="000000"/>
                </a:solidFill>
                <a:latin typeface="Times New Roman" panose="02020603050405020304" pitchFamily="18" charset="0"/>
                <a:cs typeface="Times New Roman" panose="02020603050405020304" pitchFamily="18" charset="0"/>
              </a:rPr>
              <a:t>→企業のエクイティ・ストーリーや価値創造シナリオに基づく設計が不可欠。</a:t>
            </a:r>
            <a:endParaRPr lang="en-US" altLang="ja-JP" sz="2000" b="1" u="sng" dirty="0" smtClean="0">
              <a:solidFill>
                <a:srgbClr val="000000"/>
              </a:solidFill>
              <a:latin typeface="Times New Roman" panose="02020603050405020304" pitchFamily="18" charset="0"/>
              <a:cs typeface="Times New Roman" panose="02020603050405020304" pitchFamily="18" charset="0"/>
            </a:endParaRPr>
          </a:p>
        </p:txBody>
      </p:sp>
      <p:sp>
        <p:nvSpPr>
          <p:cNvPr id="18" name="テキスト ボックス 17"/>
          <p:cNvSpPr txBox="1"/>
          <p:nvPr/>
        </p:nvSpPr>
        <p:spPr>
          <a:xfrm>
            <a:off x="442126" y="957047"/>
            <a:ext cx="5305532" cy="400110"/>
          </a:xfrm>
          <a:prstGeom prst="rect">
            <a:avLst/>
          </a:prstGeom>
          <a:noFill/>
        </p:spPr>
        <p:txBody>
          <a:bodyPr wrap="square" rtlCol="0">
            <a:spAutoFit/>
          </a:bodyPr>
          <a:lstStyle/>
          <a:p>
            <a:r>
              <a:rPr lang="ja-JP" altLang="en-US" sz="2000" b="1" u="sng" dirty="0" smtClean="0">
                <a:solidFill>
                  <a:srgbClr val="000000"/>
                </a:solidFill>
                <a:latin typeface="Times New Roman" panose="02020603050405020304" pitchFamily="18" charset="0"/>
                <a:cs typeface="Times New Roman" panose="02020603050405020304" pitchFamily="18" charset="0"/>
              </a:rPr>
              <a:t>■マネジメント・プロセス</a:t>
            </a:r>
            <a:endParaRPr lang="ja-JP" altLang="en-US" sz="2000" b="1" u="sng" dirty="0">
              <a:solidFill>
                <a:srgbClr val="000000"/>
              </a:solidFill>
              <a:latin typeface="Times New Roman" panose="02020603050405020304" pitchFamily="18" charset="0"/>
              <a:cs typeface="Times New Roman" panose="02020603050405020304" pitchFamily="18" charset="0"/>
            </a:endParaRPr>
          </a:p>
        </p:txBody>
      </p:sp>
      <p:sp>
        <p:nvSpPr>
          <p:cNvPr id="8" name="テキスト ボックス 7"/>
          <p:cNvSpPr txBox="1"/>
          <p:nvPr/>
        </p:nvSpPr>
        <p:spPr>
          <a:xfrm>
            <a:off x="482319" y="3893981"/>
            <a:ext cx="8320035" cy="1477328"/>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smtClean="0">
                <a:solidFill>
                  <a:srgbClr val="000000"/>
                </a:solidFill>
                <a:latin typeface="Times New Roman" panose="02020603050405020304" pitchFamily="18" charset="0"/>
                <a:cs typeface="Times New Roman" panose="02020603050405020304" pitchFamily="18" charset="0"/>
              </a:rPr>
              <a:t>コーポレートガバナンス研究では、その構造（独立取締役の割合、取締役数、議長と</a:t>
            </a:r>
            <a:r>
              <a:rPr lang="en-US" altLang="ja-JP" dirty="0" smtClean="0">
                <a:solidFill>
                  <a:srgbClr val="000000"/>
                </a:solidFill>
                <a:latin typeface="Times New Roman" panose="02020603050405020304" pitchFamily="18" charset="0"/>
                <a:cs typeface="Times New Roman" panose="02020603050405020304" pitchFamily="18" charset="0"/>
              </a:rPr>
              <a:t>CEO</a:t>
            </a:r>
            <a:r>
              <a:rPr lang="ja-JP" altLang="en-US" dirty="0" smtClean="0">
                <a:solidFill>
                  <a:srgbClr val="000000"/>
                </a:solidFill>
                <a:latin typeface="Times New Roman" panose="02020603050405020304" pitchFamily="18" charset="0"/>
                <a:cs typeface="Times New Roman" panose="02020603050405020304" pitchFamily="18" charset="0"/>
              </a:rPr>
              <a:t>の分離等）にフォーカスをあてる研究から</a:t>
            </a:r>
            <a:r>
              <a:rPr lang="en-US" altLang="ja-JP" dirty="0" smtClean="0">
                <a:solidFill>
                  <a:srgbClr val="000000"/>
                </a:solidFill>
                <a:latin typeface="Times New Roman" panose="02020603050405020304" pitchFamily="18" charset="0"/>
                <a:cs typeface="Times New Roman" panose="02020603050405020304" pitchFamily="18" charset="0"/>
              </a:rPr>
              <a:t>Human Capital</a:t>
            </a:r>
            <a:r>
              <a:rPr lang="ja-JP" altLang="en-US" dirty="0" smtClean="0">
                <a:solidFill>
                  <a:srgbClr val="000000"/>
                </a:solidFill>
                <a:latin typeface="Times New Roman" panose="02020603050405020304" pitchFamily="18" charset="0"/>
                <a:cs typeface="Times New Roman" panose="02020603050405020304" pitchFamily="18" charset="0"/>
              </a:rPr>
              <a:t>や</a:t>
            </a:r>
            <a:r>
              <a:rPr lang="en-US" altLang="ja-JP" dirty="0" smtClean="0">
                <a:solidFill>
                  <a:srgbClr val="000000"/>
                </a:solidFill>
                <a:latin typeface="Times New Roman" panose="02020603050405020304" pitchFamily="18" charset="0"/>
                <a:cs typeface="Times New Roman" panose="02020603050405020304" pitchFamily="18" charset="0"/>
              </a:rPr>
              <a:t>Social Capital</a:t>
            </a:r>
            <a:r>
              <a:rPr lang="ja-JP" altLang="en-US" dirty="0" smtClean="0">
                <a:solidFill>
                  <a:srgbClr val="000000"/>
                </a:solidFill>
                <a:latin typeface="Times New Roman" panose="02020603050405020304" pitchFamily="18" charset="0"/>
                <a:cs typeface="Times New Roman" panose="02020603050405020304" pitchFamily="18" charset="0"/>
              </a:rPr>
              <a:t>が企業価値に与える影響が中心に（加賀谷 </a:t>
            </a:r>
            <a:r>
              <a:rPr lang="en-US" altLang="ja-JP" dirty="0" smtClean="0">
                <a:solidFill>
                  <a:srgbClr val="000000"/>
                </a:solidFill>
                <a:latin typeface="Times New Roman" panose="02020603050405020304" pitchFamily="18" charset="0"/>
                <a:cs typeface="Times New Roman" panose="02020603050405020304" pitchFamily="18" charset="0"/>
              </a:rPr>
              <a:t>2017a</a:t>
            </a:r>
            <a:r>
              <a:rPr lang="ja-JP" altLang="en-US" dirty="0" smtClean="0">
                <a:solidFill>
                  <a:srgbClr val="000000"/>
                </a:solidFill>
                <a:latin typeface="Times New Roman" panose="02020603050405020304" pitchFamily="18" charset="0"/>
                <a:cs typeface="Times New Roman" panose="02020603050405020304" pitchFamily="18" charset="0"/>
              </a:rPr>
              <a:t>）。</a:t>
            </a:r>
            <a:endParaRPr lang="en-US" altLang="ja-JP"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ja-JP" dirty="0" smtClean="0">
                <a:solidFill>
                  <a:srgbClr val="000000"/>
                </a:solidFill>
                <a:latin typeface="Times New Roman" panose="02020603050405020304" pitchFamily="18" charset="0"/>
                <a:cs typeface="Times New Roman" panose="02020603050405020304" pitchFamily="18" charset="0"/>
              </a:rPr>
              <a:t>ESG</a:t>
            </a:r>
            <a:r>
              <a:rPr lang="ja-JP" altLang="en-US" dirty="0" smtClean="0">
                <a:solidFill>
                  <a:srgbClr val="000000"/>
                </a:solidFill>
                <a:latin typeface="Times New Roman" panose="02020603050405020304" pitchFamily="18" charset="0"/>
                <a:cs typeface="Times New Roman" panose="02020603050405020304" pitchFamily="18" charset="0"/>
              </a:rPr>
              <a:t>に関わる研究では、業績と</a:t>
            </a:r>
            <a:r>
              <a:rPr lang="en-US" altLang="ja-JP" dirty="0" smtClean="0">
                <a:solidFill>
                  <a:srgbClr val="000000"/>
                </a:solidFill>
                <a:latin typeface="Times New Roman" panose="02020603050405020304" pitchFamily="18" charset="0"/>
                <a:cs typeface="Times New Roman" panose="02020603050405020304" pitchFamily="18" charset="0"/>
              </a:rPr>
              <a:t>ESG</a:t>
            </a:r>
            <a:r>
              <a:rPr lang="ja-JP" altLang="en-US" dirty="0" smtClean="0">
                <a:solidFill>
                  <a:srgbClr val="000000"/>
                </a:solidFill>
                <a:latin typeface="Times New Roman" panose="02020603050405020304" pitchFamily="18" charset="0"/>
                <a:cs typeface="Times New Roman" panose="02020603050405020304" pitchFamily="18" charset="0"/>
              </a:rPr>
              <a:t>に関わる取り組みの因果関係を明らかにすることが困難</a:t>
            </a:r>
            <a:r>
              <a:rPr lang="ja-JP" altLang="en-US" dirty="0">
                <a:solidFill>
                  <a:srgbClr val="000000"/>
                </a:solidFill>
                <a:latin typeface="Times New Roman" panose="02020603050405020304" pitchFamily="18" charset="0"/>
                <a:cs typeface="Times New Roman" panose="02020603050405020304" pitchFamily="18" charset="0"/>
              </a:rPr>
              <a:t>（加賀谷 </a:t>
            </a:r>
            <a:r>
              <a:rPr lang="en-US" altLang="ja-JP" dirty="0" smtClean="0">
                <a:solidFill>
                  <a:srgbClr val="000000"/>
                </a:solidFill>
                <a:latin typeface="Times New Roman" panose="02020603050405020304" pitchFamily="18" charset="0"/>
                <a:cs typeface="Times New Roman" panose="02020603050405020304" pitchFamily="18" charset="0"/>
              </a:rPr>
              <a:t>2017b</a:t>
            </a:r>
            <a:r>
              <a:rPr lang="ja-JP" altLang="en-US" dirty="0" smtClean="0">
                <a:solidFill>
                  <a:srgbClr val="000000"/>
                </a:solidFill>
                <a:latin typeface="Times New Roman" panose="02020603050405020304" pitchFamily="18" charset="0"/>
                <a:cs typeface="Times New Roman" panose="02020603050405020304" pitchFamily="18" charset="0"/>
              </a:rPr>
              <a:t>） 。</a:t>
            </a:r>
            <a:endParaRPr lang="en-US" altLang="ja-JP" dirty="0" smtClean="0">
              <a:solidFill>
                <a:srgbClr val="000000"/>
              </a:solidFill>
              <a:latin typeface="Times New Roman" panose="02020603050405020304" pitchFamily="18" charset="0"/>
              <a:cs typeface="Times New Roman" panose="02020603050405020304" pitchFamily="18" charset="0"/>
            </a:endParaRPr>
          </a:p>
        </p:txBody>
      </p:sp>
      <p:sp>
        <p:nvSpPr>
          <p:cNvPr id="9" name="テキスト ボックス 8"/>
          <p:cNvSpPr txBox="1"/>
          <p:nvPr/>
        </p:nvSpPr>
        <p:spPr>
          <a:xfrm>
            <a:off x="482319" y="3534697"/>
            <a:ext cx="5305532" cy="400110"/>
          </a:xfrm>
          <a:prstGeom prst="rect">
            <a:avLst/>
          </a:prstGeom>
          <a:noFill/>
        </p:spPr>
        <p:txBody>
          <a:bodyPr wrap="square" rtlCol="0">
            <a:spAutoFit/>
          </a:bodyPr>
          <a:lstStyle/>
          <a:p>
            <a:r>
              <a:rPr lang="ja-JP" altLang="en-US" sz="2000" b="1" u="sng" dirty="0" smtClean="0">
                <a:solidFill>
                  <a:srgbClr val="000000"/>
                </a:solidFill>
                <a:latin typeface="Times New Roman" panose="02020603050405020304" pitchFamily="18" charset="0"/>
                <a:cs typeface="Times New Roman" panose="02020603050405020304" pitchFamily="18" charset="0"/>
              </a:rPr>
              <a:t>■社外からの規律付け（</a:t>
            </a:r>
            <a:r>
              <a:rPr lang="en-US" altLang="ja-JP" sz="2000" b="1" u="sng" dirty="0" smtClean="0">
                <a:solidFill>
                  <a:srgbClr val="000000"/>
                </a:solidFill>
                <a:latin typeface="Times New Roman" panose="02020603050405020304" pitchFamily="18" charset="0"/>
                <a:cs typeface="Times New Roman" panose="02020603050405020304" pitchFamily="18" charset="0"/>
              </a:rPr>
              <a:t>ESG</a:t>
            </a:r>
            <a:r>
              <a:rPr lang="ja-JP" altLang="en-US" sz="2000" b="1" u="sng" dirty="0" smtClean="0">
                <a:solidFill>
                  <a:srgbClr val="000000"/>
                </a:solidFill>
                <a:latin typeface="Times New Roman" panose="02020603050405020304" pitchFamily="18" charset="0"/>
                <a:cs typeface="Times New Roman" panose="02020603050405020304" pitchFamily="18" charset="0"/>
              </a:rPr>
              <a:t>も含む）</a:t>
            </a:r>
            <a:endParaRPr lang="ja-JP" altLang="en-US" sz="20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878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95263"/>
            <a:ext cx="7692013" cy="712787"/>
          </a:xfrm>
        </p:spPr>
        <p:txBody>
          <a:bodyPr/>
          <a:lstStyle/>
          <a:p>
            <a:r>
              <a:rPr lang="ja-JP" altLang="en-US" sz="2800" dirty="0" smtClean="0"/>
              <a:t>変化②</a:t>
            </a:r>
            <a:r>
              <a:rPr lang="en-US" altLang="ja-JP" sz="2800" dirty="0" smtClean="0"/>
              <a:t>SDGs</a:t>
            </a:r>
            <a:r>
              <a:rPr lang="ja-JP" altLang="en-US" sz="2800" dirty="0" err="1" smtClean="0"/>
              <a:t>への</a:t>
            </a:r>
            <a:r>
              <a:rPr lang="ja-JP" altLang="en-US" sz="2800" dirty="0" smtClean="0"/>
              <a:t>対応</a:t>
            </a:r>
            <a:endParaRPr kumimoji="1" lang="ja-JP" altLang="en-US" sz="2800" dirty="0"/>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119</a:t>
            </a:fld>
            <a:endParaRPr lang="en-US" altLang="ja-JP">
              <a:solidFill>
                <a:srgbClr val="000000"/>
              </a:solidFill>
            </a:endParaRPr>
          </a:p>
        </p:txBody>
      </p:sp>
      <p:sp>
        <p:nvSpPr>
          <p:cNvPr id="3" name="角丸四角形 2"/>
          <p:cNvSpPr/>
          <p:nvPr/>
        </p:nvSpPr>
        <p:spPr>
          <a:xfrm>
            <a:off x="532563" y="1145512"/>
            <a:ext cx="2080008" cy="1055077"/>
          </a:xfrm>
          <a:prstGeom prst="roundRect">
            <a:avLst/>
          </a:prstGeom>
          <a:solidFill>
            <a:srgbClr val="FF7C8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FFFF"/>
                </a:solidFill>
              </a:rPr>
              <a:t>世界の人口は</a:t>
            </a:r>
            <a:r>
              <a:rPr lang="en-US" altLang="ja-JP" dirty="0" smtClean="0">
                <a:solidFill>
                  <a:srgbClr val="FFFFFF"/>
                </a:solidFill>
              </a:rPr>
              <a:t>70</a:t>
            </a:r>
            <a:r>
              <a:rPr lang="ja-JP" altLang="en-US" dirty="0" smtClean="0">
                <a:solidFill>
                  <a:srgbClr val="FFFFFF"/>
                </a:solidFill>
              </a:rPr>
              <a:t>億人から</a:t>
            </a:r>
            <a:r>
              <a:rPr lang="en-US" altLang="ja-JP" dirty="0" smtClean="0">
                <a:solidFill>
                  <a:srgbClr val="FFFFFF"/>
                </a:solidFill>
              </a:rPr>
              <a:t>90</a:t>
            </a:r>
            <a:r>
              <a:rPr lang="ja-JP" altLang="en-US" dirty="0" smtClean="0">
                <a:solidFill>
                  <a:srgbClr val="FFFFFF"/>
                </a:solidFill>
              </a:rPr>
              <a:t>億人に（</a:t>
            </a:r>
            <a:r>
              <a:rPr lang="en-US" altLang="ja-JP" dirty="0" smtClean="0">
                <a:solidFill>
                  <a:srgbClr val="FFFFFF"/>
                </a:solidFill>
              </a:rPr>
              <a:t>2050</a:t>
            </a:r>
            <a:r>
              <a:rPr lang="ja-JP" altLang="en-US" dirty="0" smtClean="0">
                <a:solidFill>
                  <a:srgbClr val="FFFFFF"/>
                </a:solidFill>
              </a:rPr>
              <a:t>年）</a:t>
            </a:r>
            <a:endParaRPr lang="ja-JP" altLang="en-US" dirty="0">
              <a:solidFill>
                <a:srgbClr val="FFFFFF"/>
              </a:solidFill>
            </a:endParaRPr>
          </a:p>
        </p:txBody>
      </p:sp>
      <p:sp>
        <p:nvSpPr>
          <p:cNvPr id="7" name="角丸四角形 6"/>
          <p:cNvSpPr/>
          <p:nvPr/>
        </p:nvSpPr>
        <p:spPr>
          <a:xfrm>
            <a:off x="3531996" y="1145512"/>
            <a:ext cx="2080008" cy="1055077"/>
          </a:xfrm>
          <a:prstGeom prst="roundRect">
            <a:avLst/>
          </a:prstGeom>
          <a:solidFill>
            <a:srgbClr val="FF99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FFFF"/>
                </a:solidFill>
              </a:rPr>
              <a:t>都市化の進展（</a:t>
            </a:r>
            <a:r>
              <a:rPr lang="en-US" altLang="ja-JP" dirty="0" smtClean="0">
                <a:solidFill>
                  <a:srgbClr val="FFFFFF"/>
                </a:solidFill>
              </a:rPr>
              <a:t>50</a:t>
            </a:r>
            <a:r>
              <a:rPr lang="ja-JP" altLang="en-US" dirty="0" smtClean="0">
                <a:solidFill>
                  <a:srgbClr val="FFFFFF"/>
                </a:solidFill>
              </a:rPr>
              <a:t>％→</a:t>
            </a:r>
            <a:r>
              <a:rPr lang="en-US" altLang="ja-JP" dirty="0" smtClean="0">
                <a:solidFill>
                  <a:srgbClr val="FFFFFF"/>
                </a:solidFill>
              </a:rPr>
              <a:t>70%</a:t>
            </a:r>
            <a:r>
              <a:rPr lang="ja-JP" altLang="en-US" dirty="0" smtClean="0">
                <a:solidFill>
                  <a:srgbClr val="FFFFFF"/>
                </a:solidFill>
              </a:rPr>
              <a:t>）（</a:t>
            </a:r>
            <a:r>
              <a:rPr lang="en-US" altLang="ja-JP" dirty="0" smtClean="0">
                <a:solidFill>
                  <a:srgbClr val="FFFFFF"/>
                </a:solidFill>
              </a:rPr>
              <a:t>2050</a:t>
            </a:r>
            <a:r>
              <a:rPr lang="ja-JP" altLang="en-US" dirty="0">
                <a:solidFill>
                  <a:srgbClr val="FFFFFF"/>
                </a:solidFill>
              </a:rPr>
              <a:t>年</a:t>
            </a:r>
            <a:r>
              <a:rPr lang="ja-JP" altLang="en-US" dirty="0" smtClean="0">
                <a:solidFill>
                  <a:srgbClr val="FFFFFF"/>
                </a:solidFill>
              </a:rPr>
              <a:t>）</a:t>
            </a:r>
            <a:endParaRPr lang="ja-JP" altLang="en-US" dirty="0">
              <a:solidFill>
                <a:srgbClr val="FFFFFF"/>
              </a:solidFill>
            </a:endParaRPr>
          </a:p>
        </p:txBody>
      </p:sp>
      <p:sp>
        <p:nvSpPr>
          <p:cNvPr id="8" name="角丸四角形 7"/>
          <p:cNvSpPr/>
          <p:nvPr/>
        </p:nvSpPr>
        <p:spPr>
          <a:xfrm>
            <a:off x="6347209" y="1145511"/>
            <a:ext cx="2080008" cy="1055077"/>
          </a:xfrm>
          <a:prstGeom prst="roundRect">
            <a:avLst/>
          </a:prstGeom>
          <a:solidFill>
            <a:srgbClr val="0070C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FFFF"/>
                </a:solidFill>
              </a:rPr>
              <a:t>世界経済の規模は</a:t>
            </a:r>
            <a:r>
              <a:rPr lang="en-US" altLang="ja-JP" dirty="0" smtClean="0">
                <a:solidFill>
                  <a:srgbClr val="FFFFFF"/>
                </a:solidFill>
              </a:rPr>
              <a:t>4</a:t>
            </a:r>
            <a:r>
              <a:rPr lang="ja-JP" altLang="en-US" dirty="0" smtClean="0">
                <a:solidFill>
                  <a:srgbClr val="FFFFFF"/>
                </a:solidFill>
              </a:rPr>
              <a:t>倍（</a:t>
            </a:r>
            <a:r>
              <a:rPr lang="en-US" altLang="ja-JP" dirty="0" smtClean="0">
                <a:solidFill>
                  <a:srgbClr val="FFFFFF"/>
                </a:solidFill>
              </a:rPr>
              <a:t>2050</a:t>
            </a:r>
            <a:r>
              <a:rPr lang="ja-JP" altLang="en-US" dirty="0" smtClean="0">
                <a:solidFill>
                  <a:srgbClr val="FFFFFF"/>
                </a:solidFill>
              </a:rPr>
              <a:t>年）</a:t>
            </a:r>
            <a:endParaRPr lang="ja-JP" altLang="en-US" dirty="0">
              <a:solidFill>
                <a:srgbClr val="FFFFFF"/>
              </a:solidFill>
            </a:endParaRPr>
          </a:p>
        </p:txBody>
      </p:sp>
      <p:sp>
        <p:nvSpPr>
          <p:cNvPr id="4" name="正方形/長方形 3"/>
          <p:cNvSpPr/>
          <p:nvPr/>
        </p:nvSpPr>
        <p:spPr>
          <a:xfrm>
            <a:off x="743584" y="2612572"/>
            <a:ext cx="7656844" cy="442128"/>
          </a:xfrm>
          <a:prstGeom prst="rect">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rgbClr val="000000"/>
                </a:solidFill>
              </a:rPr>
              <a:t>エネルギー需要　</a:t>
            </a:r>
            <a:r>
              <a:rPr lang="en-US" altLang="ja-JP" dirty="0" smtClean="0">
                <a:solidFill>
                  <a:srgbClr val="000000"/>
                </a:solidFill>
              </a:rPr>
              <a:t>1.8</a:t>
            </a:r>
            <a:r>
              <a:rPr lang="ja-JP" altLang="en-US" dirty="0" smtClean="0">
                <a:solidFill>
                  <a:srgbClr val="000000"/>
                </a:solidFill>
              </a:rPr>
              <a:t>倍、温室効果ガス</a:t>
            </a:r>
            <a:r>
              <a:rPr lang="en-US" altLang="ja-JP" dirty="0" smtClean="0">
                <a:solidFill>
                  <a:srgbClr val="000000"/>
                </a:solidFill>
              </a:rPr>
              <a:t>1.5</a:t>
            </a:r>
            <a:r>
              <a:rPr lang="ja-JP" altLang="en-US" dirty="0" smtClean="0">
                <a:solidFill>
                  <a:srgbClr val="000000"/>
                </a:solidFill>
              </a:rPr>
              <a:t>倍、食料需要</a:t>
            </a:r>
            <a:r>
              <a:rPr lang="en-US" altLang="ja-JP" dirty="0" smtClean="0">
                <a:solidFill>
                  <a:srgbClr val="000000"/>
                </a:solidFill>
              </a:rPr>
              <a:t>1.7</a:t>
            </a:r>
            <a:r>
              <a:rPr lang="ja-JP" altLang="en-US" dirty="0" smtClean="0">
                <a:solidFill>
                  <a:srgbClr val="000000"/>
                </a:solidFill>
              </a:rPr>
              <a:t>倍、</a:t>
            </a:r>
            <a:r>
              <a:rPr lang="ja-JP" altLang="en-US" dirty="0">
                <a:solidFill>
                  <a:srgbClr val="000000"/>
                </a:solidFill>
              </a:rPr>
              <a:t>水</a:t>
            </a:r>
            <a:r>
              <a:rPr lang="ja-JP" altLang="en-US" dirty="0" smtClean="0">
                <a:solidFill>
                  <a:srgbClr val="000000"/>
                </a:solidFill>
              </a:rPr>
              <a:t>需要</a:t>
            </a:r>
            <a:r>
              <a:rPr lang="en-US" altLang="ja-JP" dirty="0" smtClean="0">
                <a:solidFill>
                  <a:srgbClr val="000000"/>
                </a:solidFill>
              </a:rPr>
              <a:t>1.6</a:t>
            </a:r>
            <a:r>
              <a:rPr lang="ja-JP" altLang="en-US" dirty="0" smtClean="0">
                <a:solidFill>
                  <a:srgbClr val="000000"/>
                </a:solidFill>
              </a:rPr>
              <a:t>倍。</a:t>
            </a:r>
            <a:endParaRPr lang="en-US" altLang="ja-JP" dirty="0" smtClean="0">
              <a:solidFill>
                <a:srgbClr val="000000"/>
              </a:solidFill>
            </a:endParaRPr>
          </a:p>
        </p:txBody>
      </p:sp>
      <p:cxnSp>
        <p:nvCxnSpPr>
          <p:cNvPr id="9" name="カギ線コネクタ 8"/>
          <p:cNvCxnSpPr>
            <a:stCxn id="3" idx="2"/>
            <a:endCxn id="4" idx="0"/>
          </p:cNvCxnSpPr>
          <p:nvPr/>
        </p:nvCxnSpPr>
        <p:spPr>
          <a:xfrm rot="16200000" flipH="1">
            <a:off x="2866295" y="906860"/>
            <a:ext cx="411983" cy="2999439"/>
          </a:xfrm>
          <a:prstGeom prst="bentConnector3">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カギ線コネクタ 10"/>
          <p:cNvCxnSpPr>
            <a:stCxn id="7" idx="2"/>
            <a:endCxn id="4" idx="0"/>
          </p:cNvCxnSpPr>
          <p:nvPr/>
        </p:nvCxnSpPr>
        <p:spPr>
          <a:xfrm rot="16200000" flipH="1">
            <a:off x="4366012" y="2406577"/>
            <a:ext cx="411983" cy="6"/>
          </a:xfrm>
          <a:prstGeom prst="bentConnector3">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カギ線コネクタ 12"/>
          <p:cNvCxnSpPr>
            <a:stCxn id="8" idx="2"/>
            <a:endCxn id="4" idx="0"/>
          </p:cNvCxnSpPr>
          <p:nvPr/>
        </p:nvCxnSpPr>
        <p:spPr>
          <a:xfrm rot="5400000">
            <a:off x="5773618" y="998977"/>
            <a:ext cx="411984" cy="2815207"/>
          </a:xfrm>
          <a:prstGeom prst="bentConnector3">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743584" y="3429000"/>
            <a:ext cx="7656844" cy="710921"/>
          </a:xfrm>
          <a:prstGeom prst="roundRect">
            <a:avLst/>
          </a:prstGeom>
          <a:solidFill>
            <a:schemeClr val="accent1">
              <a:lumMod val="20000"/>
              <a:lumOff val="80000"/>
            </a:schemeClr>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0000"/>
                </a:solidFill>
              </a:rPr>
              <a:t>国や</a:t>
            </a:r>
            <a:r>
              <a:rPr lang="en-US" altLang="ja-JP" dirty="0" smtClean="0">
                <a:solidFill>
                  <a:srgbClr val="000000"/>
                </a:solidFill>
              </a:rPr>
              <a:t>NGO</a:t>
            </a:r>
            <a:r>
              <a:rPr lang="ja-JP" altLang="en-US" dirty="0" err="1" smtClean="0">
                <a:solidFill>
                  <a:srgbClr val="000000"/>
                </a:solidFill>
              </a:rPr>
              <a:t>、</a:t>
            </a:r>
            <a:r>
              <a:rPr lang="en-US" altLang="ja-JP" dirty="0" smtClean="0">
                <a:solidFill>
                  <a:srgbClr val="000000"/>
                </a:solidFill>
              </a:rPr>
              <a:t>NPO</a:t>
            </a:r>
            <a:r>
              <a:rPr lang="ja-JP" altLang="en-US" dirty="0" smtClean="0">
                <a:solidFill>
                  <a:srgbClr val="000000"/>
                </a:solidFill>
              </a:rPr>
              <a:t>中心の社会的課題の克服では、中長期的に地球が直面する</a:t>
            </a:r>
            <a:r>
              <a:rPr lang="ja-JP" altLang="en-US" dirty="0" err="1" smtClean="0">
                <a:solidFill>
                  <a:srgbClr val="000000"/>
                </a:solidFill>
              </a:rPr>
              <a:t>で</a:t>
            </a:r>
            <a:r>
              <a:rPr lang="ja-JP" altLang="en-US" dirty="0" smtClean="0">
                <a:solidFill>
                  <a:srgbClr val="000000"/>
                </a:solidFill>
              </a:rPr>
              <a:t>あろう問題を克服することは困難。</a:t>
            </a:r>
            <a:endParaRPr lang="en-US" altLang="ja-JP" dirty="0" smtClean="0">
              <a:solidFill>
                <a:srgbClr val="000000"/>
              </a:solidFill>
            </a:endParaRPr>
          </a:p>
        </p:txBody>
      </p:sp>
      <p:sp>
        <p:nvSpPr>
          <p:cNvPr id="35" name="角丸四角形 34"/>
          <p:cNvSpPr/>
          <p:nvPr/>
        </p:nvSpPr>
        <p:spPr>
          <a:xfrm>
            <a:off x="743578" y="4505848"/>
            <a:ext cx="7656844" cy="710921"/>
          </a:xfrm>
          <a:prstGeom prst="roundRect">
            <a:avLst/>
          </a:prstGeom>
          <a:solidFill>
            <a:schemeClr val="accent1">
              <a:lumMod val="20000"/>
              <a:lumOff val="80000"/>
            </a:schemeClr>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000000"/>
                </a:solidFill>
              </a:rPr>
              <a:t>SDGs</a:t>
            </a:r>
            <a:r>
              <a:rPr lang="ja-JP" altLang="en-US" dirty="0" smtClean="0">
                <a:solidFill>
                  <a:srgbClr val="000000"/>
                </a:solidFill>
              </a:rPr>
              <a:t>では、企業がより積極的な役割を果たすことが期待されている（</a:t>
            </a:r>
            <a:r>
              <a:rPr lang="en-US" altLang="ja-JP" dirty="0" smtClean="0">
                <a:solidFill>
                  <a:srgbClr val="000000"/>
                </a:solidFill>
              </a:rPr>
              <a:t>Limitation of Resources</a:t>
            </a:r>
            <a:r>
              <a:rPr lang="ja-JP" altLang="en-US" dirty="0" err="1" smtClean="0">
                <a:solidFill>
                  <a:srgbClr val="000000"/>
                </a:solidFill>
              </a:rPr>
              <a:t>への</a:t>
            </a:r>
            <a:r>
              <a:rPr lang="ja-JP" altLang="en-US" dirty="0" smtClean="0">
                <a:solidFill>
                  <a:srgbClr val="000000"/>
                </a:solidFill>
              </a:rPr>
              <a:t>積極的な関与）。</a:t>
            </a:r>
            <a:endParaRPr lang="en-US" altLang="ja-JP" dirty="0" smtClean="0">
              <a:solidFill>
                <a:srgbClr val="000000"/>
              </a:solidFill>
            </a:endParaRPr>
          </a:p>
        </p:txBody>
      </p:sp>
      <p:sp>
        <p:nvSpPr>
          <p:cNvPr id="36" name="角丸四角形 35"/>
          <p:cNvSpPr/>
          <p:nvPr/>
        </p:nvSpPr>
        <p:spPr>
          <a:xfrm>
            <a:off x="351692" y="5552551"/>
            <a:ext cx="8400422" cy="1009023"/>
          </a:xfrm>
          <a:prstGeom prst="roundRect">
            <a:avLst/>
          </a:prstGeom>
          <a:gradFill>
            <a:gsLst>
              <a:gs pos="0">
                <a:srgbClr val="FFCCCC"/>
              </a:gs>
              <a:gs pos="50000">
                <a:schemeClr val="bg1"/>
              </a:gs>
              <a:gs pos="100000">
                <a:srgbClr val="FFCCCC"/>
              </a:gs>
            </a:gsLst>
            <a:lin ang="5400000" scaled="0"/>
          </a:gradFill>
          <a:ln w="1587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000000"/>
                </a:solidFill>
              </a:rPr>
              <a:t>Fiduciary Duty</a:t>
            </a:r>
            <a:r>
              <a:rPr lang="ja-JP" altLang="en-US" dirty="0" smtClean="0">
                <a:solidFill>
                  <a:srgbClr val="000000"/>
                </a:solidFill>
              </a:rPr>
              <a:t>の再定義（</a:t>
            </a:r>
            <a:r>
              <a:rPr lang="en-US" altLang="ja-JP" dirty="0" smtClean="0">
                <a:solidFill>
                  <a:srgbClr val="000000"/>
                </a:solidFill>
              </a:rPr>
              <a:t>ERISA 2015</a:t>
            </a:r>
            <a:r>
              <a:rPr lang="ja-JP" altLang="en-US" dirty="0" smtClean="0">
                <a:solidFill>
                  <a:srgbClr val="000000"/>
                </a:solidFill>
              </a:rPr>
              <a:t>年</a:t>
            </a:r>
            <a:r>
              <a:rPr lang="en-US" altLang="ja-JP" dirty="0" smtClean="0">
                <a:solidFill>
                  <a:srgbClr val="000000"/>
                </a:solidFill>
              </a:rPr>
              <a:t>10</a:t>
            </a:r>
            <a:r>
              <a:rPr lang="ja-JP" altLang="en-US" dirty="0" smtClean="0">
                <a:solidFill>
                  <a:srgbClr val="000000"/>
                </a:solidFill>
              </a:rPr>
              <a:t>月）、</a:t>
            </a:r>
            <a:r>
              <a:rPr lang="en-US" altLang="ja-JP" dirty="0" smtClean="0">
                <a:solidFill>
                  <a:srgbClr val="000000"/>
                </a:solidFill>
              </a:rPr>
              <a:t>PRI</a:t>
            </a:r>
            <a:r>
              <a:rPr lang="ja-JP" altLang="en-US" dirty="0" smtClean="0">
                <a:solidFill>
                  <a:srgbClr val="000000"/>
                </a:solidFill>
              </a:rPr>
              <a:t>など投資家サイドからのプレッシャーを企業にかけることで、社会的課題の解決を促す取り組みが加速。</a:t>
            </a:r>
            <a:endParaRPr lang="en-US" altLang="ja-JP" dirty="0" smtClean="0">
              <a:solidFill>
                <a:srgbClr val="000000"/>
              </a:solidFill>
            </a:endParaRPr>
          </a:p>
          <a:p>
            <a:r>
              <a:rPr lang="ja-JP" altLang="en-US" sz="2000" b="1" u="sng" dirty="0" smtClean="0">
                <a:solidFill>
                  <a:srgbClr val="000000"/>
                </a:solidFill>
                <a:latin typeface="Times New Roman" panose="02020603050405020304" pitchFamily="18" charset="0"/>
                <a:cs typeface="Times New Roman" panose="02020603050405020304" pitchFamily="18" charset="0"/>
              </a:rPr>
              <a:t>→</a:t>
            </a:r>
            <a:r>
              <a:rPr lang="en-US" altLang="ja-JP" sz="2000" b="1" u="sng" dirty="0" smtClean="0">
                <a:solidFill>
                  <a:srgbClr val="000000"/>
                </a:solidFill>
                <a:latin typeface="Times New Roman" panose="02020603050405020304" pitchFamily="18" charset="0"/>
                <a:cs typeface="Times New Roman" panose="02020603050405020304" pitchFamily="18" charset="0"/>
              </a:rPr>
              <a:t>Passive Funds</a:t>
            </a:r>
            <a:r>
              <a:rPr lang="ja-JP" altLang="en-US" sz="2000" b="1" u="sng" dirty="0" smtClean="0">
                <a:solidFill>
                  <a:srgbClr val="000000"/>
                </a:solidFill>
                <a:latin typeface="Times New Roman" panose="02020603050405020304" pitchFamily="18" charset="0"/>
                <a:cs typeface="Times New Roman" panose="02020603050405020304" pitchFamily="18" charset="0"/>
              </a:rPr>
              <a:t>も含め、アセット・オーナーに対する説明責任が増大。</a:t>
            </a:r>
            <a:endParaRPr lang="en-US" altLang="ja-JP" sz="2000" b="1" u="sng" dirty="0" smtClean="0">
              <a:solidFill>
                <a:srgbClr val="000000"/>
              </a:solidFill>
              <a:latin typeface="Times New Roman" panose="02020603050405020304" pitchFamily="18" charset="0"/>
              <a:cs typeface="Times New Roman" panose="02020603050405020304" pitchFamily="18" charset="0"/>
            </a:endParaRPr>
          </a:p>
        </p:txBody>
      </p:sp>
      <p:cxnSp>
        <p:nvCxnSpPr>
          <p:cNvPr id="38" name="直線矢印コネクタ 37"/>
          <p:cNvCxnSpPr>
            <a:stCxn id="34" idx="2"/>
            <a:endCxn id="35" idx="0"/>
          </p:cNvCxnSpPr>
          <p:nvPr/>
        </p:nvCxnSpPr>
        <p:spPr>
          <a:xfrm flipH="1">
            <a:off x="4572000" y="4139921"/>
            <a:ext cx="6" cy="3659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40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番号プレースホルダ 5"/>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a:spcBef>
                <a:spcPct val="0"/>
              </a:spcBef>
              <a:buFontTx/>
              <a:buNone/>
            </a:pPr>
            <a:fld id="{DA25B2E8-23C8-4D96-AA53-82C760031A8E}" type="slidenum">
              <a:rPr lang="en-US" altLang="ja-JP" sz="1400" smtClean="0">
                <a:solidFill>
                  <a:srgbClr val="000000"/>
                </a:solidFill>
              </a:rPr>
              <a:pPr algn="r">
                <a:spcBef>
                  <a:spcPct val="0"/>
                </a:spcBef>
                <a:buFontTx/>
                <a:buNone/>
              </a:pPr>
              <a:t>12</a:t>
            </a:fld>
            <a:endParaRPr lang="en-US" altLang="ja-JP" sz="1400" smtClean="0">
              <a:solidFill>
                <a:srgbClr val="000000"/>
              </a:solidFill>
            </a:endParaRPr>
          </a:p>
        </p:txBody>
      </p:sp>
      <p:sp>
        <p:nvSpPr>
          <p:cNvPr id="130051" name="Rectangle 2"/>
          <p:cNvSpPr>
            <a:spLocks noGrp="1" noChangeArrowheads="1"/>
          </p:cNvSpPr>
          <p:nvPr>
            <p:ph type="title" idx="4294967295"/>
          </p:nvPr>
        </p:nvSpPr>
        <p:spPr>
          <a:xfrm>
            <a:off x="381000" y="0"/>
            <a:ext cx="7772400" cy="1143000"/>
          </a:xfrm>
        </p:spPr>
        <p:txBody>
          <a:bodyPr/>
          <a:lstStyle/>
          <a:p>
            <a:pPr algn="l"/>
            <a:r>
              <a:rPr lang="ja-JP" altLang="en-US" sz="2800" i="1" smtClean="0">
                <a:solidFill>
                  <a:schemeClr val="tx1"/>
                </a:solidFill>
              </a:rPr>
              <a:t>財務諸表とファンダメンタルズ分析</a:t>
            </a:r>
            <a:br>
              <a:rPr lang="ja-JP" altLang="en-US" sz="2800" i="1" smtClean="0">
                <a:solidFill>
                  <a:schemeClr val="tx1"/>
                </a:solidFill>
              </a:rPr>
            </a:br>
            <a:r>
              <a:rPr lang="ja-JP" altLang="en-US" sz="2800" i="1" smtClean="0">
                <a:solidFill>
                  <a:schemeClr val="tx1"/>
                </a:solidFill>
              </a:rPr>
              <a:t>キャッシュ・フロー計算書の分析視点</a:t>
            </a:r>
          </a:p>
        </p:txBody>
      </p:sp>
      <p:sp>
        <p:nvSpPr>
          <p:cNvPr id="130052" name="AutoShape 3"/>
          <p:cNvSpPr>
            <a:spLocks noChangeArrowheads="1"/>
          </p:cNvSpPr>
          <p:nvPr/>
        </p:nvSpPr>
        <p:spPr bwMode="auto">
          <a:xfrm>
            <a:off x="304800" y="1143000"/>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endParaRPr lang="ja-JP" altLang="en-US" sz="1800" smtClean="0">
              <a:solidFill>
                <a:srgbClr val="000000"/>
              </a:solidFill>
              <a:ea typeface="HGS創英角ｺﾞｼｯｸUB" pitchFamily="50" charset="-128"/>
            </a:endParaRPr>
          </a:p>
        </p:txBody>
      </p:sp>
      <p:sp>
        <p:nvSpPr>
          <p:cNvPr id="130053" name="Rectangle 4"/>
          <p:cNvSpPr>
            <a:spLocks noChangeArrowheads="1"/>
          </p:cNvSpPr>
          <p:nvPr/>
        </p:nvSpPr>
        <p:spPr bwMode="auto">
          <a:xfrm>
            <a:off x="0" y="66040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endParaRPr lang="ja-JP" altLang="ja-JP" sz="1000" smtClean="0">
              <a:solidFill>
                <a:srgbClr val="000000"/>
              </a:solidFill>
              <a:latin typeface="Times New Roman" pitchFamily="18" charset="0"/>
            </a:endParaRPr>
          </a:p>
        </p:txBody>
      </p:sp>
      <p:sp>
        <p:nvSpPr>
          <p:cNvPr id="130054" name="Text Box 5"/>
          <p:cNvSpPr txBox="1">
            <a:spLocks noChangeArrowheads="1"/>
          </p:cNvSpPr>
          <p:nvPr/>
        </p:nvSpPr>
        <p:spPr bwMode="auto">
          <a:xfrm>
            <a:off x="684213" y="1341438"/>
            <a:ext cx="5905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lang="ja-JP" altLang="en-US" sz="1800" smtClean="0">
                <a:solidFill>
                  <a:srgbClr val="000000"/>
                </a:solidFill>
              </a:rPr>
              <a:t>◆キャッシュ･フロー計算書の分析視点②</a:t>
            </a:r>
          </a:p>
        </p:txBody>
      </p:sp>
      <p:sp>
        <p:nvSpPr>
          <p:cNvPr id="130055" name="Text Box 6"/>
          <p:cNvSpPr txBox="1">
            <a:spLocks noChangeArrowheads="1"/>
          </p:cNvSpPr>
          <p:nvPr/>
        </p:nvSpPr>
        <p:spPr bwMode="auto">
          <a:xfrm>
            <a:off x="468313" y="1844675"/>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lang="ja-JP" altLang="en-US" sz="1800" smtClean="0">
                <a:solidFill>
                  <a:srgbClr val="000000"/>
                </a:solidFill>
              </a:rPr>
              <a:t>－営業活動からのキャッシュ･フローの内容を分析する</a:t>
            </a:r>
            <a:r>
              <a:rPr lang="en-US" altLang="ja-JP" sz="1800" smtClean="0">
                <a:solidFill>
                  <a:srgbClr val="000000"/>
                </a:solidFill>
              </a:rPr>
              <a:t>(</a:t>
            </a:r>
            <a:r>
              <a:rPr lang="ja-JP" altLang="en-US" sz="1800" smtClean="0">
                <a:solidFill>
                  <a:srgbClr val="000000"/>
                </a:solidFill>
              </a:rPr>
              <a:t>間接法）</a:t>
            </a:r>
          </a:p>
        </p:txBody>
      </p:sp>
      <p:grpSp>
        <p:nvGrpSpPr>
          <p:cNvPr id="130056" name="Group 11"/>
          <p:cNvGrpSpPr>
            <a:grpSpLocks/>
          </p:cNvGrpSpPr>
          <p:nvPr/>
        </p:nvGrpSpPr>
        <p:grpSpPr bwMode="auto">
          <a:xfrm>
            <a:off x="827088" y="2349500"/>
            <a:ext cx="7705725" cy="3959225"/>
            <a:chOff x="521" y="1480"/>
            <a:chExt cx="4854" cy="2494"/>
          </a:xfrm>
        </p:grpSpPr>
        <p:sp>
          <p:nvSpPr>
            <p:cNvPr id="130060" name="Rectangle 7"/>
            <p:cNvSpPr>
              <a:spLocks noChangeArrowheads="1"/>
            </p:cNvSpPr>
            <p:nvPr/>
          </p:nvSpPr>
          <p:spPr bwMode="auto">
            <a:xfrm>
              <a:off x="521" y="1480"/>
              <a:ext cx="4854" cy="317"/>
            </a:xfrm>
            <a:prstGeom prst="rect">
              <a:avLst/>
            </a:prstGeom>
            <a:solidFill>
              <a:srgbClr val="FFCC99"/>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ja-JP" altLang="en-US" sz="1800" smtClean="0">
                  <a:solidFill>
                    <a:srgbClr val="000000"/>
                  </a:solidFill>
                </a:rPr>
                <a:t>税金等調整前当期純利益</a:t>
              </a:r>
            </a:p>
          </p:txBody>
        </p:sp>
        <p:sp>
          <p:nvSpPr>
            <p:cNvPr id="130061" name="Rectangle 8"/>
            <p:cNvSpPr>
              <a:spLocks noChangeArrowheads="1"/>
            </p:cNvSpPr>
            <p:nvPr/>
          </p:nvSpPr>
          <p:spPr bwMode="auto">
            <a:xfrm>
              <a:off x="521" y="1888"/>
              <a:ext cx="4854" cy="635"/>
            </a:xfrm>
            <a:prstGeom prst="rect">
              <a:avLst/>
            </a:prstGeom>
            <a:solidFill>
              <a:srgbClr val="FFFF99"/>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ja-JP" altLang="en-US" sz="1800" dirty="0" smtClean="0">
                  <a:solidFill>
                    <a:srgbClr val="000000"/>
                  </a:solidFill>
                </a:rPr>
                <a:t>（　　　　　　　　　　　　　　　　　　　　　　　　　　　　　　　　　　　　　　　　　）</a:t>
              </a:r>
            </a:p>
            <a:p>
              <a:pPr algn="ctr">
                <a:spcBef>
                  <a:spcPct val="0"/>
                </a:spcBef>
                <a:buFontTx/>
                <a:buNone/>
              </a:pPr>
              <a:r>
                <a:rPr lang="ja-JP" altLang="en-US" sz="1600" dirty="0" smtClean="0">
                  <a:solidFill>
                    <a:srgbClr val="000000"/>
                  </a:solidFill>
                </a:rPr>
                <a:t>減価償却費、のれん償却費、貸倒引当金の増減、長期資産の評価損益、持分法投資損益、非支配株主持分損益など</a:t>
              </a:r>
            </a:p>
          </p:txBody>
        </p:sp>
        <p:sp>
          <p:nvSpPr>
            <p:cNvPr id="130062" name="Rectangle 9"/>
            <p:cNvSpPr>
              <a:spLocks noChangeArrowheads="1"/>
            </p:cNvSpPr>
            <p:nvPr/>
          </p:nvSpPr>
          <p:spPr bwMode="auto">
            <a:xfrm>
              <a:off x="521" y="2614"/>
              <a:ext cx="4854" cy="635"/>
            </a:xfrm>
            <a:prstGeom prst="rect">
              <a:avLst/>
            </a:prstGeom>
            <a:solidFill>
              <a:srgbClr val="CCFFCC"/>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ja-JP" altLang="en-US" sz="1800" smtClean="0">
                  <a:solidFill>
                    <a:srgbClr val="000000"/>
                  </a:solidFill>
                  <a:ea typeface="HGS創英角ｺﾞｼｯｸUB" pitchFamily="50" charset="-128"/>
                </a:rPr>
                <a:t>（　　　　　　　　　　　　　　　　　　　　　　　　　　　）</a:t>
              </a:r>
              <a:endParaRPr lang="ja-JP" altLang="en-US" sz="1800" smtClean="0">
                <a:solidFill>
                  <a:srgbClr val="000000"/>
                </a:solidFill>
              </a:endParaRPr>
            </a:p>
            <a:p>
              <a:pPr algn="ctr">
                <a:spcBef>
                  <a:spcPct val="0"/>
                </a:spcBef>
                <a:buFontTx/>
                <a:buNone/>
              </a:pPr>
              <a:r>
                <a:rPr lang="ja-JP" altLang="en-US" sz="1600" smtClean="0">
                  <a:solidFill>
                    <a:srgbClr val="000000"/>
                  </a:solidFill>
                </a:rPr>
                <a:t>売上債権の増減、棚卸資産の増減、未収収益の増減、支払債務の増減、未払利息の増減、未払法人税の増減、その他流動資産･負債の増減</a:t>
              </a:r>
            </a:p>
          </p:txBody>
        </p:sp>
        <p:sp>
          <p:nvSpPr>
            <p:cNvPr id="130063" name="Rectangle 10"/>
            <p:cNvSpPr>
              <a:spLocks noChangeArrowheads="1"/>
            </p:cNvSpPr>
            <p:nvPr/>
          </p:nvSpPr>
          <p:spPr bwMode="auto">
            <a:xfrm>
              <a:off x="521" y="3339"/>
              <a:ext cx="4854" cy="635"/>
            </a:xfrm>
            <a:prstGeom prst="rect">
              <a:avLst/>
            </a:prstGeom>
            <a:solidFill>
              <a:schemeClr val="accent1"/>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ja-JP" altLang="en-US" sz="1800" smtClean="0">
                  <a:solidFill>
                    <a:srgbClr val="000000"/>
                  </a:solidFill>
                  <a:ea typeface="HGS創英角ｺﾞｼｯｸUB" pitchFamily="50" charset="-128"/>
                </a:rPr>
                <a:t>（　　　　　　　　　　　　　　　　　　　　　　　　　　　）</a:t>
              </a:r>
              <a:endParaRPr lang="ja-JP" altLang="en-US" sz="1800" smtClean="0">
                <a:solidFill>
                  <a:srgbClr val="000000"/>
                </a:solidFill>
              </a:endParaRPr>
            </a:p>
            <a:p>
              <a:pPr algn="ctr">
                <a:spcBef>
                  <a:spcPct val="0"/>
                </a:spcBef>
                <a:buFontTx/>
                <a:buNone/>
              </a:pPr>
              <a:r>
                <a:rPr lang="ja-JP" altLang="en-US" sz="1600" smtClean="0">
                  <a:solidFill>
                    <a:srgbClr val="000000"/>
                  </a:solidFill>
                </a:rPr>
                <a:t>有形固定資産、投資その他資産の売却損益　　など</a:t>
              </a:r>
            </a:p>
          </p:txBody>
        </p:sp>
      </p:grpSp>
      <p:sp>
        <p:nvSpPr>
          <p:cNvPr id="521233" name="Rectangle 17"/>
          <p:cNvSpPr>
            <a:spLocks noChangeArrowheads="1"/>
          </p:cNvSpPr>
          <p:nvPr/>
        </p:nvSpPr>
        <p:spPr bwMode="auto">
          <a:xfrm>
            <a:off x="827088" y="2997200"/>
            <a:ext cx="7705725" cy="1008063"/>
          </a:xfrm>
          <a:prstGeom prst="rect">
            <a:avLst/>
          </a:prstGeom>
          <a:solidFill>
            <a:srgbClr val="FFFF99"/>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ja-JP" altLang="en-US" sz="1800" dirty="0" smtClean="0">
                <a:solidFill>
                  <a:srgbClr val="000000"/>
                </a:solidFill>
              </a:rPr>
              <a:t>損益計算には反映されているが、キャッシュの動きはない項目</a:t>
            </a:r>
          </a:p>
          <a:p>
            <a:pPr algn="ctr">
              <a:spcBef>
                <a:spcPct val="0"/>
              </a:spcBef>
              <a:buFontTx/>
              <a:buNone/>
            </a:pPr>
            <a:r>
              <a:rPr lang="ja-JP" altLang="en-US" sz="1600" dirty="0" smtClean="0">
                <a:solidFill>
                  <a:srgbClr val="000000"/>
                </a:solidFill>
              </a:rPr>
              <a:t>減価償却費、のれん償却費、貸倒引当金の増減、長期資産の評価損益、持分法投資損益、非支配株主持分損益など</a:t>
            </a:r>
          </a:p>
        </p:txBody>
      </p:sp>
      <p:sp>
        <p:nvSpPr>
          <p:cNvPr id="521234" name="Rectangle 18"/>
          <p:cNvSpPr>
            <a:spLocks noChangeArrowheads="1"/>
          </p:cNvSpPr>
          <p:nvPr/>
        </p:nvSpPr>
        <p:spPr bwMode="auto">
          <a:xfrm>
            <a:off x="827088" y="4149725"/>
            <a:ext cx="7705725" cy="1008063"/>
          </a:xfrm>
          <a:prstGeom prst="rect">
            <a:avLst/>
          </a:prstGeom>
          <a:solidFill>
            <a:srgbClr val="CCFFCC"/>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ja-JP" altLang="en-US" sz="1800" smtClean="0">
                <a:solidFill>
                  <a:srgbClr val="000000"/>
                </a:solidFill>
              </a:rPr>
              <a:t>運転資本項目の増減</a:t>
            </a:r>
          </a:p>
          <a:p>
            <a:pPr algn="ctr">
              <a:spcBef>
                <a:spcPct val="0"/>
              </a:spcBef>
              <a:buFontTx/>
              <a:buNone/>
            </a:pPr>
            <a:r>
              <a:rPr lang="ja-JP" altLang="en-US" sz="1600" smtClean="0">
                <a:solidFill>
                  <a:srgbClr val="000000"/>
                </a:solidFill>
              </a:rPr>
              <a:t>売上債権の増減、棚卸資産の増減、未収収益の増減、支払債務の増減、未払利息の増減、未払法人税の増減、その他流動資産･負債の増減</a:t>
            </a:r>
          </a:p>
        </p:txBody>
      </p:sp>
      <p:sp>
        <p:nvSpPr>
          <p:cNvPr id="521235" name="Rectangle 19"/>
          <p:cNvSpPr>
            <a:spLocks noChangeArrowheads="1"/>
          </p:cNvSpPr>
          <p:nvPr/>
        </p:nvSpPr>
        <p:spPr bwMode="auto">
          <a:xfrm>
            <a:off x="827088" y="5300663"/>
            <a:ext cx="7705725" cy="1008062"/>
          </a:xfrm>
          <a:prstGeom prst="rect">
            <a:avLst/>
          </a:prstGeom>
          <a:solidFill>
            <a:schemeClr val="accent1"/>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ja-JP" altLang="en-US" sz="1800" smtClean="0">
                <a:solidFill>
                  <a:srgbClr val="000000"/>
                </a:solidFill>
              </a:rPr>
              <a:t>損益を伴う投資活動、財務活動ＣＦ関連項目の控除</a:t>
            </a:r>
          </a:p>
          <a:p>
            <a:pPr algn="ctr">
              <a:spcBef>
                <a:spcPct val="0"/>
              </a:spcBef>
              <a:buFontTx/>
              <a:buNone/>
            </a:pPr>
            <a:r>
              <a:rPr lang="ja-JP" altLang="en-US" sz="1600" smtClean="0">
                <a:solidFill>
                  <a:srgbClr val="000000"/>
                </a:solidFill>
              </a:rPr>
              <a:t>有形固定資産・投資その他資産の売却損益　　など</a:t>
            </a:r>
          </a:p>
        </p:txBody>
      </p:sp>
    </p:spTree>
    <p:extLst>
      <p:ext uri="{BB962C8B-B14F-4D97-AF65-F5344CB8AC3E}">
        <p14:creationId xmlns:p14="http://schemas.microsoft.com/office/powerpoint/2010/main" val="4165783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21233"/>
                                        </p:tgtEl>
                                        <p:attrNameLst>
                                          <p:attrName>style.visibility</p:attrName>
                                        </p:attrNameLst>
                                      </p:cBhvr>
                                      <p:to>
                                        <p:strVal val="visible"/>
                                      </p:to>
                                    </p:set>
                                    <p:animEffect transition="in" filter="box(in)">
                                      <p:cBhvr>
                                        <p:cTn id="7" dur="500"/>
                                        <p:tgtEl>
                                          <p:spTgt spid="5212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21234"/>
                                        </p:tgtEl>
                                        <p:attrNameLst>
                                          <p:attrName>style.visibility</p:attrName>
                                        </p:attrNameLst>
                                      </p:cBhvr>
                                      <p:to>
                                        <p:strVal val="visible"/>
                                      </p:to>
                                    </p:set>
                                    <p:animEffect transition="in" filter="box(in)">
                                      <p:cBhvr>
                                        <p:cTn id="12" dur="500"/>
                                        <p:tgtEl>
                                          <p:spTgt spid="5212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21235"/>
                                        </p:tgtEl>
                                        <p:attrNameLst>
                                          <p:attrName>style.visibility</p:attrName>
                                        </p:attrNameLst>
                                      </p:cBhvr>
                                      <p:to>
                                        <p:strVal val="visible"/>
                                      </p:to>
                                    </p:set>
                                    <p:animEffect transition="in" filter="box(in)">
                                      <p:cBhvr>
                                        <p:cTn id="17" dur="500"/>
                                        <p:tgtEl>
                                          <p:spTgt spid="521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33" grpId="0" animBg="1"/>
      <p:bldP spid="521234" grpId="0" animBg="1"/>
      <p:bldP spid="521235"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95263"/>
            <a:ext cx="7692013" cy="712787"/>
          </a:xfrm>
        </p:spPr>
        <p:txBody>
          <a:bodyPr/>
          <a:lstStyle/>
          <a:p>
            <a:r>
              <a:rPr kumimoji="1" lang="ja-JP" altLang="en-US" sz="2800" dirty="0" smtClean="0"/>
              <a:t>ガソリン・ディーゼル車の販売禁止をめぐる動向</a:t>
            </a:r>
            <a:endParaRPr kumimoji="1" lang="ja-JP" altLang="en-US" sz="2800" dirty="0"/>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120</a:t>
            </a:fld>
            <a:endParaRPr lang="en-US" altLang="ja-JP">
              <a:solidFill>
                <a:srgbClr val="000000"/>
              </a:solidFill>
            </a:endParaRPr>
          </a:p>
        </p:txBody>
      </p:sp>
      <p:pic>
        <p:nvPicPr>
          <p:cNvPr id="1028" name="Picture 4" descr="Image result for 地球地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359824"/>
            <a:ext cx="8972550" cy="46005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456633" y="2234952"/>
            <a:ext cx="1115367" cy="246221"/>
          </a:xfrm>
          <a:prstGeom prst="rect">
            <a:avLst/>
          </a:prstGeom>
          <a:noFill/>
        </p:spPr>
        <p:txBody>
          <a:bodyPr wrap="square" rtlCol="0">
            <a:spAutoFit/>
          </a:bodyPr>
          <a:lstStyle/>
          <a:p>
            <a:r>
              <a:rPr lang="ja-JP" altLang="en-US" sz="1000" dirty="0" smtClean="0">
                <a:solidFill>
                  <a:srgbClr val="000000"/>
                </a:solidFill>
              </a:rPr>
              <a:t>オランダ：</a:t>
            </a:r>
            <a:r>
              <a:rPr lang="en-US" altLang="ja-JP" sz="1000" dirty="0" smtClean="0">
                <a:solidFill>
                  <a:srgbClr val="000000"/>
                </a:solidFill>
              </a:rPr>
              <a:t>2025</a:t>
            </a:r>
            <a:r>
              <a:rPr lang="ja-JP" altLang="en-US" sz="1000" dirty="0" smtClean="0">
                <a:solidFill>
                  <a:srgbClr val="000000"/>
                </a:solidFill>
              </a:rPr>
              <a:t>年</a:t>
            </a:r>
            <a:endParaRPr lang="ja-JP" altLang="en-US" sz="1000" dirty="0">
              <a:solidFill>
                <a:srgbClr val="000000"/>
              </a:solidFill>
            </a:endParaRPr>
          </a:p>
        </p:txBody>
      </p:sp>
      <p:sp>
        <p:nvSpPr>
          <p:cNvPr id="15" name="テキスト ボックス 14"/>
          <p:cNvSpPr txBox="1"/>
          <p:nvPr/>
        </p:nvSpPr>
        <p:spPr>
          <a:xfrm>
            <a:off x="3347775" y="2393245"/>
            <a:ext cx="1115367" cy="246221"/>
          </a:xfrm>
          <a:prstGeom prst="rect">
            <a:avLst/>
          </a:prstGeom>
          <a:noFill/>
        </p:spPr>
        <p:txBody>
          <a:bodyPr wrap="square" rtlCol="0">
            <a:spAutoFit/>
          </a:bodyPr>
          <a:lstStyle/>
          <a:p>
            <a:r>
              <a:rPr lang="ja-JP" altLang="en-US" sz="1000" dirty="0">
                <a:solidFill>
                  <a:srgbClr val="000000"/>
                </a:solidFill>
              </a:rPr>
              <a:t>フランス</a:t>
            </a:r>
            <a:r>
              <a:rPr lang="ja-JP" altLang="en-US" sz="1000" dirty="0" smtClean="0">
                <a:solidFill>
                  <a:srgbClr val="000000"/>
                </a:solidFill>
              </a:rPr>
              <a:t>：</a:t>
            </a:r>
            <a:r>
              <a:rPr lang="en-US" altLang="ja-JP" sz="1000" dirty="0" smtClean="0">
                <a:solidFill>
                  <a:srgbClr val="000000"/>
                </a:solidFill>
              </a:rPr>
              <a:t>2040</a:t>
            </a:r>
            <a:r>
              <a:rPr lang="ja-JP" altLang="en-US" sz="1000" dirty="0" smtClean="0">
                <a:solidFill>
                  <a:srgbClr val="000000"/>
                </a:solidFill>
              </a:rPr>
              <a:t>年</a:t>
            </a:r>
            <a:endParaRPr lang="ja-JP" altLang="en-US" sz="1000" dirty="0">
              <a:solidFill>
                <a:srgbClr val="000000"/>
              </a:solidFill>
            </a:endParaRPr>
          </a:p>
        </p:txBody>
      </p:sp>
      <p:sp>
        <p:nvSpPr>
          <p:cNvPr id="16" name="テキスト ボックス 15"/>
          <p:cNvSpPr txBox="1"/>
          <p:nvPr/>
        </p:nvSpPr>
        <p:spPr>
          <a:xfrm>
            <a:off x="3443234" y="1994624"/>
            <a:ext cx="1115367" cy="246221"/>
          </a:xfrm>
          <a:prstGeom prst="rect">
            <a:avLst/>
          </a:prstGeom>
          <a:noFill/>
        </p:spPr>
        <p:txBody>
          <a:bodyPr wrap="square" rtlCol="0">
            <a:spAutoFit/>
          </a:bodyPr>
          <a:lstStyle/>
          <a:p>
            <a:r>
              <a:rPr lang="ja-JP" altLang="en-US" sz="1000" dirty="0" smtClean="0">
                <a:solidFill>
                  <a:srgbClr val="000000"/>
                </a:solidFill>
              </a:rPr>
              <a:t>イギリス：</a:t>
            </a:r>
            <a:r>
              <a:rPr lang="en-US" altLang="ja-JP" sz="1000" dirty="0" smtClean="0">
                <a:solidFill>
                  <a:srgbClr val="000000"/>
                </a:solidFill>
              </a:rPr>
              <a:t>2040</a:t>
            </a:r>
            <a:r>
              <a:rPr lang="ja-JP" altLang="en-US" sz="1000" dirty="0" smtClean="0">
                <a:solidFill>
                  <a:srgbClr val="000000"/>
                </a:solidFill>
              </a:rPr>
              <a:t>年</a:t>
            </a:r>
            <a:endParaRPr lang="ja-JP" altLang="en-US" sz="1000" dirty="0">
              <a:solidFill>
                <a:srgbClr val="000000"/>
              </a:solidFill>
            </a:endParaRPr>
          </a:p>
        </p:txBody>
      </p:sp>
      <p:sp>
        <p:nvSpPr>
          <p:cNvPr id="17" name="テキスト ボックス 16"/>
          <p:cNvSpPr txBox="1"/>
          <p:nvPr/>
        </p:nvSpPr>
        <p:spPr>
          <a:xfrm>
            <a:off x="4439695" y="2358062"/>
            <a:ext cx="1115367" cy="246221"/>
          </a:xfrm>
          <a:prstGeom prst="rect">
            <a:avLst/>
          </a:prstGeom>
          <a:noFill/>
        </p:spPr>
        <p:txBody>
          <a:bodyPr wrap="square" rtlCol="0">
            <a:spAutoFit/>
          </a:bodyPr>
          <a:lstStyle/>
          <a:p>
            <a:r>
              <a:rPr lang="ja-JP" altLang="en-US" sz="1000" dirty="0">
                <a:solidFill>
                  <a:srgbClr val="000000"/>
                </a:solidFill>
              </a:rPr>
              <a:t>ドイツ</a:t>
            </a:r>
            <a:r>
              <a:rPr lang="ja-JP" altLang="en-US" sz="1000" dirty="0" smtClean="0">
                <a:solidFill>
                  <a:srgbClr val="000000"/>
                </a:solidFill>
              </a:rPr>
              <a:t>：</a:t>
            </a:r>
            <a:r>
              <a:rPr lang="en-US" altLang="ja-JP" sz="1000" dirty="0" smtClean="0">
                <a:solidFill>
                  <a:srgbClr val="000000"/>
                </a:solidFill>
              </a:rPr>
              <a:t>2030</a:t>
            </a:r>
            <a:r>
              <a:rPr lang="ja-JP" altLang="en-US" sz="1000" dirty="0" smtClean="0">
                <a:solidFill>
                  <a:srgbClr val="000000"/>
                </a:solidFill>
              </a:rPr>
              <a:t>年</a:t>
            </a:r>
            <a:endParaRPr lang="ja-JP" altLang="en-US" sz="1000" dirty="0">
              <a:solidFill>
                <a:srgbClr val="000000"/>
              </a:solidFill>
            </a:endParaRPr>
          </a:p>
        </p:txBody>
      </p:sp>
      <p:sp>
        <p:nvSpPr>
          <p:cNvPr id="21" name="テキスト ボックス 20"/>
          <p:cNvSpPr txBox="1"/>
          <p:nvPr/>
        </p:nvSpPr>
        <p:spPr>
          <a:xfrm>
            <a:off x="6169686" y="3442483"/>
            <a:ext cx="1115367" cy="246221"/>
          </a:xfrm>
          <a:prstGeom prst="rect">
            <a:avLst/>
          </a:prstGeom>
          <a:noFill/>
        </p:spPr>
        <p:txBody>
          <a:bodyPr wrap="square" rtlCol="0">
            <a:spAutoFit/>
          </a:bodyPr>
          <a:lstStyle/>
          <a:p>
            <a:r>
              <a:rPr lang="ja-JP" altLang="en-US" sz="1000" dirty="0">
                <a:solidFill>
                  <a:srgbClr val="000000"/>
                </a:solidFill>
              </a:rPr>
              <a:t>インド</a:t>
            </a:r>
            <a:r>
              <a:rPr lang="ja-JP" altLang="en-US" sz="1000" dirty="0" smtClean="0">
                <a:solidFill>
                  <a:srgbClr val="000000"/>
                </a:solidFill>
              </a:rPr>
              <a:t>：</a:t>
            </a:r>
            <a:r>
              <a:rPr lang="en-US" altLang="ja-JP" sz="1000" dirty="0" smtClean="0">
                <a:solidFill>
                  <a:srgbClr val="000000"/>
                </a:solidFill>
              </a:rPr>
              <a:t>2030</a:t>
            </a:r>
            <a:r>
              <a:rPr lang="ja-JP" altLang="en-US" sz="1000" dirty="0" smtClean="0">
                <a:solidFill>
                  <a:srgbClr val="000000"/>
                </a:solidFill>
              </a:rPr>
              <a:t>年</a:t>
            </a:r>
            <a:endParaRPr lang="ja-JP" altLang="en-US" sz="1000" dirty="0">
              <a:solidFill>
                <a:srgbClr val="000000"/>
              </a:solidFill>
            </a:endParaRPr>
          </a:p>
        </p:txBody>
      </p:sp>
      <p:sp>
        <p:nvSpPr>
          <p:cNvPr id="22" name="テキスト ボックス 21"/>
          <p:cNvSpPr txBox="1"/>
          <p:nvPr/>
        </p:nvSpPr>
        <p:spPr>
          <a:xfrm>
            <a:off x="7156099" y="3833689"/>
            <a:ext cx="1115367" cy="400110"/>
          </a:xfrm>
          <a:prstGeom prst="rect">
            <a:avLst/>
          </a:prstGeom>
          <a:noFill/>
        </p:spPr>
        <p:txBody>
          <a:bodyPr wrap="square" rtlCol="0">
            <a:spAutoFit/>
          </a:bodyPr>
          <a:lstStyle/>
          <a:p>
            <a:r>
              <a:rPr lang="ja-JP" altLang="en-US" sz="1000" dirty="0" smtClean="0">
                <a:solidFill>
                  <a:srgbClr val="000000"/>
                </a:solidFill>
              </a:rPr>
              <a:t>インドネシア：</a:t>
            </a:r>
            <a:r>
              <a:rPr lang="en-US" altLang="ja-JP" sz="1000" dirty="0" smtClean="0">
                <a:solidFill>
                  <a:srgbClr val="000000"/>
                </a:solidFill>
              </a:rPr>
              <a:t>2040</a:t>
            </a:r>
            <a:r>
              <a:rPr lang="ja-JP" altLang="en-US" sz="1000" dirty="0" smtClean="0">
                <a:solidFill>
                  <a:srgbClr val="000000"/>
                </a:solidFill>
              </a:rPr>
              <a:t>年</a:t>
            </a:r>
            <a:endParaRPr lang="ja-JP" altLang="en-US" sz="1000" dirty="0">
              <a:solidFill>
                <a:srgbClr val="000000"/>
              </a:solidFill>
            </a:endParaRPr>
          </a:p>
        </p:txBody>
      </p:sp>
      <p:sp>
        <p:nvSpPr>
          <p:cNvPr id="23" name="テキスト ボックス 22"/>
          <p:cNvSpPr txBox="1"/>
          <p:nvPr/>
        </p:nvSpPr>
        <p:spPr>
          <a:xfrm>
            <a:off x="6966855" y="2410235"/>
            <a:ext cx="1115367" cy="246221"/>
          </a:xfrm>
          <a:prstGeom prst="rect">
            <a:avLst/>
          </a:prstGeom>
          <a:noFill/>
        </p:spPr>
        <p:txBody>
          <a:bodyPr wrap="square" rtlCol="0">
            <a:spAutoFit/>
          </a:bodyPr>
          <a:lstStyle/>
          <a:p>
            <a:r>
              <a:rPr lang="ja-JP" altLang="en-US" sz="1000" dirty="0">
                <a:solidFill>
                  <a:srgbClr val="000000"/>
                </a:solidFill>
              </a:rPr>
              <a:t>中国</a:t>
            </a:r>
            <a:r>
              <a:rPr lang="ja-JP" altLang="en-US" sz="1000" dirty="0" smtClean="0">
                <a:solidFill>
                  <a:srgbClr val="000000"/>
                </a:solidFill>
              </a:rPr>
              <a:t>：</a:t>
            </a:r>
            <a:r>
              <a:rPr lang="ja-JP" altLang="en-US" sz="1000" dirty="0">
                <a:solidFill>
                  <a:srgbClr val="000000"/>
                </a:solidFill>
              </a:rPr>
              <a:t>検討中</a:t>
            </a:r>
          </a:p>
        </p:txBody>
      </p:sp>
      <p:sp>
        <p:nvSpPr>
          <p:cNvPr id="24" name="テキスト ボックス 23"/>
          <p:cNvSpPr txBox="1"/>
          <p:nvPr/>
        </p:nvSpPr>
        <p:spPr>
          <a:xfrm>
            <a:off x="638068" y="2270134"/>
            <a:ext cx="1115367" cy="400110"/>
          </a:xfrm>
          <a:prstGeom prst="rect">
            <a:avLst/>
          </a:prstGeom>
          <a:noFill/>
        </p:spPr>
        <p:txBody>
          <a:bodyPr wrap="square" rtlCol="0">
            <a:spAutoFit/>
          </a:bodyPr>
          <a:lstStyle/>
          <a:p>
            <a:r>
              <a:rPr lang="ja-JP" altLang="en-US" sz="1000" dirty="0" smtClean="0">
                <a:solidFill>
                  <a:srgbClr val="000000"/>
                </a:solidFill>
              </a:rPr>
              <a:t>米国</a:t>
            </a:r>
            <a:r>
              <a:rPr lang="en-US" altLang="ja-JP" sz="1000" dirty="0" smtClean="0">
                <a:solidFill>
                  <a:srgbClr val="000000"/>
                </a:solidFill>
              </a:rPr>
              <a:t>CA ZEV</a:t>
            </a:r>
            <a:r>
              <a:rPr lang="ja-JP" altLang="en-US" sz="1000" dirty="0" smtClean="0">
                <a:solidFill>
                  <a:srgbClr val="000000"/>
                </a:solidFill>
              </a:rPr>
              <a:t>規制：</a:t>
            </a:r>
            <a:r>
              <a:rPr lang="en-US" altLang="ja-JP" sz="1000" dirty="0" smtClean="0">
                <a:solidFill>
                  <a:srgbClr val="000000"/>
                </a:solidFill>
              </a:rPr>
              <a:t>2018</a:t>
            </a:r>
            <a:r>
              <a:rPr lang="ja-JP" altLang="en-US" sz="1000" dirty="0" smtClean="0">
                <a:solidFill>
                  <a:srgbClr val="000000"/>
                </a:solidFill>
              </a:rPr>
              <a:t>年</a:t>
            </a:r>
            <a:endParaRPr lang="ja-JP" altLang="en-US" sz="1000" dirty="0">
              <a:solidFill>
                <a:srgbClr val="000000"/>
              </a:solidFill>
            </a:endParaRPr>
          </a:p>
        </p:txBody>
      </p:sp>
    </p:spTree>
    <p:extLst>
      <p:ext uri="{BB962C8B-B14F-4D97-AF65-F5344CB8AC3E}">
        <p14:creationId xmlns:p14="http://schemas.microsoft.com/office/powerpoint/2010/main" val="295630662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smtClean="0"/>
              <a:t>SDGs</a:t>
            </a:r>
            <a:r>
              <a:rPr lang="ja-JP" altLang="en-US" sz="2800" dirty="0" smtClean="0"/>
              <a:t>に対する期待と現実</a:t>
            </a:r>
            <a:r>
              <a:rPr lang="en-US" altLang="ja-JP" sz="2800" dirty="0" smtClean="0"/>
              <a:t/>
            </a:r>
            <a:br>
              <a:rPr lang="en-US" altLang="ja-JP" sz="2800" dirty="0" smtClean="0"/>
            </a:br>
            <a:r>
              <a:rPr lang="ja-JP" altLang="en-US" sz="2800" dirty="0"/>
              <a:t>　</a:t>
            </a:r>
            <a:r>
              <a:rPr lang="en-US" altLang="ja-JP" sz="2800" dirty="0" smtClean="0"/>
              <a:t>2016</a:t>
            </a:r>
            <a:r>
              <a:rPr lang="ja-JP" altLang="en-US" sz="2800" dirty="0" smtClean="0"/>
              <a:t>年度　</a:t>
            </a:r>
            <a:r>
              <a:rPr lang="en-US" altLang="ja-JP" sz="2800" dirty="0" smtClean="0"/>
              <a:t>CSR</a:t>
            </a:r>
            <a:r>
              <a:rPr lang="ja-JP" altLang="en-US" sz="2800" dirty="0" smtClean="0"/>
              <a:t>研究会報告書</a:t>
            </a:r>
            <a:endParaRPr kumimoji="1" lang="ja-JP" altLang="en-US" sz="2800" dirty="0"/>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121</a:t>
            </a:fld>
            <a:endParaRPr lang="en-US" altLang="ja-JP">
              <a:solidFill>
                <a:srgbClr val="000000"/>
              </a:solidFill>
            </a:endParaRPr>
          </a:p>
        </p:txBody>
      </p:sp>
      <p:sp>
        <p:nvSpPr>
          <p:cNvPr id="7" name="角丸四角形 6"/>
          <p:cNvSpPr/>
          <p:nvPr/>
        </p:nvSpPr>
        <p:spPr>
          <a:xfrm>
            <a:off x="200967" y="1085229"/>
            <a:ext cx="3215473" cy="1517301"/>
          </a:xfrm>
          <a:prstGeom prst="roundRect">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0000"/>
                </a:solidFill>
                <a:latin typeface="Times New Roman" panose="02020603050405020304" pitchFamily="18" charset="0"/>
                <a:cs typeface="Times New Roman" panose="02020603050405020304" pitchFamily="18" charset="0"/>
              </a:rPr>
              <a:t>企業が</a:t>
            </a:r>
            <a:r>
              <a:rPr lang="en-US" altLang="ja-JP" sz="1400" dirty="0" smtClean="0">
                <a:solidFill>
                  <a:srgbClr val="000000"/>
                </a:solidFill>
                <a:latin typeface="Times New Roman" panose="02020603050405020304" pitchFamily="18" charset="0"/>
                <a:cs typeface="Times New Roman" panose="02020603050405020304" pitchFamily="18" charset="0"/>
              </a:rPr>
              <a:t>SDGs</a:t>
            </a:r>
            <a:r>
              <a:rPr lang="ja-JP" altLang="en-US" sz="1400" dirty="0" smtClean="0">
                <a:solidFill>
                  <a:srgbClr val="000000"/>
                </a:solidFill>
                <a:latin typeface="Times New Roman" panose="02020603050405020304" pitchFamily="18" charset="0"/>
                <a:cs typeface="Times New Roman" panose="02020603050405020304" pitchFamily="18" charset="0"/>
              </a:rPr>
              <a:t>を達成することで</a:t>
            </a:r>
            <a:r>
              <a:rPr lang="en-US" altLang="ja-JP" sz="1400" dirty="0" smtClean="0">
                <a:solidFill>
                  <a:srgbClr val="000000"/>
                </a:solidFill>
                <a:latin typeface="Times New Roman" panose="02020603050405020304" pitchFamily="18" charset="0"/>
                <a:cs typeface="Times New Roman" panose="02020603050405020304" pitchFamily="18" charset="0"/>
              </a:rPr>
              <a:t>2030</a:t>
            </a:r>
            <a:r>
              <a:rPr lang="ja-JP" altLang="en-US" sz="1400" dirty="0" smtClean="0">
                <a:solidFill>
                  <a:srgbClr val="000000"/>
                </a:solidFill>
                <a:latin typeface="Times New Roman" panose="02020603050405020304" pitchFamily="18" charset="0"/>
                <a:cs typeface="Times New Roman" panose="02020603050405020304" pitchFamily="18" charset="0"/>
              </a:rPr>
              <a:t>年までに少なくとも</a:t>
            </a:r>
            <a:r>
              <a:rPr lang="en-US" altLang="ja-JP" sz="1400" dirty="0" smtClean="0">
                <a:solidFill>
                  <a:srgbClr val="000000"/>
                </a:solidFill>
                <a:latin typeface="Times New Roman" panose="02020603050405020304" pitchFamily="18" charset="0"/>
                <a:cs typeface="Times New Roman" panose="02020603050405020304" pitchFamily="18" charset="0"/>
              </a:rPr>
              <a:t>12</a:t>
            </a:r>
            <a:r>
              <a:rPr lang="ja-JP" altLang="en-US" sz="1400" dirty="0" smtClean="0">
                <a:solidFill>
                  <a:srgbClr val="000000"/>
                </a:solidFill>
                <a:latin typeface="Times New Roman" panose="02020603050405020304" pitchFamily="18" charset="0"/>
                <a:cs typeface="Times New Roman" panose="02020603050405020304" pitchFamily="18" charset="0"/>
              </a:rPr>
              <a:t>兆ドルの経済価値がもたらされ、最大</a:t>
            </a:r>
            <a:r>
              <a:rPr lang="en-US" altLang="ja-JP" sz="1400" dirty="0" smtClean="0">
                <a:solidFill>
                  <a:srgbClr val="000000"/>
                </a:solidFill>
                <a:latin typeface="Times New Roman" panose="02020603050405020304" pitchFamily="18" charset="0"/>
                <a:cs typeface="Times New Roman" panose="02020603050405020304" pitchFamily="18" charset="0"/>
              </a:rPr>
              <a:t>3</a:t>
            </a:r>
            <a:r>
              <a:rPr lang="ja-JP" altLang="en-US" sz="1400" dirty="0" smtClean="0">
                <a:solidFill>
                  <a:srgbClr val="000000"/>
                </a:solidFill>
                <a:latin typeface="Times New Roman" panose="02020603050405020304" pitchFamily="18" charset="0"/>
                <a:cs typeface="Times New Roman" panose="02020603050405020304" pitchFamily="18" charset="0"/>
              </a:rPr>
              <a:t>億</a:t>
            </a:r>
            <a:r>
              <a:rPr lang="en-US" altLang="ja-JP" sz="1400" dirty="0" smtClean="0">
                <a:solidFill>
                  <a:srgbClr val="000000"/>
                </a:solidFill>
                <a:latin typeface="Times New Roman" panose="02020603050405020304" pitchFamily="18" charset="0"/>
                <a:cs typeface="Times New Roman" panose="02020603050405020304" pitchFamily="18" charset="0"/>
              </a:rPr>
              <a:t>8,000</a:t>
            </a:r>
            <a:r>
              <a:rPr lang="ja-JP" altLang="en-US" sz="1400" dirty="0" smtClean="0">
                <a:solidFill>
                  <a:srgbClr val="000000"/>
                </a:solidFill>
                <a:latin typeface="Times New Roman" panose="02020603050405020304" pitchFamily="18" charset="0"/>
                <a:cs typeface="Times New Roman" panose="02020603050405020304" pitchFamily="18" charset="0"/>
              </a:rPr>
              <a:t>万人の雇用が創出される可能性がある。</a:t>
            </a:r>
            <a:endParaRPr lang="en-US" altLang="ja-JP" sz="1400" dirty="0" smtClean="0">
              <a:solidFill>
                <a:srgbClr val="000000"/>
              </a:solidFill>
              <a:latin typeface="Times New Roman" panose="02020603050405020304" pitchFamily="18" charset="0"/>
              <a:cs typeface="Times New Roman" panose="02020603050405020304" pitchFamily="18" charset="0"/>
            </a:endParaRPr>
          </a:p>
          <a:p>
            <a:pPr algn="ctr"/>
            <a:r>
              <a:rPr lang="en-US" altLang="ja-JP" sz="1100" dirty="0" smtClean="0">
                <a:solidFill>
                  <a:srgbClr val="000000"/>
                </a:solidFill>
                <a:latin typeface="Times New Roman" panose="02020603050405020304" pitchFamily="18" charset="0"/>
                <a:cs typeface="Times New Roman" panose="02020603050405020304" pitchFamily="18" charset="0"/>
              </a:rPr>
              <a:t>(Business &amp; Sustainable Development Commission, January 2017)</a:t>
            </a:r>
            <a:endParaRPr lang="ja-JP" altLang="en-US" sz="1100" dirty="0">
              <a:solidFill>
                <a:srgbClr val="000000"/>
              </a:solidFill>
              <a:latin typeface="Times New Roman" panose="02020603050405020304" pitchFamily="18" charset="0"/>
              <a:cs typeface="Times New Roman" panose="02020603050405020304" pitchFamily="18" charset="0"/>
            </a:endParaRPr>
          </a:p>
        </p:txBody>
      </p:sp>
      <p:sp>
        <p:nvSpPr>
          <p:cNvPr id="16" name="角丸四角形 15"/>
          <p:cNvSpPr/>
          <p:nvPr/>
        </p:nvSpPr>
        <p:spPr>
          <a:xfrm>
            <a:off x="5287107" y="1085228"/>
            <a:ext cx="3215473" cy="1517301"/>
          </a:xfrm>
          <a:prstGeom prst="roundRect">
            <a:avLst/>
          </a:prstGeom>
          <a:solidFill>
            <a:srgbClr val="6699FF"/>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0000"/>
                </a:solidFill>
                <a:latin typeface="Times New Roman" panose="02020603050405020304" pitchFamily="18" charset="0"/>
                <a:cs typeface="Times New Roman" panose="02020603050405020304" pitchFamily="18" charset="0"/>
              </a:rPr>
              <a:t>日本</a:t>
            </a:r>
            <a:r>
              <a:rPr lang="ja-JP" altLang="en-US" sz="1400" dirty="0" smtClean="0">
                <a:solidFill>
                  <a:srgbClr val="000000"/>
                </a:solidFill>
                <a:latin typeface="Times New Roman" panose="02020603050405020304" pitchFamily="18" charset="0"/>
                <a:cs typeface="Times New Roman" panose="02020603050405020304" pitchFamily="18" charset="0"/>
              </a:rPr>
              <a:t>企業は</a:t>
            </a:r>
            <a:r>
              <a:rPr lang="en-US" altLang="ja-JP" sz="1400" dirty="0" smtClean="0">
                <a:solidFill>
                  <a:srgbClr val="000000"/>
                </a:solidFill>
                <a:latin typeface="Times New Roman" panose="02020603050405020304" pitchFamily="18" charset="0"/>
                <a:cs typeface="Times New Roman" panose="02020603050405020304" pitchFamily="18" charset="0"/>
              </a:rPr>
              <a:t>17</a:t>
            </a:r>
            <a:r>
              <a:rPr lang="ja-JP" altLang="en-US" sz="1400" dirty="0" smtClean="0">
                <a:solidFill>
                  <a:srgbClr val="000000"/>
                </a:solidFill>
                <a:latin typeface="Times New Roman" panose="02020603050405020304" pitchFamily="18" charset="0"/>
                <a:cs typeface="Times New Roman" panose="02020603050405020304" pitchFamily="18" charset="0"/>
              </a:rPr>
              <a:t>の目標のうち、達成を示す緑色は、「質の高い教育」「安全な水とトイレ」「産業と技術革新基盤」のみ。「貧困」「ジェンダー平等」など</a:t>
            </a:r>
            <a:r>
              <a:rPr lang="en-US" altLang="ja-JP" sz="1400" dirty="0" smtClean="0">
                <a:solidFill>
                  <a:srgbClr val="000000"/>
                </a:solidFill>
                <a:latin typeface="Times New Roman" panose="02020603050405020304" pitchFamily="18" charset="0"/>
                <a:cs typeface="Times New Roman" panose="02020603050405020304" pitchFamily="18" charset="0"/>
              </a:rPr>
              <a:t>7</a:t>
            </a:r>
            <a:r>
              <a:rPr lang="ja-JP" altLang="en-US" sz="1400" dirty="0" smtClean="0">
                <a:solidFill>
                  <a:srgbClr val="000000"/>
                </a:solidFill>
                <a:latin typeface="Times New Roman" panose="02020603050405020304" pitchFamily="18" charset="0"/>
                <a:cs typeface="Times New Roman" panose="02020603050405020304" pitchFamily="18" charset="0"/>
              </a:rPr>
              <a:t>項目は未達の「赤色」。世界</a:t>
            </a:r>
            <a:r>
              <a:rPr lang="en-US" altLang="ja-JP" sz="1400" dirty="0" smtClean="0">
                <a:solidFill>
                  <a:srgbClr val="000000"/>
                </a:solidFill>
                <a:latin typeface="Times New Roman" panose="02020603050405020304" pitchFamily="18" charset="0"/>
                <a:cs typeface="Times New Roman" panose="02020603050405020304" pitchFamily="18" charset="0"/>
              </a:rPr>
              <a:t>18</a:t>
            </a:r>
            <a:r>
              <a:rPr lang="ja-JP" altLang="en-US" sz="1400" dirty="0" smtClean="0">
                <a:solidFill>
                  <a:srgbClr val="000000"/>
                </a:solidFill>
                <a:latin typeface="Times New Roman" panose="02020603050405020304" pitchFamily="18" charset="0"/>
                <a:cs typeface="Times New Roman" panose="02020603050405020304" pitchFamily="18" charset="0"/>
              </a:rPr>
              <a:t>位。</a:t>
            </a:r>
            <a:endParaRPr lang="en-US" altLang="ja-JP" sz="1400" dirty="0" smtClean="0">
              <a:solidFill>
                <a:srgbClr val="000000"/>
              </a:solidFill>
              <a:latin typeface="Times New Roman" panose="02020603050405020304" pitchFamily="18" charset="0"/>
              <a:cs typeface="Times New Roman" panose="02020603050405020304" pitchFamily="18" charset="0"/>
            </a:endParaRPr>
          </a:p>
          <a:p>
            <a:pPr algn="ctr"/>
            <a:r>
              <a:rPr lang="en-US" altLang="ja-JP" sz="1100" dirty="0" smtClean="0">
                <a:solidFill>
                  <a:srgbClr val="000000"/>
                </a:solidFill>
                <a:latin typeface="Times New Roman" panose="02020603050405020304" pitchFamily="18" charset="0"/>
                <a:cs typeface="Times New Roman" panose="02020603050405020304" pitchFamily="18" charset="0"/>
              </a:rPr>
              <a:t>(SDG INDEX &amp; DASHBOARDS, January 2017)</a:t>
            </a:r>
            <a:endParaRPr lang="ja-JP" altLang="en-US" sz="1100" dirty="0">
              <a:solidFill>
                <a:srgbClr val="000000"/>
              </a:solidFill>
              <a:latin typeface="Times New Roman" panose="02020603050405020304" pitchFamily="18" charset="0"/>
              <a:cs typeface="Times New Roman" panose="02020603050405020304" pitchFamily="18" charset="0"/>
            </a:endParaRPr>
          </a:p>
        </p:txBody>
      </p:sp>
      <p:sp>
        <p:nvSpPr>
          <p:cNvPr id="9" name="左右矢印 8"/>
          <p:cNvSpPr/>
          <p:nvPr/>
        </p:nvSpPr>
        <p:spPr>
          <a:xfrm>
            <a:off x="3647552" y="1492186"/>
            <a:ext cx="1467059" cy="703385"/>
          </a:xfrm>
          <a:prstGeom prst="leftRightArrow">
            <a:avLst/>
          </a:prstGeom>
          <a:gradFill>
            <a:gsLst>
              <a:gs pos="0">
                <a:schemeClr val="bg1">
                  <a:lumMod val="75000"/>
                </a:schemeClr>
              </a:gs>
              <a:gs pos="50000">
                <a:schemeClr val="bg1"/>
              </a:gs>
              <a:gs pos="100000">
                <a:schemeClr val="bg1">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nvGrpSpPr>
          <p:cNvPr id="3" name="グループ化 2"/>
          <p:cNvGrpSpPr/>
          <p:nvPr/>
        </p:nvGrpSpPr>
        <p:grpSpPr>
          <a:xfrm>
            <a:off x="396909" y="2773350"/>
            <a:ext cx="7968344" cy="1045029"/>
            <a:chOff x="396909" y="2964262"/>
            <a:chExt cx="7968344" cy="1045029"/>
          </a:xfrm>
        </p:grpSpPr>
        <p:sp>
          <p:nvSpPr>
            <p:cNvPr id="15" name="二等辺三角形 14"/>
            <p:cNvSpPr/>
            <p:nvPr/>
          </p:nvSpPr>
          <p:spPr>
            <a:xfrm flipV="1">
              <a:off x="3381270" y="2964262"/>
              <a:ext cx="1999622" cy="303963"/>
            </a:xfrm>
            <a:prstGeom prst="triangle">
              <a:avLst/>
            </a:prstGeom>
            <a:gradFill>
              <a:gsLst>
                <a:gs pos="0">
                  <a:schemeClr val="bg1">
                    <a:lumMod val="75000"/>
                  </a:schemeClr>
                </a:gs>
                <a:gs pos="50000">
                  <a:schemeClr val="bg1"/>
                </a:gs>
                <a:gs pos="100000">
                  <a:schemeClr val="bg1">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9" name="正方形/長方形 18"/>
            <p:cNvSpPr/>
            <p:nvPr/>
          </p:nvSpPr>
          <p:spPr>
            <a:xfrm>
              <a:off x="396909" y="3429000"/>
              <a:ext cx="7968344" cy="580291"/>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w="952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smtClean="0">
                  <a:solidFill>
                    <a:srgbClr val="000000"/>
                  </a:solidFill>
                  <a:latin typeface="Times New Roman" panose="02020603050405020304" pitchFamily="18" charset="0"/>
                  <a:cs typeface="Times New Roman" panose="02020603050405020304" pitchFamily="18" charset="0"/>
                </a:rPr>
                <a:t>　日本企業が、</a:t>
              </a:r>
              <a:r>
                <a:rPr lang="en-US" altLang="ja-JP" sz="1600" dirty="0" smtClean="0">
                  <a:solidFill>
                    <a:srgbClr val="000000"/>
                  </a:solidFill>
                  <a:latin typeface="Times New Roman" panose="02020603050405020304" pitchFamily="18" charset="0"/>
                  <a:cs typeface="Times New Roman" panose="02020603050405020304" pitchFamily="18" charset="0"/>
                </a:rPr>
                <a:t>SDGs</a:t>
              </a:r>
              <a:r>
                <a:rPr lang="ja-JP" altLang="en-US" sz="1600" dirty="0" smtClean="0">
                  <a:solidFill>
                    <a:srgbClr val="000000"/>
                  </a:solidFill>
                  <a:latin typeface="Times New Roman" panose="02020603050405020304" pitchFamily="18" charset="0"/>
                  <a:cs typeface="Times New Roman" panose="02020603050405020304" pitchFamily="18" charset="0"/>
                </a:rPr>
                <a:t>をめぐる一連の動きを、自社の競争力強化に結びつけるために何が求められるか？</a:t>
              </a:r>
              <a:endParaRPr lang="en-US" altLang="ja-JP" dirty="0" smtClean="0">
                <a:solidFill>
                  <a:srgbClr val="000000"/>
                </a:solidFill>
                <a:latin typeface="Times New Roman" panose="02020603050405020304" pitchFamily="18" charset="0"/>
                <a:cs typeface="Times New Roman" panose="02020603050405020304" pitchFamily="18" charset="0"/>
              </a:endParaRPr>
            </a:p>
          </p:txBody>
        </p:sp>
      </p:grpSp>
      <p:grpSp>
        <p:nvGrpSpPr>
          <p:cNvPr id="4" name="グループ化 3"/>
          <p:cNvGrpSpPr/>
          <p:nvPr/>
        </p:nvGrpSpPr>
        <p:grpSpPr>
          <a:xfrm>
            <a:off x="441289" y="4000923"/>
            <a:ext cx="2396533" cy="1585968"/>
            <a:chOff x="441289" y="4191835"/>
            <a:chExt cx="2396533" cy="1585968"/>
          </a:xfrm>
        </p:grpSpPr>
        <p:sp>
          <p:nvSpPr>
            <p:cNvPr id="20" name="二等辺三角形 19"/>
            <p:cNvSpPr/>
            <p:nvPr/>
          </p:nvSpPr>
          <p:spPr>
            <a:xfrm flipV="1">
              <a:off x="639745" y="4191835"/>
              <a:ext cx="1999622" cy="303963"/>
            </a:xfrm>
            <a:prstGeom prst="triangle">
              <a:avLst/>
            </a:prstGeom>
            <a:gradFill>
              <a:gsLst>
                <a:gs pos="0">
                  <a:schemeClr val="bg1">
                    <a:lumMod val="75000"/>
                  </a:schemeClr>
                </a:gs>
                <a:gs pos="50000">
                  <a:schemeClr val="bg1"/>
                </a:gs>
                <a:gs pos="100000">
                  <a:schemeClr val="bg1">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3" name="正方形/長方形 22"/>
            <p:cNvSpPr/>
            <p:nvPr/>
          </p:nvSpPr>
          <p:spPr>
            <a:xfrm>
              <a:off x="441289" y="4642339"/>
              <a:ext cx="2396533" cy="1135464"/>
            </a:xfrm>
            <a:prstGeom prst="rect">
              <a:avLst/>
            </a:prstGeom>
            <a:solidFill>
              <a:srgbClr val="FFCC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000000"/>
                  </a:solidFill>
                  <a:latin typeface="Times New Roman" panose="02020603050405020304" pitchFamily="18" charset="0"/>
                  <a:cs typeface="Times New Roman" panose="02020603050405020304" pitchFamily="18" charset="0"/>
                </a:rPr>
                <a:t>日本の経営者の</a:t>
              </a:r>
              <a:r>
                <a:rPr lang="en-US" altLang="ja-JP" sz="1600" dirty="0" smtClean="0">
                  <a:solidFill>
                    <a:srgbClr val="000000"/>
                  </a:solidFill>
                  <a:latin typeface="Times New Roman" panose="02020603050405020304" pitchFamily="18" charset="0"/>
                  <a:cs typeface="Times New Roman" panose="02020603050405020304" pitchFamily="18" charset="0"/>
                </a:rPr>
                <a:t>SDGs</a:t>
              </a:r>
              <a:r>
                <a:rPr lang="ja-JP" altLang="en-US" sz="1600" dirty="0" smtClean="0">
                  <a:solidFill>
                    <a:srgbClr val="000000"/>
                  </a:solidFill>
                  <a:latin typeface="Times New Roman" panose="02020603050405020304" pitchFamily="18" charset="0"/>
                  <a:cs typeface="Times New Roman" panose="02020603050405020304" pitchFamily="18" charset="0"/>
                </a:rPr>
                <a:t>に対する意識が欧州企業と比べると相対的に低い。</a:t>
              </a:r>
              <a:endParaRPr lang="ja-JP" altLang="en-US" sz="1600" dirty="0">
                <a:solidFill>
                  <a:srgbClr val="000000"/>
                </a:solidFill>
                <a:latin typeface="Times New Roman" panose="02020603050405020304" pitchFamily="18" charset="0"/>
                <a:cs typeface="Times New Roman" panose="02020603050405020304" pitchFamily="18" charset="0"/>
              </a:endParaRPr>
            </a:p>
          </p:txBody>
        </p:sp>
      </p:grpSp>
      <p:grpSp>
        <p:nvGrpSpPr>
          <p:cNvPr id="6" name="グループ化 5"/>
          <p:cNvGrpSpPr/>
          <p:nvPr/>
        </p:nvGrpSpPr>
        <p:grpSpPr>
          <a:xfrm>
            <a:off x="3217984" y="4000922"/>
            <a:ext cx="2396533" cy="1607741"/>
            <a:chOff x="3217984" y="4191834"/>
            <a:chExt cx="2396533" cy="1607741"/>
          </a:xfrm>
        </p:grpSpPr>
        <p:sp>
          <p:nvSpPr>
            <p:cNvPr id="21" name="二等辺三角形 20"/>
            <p:cNvSpPr/>
            <p:nvPr/>
          </p:nvSpPr>
          <p:spPr>
            <a:xfrm flipV="1">
              <a:off x="3416440" y="4191834"/>
              <a:ext cx="1999622" cy="303963"/>
            </a:xfrm>
            <a:prstGeom prst="triangle">
              <a:avLst/>
            </a:prstGeom>
            <a:gradFill>
              <a:gsLst>
                <a:gs pos="0">
                  <a:schemeClr val="bg1">
                    <a:lumMod val="75000"/>
                  </a:schemeClr>
                </a:gs>
                <a:gs pos="50000">
                  <a:schemeClr val="bg1"/>
                </a:gs>
                <a:gs pos="100000">
                  <a:schemeClr val="bg1">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4" name="正方形/長方形 23"/>
            <p:cNvSpPr/>
            <p:nvPr/>
          </p:nvSpPr>
          <p:spPr>
            <a:xfrm>
              <a:off x="3217984" y="4664111"/>
              <a:ext cx="2396533" cy="1135464"/>
            </a:xfrm>
            <a:prstGeom prst="rect">
              <a:avLst/>
            </a:prstGeom>
            <a:solidFill>
              <a:srgbClr val="FFCC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rgbClr val="000000"/>
                  </a:solidFill>
                  <a:latin typeface="Times New Roman" panose="02020603050405020304" pitchFamily="18" charset="0"/>
                  <a:cs typeface="Times New Roman" panose="02020603050405020304" pitchFamily="18" charset="0"/>
                </a:rPr>
                <a:t>SDGs</a:t>
              </a:r>
              <a:r>
                <a:rPr lang="ja-JP" altLang="en-US" sz="1600" dirty="0" smtClean="0">
                  <a:solidFill>
                    <a:srgbClr val="000000"/>
                  </a:solidFill>
                  <a:latin typeface="Times New Roman" panose="02020603050405020304" pitchFamily="18" charset="0"/>
                  <a:cs typeface="Times New Roman" panose="02020603050405020304" pitchFamily="18" charset="0"/>
                </a:rPr>
                <a:t>を事業機会と考える日本の経営者の割合が欧州企業と比べると相対的に低い。</a:t>
              </a:r>
              <a:endParaRPr lang="ja-JP" altLang="en-US" sz="1600" dirty="0">
                <a:solidFill>
                  <a:srgbClr val="000000"/>
                </a:solidFill>
                <a:latin typeface="Times New Roman" panose="02020603050405020304" pitchFamily="18" charset="0"/>
                <a:cs typeface="Times New Roman" panose="02020603050405020304" pitchFamily="18" charset="0"/>
              </a:endParaRPr>
            </a:p>
          </p:txBody>
        </p:sp>
      </p:grpSp>
      <p:grpSp>
        <p:nvGrpSpPr>
          <p:cNvPr id="8" name="グループ化 7"/>
          <p:cNvGrpSpPr/>
          <p:nvPr/>
        </p:nvGrpSpPr>
        <p:grpSpPr>
          <a:xfrm>
            <a:off x="6008075" y="4000921"/>
            <a:ext cx="2396533" cy="1611093"/>
            <a:chOff x="6008075" y="4191833"/>
            <a:chExt cx="2396533" cy="1611093"/>
          </a:xfrm>
        </p:grpSpPr>
        <p:sp>
          <p:nvSpPr>
            <p:cNvPr id="22" name="二等辺三角形 21"/>
            <p:cNvSpPr/>
            <p:nvPr/>
          </p:nvSpPr>
          <p:spPr>
            <a:xfrm flipV="1">
              <a:off x="6206531" y="4191833"/>
              <a:ext cx="1999622" cy="303963"/>
            </a:xfrm>
            <a:prstGeom prst="triangle">
              <a:avLst/>
            </a:prstGeom>
            <a:gradFill>
              <a:gsLst>
                <a:gs pos="0">
                  <a:schemeClr val="bg1">
                    <a:lumMod val="75000"/>
                  </a:schemeClr>
                </a:gs>
                <a:gs pos="50000">
                  <a:schemeClr val="bg1"/>
                </a:gs>
                <a:gs pos="100000">
                  <a:schemeClr val="bg1">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5" name="正方形/長方形 24"/>
            <p:cNvSpPr/>
            <p:nvPr/>
          </p:nvSpPr>
          <p:spPr>
            <a:xfrm>
              <a:off x="6008075" y="4667462"/>
              <a:ext cx="2396533" cy="1135464"/>
            </a:xfrm>
            <a:prstGeom prst="rect">
              <a:avLst/>
            </a:prstGeom>
            <a:solidFill>
              <a:srgbClr val="FFCC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000000"/>
                  </a:solidFill>
                  <a:latin typeface="Times New Roman" panose="02020603050405020304" pitchFamily="18" charset="0"/>
                  <a:cs typeface="Times New Roman" panose="02020603050405020304" pitchFamily="18" charset="0"/>
                </a:rPr>
                <a:t>取り組みテーマの「チェリー・ピッキング」「</a:t>
              </a:r>
              <a:r>
                <a:rPr lang="en-US" altLang="ja-JP" sz="1600" dirty="0" smtClean="0">
                  <a:solidFill>
                    <a:srgbClr val="000000"/>
                  </a:solidFill>
                  <a:latin typeface="Times New Roman" panose="02020603050405020304" pitchFamily="18" charset="0"/>
                  <a:cs typeface="Times New Roman" panose="02020603050405020304" pitchFamily="18" charset="0"/>
                </a:rPr>
                <a:t>SDGs</a:t>
              </a:r>
              <a:r>
                <a:rPr lang="ja-JP" altLang="en-US" sz="1600" dirty="0" smtClean="0">
                  <a:solidFill>
                    <a:srgbClr val="000000"/>
                  </a:solidFill>
                  <a:latin typeface="Times New Roman" panose="02020603050405020304" pitchFamily="18" charset="0"/>
                  <a:cs typeface="Times New Roman" panose="02020603050405020304" pitchFamily="18" charset="0"/>
                </a:rPr>
                <a:t>ウォッシュ」「マイナスの影響無視」「短期視点」。</a:t>
              </a:r>
              <a:endParaRPr lang="ja-JP" altLang="en-US" sz="1600" dirty="0">
                <a:solidFill>
                  <a:srgbClr val="000000"/>
                </a:solidFill>
                <a:latin typeface="Times New Roman" panose="02020603050405020304" pitchFamily="18" charset="0"/>
                <a:cs typeface="Times New Roman" panose="02020603050405020304" pitchFamily="18" charset="0"/>
              </a:endParaRPr>
            </a:p>
          </p:txBody>
        </p:sp>
      </p:grpSp>
      <p:sp>
        <p:nvSpPr>
          <p:cNvPr id="26" name="正方形/長方形 25"/>
          <p:cNvSpPr/>
          <p:nvPr/>
        </p:nvSpPr>
        <p:spPr>
          <a:xfrm>
            <a:off x="432077" y="5802092"/>
            <a:ext cx="8229601" cy="580291"/>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w="952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anose="05000000000000000000" pitchFamily="2" charset="2"/>
              <a:buChar char="ü"/>
            </a:pPr>
            <a:r>
              <a:rPr lang="ja-JP" altLang="en-US" sz="1600" dirty="0" smtClean="0">
                <a:solidFill>
                  <a:srgbClr val="000000"/>
                </a:solidFill>
                <a:latin typeface="Times New Roman" panose="02020603050405020304" pitchFamily="18" charset="0"/>
                <a:cs typeface="Times New Roman" panose="02020603050405020304" pitchFamily="18" charset="0"/>
              </a:rPr>
              <a:t>なぜ日本企業の経営者は、</a:t>
            </a:r>
            <a:r>
              <a:rPr lang="en-US" altLang="ja-JP" sz="1600" dirty="0" smtClean="0">
                <a:solidFill>
                  <a:srgbClr val="000000"/>
                </a:solidFill>
                <a:latin typeface="Times New Roman" panose="02020603050405020304" pitchFamily="18" charset="0"/>
                <a:cs typeface="Times New Roman" panose="02020603050405020304" pitchFamily="18" charset="0"/>
              </a:rPr>
              <a:t>SDGs</a:t>
            </a:r>
            <a:r>
              <a:rPr lang="ja-JP" altLang="en-US" sz="1600" dirty="0" smtClean="0">
                <a:solidFill>
                  <a:srgbClr val="000000"/>
                </a:solidFill>
                <a:latin typeface="Times New Roman" panose="02020603050405020304" pitchFamily="18" charset="0"/>
                <a:cs typeface="Times New Roman" panose="02020603050405020304" pitchFamily="18" charset="0"/>
              </a:rPr>
              <a:t>に対する意識が必ずしも高くないのか。</a:t>
            </a:r>
            <a:endParaRPr lang="en-US" altLang="ja-JP" sz="1600"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ja-JP" altLang="en-US" sz="1600" dirty="0" smtClean="0">
                <a:solidFill>
                  <a:srgbClr val="000000"/>
                </a:solidFill>
                <a:latin typeface="Times New Roman" panose="02020603050405020304" pitchFamily="18" charset="0"/>
                <a:cs typeface="Times New Roman" panose="02020603050405020304" pitchFamily="18" charset="0"/>
              </a:rPr>
              <a:t>日本企業が</a:t>
            </a:r>
            <a:r>
              <a:rPr lang="en-US" altLang="ja-JP" sz="1600" dirty="0" smtClean="0">
                <a:solidFill>
                  <a:srgbClr val="000000"/>
                </a:solidFill>
                <a:latin typeface="Times New Roman" panose="02020603050405020304" pitchFamily="18" charset="0"/>
                <a:cs typeface="Times New Roman" panose="02020603050405020304" pitchFamily="18" charset="0"/>
              </a:rPr>
              <a:t>SDGs</a:t>
            </a:r>
            <a:r>
              <a:rPr lang="ja-JP" altLang="en-US" sz="1600" dirty="0" smtClean="0">
                <a:solidFill>
                  <a:srgbClr val="000000"/>
                </a:solidFill>
                <a:latin typeface="Times New Roman" panose="02020603050405020304" pitchFamily="18" charset="0"/>
                <a:cs typeface="Times New Roman" panose="02020603050405020304" pitchFamily="18" charset="0"/>
              </a:rPr>
              <a:t>の達成に貢献するためには何が求められるのか。</a:t>
            </a:r>
            <a:endParaRPr lang="en-US" altLang="ja-JP" dirty="0" smtClean="0">
              <a:solidFill>
                <a:srgbClr val="000000"/>
              </a:solidFill>
              <a:latin typeface="Times New Roman" panose="02020603050405020304" pitchFamily="18" charset="0"/>
              <a:cs typeface="Times New Roman" panose="02020603050405020304" pitchFamily="18" charset="0"/>
            </a:endParaRPr>
          </a:p>
        </p:txBody>
      </p:sp>
      <p:sp>
        <p:nvSpPr>
          <p:cNvPr id="27" name="テキスト ボックス 26"/>
          <p:cNvSpPr txBox="1"/>
          <p:nvPr/>
        </p:nvSpPr>
        <p:spPr>
          <a:xfrm>
            <a:off x="4059532" y="6432623"/>
            <a:ext cx="4602145" cy="384721"/>
          </a:xfrm>
          <a:prstGeom prst="rect">
            <a:avLst/>
          </a:prstGeom>
          <a:noFill/>
        </p:spPr>
        <p:txBody>
          <a:bodyPr wrap="square" rtlCol="0">
            <a:spAutoFit/>
          </a:bodyPr>
          <a:lstStyle/>
          <a:p>
            <a:pPr marL="266700" indent="-266700"/>
            <a:r>
              <a:rPr lang="ja-JP" altLang="en-US" sz="900" dirty="0">
                <a:solidFill>
                  <a:srgbClr val="000000"/>
                </a:solidFill>
              </a:rPr>
              <a:t>（</a:t>
            </a:r>
            <a:r>
              <a:rPr lang="ja-JP" altLang="en-US" sz="900" dirty="0" smtClean="0">
                <a:solidFill>
                  <a:srgbClr val="000000"/>
                </a:solidFill>
              </a:rPr>
              <a:t>出所）</a:t>
            </a:r>
            <a:r>
              <a:rPr lang="ja-JP" altLang="en-US" sz="900" dirty="0">
                <a:solidFill>
                  <a:srgbClr val="000000"/>
                </a:solidFill>
              </a:rPr>
              <a:t>企業活力研究所「社会課題（</a:t>
            </a:r>
            <a:r>
              <a:rPr lang="en-US" altLang="ja-JP" sz="900" dirty="0">
                <a:solidFill>
                  <a:srgbClr val="000000"/>
                </a:solidFill>
              </a:rPr>
              <a:t>SDGs</a:t>
            </a:r>
            <a:r>
              <a:rPr lang="ja-JP" altLang="en-US" sz="900" dirty="0">
                <a:solidFill>
                  <a:srgbClr val="000000"/>
                </a:solidFill>
              </a:rPr>
              <a:t>等）解決に向けた取り組みと国際機関・政府・産業界の連携の在り方」（平成</a:t>
            </a:r>
            <a:r>
              <a:rPr lang="en-US" altLang="ja-JP" sz="900" dirty="0">
                <a:solidFill>
                  <a:srgbClr val="000000"/>
                </a:solidFill>
              </a:rPr>
              <a:t>28</a:t>
            </a:r>
            <a:r>
              <a:rPr lang="ja-JP" altLang="en-US" sz="900" dirty="0">
                <a:solidFill>
                  <a:srgbClr val="000000"/>
                </a:solidFill>
              </a:rPr>
              <a:t>年度</a:t>
            </a:r>
            <a:r>
              <a:rPr lang="en-US" altLang="ja-JP" sz="900" dirty="0">
                <a:solidFill>
                  <a:srgbClr val="000000"/>
                </a:solidFill>
              </a:rPr>
              <a:t>CSR</a:t>
            </a:r>
            <a:r>
              <a:rPr lang="ja-JP" altLang="en-US" sz="900" dirty="0">
                <a:solidFill>
                  <a:srgbClr val="000000"/>
                </a:solidFill>
              </a:rPr>
              <a:t>研究会報告書）、</a:t>
            </a:r>
            <a:r>
              <a:rPr lang="en-US" altLang="ja-JP" sz="900" dirty="0">
                <a:solidFill>
                  <a:srgbClr val="000000"/>
                </a:solidFill>
              </a:rPr>
              <a:t>2016</a:t>
            </a:r>
            <a:r>
              <a:rPr lang="ja-JP" altLang="en-US" sz="900" dirty="0">
                <a:solidFill>
                  <a:srgbClr val="000000"/>
                </a:solidFill>
              </a:rPr>
              <a:t>年</a:t>
            </a:r>
            <a:r>
              <a:rPr lang="ja-JP" altLang="en-US" sz="1000" dirty="0">
                <a:solidFill>
                  <a:srgbClr val="000000"/>
                </a:solidFill>
              </a:rPr>
              <a:t>。</a:t>
            </a:r>
            <a:endParaRPr lang="en-US" altLang="ja-JP" sz="1000" dirty="0">
              <a:solidFill>
                <a:srgbClr val="000000"/>
              </a:solidFill>
            </a:endParaRPr>
          </a:p>
        </p:txBody>
      </p:sp>
    </p:spTree>
    <p:extLst>
      <p:ext uri="{BB962C8B-B14F-4D97-AF65-F5344CB8AC3E}">
        <p14:creationId xmlns:p14="http://schemas.microsoft.com/office/powerpoint/2010/main" val="131476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95263"/>
            <a:ext cx="7692013" cy="712787"/>
          </a:xfrm>
        </p:spPr>
        <p:txBody>
          <a:bodyPr/>
          <a:lstStyle/>
          <a:p>
            <a:r>
              <a:rPr lang="ja-JP" altLang="en-US" sz="2800" dirty="0" smtClean="0"/>
              <a:t>変化③企業開示改革</a:t>
            </a:r>
            <a:endParaRPr kumimoji="1" lang="ja-JP" altLang="en-US" sz="2800" dirty="0"/>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122</a:t>
            </a:fld>
            <a:endParaRPr lang="en-US" altLang="ja-JP">
              <a:solidFill>
                <a:srgbClr val="000000"/>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993673835"/>
              </p:ext>
            </p:extLst>
          </p:nvPr>
        </p:nvGraphicFramePr>
        <p:xfrm>
          <a:off x="160774" y="1246274"/>
          <a:ext cx="8822452" cy="4199930"/>
        </p:xfrm>
        <a:graphic>
          <a:graphicData uri="http://schemas.openxmlformats.org/drawingml/2006/table">
            <a:tbl>
              <a:tblPr firstRow="1" bandRow="1">
                <a:tableStyleId>{5C22544A-7EE6-4342-B048-85BDC9FD1C3A}</a:tableStyleId>
              </a:tblPr>
              <a:tblGrid>
                <a:gridCol w="2205613"/>
                <a:gridCol w="3029578"/>
                <a:gridCol w="716298"/>
                <a:gridCol w="2870963"/>
              </a:tblGrid>
              <a:tr h="839986">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変更内容</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期待される影響</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9986">
                <a:tc>
                  <a:txBody>
                    <a:bodyPr/>
                    <a:lstStyle/>
                    <a:p>
                      <a:pPr algn="ctr"/>
                      <a:r>
                        <a:rPr kumimoji="1" lang="ja-JP" altLang="en-US" dirty="0" smtClean="0"/>
                        <a:t>決算短信の簡素化</a:t>
                      </a:r>
                      <a:endParaRPr kumimoji="1" lang="en-US" altLang="ja-JP" dirty="0" smtClean="0"/>
                    </a:p>
                    <a:p>
                      <a:pPr algn="ctr"/>
                      <a:r>
                        <a:rPr kumimoji="1" lang="ja-JP" altLang="en-US" dirty="0" smtClean="0"/>
                        <a:t>（</a:t>
                      </a:r>
                      <a:r>
                        <a:rPr kumimoji="1" lang="en-US" altLang="ja-JP" dirty="0" smtClean="0"/>
                        <a:t>2017</a:t>
                      </a:r>
                      <a:r>
                        <a:rPr kumimoji="1" lang="ja-JP" altLang="en-US" dirty="0" smtClean="0"/>
                        <a:t>年</a:t>
                      </a:r>
                      <a:r>
                        <a:rPr kumimoji="1" lang="en-US" altLang="ja-JP" dirty="0" smtClean="0"/>
                        <a:t>4</a:t>
                      </a:r>
                      <a:r>
                        <a:rPr kumimoji="1" lang="ja-JP" altLang="en-US" dirty="0" smtClean="0"/>
                        <a:t>月～）</a:t>
                      </a:r>
                      <a:endParaRPr kumimoji="1" lang="ja-JP" alt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buFont typeface="Arial" panose="020B0604020202020204" pitchFamily="34" charset="0"/>
                        <a:buChar char="•"/>
                      </a:pPr>
                      <a:r>
                        <a:rPr kumimoji="1" lang="ja-JP" altLang="en-US" sz="1600" dirty="0" smtClean="0"/>
                        <a:t>有価証券報告書、決算短信、事業報告等の重複</a:t>
                      </a:r>
                      <a:endParaRPr kumimoji="1" lang="en-US" altLang="ja-JP" sz="1600" dirty="0" smtClean="0"/>
                    </a:p>
                    <a:p>
                      <a:pPr marL="180975" indent="-180975">
                        <a:buFont typeface="Arial" panose="020B0604020202020204" pitchFamily="34" charset="0"/>
                        <a:buChar char="•"/>
                      </a:pPr>
                      <a:r>
                        <a:rPr kumimoji="1" lang="ja-JP" altLang="en-US" sz="1600" dirty="0" smtClean="0"/>
                        <a:t>四半期決算の取り扱い討議</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t>→</a:t>
                      </a:r>
                      <a:endParaRPr kumimoji="1" lang="ja-JP" alt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ü"/>
                      </a:pPr>
                      <a:r>
                        <a:rPr kumimoji="1" lang="en-US" altLang="ja-JP" sz="1600" dirty="0" smtClean="0">
                          <a:latin typeface="Times New Roman" panose="02020603050405020304" pitchFamily="18" charset="0"/>
                          <a:cs typeface="Times New Roman" panose="02020603050405020304" pitchFamily="18" charset="0"/>
                        </a:rPr>
                        <a:t>Information Overload</a:t>
                      </a:r>
                      <a:r>
                        <a:rPr kumimoji="1" lang="ja-JP" altLang="en-US" sz="1600" dirty="0" smtClean="0">
                          <a:latin typeface="Times New Roman" panose="02020603050405020304" pitchFamily="18" charset="0"/>
                          <a:cs typeface="Times New Roman" panose="02020603050405020304" pitchFamily="18" charset="0"/>
                        </a:rPr>
                        <a:t>（情報開示負担）の解消。</a:t>
                      </a:r>
                      <a:endParaRPr kumimoji="1" lang="en-US" altLang="ja-JP" sz="16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kumimoji="1" lang="ja-JP" altLang="en-US" sz="1600" dirty="0" smtClean="0">
                          <a:latin typeface="Times New Roman" panose="02020603050405020304" pitchFamily="18" charset="0"/>
                          <a:cs typeface="Times New Roman" panose="02020603050405020304" pitchFamily="18" charset="0"/>
                        </a:rPr>
                        <a:t>対話･ｴﾝｹﾞｰｼﾞﾒﾝﾄの深化。</a:t>
                      </a:r>
                      <a:endParaRPr kumimoji="1" lang="ja-JP"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9986">
                <a:tc>
                  <a:txBody>
                    <a:bodyPr/>
                    <a:lstStyle/>
                    <a:p>
                      <a:pPr algn="ctr"/>
                      <a:r>
                        <a:rPr kumimoji="1" lang="en-US" altLang="ja-JP" dirty="0" smtClean="0"/>
                        <a:t>Regulation FD</a:t>
                      </a:r>
                    </a:p>
                    <a:p>
                      <a:pPr algn="ctr"/>
                      <a:r>
                        <a:rPr kumimoji="1" lang="ja-JP" altLang="en-US" dirty="0" smtClean="0"/>
                        <a:t>（</a:t>
                      </a:r>
                      <a:r>
                        <a:rPr kumimoji="1" lang="en-US" altLang="ja-JP" dirty="0" smtClean="0"/>
                        <a:t>2018</a:t>
                      </a:r>
                      <a:r>
                        <a:rPr kumimoji="1" lang="ja-JP" altLang="en-US" dirty="0" smtClean="0"/>
                        <a:t>年？～）</a:t>
                      </a:r>
                      <a:endParaRPr kumimoji="1" lang="ja-JP" alt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buFont typeface="Arial" panose="020B0604020202020204" pitchFamily="34" charset="0"/>
                        <a:buChar char="•"/>
                      </a:pPr>
                      <a:r>
                        <a:rPr kumimoji="1" lang="ja-JP" altLang="en-US" sz="1600" dirty="0" smtClean="0"/>
                        <a:t>プレビュー取材の禁止</a:t>
                      </a:r>
                      <a:endParaRPr kumimoji="1" lang="en-US" altLang="ja-JP" sz="1600" dirty="0" smtClean="0"/>
                    </a:p>
                    <a:p>
                      <a:pPr marL="180975" indent="-180975">
                        <a:buFont typeface="Arial" panose="020B0604020202020204" pitchFamily="34" charset="0"/>
                        <a:buChar char="•"/>
                      </a:pPr>
                      <a:r>
                        <a:rPr kumimoji="1" lang="ja-JP" altLang="en-US" sz="1600" dirty="0" smtClean="0"/>
                        <a:t>重要情報の管理の徹底</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mtClean="0"/>
                        <a:t>→</a:t>
                      </a:r>
                      <a:endParaRPr kumimoji="1" lang="ja-JP" alt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ü"/>
                      </a:pPr>
                      <a:r>
                        <a:rPr kumimoji="1" lang="ja-JP" altLang="en-US" sz="1600" dirty="0" smtClean="0"/>
                        <a:t>投資家間の情報の非対称性の解消。</a:t>
                      </a:r>
                      <a:endParaRPr kumimoji="1" lang="en-US" altLang="ja-JP" sz="1600" dirty="0" smtClean="0"/>
                    </a:p>
                    <a:p>
                      <a:pPr marL="285750" indent="-285750">
                        <a:buFont typeface="Wingdings" panose="05000000000000000000" pitchFamily="2" charset="2"/>
                        <a:buChar char="ü"/>
                      </a:pPr>
                      <a:r>
                        <a:rPr kumimoji="1" lang="ja-JP" altLang="en-US" sz="1600" dirty="0" smtClean="0"/>
                        <a:t>投資家の分析能力の向上。</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9986">
                <a:tc>
                  <a:txBody>
                    <a:bodyPr/>
                    <a:lstStyle/>
                    <a:p>
                      <a:pPr algn="ctr"/>
                      <a:r>
                        <a:rPr kumimoji="1" lang="en-US" altLang="ja-JP" dirty="0" err="1" smtClean="0"/>
                        <a:t>MiFIDⅡ</a:t>
                      </a:r>
                      <a:endParaRPr kumimoji="1" lang="en-US" altLang="ja-JP" dirty="0" smtClean="0"/>
                    </a:p>
                    <a:p>
                      <a:pPr algn="ctr"/>
                      <a:r>
                        <a:rPr kumimoji="1" lang="ja-JP" altLang="en-US" dirty="0" smtClean="0"/>
                        <a:t>（</a:t>
                      </a:r>
                      <a:r>
                        <a:rPr kumimoji="1" lang="en-US" altLang="ja-JP" dirty="0" smtClean="0"/>
                        <a:t>2018</a:t>
                      </a:r>
                      <a:r>
                        <a:rPr kumimoji="1" lang="ja-JP" altLang="en-US" dirty="0" smtClean="0"/>
                        <a:t>年</a:t>
                      </a:r>
                      <a:r>
                        <a:rPr kumimoji="1" lang="en-US" altLang="ja-JP" dirty="0" smtClean="0"/>
                        <a:t>1</a:t>
                      </a:r>
                      <a:r>
                        <a:rPr kumimoji="1" lang="ja-JP" altLang="en-US" dirty="0" smtClean="0"/>
                        <a:t>月～）</a:t>
                      </a:r>
                      <a:endParaRPr kumimoji="1" lang="ja-JP" alt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buFont typeface="Arial" panose="020B0604020202020204" pitchFamily="34" charset="0"/>
                        <a:buChar char="•"/>
                      </a:pPr>
                      <a:r>
                        <a:rPr kumimoji="1" lang="ja-JP" altLang="en-US" sz="1600" dirty="0" smtClean="0"/>
                        <a:t>委託手数料の分離（トレーディングとリサーチサービス）</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mtClean="0"/>
                        <a:t>→</a:t>
                      </a:r>
                      <a:endParaRPr kumimoji="1" lang="ja-JP" alt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ü"/>
                      </a:pPr>
                      <a:r>
                        <a:rPr kumimoji="1" lang="ja-JP" altLang="en-US" sz="1600" dirty="0" smtClean="0"/>
                        <a:t>アナリストのリサーチ能力の向上。</a:t>
                      </a:r>
                      <a:endParaRPr kumimoji="1" lang="en-US" altLang="ja-JP" sz="1600" dirty="0" smtClean="0"/>
                    </a:p>
                    <a:p>
                      <a:pPr marL="285750" indent="-285750">
                        <a:buFont typeface="Wingdings" panose="05000000000000000000" pitchFamily="2" charset="2"/>
                        <a:buChar char="ü"/>
                      </a:pPr>
                      <a:r>
                        <a:rPr kumimoji="1" lang="ja-JP" altLang="en-US" sz="1600" dirty="0" smtClean="0"/>
                        <a:t>外部エクスパートとの競合。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9986">
                <a:tc>
                  <a:txBody>
                    <a:bodyPr/>
                    <a:lstStyle/>
                    <a:p>
                      <a:pPr algn="ctr"/>
                      <a:r>
                        <a:rPr kumimoji="1" lang="ja-JP" altLang="en-US" dirty="0" smtClean="0"/>
                        <a:t>非財務情報開示</a:t>
                      </a:r>
                      <a:endParaRPr kumimoji="1" lang="en-US" altLang="ja-JP" dirty="0" smtClean="0"/>
                    </a:p>
                    <a:p>
                      <a:pPr algn="ctr"/>
                      <a:r>
                        <a:rPr kumimoji="1" lang="ja-JP" altLang="en-US" dirty="0" smtClean="0"/>
                        <a:t>（</a:t>
                      </a:r>
                      <a:r>
                        <a:rPr kumimoji="1" lang="en-US" altLang="ja-JP" dirty="0" smtClean="0"/>
                        <a:t>2017</a:t>
                      </a:r>
                      <a:r>
                        <a:rPr kumimoji="1" lang="ja-JP" altLang="en-US" dirty="0" smtClean="0"/>
                        <a:t>年</a:t>
                      </a:r>
                      <a:r>
                        <a:rPr kumimoji="1" lang="en-US" altLang="ja-JP" dirty="0" smtClean="0"/>
                        <a:t>1</a:t>
                      </a:r>
                      <a:r>
                        <a:rPr kumimoji="1" lang="ja-JP" altLang="en-US" dirty="0" smtClean="0"/>
                        <a:t>月～）</a:t>
                      </a:r>
                      <a:endParaRPr kumimoji="1" lang="ja-JP" alt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buFont typeface="Arial" panose="020B0604020202020204" pitchFamily="34" charset="0"/>
                        <a:buChar char="•"/>
                      </a:pPr>
                      <a:r>
                        <a:rPr kumimoji="1" lang="en-US" altLang="ja-JP" sz="1600" dirty="0" smtClean="0"/>
                        <a:t>EU</a:t>
                      </a:r>
                      <a:r>
                        <a:rPr kumimoji="1" lang="ja-JP" altLang="en-US" sz="1600" dirty="0" smtClean="0"/>
                        <a:t>で従業員</a:t>
                      </a:r>
                      <a:r>
                        <a:rPr kumimoji="1" lang="en-US" altLang="ja-JP" sz="1600" dirty="0" smtClean="0"/>
                        <a:t>500</a:t>
                      </a:r>
                      <a:r>
                        <a:rPr kumimoji="1" lang="ja-JP" altLang="en-US" sz="1600" dirty="0" smtClean="0"/>
                        <a:t>名以上の企業を対象に、社会・環境・人権・腐敗防止などの開示を要求。</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t>→</a:t>
                      </a:r>
                      <a:endParaRPr kumimoji="1" lang="ja-JP" alt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ü"/>
                      </a:pPr>
                      <a:r>
                        <a:rPr kumimoji="1" lang="en-US" altLang="ja-JP" sz="1600" dirty="0" smtClean="0"/>
                        <a:t>ESG</a:t>
                      </a:r>
                      <a:r>
                        <a:rPr kumimoji="1" lang="ja-JP" altLang="en-US" sz="1600" dirty="0" smtClean="0"/>
                        <a:t>に関わる説明責任の向上。</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1" name="正方形/長方形 20"/>
          <p:cNvSpPr/>
          <p:nvPr/>
        </p:nvSpPr>
        <p:spPr>
          <a:xfrm>
            <a:off x="154112" y="5647938"/>
            <a:ext cx="8643220" cy="732766"/>
          </a:xfrm>
          <a:prstGeom prst="rect">
            <a:avLst/>
          </a:prstGeom>
          <a:gradFill>
            <a:gsLst>
              <a:gs pos="0">
                <a:srgbClr val="FFCC66"/>
              </a:gs>
              <a:gs pos="50000">
                <a:schemeClr val="bg1"/>
              </a:gs>
              <a:gs pos="100000">
                <a:srgbClr val="FFCC66"/>
              </a:gs>
            </a:gsLst>
            <a:lin ang="5400000" scaled="0"/>
          </a:gradFill>
          <a:ln w="952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dirty="0" smtClean="0">
                <a:solidFill>
                  <a:srgbClr val="000000"/>
                </a:solidFill>
                <a:latin typeface="Times New Roman" panose="02020603050405020304" pitchFamily="18" charset="0"/>
                <a:cs typeface="Times New Roman" panose="02020603050405020304" pitchFamily="18" charset="0"/>
              </a:rPr>
              <a:t>超長期（</a:t>
            </a:r>
            <a:r>
              <a:rPr lang="en-US" altLang="ja-JP" sz="2000" dirty="0" smtClean="0">
                <a:solidFill>
                  <a:srgbClr val="000000"/>
                </a:solidFill>
                <a:latin typeface="Times New Roman" panose="02020603050405020304" pitchFamily="18" charset="0"/>
                <a:cs typeface="Times New Roman" panose="02020603050405020304" pitchFamily="18" charset="0"/>
              </a:rPr>
              <a:t>5</a:t>
            </a:r>
            <a:r>
              <a:rPr lang="ja-JP" altLang="en-US" sz="2000" dirty="0" smtClean="0">
                <a:solidFill>
                  <a:srgbClr val="000000"/>
                </a:solidFill>
                <a:latin typeface="Times New Roman" panose="02020603050405020304" pitchFamily="18" charset="0"/>
                <a:cs typeface="Times New Roman" panose="02020603050405020304" pitchFamily="18" charset="0"/>
              </a:rPr>
              <a:t>～</a:t>
            </a:r>
            <a:r>
              <a:rPr lang="en-US" altLang="ja-JP" sz="2000" dirty="0" smtClean="0">
                <a:solidFill>
                  <a:srgbClr val="000000"/>
                </a:solidFill>
                <a:latin typeface="Times New Roman" panose="02020603050405020304" pitchFamily="18" charset="0"/>
                <a:cs typeface="Times New Roman" panose="02020603050405020304" pitchFamily="18" charset="0"/>
              </a:rPr>
              <a:t>10</a:t>
            </a:r>
            <a:r>
              <a:rPr lang="ja-JP" altLang="en-US" sz="2000" dirty="0" smtClean="0">
                <a:solidFill>
                  <a:srgbClr val="000000"/>
                </a:solidFill>
                <a:latin typeface="Times New Roman" panose="02020603050405020304" pitchFamily="18" charset="0"/>
                <a:cs typeface="Times New Roman" panose="02020603050405020304" pitchFamily="18" charset="0"/>
              </a:rPr>
              <a:t>年）、業界横断、インタンジブルズ（非財務）、</a:t>
            </a:r>
            <a:r>
              <a:rPr lang="en-US" altLang="ja-JP" sz="2000" dirty="0" smtClean="0">
                <a:solidFill>
                  <a:srgbClr val="000000"/>
                </a:solidFill>
                <a:latin typeface="Times New Roman" panose="02020603050405020304" pitchFamily="18" charset="0"/>
                <a:cs typeface="Times New Roman" panose="02020603050405020304" pitchFamily="18" charset="0"/>
              </a:rPr>
              <a:t>ESG</a:t>
            </a:r>
            <a:r>
              <a:rPr lang="ja-JP" altLang="en-US" sz="2000" dirty="0" err="1" smtClean="0">
                <a:solidFill>
                  <a:srgbClr val="000000"/>
                </a:solidFill>
                <a:latin typeface="Times New Roman" panose="02020603050405020304" pitchFamily="18" charset="0"/>
                <a:cs typeface="Times New Roman" panose="02020603050405020304" pitchFamily="18" charset="0"/>
              </a:rPr>
              <a:t>、</a:t>
            </a:r>
            <a:r>
              <a:rPr lang="ja-JP" altLang="en-US" sz="2000" dirty="0" smtClean="0">
                <a:solidFill>
                  <a:srgbClr val="000000"/>
                </a:solidFill>
                <a:latin typeface="Times New Roman" panose="02020603050405020304" pitchFamily="18" charset="0"/>
                <a:cs typeface="Times New Roman" panose="02020603050405020304" pitchFamily="18" charset="0"/>
              </a:rPr>
              <a:t>・・・・・・・</a:t>
            </a:r>
            <a:endParaRPr lang="en-US" altLang="ja-JP" sz="2000" dirty="0" smtClean="0">
              <a:solidFill>
                <a:srgbClr val="000000"/>
              </a:solidFill>
              <a:latin typeface="Times New Roman" panose="02020603050405020304" pitchFamily="18" charset="0"/>
              <a:cs typeface="Times New Roman" panose="02020603050405020304" pitchFamily="18" charset="0"/>
            </a:endParaRPr>
          </a:p>
          <a:p>
            <a:r>
              <a:rPr lang="ja-JP" altLang="en-US" sz="2000" dirty="0">
                <a:solidFill>
                  <a:srgbClr val="000000"/>
                </a:solidFill>
                <a:latin typeface="Times New Roman" panose="02020603050405020304" pitchFamily="18" charset="0"/>
                <a:cs typeface="Times New Roman" panose="02020603050405020304" pitchFamily="18" charset="0"/>
              </a:rPr>
              <a:t>　</a:t>
            </a:r>
            <a:r>
              <a:rPr lang="ja-JP" altLang="en-US" sz="2000" dirty="0" smtClean="0">
                <a:solidFill>
                  <a:srgbClr val="000000"/>
                </a:solidFill>
                <a:latin typeface="Times New Roman" panose="02020603050405020304" pitchFamily="18" charset="0"/>
                <a:cs typeface="Times New Roman" panose="02020603050405020304" pitchFamily="18" charset="0"/>
              </a:rPr>
              <a:t>→</a:t>
            </a:r>
            <a:r>
              <a:rPr lang="ja-JP" altLang="en-US" sz="2000" b="1" u="sng" dirty="0" smtClean="0">
                <a:solidFill>
                  <a:srgbClr val="000000"/>
                </a:solidFill>
                <a:latin typeface="Times New Roman" panose="02020603050405020304" pitchFamily="18" charset="0"/>
                <a:cs typeface="Times New Roman" panose="02020603050405020304" pitchFamily="18" charset="0"/>
              </a:rPr>
              <a:t>経営者との対話･エンゲージメントに資する分析能力の修得へ</a:t>
            </a:r>
            <a:r>
              <a:rPr lang="ja-JP" altLang="en-US" sz="2000" dirty="0" smtClean="0">
                <a:solidFill>
                  <a:srgbClr val="000000"/>
                </a:solidFill>
                <a:latin typeface="Times New Roman" panose="02020603050405020304" pitchFamily="18" charset="0"/>
                <a:cs typeface="Times New Roman" panose="02020603050405020304" pitchFamily="18" charset="0"/>
              </a:rPr>
              <a:t>。</a:t>
            </a:r>
            <a:endParaRPr lang="en-US" altLang="ja-JP" sz="20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446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95263"/>
            <a:ext cx="7692013" cy="712787"/>
          </a:xfrm>
        </p:spPr>
        <p:txBody>
          <a:bodyPr/>
          <a:lstStyle/>
          <a:p>
            <a:r>
              <a:rPr lang="ja-JP" altLang="en-US" sz="2800" dirty="0" smtClean="0"/>
              <a:t>変化④稼ぐ力と将来投資の両立</a:t>
            </a:r>
            <a:endParaRPr kumimoji="1" lang="ja-JP" altLang="en-US" sz="2800" dirty="0"/>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123</a:t>
            </a:fld>
            <a:endParaRPr lang="en-US" altLang="ja-JP">
              <a:solidFill>
                <a:srgbClr val="000000"/>
              </a:solidFill>
            </a:endParaRPr>
          </a:p>
        </p:txBody>
      </p:sp>
      <p:graphicFrame>
        <p:nvGraphicFramePr>
          <p:cNvPr id="6" name="表 5"/>
          <p:cNvGraphicFramePr>
            <a:graphicFrameLocks noGrp="1"/>
          </p:cNvGraphicFramePr>
          <p:nvPr>
            <p:extLst>
              <p:ext uri="{D42A27DB-BD31-4B8C-83A1-F6EECF244321}">
                <p14:modId xmlns:p14="http://schemas.microsoft.com/office/powerpoint/2010/main" val="133533539"/>
              </p:ext>
            </p:extLst>
          </p:nvPr>
        </p:nvGraphicFramePr>
        <p:xfrm>
          <a:off x="521513" y="1222929"/>
          <a:ext cx="7426735" cy="1219200"/>
        </p:xfrm>
        <a:graphic>
          <a:graphicData uri="http://schemas.openxmlformats.org/drawingml/2006/table">
            <a:tbl>
              <a:tblPr firstRow="1" firstCol="1" bandRow="1">
                <a:tableStyleId>{93296810-A885-4BE3-A3E7-6D5BEEA58F35}</a:tableStyleId>
              </a:tblPr>
              <a:tblGrid>
                <a:gridCol w="944977"/>
                <a:gridCol w="922956"/>
                <a:gridCol w="923914"/>
                <a:gridCol w="923914"/>
                <a:gridCol w="944977"/>
                <a:gridCol w="921999"/>
                <a:gridCol w="921999"/>
                <a:gridCol w="921999"/>
              </a:tblGrid>
              <a:tr h="0">
                <a:tc>
                  <a:txBody>
                    <a:bodyPr/>
                    <a:lstStyle/>
                    <a:p>
                      <a:pPr algn="ctr">
                        <a:spcAft>
                          <a:spcPts val="0"/>
                        </a:spcAft>
                      </a:pPr>
                      <a:r>
                        <a:rPr lang="en-US" sz="1600" kern="100" dirty="0">
                          <a:effectLst/>
                          <a:latin typeface="Times New Roman" panose="02020603050405020304" pitchFamily="18" charset="0"/>
                          <a:cs typeface="Times New Roman" panose="02020603050405020304" pitchFamily="18" charset="0"/>
                        </a:rPr>
                        <a:t>2015-16</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algn="ctr">
                        <a:spcAft>
                          <a:spcPts val="0"/>
                        </a:spcAft>
                      </a:pPr>
                      <a:r>
                        <a:rPr lang="en-US" sz="1600" kern="100">
                          <a:effectLst/>
                          <a:latin typeface="Times New Roman" panose="02020603050405020304" pitchFamily="18" charset="0"/>
                          <a:cs typeface="Times New Roman" panose="02020603050405020304" pitchFamily="18" charset="0"/>
                        </a:rPr>
                        <a:t>JP</a:t>
                      </a:r>
                      <a:endParaRPr lang="ja-JP" sz="1600" kern="1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algn="ctr">
                        <a:spcAft>
                          <a:spcPts val="0"/>
                        </a:spcAft>
                      </a:pPr>
                      <a:r>
                        <a:rPr lang="en-US" sz="1600" kern="100">
                          <a:effectLst/>
                          <a:latin typeface="Times New Roman" panose="02020603050405020304" pitchFamily="18" charset="0"/>
                          <a:cs typeface="Times New Roman" panose="02020603050405020304" pitchFamily="18" charset="0"/>
                        </a:rPr>
                        <a:t>US</a:t>
                      </a:r>
                      <a:endParaRPr lang="ja-JP" sz="1600" kern="1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algn="ctr">
                        <a:spcAft>
                          <a:spcPts val="0"/>
                        </a:spcAft>
                      </a:pPr>
                      <a:r>
                        <a:rPr lang="en-US" sz="1600" kern="100">
                          <a:effectLst/>
                          <a:latin typeface="Times New Roman" panose="02020603050405020304" pitchFamily="18" charset="0"/>
                          <a:cs typeface="Times New Roman" panose="02020603050405020304" pitchFamily="18" charset="0"/>
                        </a:rPr>
                        <a:t>EU</a:t>
                      </a:r>
                      <a:endParaRPr lang="ja-JP" sz="1600" kern="1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algn="ctr">
                        <a:spcAft>
                          <a:spcPts val="0"/>
                        </a:spcAft>
                      </a:pPr>
                      <a:r>
                        <a:rPr lang="en-US" sz="1600" kern="100">
                          <a:effectLst/>
                          <a:latin typeface="Times New Roman" panose="02020603050405020304" pitchFamily="18" charset="0"/>
                          <a:cs typeface="Times New Roman" panose="02020603050405020304" pitchFamily="18" charset="0"/>
                        </a:rPr>
                        <a:t>2012-14</a:t>
                      </a:r>
                      <a:endParaRPr lang="ja-JP" sz="1600" kern="1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algn="ctr">
                        <a:spcAft>
                          <a:spcPts val="0"/>
                        </a:spcAft>
                      </a:pPr>
                      <a:r>
                        <a:rPr lang="en-US" sz="1600" kern="100">
                          <a:effectLst/>
                          <a:latin typeface="Times New Roman" panose="02020603050405020304" pitchFamily="18" charset="0"/>
                          <a:cs typeface="Times New Roman" panose="02020603050405020304" pitchFamily="18" charset="0"/>
                        </a:rPr>
                        <a:t>JP</a:t>
                      </a:r>
                      <a:endParaRPr lang="ja-JP" sz="1600" kern="1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algn="ctr">
                        <a:spcAft>
                          <a:spcPts val="0"/>
                        </a:spcAft>
                      </a:pPr>
                      <a:r>
                        <a:rPr lang="en-US" sz="1600" kern="100">
                          <a:effectLst/>
                          <a:latin typeface="Times New Roman" panose="02020603050405020304" pitchFamily="18" charset="0"/>
                          <a:cs typeface="Times New Roman" panose="02020603050405020304" pitchFamily="18" charset="0"/>
                        </a:rPr>
                        <a:t>US</a:t>
                      </a:r>
                      <a:endParaRPr lang="ja-JP" sz="1600" kern="1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algn="ctr">
                        <a:spcAft>
                          <a:spcPts val="0"/>
                        </a:spcAft>
                      </a:pPr>
                      <a:r>
                        <a:rPr lang="en-US" sz="1600" kern="100">
                          <a:effectLst/>
                          <a:latin typeface="Times New Roman" panose="02020603050405020304" pitchFamily="18" charset="0"/>
                          <a:cs typeface="Times New Roman" panose="02020603050405020304" pitchFamily="18" charset="0"/>
                        </a:rPr>
                        <a:t>EU</a:t>
                      </a:r>
                      <a:endParaRPr lang="ja-JP" sz="1600" kern="100">
                        <a:effectLst/>
                        <a:latin typeface="Times New Roman" panose="02020603050405020304" pitchFamily="18" charset="0"/>
                        <a:ea typeface="ＭＳ 明朝"/>
                        <a:cs typeface="Times New Roman" panose="02020603050405020304" pitchFamily="18" charset="0"/>
                      </a:endParaRPr>
                    </a:p>
                  </a:txBody>
                  <a:tcPr marL="68580" marR="68580" marT="0" marB="0"/>
                </a:tc>
              </a:tr>
              <a:tr h="0">
                <a:tc>
                  <a:txBody>
                    <a:bodyPr/>
                    <a:lstStyle/>
                    <a:p>
                      <a:pPr algn="just">
                        <a:spcAft>
                          <a:spcPts val="0"/>
                        </a:spcAft>
                      </a:pPr>
                      <a:r>
                        <a:rPr lang="en-US" sz="1600" kern="100">
                          <a:effectLst/>
                          <a:latin typeface="Times New Roman" panose="02020603050405020304" pitchFamily="18" charset="0"/>
                          <a:cs typeface="Times New Roman" panose="02020603050405020304" pitchFamily="18" charset="0"/>
                        </a:rPr>
                        <a:t>ROE</a:t>
                      </a:r>
                      <a:endParaRPr lang="ja-JP" sz="1600" kern="1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8.498%</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15.562%</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13.254%</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just">
                        <a:spcAft>
                          <a:spcPts val="0"/>
                        </a:spcAft>
                      </a:pPr>
                      <a:r>
                        <a:rPr lang="en-US" sz="1600" b="1" kern="100" dirty="0">
                          <a:solidFill>
                            <a:schemeClr val="bg1"/>
                          </a:solidFill>
                          <a:effectLst/>
                          <a:latin typeface="Times New Roman" panose="02020603050405020304" pitchFamily="18" charset="0"/>
                          <a:cs typeface="Times New Roman" panose="02020603050405020304" pitchFamily="18" charset="0"/>
                        </a:rPr>
                        <a:t>ROE</a:t>
                      </a:r>
                      <a:endParaRPr lang="ja-JP" sz="1600" b="1" kern="100" dirty="0">
                        <a:solidFill>
                          <a:schemeClr val="bg1"/>
                        </a:solidFill>
                        <a:effectLst/>
                        <a:latin typeface="Times New Roman" panose="02020603050405020304" pitchFamily="18" charset="0"/>
                        <a:ea typeface="ＭＳ 明朝"/>
                        <a:cs typeface="Times New Roman" panose="02020603050405020304" pitchFamily="18" charset="0"/>
                      </a:endParaRPr>
                    </a:p>
                  </a:txBody>
                  <a:tcPr marL="68580" marR="68580" marT="0" marB="0">
                    <a:solidFill>
                      <a:schemeClr val="accent2">
                        <a:lumMod val="75000"/>
                      </a:schemeClr>
                    </a:solidFill>
                  </a:tcPr>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6.961%</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15.335%</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13.964%</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r>
              <a:tr h="0">
                <a:tc>
                  <a:txBody>
                    <a:bodyPr/>
                    <a:lstStyle/>
                    <a:p>
                      <a:pPr indent="66675" algn="just">
                        <a:spcAft>
                          <a:spcPts val="0"/>
                        </a:spcAft>
                      </a:pPr>
                      <a:r>
                        <a:rPr lang="en-US" sz="1600" kern="100">
                          <a:effectLst/>
                          <a:latin typeface="Times New Roman" panose="02020603050405020304" pitchFamily="18" charset="0"/>
                          <a:cs typeface="Times New Roman" panose="02020603050405020304" pitchFamily="18" charset="0"/>
                        </a:rPr>
                        <a:t>ROS</a:t>
                      </a:r>
                      <a:endParaRPr lang="ja-JP" sz="1600" kern="1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4.746%</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9.457%</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7.275%</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indent="66675" algn="just">
                        <a:spcAft>
                          <a:spcPts val="0"/>
                        </a:spcAft>
                      </a:pPr>
                      <a:r>
                        <a:rPr lang="en-US" sz="1600" b="1" kern="100" dirty="0">
                          <a:solidFill>
                            <a:schemeClr val="bg1"/>
                          </a:solidFill>
                          <a:effectLst/>
                          <a:latin typeface="Times New Roman" panose="02020603050405020304" pitchFamily="18" charset="0"/>
                          <a:cs typeface="Times New Roman" panose="02020603050405020304" pitchFamily="18" charset="0"/>
                        </a:rPr>
                        <a:t>ROS</a:t>
                      </a:r>
                      <a:endParaRPr lang="ja-JP" sz="1600" b="1" kern="100" dirty="0">
                        <a:solidFill>
                          <a:schemeClr val="bg1"/>
                        </a:solidFill>
                        <a:effectLst/>
                        <a:latin typeface="Times New Roman" panose="02020603050405020304" pitchFamily="18" charset="0"/>
                        <a:ea typeface="ＭＳ 明朝"/>
                        <a:cs typeface="Times New Roman" panose="02020603050405020304" pitchFamily="18" charset="0"/>
                      </a:endParaRPr>
                    </a:p>
                  </a:txBody>
                  <a:tcPr marL="68580" marR="68580" marT="0" marB="0">
                    <a:solidFill>
                      <a:schemeClr val="accent2">
                        <a:lumMod val="75000"/>
                      </a:schemeClr>
                    </a:solidFill>
                  </a:tcPr>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3.721%</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9.727%</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7.452%</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r>
              <a:tr h="0">
                <a:tc>
                  <a:txBody>
                    <a:bodyPr/>
                    <a:lstStyle/>
                    <a:p>
                      <a:pPr algn="just">
                        <a:spcAft>
                          <a:spcPts val="0"/>
                        </a:spcAft>
                      </a:pPr>
                      <a:r>
                        <a:rPr lang="en-US" sz="1600" kern="100">
                          <a:effectLst/>
                          <a:latin typeface="Times New Roman" panose="02020603050405020304" pitchFamily="18" charset="0"/>
                          <a:cs typeface="Times New Roman" panose="02020603050405020304" pitchFamily="18" charset="0"/>
                        </a:rPr>
                        <a:t> T/O</a:t>
                      </a:r>
                      <a:endParaRPr lang="ja-JP" sz="1600" kern="1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0.862</a:t>
                      </a:r>
                      <a:r>
                        <a:rPr lang="ja-JP" altLang="en-US" sz="1600" kern="100" dirty="0" smtClean="0">
                          <a:effectLst/>
                          <a:latin typeface="Times New Roman" panose="02020603050405020304" pitchFamily="18" charset="0"/>
                          <a:cs typeface="Times New Roman" panose="02020603050405020304" pitchFamily="18" charset="0"/>
                        </a:rPr>
                        <a:t>倍</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0.592</a:t>
                      </a:r>
                      <a:r>
                        <a:rPr lang="ja-JP" altLang="en-US" sz="1600" kern="100" dirty="0" smtClean="0">
                          <a:effectLst/>
                          <a:latin typeface="Times New Roman" panose="02020603050405020304" pitchFamily="18" charset="0"/>
                          <a:cs typeface="Times New Roman" panose="02020603050405020304" pitchFamily="18" charset="0"/>
                        </a:rPr>
                        <a:t>倍</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0.685</a:t>
                      </a:r>
                      <a:r>
                        <a:rPr lang="ja-JP" altLang="en-US" sz="1600" kern="100" dirty="0" smtClean="0">
                          <a:effectLst/>
                          <a:latin typeface="Times New Roman" panose="02020603050405020304" pitchFamily="18" charset="0"/>
                          <a:cs typeface="Times New Roman" panose="02020603050405020304" pitchFamily="18" charset="0"/>
                        </a:rPr>
                        <a:t>倍</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just">
                        <a:spcAft>
                          <a:spcPts val="0"/>
                        </a:spcAft>
                      </a:pPr>
                      <a:r>
                        <a:rPr lang="en-US" sz="1600" b="1" kern="100" dirty="0">
                          <a:solidFill>
                            <a:schemeClr val="bg1"/>
                          </a:solidFill>
                          <a:effectLst/>
                          <a:latin typeface="Times New Roman" panose="02020603050405020304" pitchFamily="18" charset="0"/>
                          <a:cs typeface="Times New Roman" panose="02020603050405020304" pitchFamily="18" charset="0"/>
                        </a:rPr>
                        <a:t> T/O</a:t>
                      </a:r>
                      <a:endParaRPr lang="ja-JP" sz="1600" b="1" kern="100" dirty="0">
                        <a:solidFill>
                          <a:schemeClr val="bg1"/>
                        </a:solidFill>
                        <a:effectLst/>
                        <a:latin typeface="Times New Roman" panose="02020603050405020304" pitchFamily="18" charset="0"/>
                        <a:ea typeface="ＭＳ 明朝"/>
                        <a:cs typeface="Times New Roman" panose="02020603050405020304" pitchFamily="18" charset="0"/>
                      </a:endParaRPr>
                    </a:p>
                  </a:txBody>
                  <a:tcPr marL="68580" marR="68580" marT="0" marB="0">
                    <a:solidFill>
                      <a:schemeClr val="accent2">
                        <a:lumMod val="75000"/>
                      </a:schemeClr>
                    </a:solidFill>
                  </a:tcPr>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0.884</a:t>
                      </a:r>
                      <a:r>
                        <a:rPr lang="ja-JP" altLang="en-US" sz="1600" kern="100" dirty="0" smtClean="0">
                          <a:effectLst/>
                          <a:latin typeface="Times New Roman" panose="02020603050405020304" pitchFamily="18" charset="0"/>
                          <a:cs typeface="Times New Roman" panose="02020603050405020304" pitchFamily="18" charset="0"/>
                        </a:rPr>
                        <a:t>倍</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0.650</a:t>
                      </a:r>
                      <a:r>
                        <a:rPr lang="ja-JP" altLang="en-US" sz="1600" kern="100" dirty="0" smtClean="0">
                          <a:effectLst/>
                          <a:latin typeface="Times New Roman" panose="02020603050405020304" pitchFamily="18" charset="0"/>
                          <a:cs typeface="Times New Roman" panose="02020603050405020304" pitchFamily="18" charset="0"/>
                        </a:rPr>
                        <a:t>倍</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0.724</a:t>
                      </a:r>
                      <a:r>
                        <a:rPr lang="ja-JP" altLang="en-US" sz="1600" kern="100" dirty="0" smtClean="0">
                          <a:effectLst/>
                          <a:latin typeface="Times New Roman" panose="02020603050405020304" pitchFamily="18" charset="0"/>
                          <a:cs typeface="Times New Roman" panose="02020603050405020304" pitchFamily="18" charset="0"/>
                        </a:rPr>
                        <a:t>倍</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r>
              <a:tr h="0">
                <a:tc>
                  <a:txBody>
                    <a:bodyPr/>
                    <a:lstStyle/>
                    <a:p>
                      <a:pPr algn="just">
                        <a:spcAft>
                          <a:spcPts val="0"/>
                        </a:spcAft>
                      </a:pPr>
                      <a:r>
                        <a:rPr lang="en-US" sz="1600" kern="100">
                          <a:effectLst/>
                          <a:latin typeface="Times New Roman" panose="02020603050405020304" pitchFamily="18" charset="0"/>
                          <a:cs typeface="Times New Roman" panose="02020603050405020304" pitchFamily="18" charset="0"/>
                        </a:rPr>
                        <a:t> FL</a:t>
                      </a:r>
                      <a:endParaRPr lang="ja-JP" sz="1600" kern="1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2.007</a:t>
                      </a:r>
                      <a:r>
                        <a:rPr lang="ja-JP" altLang="en-US" sz="1600" kern="100" dirty="0" smtClean="0">
                          <a:effectLst/>
                          <a:latin typeface="Times New Roman" panose="02020603050405020304" pitchFamily="18" charset="0"/>
                          <a:cs typeface="Times New Roman" panose="02020603050405020304" pitchFamily="18" charset="0"/>
                        </a:rPr>
                        <a:t>倍</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2.643</a:t>
                      </a:r>
                      <a:r>
                        <a:rPr lang="ja-JP" altLang="en-US" sz="1600" kern="100" dirty="0" smtClean="0">
                          <a:effectLst/>
                          <a:latin typeface="Times New Roman" panose="02020603050405020304" pitchFamily="18" charset="0"/>
                          <a:cs typeface="Times New Roman" panose="02020603050405020304" pitchFamily="18" charset="0"/>
                        </a:rPr>
                        <a:t>倍</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2.727</a:t>
                      </a:r>
                      <a:r>
                        <a:rPr lang="ja-JP" altLang="en-US" sz="1600" kern="100" dirty="0" smtClean="0">
                          <a:effectLst/>
                          <a:latin typeface="Times New Roman" panose="02020603050405020304" pitchFamily="18" charset="0"/>
                          <a:cs typeface="Times New Roman" panose="02020603050405020304" pitchFamily="18" charset="0"/>
                        </a:rPr>
                        <a:t>倍</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just">
                        <a:spcAft>
                          <a:spcPts val="0"/>
                        </a:spcAft>
                      </a:pPr>
                      <a:r>
                        <a:rPr lang="en-US" sz="1600" b="1" kern="100" dirty="0">
                          <a:solidFill>
                            <a:schemeClr val="bg1"/>
                          </a:solidFill>
                          <a:effectLst/>
                          <a:latin typeface="Times New Roman" panose="02020603050405020304" pitchFamily="18" charset="0"/>
                          <a:cs typeface="Times New Roman" panose="02020603050405020304" pitchFamily="18" charset="0"/>
                        </a:rPr>
                        <a:t> FL</a:t>
                      </a:r>
                      <a:endParaRPr lang="ja-JP" sz="1600" b="1" kern="100" dirty="0">
                        <a:solidFill>
                          <a:schemeClr val="bg1"/>
                        </a:solidFill>
                        <a:effectLst/>
                        <a:latin typeface="Times New Roman" panose="02020603050405020304" pitchFamily="18" charset="0"/>
                        <a:ea typeface="ＭＳ 明朝"/>
                        <a:cs typeface="Times New Roman" panose="02020603050405020304" pitchFamily="18" charset="0"/>
                      </a:endParaRPr>
                    </a:p>
                  </a:txBody>
                  <a:tcPr marL="68580" marR="68580" marT="0" marB="0">
                    <a:solidFill>
                      <a:schemeClr val="accent2">
                        <a:lumMod val="75000"/>
                      </a:schemeClr>
                    </a:solidFill>
                  </a:tcPr>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2.127</a:t>
                      </a:r>
                      <a:r>
                        <a:rPr lang="ja-JP" altLang="en-US" sz="1600" kern="100" dirty="0" smtClean="0">
                          <a:effectLst/>
                          <a:latin typeface="Times New Roman" panose="02020603050405020304" pitchFamily="18" charset="0"/>
                          <a:cs typeface="Times New Roman" panose="02020603050405020304" pitchFamily="18" charset="0"/>
                        </a:rPr>
                        <a:t>倍</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2.426</a:t>
                      </a:r>
                      <a:r>
                        <a:rPr lang="ja-JP" altLang="en-US" sz="1600" kern="100" dirty="0" smtClean="0">
                          <a:effectLst/>
                          <a:latin typeface="Times New Roman" panose="02020603050405020304" pitchFamily="18" charset="0"/>
                          <a:cs typeface="Times New Roman" panose="02020603050405020304" pitchFamily="18" charset="0"/>
                        </a:rPr>
                        <a:t>倍</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c>
                  <a:txBody>
                    <a:bodyPr/>
                    <a:lstStyle/>
                    <a:p>
                      <a:pPr algn="ctr">
                        <a:spcAft>
                          <a:spcPts val="0"/>
                        </a:spcAft>
                      </a:pPr>
                      <a:r>
                        <a:rPr lang="en-US" sz="1600" kern="100" dirty="0" smtClean="0">
                          <a:effectLst/>
                          <a:latin typeface="Times New Roman" panose="02020603050405020304" pitchFamily="18" charset="0"/>
                          <a:cs typeface="Times New Roman" panose="02020603050405020304" pitchFamily="18" charset="0"/>
                        </a:rPr>
                        <a:t>2.682</a:t>
                      </a:r>
                      <a:r>
                        <a:rPr lang="ja-JP" altLang="en-US" sz="1600" kern="100" dirty="0" smtClean="0">
                          <a:effectLst/>
                          <a:latin typeface="Times New Roman" panose="02020603050405020304" pitchFamily="18" charset="0"/>
                          <a:cs typeface="Times New Roman" panose="02020603050405020304" pitchFamily="18" charset="0"/>
                        </a:rPr>
                        <a:t>倍</a:t>
                      </a:r>
                      <a:endParaRPr lang="ja-JP" sz="1600" kern="100" dirty="0">
                        <a:effectLst/>
                        <a:latin typeface="Times New Roman" panose="02020603050405020304" pitchFamily="18" charset="0"/>
                        <a:ea typeface="ＭＳ 明朝"/>
                        <a:cs typeface="Times New Roman" panose="02020603050405020304" pitchFamily="18" charset="0"/>
                      </a:endParaRPr>
                    </a:p>
                  </a:txBody>
                  <a:tcPr marL="68580" marR="68580" marT="0" marB="0" anchor="b"/>
                </a:tc>
              </a:tr>
            </a:tbl>
          </a:graphicData>
        </a:graphic>
      </p:graphicFrame>
      <p:graphicFrame>
        <p:nvGraphicFramePr>
          <p:cNvPr id="16" name="グラフ 15"/>
          <p:cNvGraphicFramePr/>
          <p:nvPr>
            <p:extLst>
              <p:ext uri="{D42A27DB-BD31-4B8C-83A1-F6EECF244321}">
                <p14:modId xmlns:p14="http://schemas.microsoft.com/office/powerpoint/2010/main" val="1739439921"/>
              </p:ext>
            </p:extLst>
          </p:nvPr>
        </p:nvGraphicFramePr>
        <p:xfrm>
          <a:off x="422030" y="2798917"/>
          <a:ext cx="7501094" cy="3017017"/>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522514" y="884259"/>
            <a:ext cx="3928906" cy="369332"/>
          </a:xfrm>
          <a:prstGeom prst="rect">
            <a:avLst/>
          </a:prstGeom>
          <a:noFill/>
        </p:spPr>
        <p:txBody>
          <a:bodyPr wrap="square" rtlCol="0">
            <a:spAutoFit/>
          </a:bodyPr>
          <a:lstStyle/>
          <a:p>
            <a:r>
              <a:rPr lang="ja-JP" altLang="en-US" b="1" u="sng" dirty="0" smtClean="0">
                <a:solidFill>
                  <a:srgbClr val="000000"/>
                </a:solidFill>
              </a:rPr>
              <a:t>■</a:t>
            </a:r>
            <a:r>
              <a:rPr lang="en-US" altLang="ja-JP" b="1" u="sng" dirty="0" smtClean="0">
                <a:solidFill>
                  <a:srgbClr val="000000"/>
                </a:solidFill>
              </a:rPr>
              <a:t>ROE</a:t>
            </a:r>
            <a:r>
              <a:rPr lang="ja-JP" altLang="en-US" b="1" u="sng" dirty="0" smtClean="0">
                <a:solidFill>
                  <a:srgbClr val="000000"/>
                </a:solidFill>
              </a:rPr>
              <a:t>の推移</a:t>
            </a:r>
            <a:endParaRPr lang="ja-JP" altLang="en-US" b="1" u="sng" dirty="0">
              <a:solidFill>
                <a:srgbClr val="000000"/>
              </a:solidFill>
            </a:endParaRPr>
          </a:p>
        </p:txBody>
      </p:sp>
      <p:sp>
        <p:nvSpPr>
          <p:cNvPr id="18" name="テキスト ボックス 17"/>
          <p:cNvSpPr txBox="1"/>
          <p:nvPr/>
        </p:nvSpPr>
        <p:spPr>
          <a:xfrm>
            <a:off x="522514" y="2515446"/>
            <a:ext cx="3928906" cy="369332"/>
          </a:xfrm>
          <a:prstGeom prst="rect">
            <a:avLst/>
          </a:prstGeom>
          <a:noFill/>
        </p:spPr>
        <p:txBody>
          <a:bodyPr wrap="square" rtlCol="0">
            <a:spAutoFit/>
          </a:bodyPr>
          <a:lstStyle/>
          <a:p>
            <a:r>
              <a:rPr lang="ja-JP" altLang="en-US" b="1" u="sng" dirty="0" smtClean="0">
                <a:solidFill>
                  <a:srgbClr val="000000"/>
                </a:solidFill>
              </a:rPr>
              <a:t>■</a:t>
            </a:r>
            <a:r>
              <a:rPr lang="en-US" altLang="ja-JP" b="1" u="sng" dirty="0" smtClean="0">
                <a:solidFill>
                  <a:srgbClr val="000000"/>
                </a:solidFill>
              </a:rPr>
              <a:t>ROS</a:t>
            </a:r>
            <a:r>
              <a:rPr lang="ja-JP" altLang="en-US" b="1" u="sng" dirty="0" smtClean="0">
                <a:solidFill>
                  <a:srgbClr val="000000"/>
                </a:solidFill>
              </a:rPr>
              <a:t>（営業利益）の推移</a:t>
            </a:r>
            <a:endParaRPr lang="ja-JP" altLang="en-US" b="1" u="sng" dirty="0">
              <a:solidFill>
                <a:srgbClr val="000000"/>
              </a:solidFill>
            </a:endParaRPr>
          </a:p>
        </p:txBody>
      </p:sp>
      <p:sp>
        <p:nvSpPr>
          <p:cNvPr id="19" name="角丸四角形 18"/>
          <p:cNvSpPr/>
          <p:nvPr/>
        </p:nvSpPr>
        <p:spPr>
          <a:xfrm>
            <a:off x="351692" y="5748494"/>
            <a:ext cx="8400422" cy="702548"/>
          </a:xfrm>
          <a:prstGeom prst="roundRect">
            <a:avLst/>
          </a:prstGeom>
          <a:gradFill>
            <a:gsLst>
              <a:gs pos="0">
                <a:srgbClr val="FFCCCC"/>
              </a:gs>
              <a:gs pos="50000">
                <a:schemeClr val="bg1"/>
              </a:gs>
              <a:gs pos="100000">
                <a:srgbClr val="FFCCCC"/>
              </a:gs>
            </a:gsLst>
            <a:lin ang="5400000" scaled="0"/>
          </a:gradFill>
          <a:ln w="1587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0000"/>
                </a:solidFill>
              </a:rPr>
              <a:t>稼ぐ</a:t>
            </a:r>
            <a:r>
              <a:rPr lang="ja-JP" altLang="en-US" dirty="0" smtClean="0">
                <a:solidFill>
                  <a:srgbClr val="000000"/>
                </a:solidFill>
              </a:rPr>
              <a:t>力</a:t>
            </a:r>
            <a:r>
              <a:rPr lang="ja-JP" altLang="en-US" dirty="0">
                <a:solidFill>
                  <a:srgbClr val="000000"/>
                </a:solidFill>
              </a:rPr>
              <a:t>を</a:t>
            </a:r>
            <a:r>
              <a:rPr lang="ja-JP" altLang="en-US" dirty="0" smtClean="0">
                <a:solidFill>
                  <a:srgbClr val="000000"/>
                </a:solidFill>
              </a:rPr>
              <a:t>高めつつ、将来に向けた投資を促すためには、財務情報のみではなく、非財務情報を基礎とした企業評価や対話･エンゲージメントが不可欠に。</a:t>
            </a:r>
            <a:endParaRPr lang="en-US" altLang="ja-JP" dirty="0" smtClean="0">
              <a:solidFill>
                <a:srgbClr val="000000"/>
              </a:solidFill>
            </a:endParaRPr>
          </a:p>
        </p:txBody>
      </p:sp>
      <p:sp>
        <p:nvSpPr>
          <p:cNvPr id="3" name="正方形/長方形 2"/>
          <p:cNvSpPr/>
          <p:nvPr/>
        </p:nvSpPr>
        <p:spPr>
          <a:xfrm>
            <a:off x="4275573" y="6432773"/>
            <a:ext cx="4572000" cy="400110"/>
          </a:xfrm>
          <a:prstGeom prst="rect">
            <a:avLst/>
          </a:prstGeom>
        </p:spPr>
        <p:txBody>
          <a:bodyPr>
            <a:spAutoFit/>
          </a:bodyPr>
          <a:lstStyle/>
          <a:p>
            <a:pPr marL="266700" indent="-266700"/>
            <a:r>
              <a:rPr lang="ja-JP" altLang="en-US" sz="1000" dirty="0" smtClean="0">
                <a:solidFill>
                  <a:srgbClr val="000000"/>
                </a:solidFill>
              </a:rPr>
              <a:t>（出所）伊藤</a:t>
            </a:r>
            <a:r>
              <a:rPr lang="ja-JP" altLang="en-US" sz="1000" dirty="0">
                <a:solidFill>
                  <a:srgbClr val="000000"/>
                </a:solidFill>
              </a:rPr>
              <a:t>邦雄・加賀谷哲之・鈴木智大・河内山拓磨「日本のコーポレートガバナンス改革の「実質的」影響」</a:t>
            </a:r>
            <a:r>
              <a:rPr lang="en-US" altLang="ja-JP" sz="1000" dirty="0">
                <a:solidFill>
                  <a:srgbClr val="000000"/>
                </a:solidFill>
              </a:rPr>
              <a:t>『</a:t>
            </a:r>
            <a:r>
              <a:rPr lang="ja-JP" altLang="en-US" sz="1000" dirty="0">
                <a:solidFill>
                  <a:srgbClr val="000000"/>
                </a:solidFill>
              </a:rPr>
              <a:t>一橋ビジネスレビュー</a:t>
            </a:r>
            <a:r>
              <a:rPr lang="en-US" altLang="ja-JP" sz="1000" dirty="0">
                <a:solidFill>
                  <a:srgbClr val="000000"/>
                </a:solidFill>
              </a:rPr>
              <a:t>』2017</a:t>
            </a:r>
            <a:r>
              <a:rPr lang="ja-JP" altLang="en-US" sz="1000" dirty="0">
                <a:solidFill>
                  <a:srgbClr val="000000"/>
                </a:solidFill>
              </a:rPr>
              <a:t>年近刊。</a:t>
            </a:r>
            <a:endParaRPr lang="en-US" altLang="ja-JP" sz="1000" dirty="0">
              <a:solidFill>
                <a:srgbClr val="000000"/>
              </a:solidFill>
            </a:endParaRPr>
          </a:p>
        </p:txBody>
      </p:sp>
    </p:spTree>
    <p:extLst>
      <p:ext uri="{BB962C8B-B14F-4D97-AF65-F5344CB8AC3E}">
        <p14:creationId xmlns:p14="http://schemas.microsoft.com/office/powerpoint/2010/main" val="408543170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77800" y="-23813"/>
            <a:ext cx="8481059" cy="582613"/>
          </a:xfrm>
        </p:spPr>
        <p:txBody>
          <a:bodyPr>
            <a:normAutofit/>
          </a:bodyPr>
          <a:lstStyle/>
          <a:p>
            <a:pPr eaLnBrk="1" hangingPunct="1"/>
            <a:r>
              <a:rPr lang="ja-JP" altLang="en-US" sz="2800" dirty="0" smtClean="0"/>
              <a:t>変化⑤超・長期経営の実践</a:t>
            </a:r>
          </a:p>
        </p:txBody>
      </p:sp>
      <p:sp>
        <p:nvSpPr>
          <p:cNvPr id="102526" name="AutoShape 2"/>
          <p:cNvSpPr>
            <a:spLocks noChangeArrowheads="1"/>
          </p:cNvSpPr>
          <p:nvPr/>
        </p:nvSpPr>
        <p:spPr bwMode="auto">
          <a:xfrm>
            <a:off x="177800" y="487363"/>
            <a:ext cx="8534400" cy="44450"/>
          </a:xfrm>
          <a:prstGeom prst="roundRect">
            <a:avLst>
              <a:gd name="adj" fmla="val 50000"/>
            </a:avLst>
          </a:prstGeom>
          <a:solidFill>
            <a:schemeClr val="tx2">
              <a:lumMod val="50000"/>
            </a:schemeClr>
          </a:solidFill>
          <a:ln>
            <a:solidFill>
              <a:schemeClr val="tx2">
                <a:lumMod val="50000"/>
              </a:schemeClr>
            </a:solidFill>
          </a:ln>
          <a:extLst/>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auto" hangingPunct="1">
              <a:spcBef>
                <a:spcPct val="0"/>
              </a:spcBef>
              <a:spcAft>
                <a:spcPts val="0"/>
              </a:spcAft>
              <a:buFontTx/>
              <a:buNone/>
            </a:pPr>
            <a:endParaRPr lang="ja-JP" altLang="en-US" sz="1800">
              <a:solidFill>
                <a:prstClr val="black"/>
              </a:solidFill>
              <a:ea typeface="HGP創英角ｺﾞｼｯｸUB" pitchFamily="50" charset="-128"/>
            </a:endParaRPr>
          </a:p>
        </p:txBody>
      </p:sp>
      <p:sp>
        <p:nvSpPr>
          <p:cNvPr id="8" name="スライド番号プレースホルダ 3"/>
          <p:cNvSpPr>
            <a:spLocks noGrp="1"/>
          </p:cNvSpPr>
          <p:nvPr>
            <p:ph type="sldNum" sz="quarter" idx="4294967295"/>
          </p:nvPr>
        </p:nvSpPr>
        <p:spPr>
          <a:xfrm>
            <a:off x="8588375" y="6643688"/>
            <a:ext cx="555625" cy="214312"/>
          </a:xfrm>
          <a:prstGeom prst="rect">
            <a:avLst/>
          </a:prstGeom>
        </p:spPr>
        <p:txBody>
          <a:bodyPr/>
          <a:lstStyle/>
          <a:p>
            <a:pPr>
              <a:defRPr/>
            </a:pPr>
            <a:fld id="{38002C18-D0F6-44C2-892C-D056997C391B}" type="slidenum">
              <a:rPr lang="en-US" altLang="ja-JP" sz="1100">
                <a:solidFill>
                  <a:prstClr val="black">
                    <a:tint val="75000"/>
                  </a:prstClr>
                </a:solidFill>
              </a:rPr>
              <a:pPr>
                <a:defRPr/>
              </a:pPr>
              <a:t>124</a:t>
            </a:fld>
            <a:endParaRPr lang="en-US" altLang="ja-JP" sz="1100" dirty="0">
              <a:solidFill>
                <a:prstClr val="black">
                  <a:tint val="75000"/>
                </a:prstClr>
              </a:solidFill>
            </a:endParaRPr>
          </a:p>
        </p:txBody>
      </p:sp>
      <p:sp>
        <p:nvSpPr>
          <p:cNvPr id="9" name="テキスト ボックス 4"/>
          <p:cNvSpPr txBox="1">
            <a:spLocks noChangeArrowheads="1"/>
          </p:cNvSpPr>
          <p:nvPr/>
        </p:nvSpPr>
        <p:spPr bwMode="auto">
          <a:xfrm>
            <a:off x="175419" y="4976141"/>
            <a:ext cx="878998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ts val="600"/>
              </a:spcBef>
              <a:buFont typeface="Wingdings" pitchFamily="2" charset="2"/>
              <a:buChar char="ü"/>
            </a:pPr>
            <a:r>
              <a:rPr lang="ja-JP" altLang="en-US" sz="1800" dirty="0">
                <a:solidFill>
                  <a:srgbClr val="000000"/>
                </a:solidFill>
                <a:latin typeface="Times New Roman" pitchFamily="18" charset="0"/>
                <a:ea typeface="HGP創英角ｺﾞｼｯｸUB" pitchFamily="50" charset="-128"/>
                <a:cs typeface="Times New Roman" pitchFamily="18" charset="0"/>
              </a:rPr>
              <a:t>長期</a:t>
            </a:r>
            <a:r>
              <a:rPr lang="ja-JP" altLang="en-US" sz="1800" dirty="0" smtClean="0">
                <a:solidFill>
                  <a:srgbClr val="000000"/>
                </a:solidFill>
                <a:latin typeface="Times New Roman" pitchFamily="18" charset="0"/>
                <a:ea typeface="HGP創英角ｺﾞｼｯｸUB" pitchFamily="50" charset="-128"/>
                <a:cs typeface="Times New Roman" pitchFamily="18" charset="0"/>
              </a:rPr>
              <a:t>志向企業</a:t>
            </a:r>
            <a:r>
              <a:rPr lang="ja-JP" altLang="en-US" sz="1800" dirty="0">
                <a:solidFill>
                  <a:srgbClr val="000000"/>
                </a:solidFill>
                <a:latin typeface="Times New Roman" pitchFamily="18" charset="0"/>
                <a:ea typeface="HGP創英角ｺﾞｼｯｸUB" pitchFamily="50" charset="-128"/>
                <a:cs typeface="Times New Roman" pitchFamily="18" charset="0"/>
              </a:rPr>
              <a:t>は</a:t>
            </a:r>
            <a:r>
              <a:rPr lang="ja-JP" altLang="en-US" sz="1800" dirty="0" smtClean="0">
                <a:solidFill>
                  <a:srgbClr val="000000"/>
                </a:solidFill>
                <a:latin typeface="Times New Roman" pitchFamily="18" charset="0"/>
                <a:ea typeface="HGP創英角ｺﾞｼｯｸUB" pitchFamily="50" charset="-128"/>
                <a:cs typeface="Times New Roman" pitchFamily="18" charset="0"/>
              </a:rPr>
              <a:t>、短期志向企業に比べて過去</a:t>
            </a:r>
            <a:r>
              <a:rPr lang="en-US" altLang="ja-JP" sz="1800" dirty="0" smtClean="0">
                <a:solidFill>
                  <a:srgbClr val="000000"/>
                </a:solidFill>
                <a:latin typeface="Times New Roman" pitchFamily="18" charset="0"/>
                <a:ea typeface="HGP創英角ｺﾞｼｯｸUB" pitchFamily="50" charset="-128"/>
                <a:cs typeface="Times New Roman" pitchFamily="18" charset="0"/>
              </a:rPr>
              <a:t>16</a:t>
            </a:r>
            <a:r>
              <a:rPr lang="ja-JP" altLang="en-US" sz="1800" dirty="0" smtClean="0">
                <a:solidFill>
                  <a:srgbClr val="000000"/>
                </a:solidFill>
                <a:latin typeface="Times New Roman" pitchFamily="18" charset="0"/>
                <a:ea typeface="HGP創英角ｺﾞｼｯｸUB" pitchFamily="50" charset="-128"/>
                <a:cs typeface="Times New Roman" pitchFamily="18" charset="0"/>
              </a:rPr>
              <a:t>年間で売上高を</a:t>
            </a:r>
            <a:r>
              <a:rPr lang="en-US" altLang="ja-JP" sz="1800" dirty="0" smtClean="0">
                <a:solidFill>
                  <a:srgbClr val="000000"/>
                </a:solidFill>
                <a:latin typeface="Times New Roman" pitchFamily="18" charset="0"/>
                <a:ea typeface="HGP創英角ｺﾞｼｯｸUB" pitchFamily="50" charset="-128"/>
                <a:cs typeface="Times New Roman" pitchFamily="18" charset="0"/>
              </a:rPr>
              <a:t>+47%</a:t>
            </a:r>
            <a:r>
              <a:rPr lang="ja-JP" altLang="en-US" sz="1800" dirty="0" err="1" smtClean="0">
                <a:solidFill>
                  <a:srgbClr val="000000"/>
                </a:solidFill>
                <a:latin typeface="Times New Roman" pitchFamily="18" charset="0"/>
                <a:ea typeface="HGP創英角ｺﾞｼｯｸUB" pitchFamily="50" charset="-128"/>
                <a:cs typeface="Times New Roman" pitchFamily="18" charset="0"/>
              </a:rPr>
              <a:t>、</a:t>
            </a:r>
            <a:r>
              <a:rPr lang="ja-JP" altLang="en-US" sz="1800" dirty="0" smtClean="0">
                <a:solidFill>
                  <a:srgbClr val="000000"/>
                </a:solidFill>
                <a:latin typeface="Times New Roman" pitchFamily="18" charset="0"/>
                <a:ea typeface="HGP創英角ｺﾞｼｯｸUB" pitchFamily="50" charset="-128"/>
                <a:cs typeface="Times New Roman" pitchFamily="18" charset="0"/>
              </a:rPr>
              <a:t>営業利益を</a:t>
            </a:r>
            <a:r>
              <a:rPr lang="en-US" altLang="ja-JP" sz="1800" dirty="0" smtClean="0">
                <a:solidFill>
                  <a:srgbClr val="000000"/>
                </a:solidFill>
                <a:latin typeface="Times New Roman" pitchFamily="18" charset="0"/>
                <a:ea typeface="HGP創英角ｺﾞｼｯｸUB" pitchFamily="50" charset="-128"/>
                <a:cs typeface="Times New Roman" pitchFamily="18" charset="0"/>
              </a:rPr>
              <a:t>+36%</a:t>
            </a:r>
            <a:r>
              <a:rPr lang="ja-JP" altLang="en-US" sz="1800" dirty="0" smtClean="0">
                <a:solidFill>
                  <a:srgbClr val="000000"/>
                </a:solidFill>
                <a:latin typeface="Times New Roman" pitchFamily="18" charset="0"/>
                <a:ea typeface="HGP創英角ｺﾞｼｯｸUB" pitchFamily="50" charset="-128"/>
                <a:cs typeface="Times New Roman" pitchFamily="18" charset="0"/>
              </a:rPr>
              <a:t>実現できている。</a:t>
            </a:r>
            <a:endParaRPr lang="en-US" altLang="ja-JP" sz="1800" dirty="0">
              <a:solidFill>
                <a:srgbClr val="000000"/>
              </a:solidFill>
              <a:latin typeface="Times New Roman" pitchFamily="18" charset="0"/>
              <a:ea typeface="HGP創英角ｺﾞｼｯｸUB" pitchFamily="50" charset="-128"/>
              <a:cs typeface="Times New Roman" pitchFamily="18" charset="0"/>
            </a:endParaRPr>
          </a:p>
          <a:p>
            <a:pPr>
              <a:spcBef>
                <a:spcPts val="600"/>
              </a:spcBef>
              <a:buFont typeface="Wingdings" pitchFamily="2" charset="2"/>
              <a:buChar char="ü"/>
            </a:pPr>
            <a:r>
              <a:rPr lang="ja-JP" altLang="en-US" sz="1800" dirty="0" smtClean="0">
                <a:solidFill>
                  <a:srgbClr val="000000"/>
                </a:solidFill>
                <a:latin typeface="Times New Roman" pitchFamily="18" charset="0"/>
                <a:ea typeface="HGP創英角ｺﾞｼｯｸUB" pitchFamily="50" charset="-128"/>
                <a:cs typeface="Times New Roman" pitchFamily="18" charset="0"/>
              </a:rPr>
              <a:t>長期志向企業は</a:t>
            </a:r>
            <a:r>
              <a:rPr lang="en-US" altLang="ja-JP" sz="1800" dirty="0" smtClean="0">
                <a:solidFill>
                  <a:srgbClr val="000000"/>
                </a:solidFill>
                <a:latin typeface="Times New Roman" pitchFamily="18" charset="0"/>
                <a:ea typeface="HGP創英角ｺﾞｼｯｸUB" pitchFamily="50" charset="-128"/>
                <a:cs typeface="Times New Roman" pitchFamily="18" charset="0"/>
              </a:rPr>
              <a:t>50</a:t>
            </a:r>
            <a:r>
              <a:rPr lang="ja-JP" altLang="en-US" sz="1800" dirty="0" smtClean="0">
                <a:solidFill>
                  <a:srgbClr val="000000"/>
                </a:solidFill>
                <a:latin typeface="Times New Roman" pitchFamily="18" charset="0"/>
                <a:ea typeface="HGP創英角ｺﾞｼｯｸUB" pitchFamily="50" charset="-128"/>
                <a:cs typeface="Times New Roman" pitchFamily="18" charset="0"/>
              </a:rPr>
              <a:t>年単位、</a:t>
            </a:r>
            <a:r>
              <a:rPr lang="en-US" altLang="ja-JP" sz="1800" dirty="0" smtClean="0">
                <a:solidFill>
                  <a:srgbClr val="000000"/>
                </a:solidFill>
                <a:latin typeface="Times New Roman" pitchFamily="18" charset="0"/>
                <a:ea typeface="HGP創英角ｺﾞｼｯｸUB" pitchFamily="50" charset="-128"/>
                <a:cs typeface="Times New Roman" pitchFamily="18" charset="0"/>
              </a:rPr>
              <a:t>100</a:t>
            </a:r>
            <a:r>
              <a:rPr lang="ja-JP" altLang="en-US" sz="1800" dirty="0" smtClean="0">
                <a:solidFill>
                  <a:srgbClr val="000000"/>
                </a:solidFill>
                <a:latin typeface="Times New Roman" pitchFamily="18" charset="0"/>
                <a:ea typeface="HGP創英角ｺﾞｼｯｸUB" pitchFamily="50" charset="-128"/>
                <a:cs typeface="Times New Roman" pitchFamily="18" charset="0"/>
              </a:rPr>
              <a:t>年単位の経営を実践するための枠組みを持っている。デュポンの「百年委員会」、シーメンスの「メガトレンド」、ネスレの「ニューリアリティ」。</a:t>
            </a:r>
            <a:endParaRPr lang="en-US" altLang="ja-JP" sz="1800" dirty="0">
              <a:solidFill>
                <a:srgbClr val="000000"/>
              </a:solidFill>
              <a:latin typeface="Times New Roman" pitchFamily="18" charset="0"/>
              <a:ea typeface="HGP創英角ｺﾞｼｯｸUB" pitchFamily="50" charset="-128"/>
              <a:cs typeface="Times New Roman" pitchFamily="18" charset="0"/>
            </a:endParaRPr>
          </a:p>
          <a:p>
            <a:pPr>
              <a:spcBef>
                <a:spcPts val="600"/>
              </a:spcBef>
              <a:buFont typeface="Wingdings" pitchFamily="2" charset="2"/>
              <a:buChar char="ü"/>
            </a:pPr>
            <a:r>
              <a:rPr lang="ja-JP" altLang="en-US" sz="1800" dirty="0" smtClean="0">
                <a:solidFill>
                  <a:srgbClr val="000000"/>
                </a:solidFill>
                <a:latin typeface="Times New Roman" pitchFamily="18" charset="0"/>
                <a:ea typeface="HGP創英角ｺﾞｼｯｸUB" pitchFamily="50" charset="-128"/>
                <a:cs typeface="Times New Roman" pitchFamily="18" charset="0"/>
              </a:rPr>
              <a:t>日本企業は中期経営計画を策定しているが、超長期の視点はかけている。</a:t>
            </a:r>
            <a:endParaRPr lang="en-US" altLang="ja-JP" sz="1800" dirty="0">
              <a:solidFill>
                <a:srgbClr val="000000"/>
              </a:solidFill>
              <a:latin typeface="Times New Roman" pitchFamily="18" charset="0"/>
              <a:ea typeface="HGP創英角ｺﾞｼｯｸUB" pitchFamily="50" charset="-128"/>
              <a:cs typeface="Times New Roman" pitchFamily="18" charset="0"/>
            </a:endParaRPr>
          </a:p>
        </p:txBody>
      </p:sp>
      <p:grpSp>
        <p:nvGrpSpPr>
          <p:cNvPr id="3" name="グループ化 2"/>
          <p:cNvGrpSpPr/>
          <p:nvPr/>
        </p:nvGrpSpPr>
        <p:grpSpPr>
          <a:xfrm>
            <a:off x="231140" y="672978"/>
            <a:ext cx="8427720" cy="4306650"/>
            <a:chOff x="231140" y="672978"/>
            <a:chExt cx="8427720" cy="430665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 y="672978"/>
              <a:ext cx="8427720" cy="4153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5426110" y="4702629"/>
              <a:ext cx="3054699" cy="276999"/>
            </a:xfrm>
            <a:prstGeom prst="rect">
              <a:avLst/>
            </a:prstGeom>
            <a:noFill/>
          </p:spPr>
          <p:txBody>
            <a:bodyPr wrap="square" rtlCol="0">
              <a:spAutoFit/>
            </a:bodyPr>
            <a:lstStyle/>
            <a:p>
              <a:pPr algn="r"/>
              <a:r>
                <a:rPr lang="ja-JP" altLang="en-US" sz="1200" dirty="0" smtClean="0">
                  <a:solidFill>
                    <a:srgbClr val="000000"/>
                  </a:solidFill>
                </a:rPr>
                <a:t>（出所）日本経済新聞</a:t>
              </a:r>
              <a:r>
                <a:rPr lang="en-US" altLang="ja-JP" sz="1200" dirty="0" smtClean="0">
                  <a:solidFill>
                    <a:srgbClr val="000000"/>
                  </a:solidFill>
                </a:rPr>
                <a:t>2017</a:t>
              </a:r>
              <a:r>
                <a:rPr lang="ja-JP" altLang="en-US" sz="1200" dirty="0" smtClean="0">
                  <a:solidFill>
                    <a:srgbClr val="000000"/>
                  </a:solidFill>
                </a:rPr>
                <a:t>年</a:t>
              </a:r>
              <a:r>
                <a:rPr lang="en-US" altLang="ja-JP" sz="1200" dirty="0" smtClean="0">
                  <a:solidFill>
                    <a:srgbClr val="000000"/>
                  </a:solidFill>
                </a:rPr>
                <a:t>6</a:t>
              </a:r>
              <a:r>
                <a:rPr lang="ja-JP" altLang="en-US" sz="1200" dirty="0" smtClean="0">
                  <a:solidFill>
                    <a:srgbClr val="000000"/>
                  </a:solidFill>
                </a:rPr>
                <a:t>月</a:t>
              </a:r>
              <a:r>
                <a:rPr lang="en-US" altLang="ja-JP" sz="1200" dirty="0" smtClean="0">
                  <a:solidFill>
                    <a:srgbClr val="000000"/>
                  </a:solidFill>
                </a:rPr>
                <a:t>23</a:t>
              </a:r>
              <a:r>
                <a:rPr lang="ja-JP" altLang="en-US" sz="1200" dirty="0" smtClean="0">
                  <a:solidFill>
                    <a:srgbClr val="000000"/>
                  </a:solidFill>
                </a:rPr>
                <a:t>日</a:t>
              </a:r>
              <a:endParaRPr lang="ja-JP" altLang="en-US" sz="1200" dirty="0">
                <a:solidFill>
                  <a:srgbClr val="000000"/>
                </a:solidFill>
              </a:endParaRPr>
            </a:p>
          </p:txBody>
        </p:sp>
      </p:grpSp>
    </p:spTree>
    <p:extLst>
      <p:ext uri="{BB962C8B-B14F-4D97-AF65-F5344CB8AC3E}">
        <p14:creationId xmlns:p14="http://schemas.microsoft.com/office/powerpoint/2010/main" val="333726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対話の機会と質の向上を通じて競争力を高める</a:t>
            </a:r>
            <a:endParaRPr kumimoji="1" lang="ja-JP" altLang="en-US" sz="2800" dirty="0"/>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125</a:t>
            </a:fld>
            <a:endParaRPr lang="en-US" altLang="ja-JP">
              <a:solidFill>
                <a:srgbClr val="000000"/>
              </a:solidFill>
            </a:endParaRPr>
          </a:p>
        </p:txBody>
      </p:sp>
      <p:sp>
        <p:nvSpPr>
          <p:cNvPr id="22" name="正方形/長方形 21"/>
          <p:cNvSpPr/>
          <p:nvPr/>
        </p:nvSpPr>
        <p:spPr>
          <a:xfrm>
            <a:off x="346668" y="1057352"/>
            <a:ext cx="8450664" cy="811650"/>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w="952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smtClean="0">
                <a:solidFill>
                  <a:srgbClr val="000000"/>
                </a:solidFill>
                <a:latin typeface="Times New Roman" panose="02020603050405020304" pitchFamily="18" charset="0"/>
                <a:cs typeface="Times New Roman" panose="02020603050405020304" pitchFamily="18" charset="0"/>
              </a:rPr>
              <a:t>　日本では、世界で最も厳しい品質基準をもつ顧客との対話を通じて、世界最高水準の製品・サービス品質を達成してきた。それぞれのステークホルダーとの厳しい視線にさらされ、対話の機会や質を磨き高めていくことが重要ではないか？</a:t>
            </a:r>
            <a:endParaRPr lang="en-US" altLang="ja-JP" dirty="0" smtClean="0">
              <a:solidFill>
                <a:srgbClr val="000000"/>
              </a:solidFill>
              <a:latin typeface="Times New Roman" panose="02020603050405020304" pitchFamily="18" charset="0"/>
              <a:cs typeface="Times New Roman" panose="02020603050405020304" pitchFamily="18" charset="0"/>
            </a:endParaRPr>
          </a:p>
        </p:txBody>
      </p:sp>
      <p:sp>
        <p:nvSpPr>
          <p:cNvPr id="3" name="円/楕円 2"/>
          <p:cNvSpPr/>
          <p:nvPr/>
        </p:nvSpPr>
        <p:spPr>
          <a:xfrm>
            <a:off x="3627453" y="2948362"/>
            <a:ext cx="1919235" cy="1497204"/>
          </a:xfrm>
          <a:prstGeom prst="ellipse">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0000"/>
                </a:solidFill>
              </a:rPr>
              <a:t>経営者</a:t>
            </a:r>
            <a:endParaRPr lang="ja-JP" altLang="en-US" dirty="0">
              <a:solidFill>
                <a:srgbClr val="000000"/>
              </a:solidFill>
            </a:endParaRPr>
          </a:p>
        </p:txBody>
      </p:sp>
      <p:sp>
        <p:nvSpPr>
          <p:cNvPr id="4" name="円/楕円 3"/>
          <p:cNvSpPr/>
          <p:nvPr/>
        </p:nvSpPr>
        <p:spPr>
          <a:xfrm>
            <a:off x="4054507" y="2023913"/>
            <a:ext cx="1065125" cy="5627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0000"/>
                </a:solidFill>
                <a:latin typeface="Times New Roman" panose="02020603050405020304" pitchFamily="18" charset="0"/>
                <a:cs typeface="Times New Roman" panose="02020603050405020304" pitchFamily="18" charset="0"/>
              </a:rPr>
              <a:t>株主</a:t>
            </a:r>
            <a:endParaRPr lang="ja-JP" altLang="en-US" sz="1400" dirty="0">
              <a:solidFill>
                <a:srgbClr val="000000"/>
              </a:solidFill>
              <a:latin typeface="Times New Roman" panose="02020603050405020304" pitchFamily="18" charset="0"/>
              <a:cs typeface="Times New Roman" panose="02020603050405020304" pitchFamily="18" charset="0"/>
            </a:endParaRPr>
          </a:p>
        </p:txBody>
      </p:sp>
      <p:sp>
        <p:nvSpPr>
          <p:cNvPr id="17" name="円/楕円 16"/>
          <p:cNvSpPr/>
          <p:nvPr/>
        </p:nvSpPr>
        <p:spPr>
          <a:xfrm>
            <a:off x="5546688" y="2385654"/>
            <a:ext cx="1065125" cy="5627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0000"/>
                </a:solidFill>
                <a:latin typeface="Times New Roman" panose="02020603050405020304" pitchFamily="18" charset="0"/>
                <a:cs typeface="Times New Roman" panose="02020603050405020304" pitchFamily="18" charset="0"/>
              </a:rPr>
              <a:t>政府</a:t>
            </a:r>
            <a:endParaRPr lang="ja-JP" altLang="en-US" sz="1400" dirty="0">
              <a:solidFill>
                <a:srgbClr val="000000"/>
              </a:solidFill>
              <a:latin typeface="Times New Roman" panose="02020603050405020304" pitchFamily="18" charset="0"/>
              <a:cs typeface="Times New Roman" panose="02020603050405020304" pitchFamily="18" charset="0"/>
            </a:endParaRPr>
          </a:p>
        </p:txBody>
      </p:sp>
      <p:sp>
        <p:nvSpPr>
          <p:cNvPr id="18" name="円/楕円 17"/>
          <p:cNvSpPr/>
          <p:nvPr/>
        </p:nvSpPr>
        <p:spPr>
          <a:xfrm>
            <a:off x="5916801" y="3415610"/>
            <a:ext cx="1065125" cy="5627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rgbClr val="000000"/>
                </a:solidFill>
                <a:latin typeface="Times New Roman" panose="02020603050405020304" pitchFamily="18" charset="0"/>
                <a:cs typeface="Times New Roman" panose="02020603050405020304" pitchFamily="18" charset="0"/>
              </a:rPr>
              <a:t>NGO</a:t>
            </a:r>
            <a:endParaRPr lang="ja-JP" altLang="en-US" sz="1400" dirty="0">
              <a:solidFill>
                <a:srgbClr val="000000"/>
              </a:solidFill>
              <a:latin typeface="Times New Roman" panose="02020603050405020304" pitchFamily="18" charset="0"/>
              <a:cs typeface="Times New Roman" panose="02020603050405020304" pitchFamily="18" charset="0"/>
            </a:endParaRPr>
          </a:p>
        </p:txBody>
      </p:sp>
      <p:sp>
        <p:nvSpPr>
          <p:cNvPr id="19" name="円/楕円 18"/>
          <p:cNvSpPr/>
          <p:nvPr/>
        </p:nvSpPr>
        <p:spPr>
          <a:xfrm>
            <a:off x="5546688" y="4445566"/>
            <a:ext cx="1065125" cy="5627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0000"/>
                </a:solidFill>
                <a:latin typeface="Times New Roman" panose="02020603050405020304" pitchFamily="18" charset="0"/>
                <a:cs typeface="Times New Roman" panose="02020603050405020304" pitchFamily="18" charset="0"/>
              </a:rPr>
              <a:t>監査人</a:t>
            </a:r>
            <a:endParaRPr lang="ja-JP" altLang="en-US" sz="1400" dirty="0">
              <a:solidFill>
                <a:srgbClr val="000000"/>
              </a:solidFill>
              <a:latin typeface="Times New Roman" panose="02020603050405020304" pitchFamily="18" charset="0"/>
              <a:cs typeface="Times New Roman" panose="02020603050405020304" pitchFamily="18" charset="0"/>
            </a:endParaRPr>
          </a:p>
        </p:txBody>
      </p:sp>
      <p:sp>
        <p:nvSpPr>
          <p:cNvPr id="28" name="円/楕円 27"/>
          <p:cNvSpPr/>
          <p:nvPr/>
        </p:nvSpPr>
        <p:spPr>
          <a:xfrm>
            <a:off x="2562327" y="2385654"/>
            <a:ext cx="1065125" cy="5627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0000"/>
                </a:solidFill>
                <a:latin typeface="Times New Roman" panose="02020603050405020304" pitchFamily="18" charset="0"/>
                <a:cs typeface="Times New Roman" panose="02020603050405020304" pitchFamily="18" charset="0"/>
              </a:rPr>
              <a:t>債権者</a:t>
            </a:r>
            <a:endParaRPr lang="ja-JP" altLang="en-US" sz="1400" dirty="0">
              <a:solidFill>
                <a:srgbClr val="000000"/>
              </a:solidFill>
              <a:latin typeface="Times New Roman" panose="02020603050405020304" pitchFamily="18" charset="0"/>
              <a:cs typeface="Times New Roman" panose="02020603050405020304" pitchFamily="18" charset="0"/>
            </a:endParaRPr>
          </a:p>
        </p:txBody>
      </p:sp>
      <p:sp>
        <p:nvSpPr>
          <p:cNvPr id="29" name="円/楕円 28"/>
          <p:cNvSpPr/>
          <p:nvPr/>
        </p:nvSpPr>
        <p:spPr>
          <a:xfrm>
            <a:off x="2167091" y="3415610"/>
            <a:ext cx="1065125" cy="5627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0000"/>
                </a:solidFill>
                <a:latin typeface="Times New Roman" panose="02020603050405020304" pitchFamily="18" charset="0"/>
                <a:cs typeface="Times New Roman" panose="02020603050405020304" pitchFamily="18" charset="0"/>
              </a:rPr>
              <a:t>従業員</a:t>
            </a:r>
            <a:endParaRPr lang="ja-JP" altLang="en-US" sz="1400" dirty="0">
              <a:solidFill>
                <a:srgbClr val="000000"/>
              </a:solidFill>
              <a:latin typeface="Times New Roman" panose="02020603050405020304" pitchFamily="18" charset="0"/>
              <a:cs typeface="Times New Roman" panose="02020603050405020304" pitchFamily="18" charset="0"/>
            </a:endParaRPr>
          </a:p>
        </p:txBody>
      </p:sp>
      <p:sp>
        <p:nvSpPr>
          <p:cNvPr id="30" name="円/楕円 29"/>
          <p:cNvSpPr/>
          <p:nvPr/>
        </p:nvSpPr>
        <p:spPr>
          <a:xfrm>
            <a:off x="2562328" y="4445566"/>
            <a:ext cx="1065125" cy="5627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0000"/>
                </a:solidFill>
                <a:latin typeface="Times New Roman" panose="02020603050405020304" pitchFamily="18" charset="0"/>
                <a:cs typeface="Times New Roman" panose="02020603050405020304" pitchFamily="18" charset="0"/>
              </a:rPr>
              <a:t>取引先</a:t>
            </a:r>
            <a:endParaRPr lang="ja-JP" altLang="en-US" sz="1400" dirty="0">
              <a:solidFill>
                <a:srgbClr val="000000"/>
              </a:solidFill>
              <a:latin typeface="Times New Roman" panose="02020603050405020304" pitchFamily="18" charset="0"/>
              <a:cs typeface="Times New Roman" panose="02020603050405020304" pitchFamily="18" charset="0"/>
            </a:endParaRPr>
          </a:p>
        </p:txBody>
      </p:sp>
      <p:sp>
        <p:nvSpPr>
          <p:cNvPr id="31" name="円/楕円 30"/>
          <p:cNvSpPr/>
          <p:nvPr/>
        </p:nvSpPr>
        <p:spPr>
          <a:xfrm>
            <a:off x="4054507" y="4916164"/>
            <a:ext cx="1065125" cy="5627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0000"/>
                </a:solidFill>
                <a:latin typeface="Times New Roman" panose="02020603050405020304" pitchFamily="18" charset="0"/>
                <a:cs typeface="Times New Roman" panose="02020603050405020304" pitchFamily="18" charset="0"/>
              </a:rPr>
              <a:t>顧客</a:t>
            </a:r>
            <a:endParaRPr lang="ja-JP" altLang="en-US" sz="1400" dirty="0">
              <a:solidFill>
                <a:srgbClr val="000000"/>
              </a:solidFill>
              <a:latin typeface="Times New Roman" panose="02020603050405020304" pitchFamily="18" charset="0"/>
              <a:cs typeface="Times New Roman" panose="02020603050405020304" pitchFamily="18" charset="0"/>
            </a:endParaRPr>
          </a:p>
        </p:txBody>
      </p:sp>
      <p:cxnSp>
        <p:nvCxnSpPr>
          <p:cNvPr id="8" name="直線矢印コネクタ 7"/>
          <p:cNvCxnSpPr/>
          <p:nvPr/>
        </p:nvCxnSpPr>
        <p:spPr>
          <a:xfrm>
            <a:off x="4451419" y="2586621"/>
            <a:ext cx="0" cy="3617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4742821" y="2586621"/>
            <a:ext cx="10049" cy="3617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5119632" y="2767491"/>
            <a:ext cx="427056" cy="3014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17" idx="3"/>
            <a:endCxn id="3" idx="7"/>
          </p:cNvCxnSpPr>
          <p:nvPr/>
        </p:nvCxnSpPr>
        <p:spPr>
          <a:xfrm flipH="1">
            <a:off x="5265623" y="2865955"/>
            <a:ext cx="437049" cy="3016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5546688" y="3581408"/>
            <a:ext cx="3701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5546689" y="3832617"/>
            <a:ext cx="370112" cy="10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9" idx="1"/>
          </p:cNvCxnSpPr>
          <p:nvPr/>
        </p:nvCxnSpPr>
        <p:spPr>
          <a:xfrm>
            <a:off x="5333160" y="4144116"/>
            <a:ext cx="369512" cy="3838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19" idx="2"/>
          </p:cNvCxnSpPr>
          <p:nvPr/>
        </p:nvCxnSpPr>
        <p:spPr>
          <a:xfrm flipH="1" flipV="1">
            <a:off x="5119632" y="4336044"/>
            <a:ext cx="427056" cy="390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4752870" y="4445566"/>
            <a:ext cx="0" cy="4705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4451419" y="4445566"/>
            <a:ext cx="0" cy="4705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3627452" y="4336044"/>
            <a:ext cx="427055" cy="3448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30" idx="7"/>
            <a:endCxn id="3" idx="3"/>
          </p:cNvCxnSpPr>
          <p:nvPr/>
        </p:nvCxnSpPr>
        <p:spPr>
          <a:xfrm flipV="1">
            <a:off x="3471469" y="4226306"/>
            <a:ext cx="437049" cy="3016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3232216" y="3832617"/>
            <a:ext cx="3952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H="1">
            <a:off x="3232216" y="3581408"/>
            <a:ext cx="3952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28" idx="5"/>
          </p:cNvCxnSpPr>
          <p:nvPr/>
        </p:nvCxnSpPr>
        <p:spPr>
          <a:xfrm>
            <a:off x="3471468" y="2865955"/>
            <a:ext cx="369511" cy="3016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endCxn id="28" idx="6"/>
          </p:cNvCxnSpPr>
          <p:nvPr/>
        </p:nvCxnSpPr>
        <p:spPr>
          <a:xfrm flipH="1" flipV="1">
            <a:off x="3627452" y="2667008"/>
            <a:ext cx="427055" cy="4019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346667" y="5590833"/>
            <a:ext cx="8636465" cy="960692"/>
          </a:xfrm>
          <a:prstGeom prst="rect">
            <a:avLst/>
          </a:prstGeom>
          <a:gradFill>
            <a:gsLst>
              <a:gs pos="0">
                <a:srgbClr val="FFCC66"/>
              </a:gs>
              <a:gs pos="50000">
                <a:schemeClr val="bg1"/>
              </a:gs>
              <a:gs pos="100000">
                <a:srgbClr val="FFCC66"/>
              </a:gs>
            </a:gsLst>
            <a:lin ang="5400000" scaled="0"/>
          </a:gradFill>
          <a:ln w="952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anose="05000000000000000000" pitchFamily="2" charset="2"/>
              <a:buChar char="ü"/>
            </a:pPr>
            <a:r>
              <a:rPr lang="ja-JP" altLang="en-US" dirty="0" smtClean="0">
                <a:solidFill>
                  <a:srgbClr val="000000"/>
                </a:solidFill>
                <a:latin typeface="Times New Roman" panose="02020603050405020304" pitchFamily="18" charset="0"/>
                <a:cs typeface="Times New Roman" panose="02020603050405020304" pitchFamily="18" charset="0"/>
              </a:rPr>
              <a:t>重要マーケットで、顧客や取引先、政府や</a:t>
            </a:r>
            <a:r>
              <a:rPr lang="en-US" altLang="ja-JP" dirty="0" smtClean="0">
                <a:solidFill>
                  <a:srgbClr val="000000"/>
                </a:solidFill>
                <a:latin typeface="Times New Roman" panose="02020603050405020304" pitchFamily="18" charset="0"/>
                <a:cs typeface="Times New Roman" panose="02020603050405020304" pitchFamily="18" charset="0"/>
              </a:rPr>
              <a:t>NGO</a:t>
            </a:r>
            <a:r>
              <a:rPr lang="ja-JP" altLang="en-US" dirty="0" smtClean="0">
                <a:solidFill>
                  <a:srgbClr val="000000"/>
                </a:solidFill>
                <a:latin typeface="Times New Roman" panose="02020603050405020304" pitchFamily="18" charset="0"/>
                <a:cs typeface="Times New Roman" panose="02020603050405020304" pitchFamily="18" charset="0"/>
              </a:rPr>
              <a:t>から高い信頼を獲得できているか？</a:t>
            </a:r>
            <a:endParaRPr lang="en-US" altLang="ja-JP"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ja-JP" altLang="en-US" dirty="0" smtClean="0">
                <a:solidFill>
                  <a:srgbClr val="000000"/>
                </a:solidFill>
                <a:latin typeface="Times New Roman" panose="02020603050405020304" pitchFamily="18" charset="0"/>
                <a:cs typeface="Times New Roman" panose="02020603050405020304" pitchFamily="18" charset="0"/>
              </a:rPr>
              <a:t>投資家</a:t>
            </a:r>
            <a:r>
              <a:rPr lang="ja-JP" altLang="en-US" dirty="0">
                <a:solidFill>
                  <a:srgbClr val="000000"/>
                </a:solidFill>
                <a:latin typeface="Times New Roman" panose="02020603050405020304" pitchFamily="18" charset="0"/>
                <a:cs typeface="Times New Roman" panose="02020603050405020304" pitchFamily="18" charset="0"/>
              </a:rPr>
              <a:t>と</a:t>
            </a:r>
            <a:r>
              <a:rPr lang="ja-JP" altLang="en-US" dirty="0" smtClean="0">
                <a:solidFill>
                  <a:srgbClr val="000000"/>
                </a:solidFill>
                <a:latin typeface="Times New Roman" panose="02020603050405020304" pitchFamily="18" charset="0"/>
                <a:cs typeface="Times New Roman" panose="02020603050405020304" pitchFamily="18" charset="0"/>
              </a:rPr>
              <a:t>の対話・</a:t>
            </a:r>
            <a:r>
              <a:rPr lang="ja-JP" altLang="en-US" dirty="0" smtClean="0">
                <a:solidFill>
                  <a:srgbClr val="000000"/>
                </a:solidFill>
                <a:latin typeface="Times New Roman" panose="02020603050405020304" pitchFamily="18" charset="0"/>
                <a:cs typeface="Times New Roman" panose="02020603050405020304" pitchFamily="18" charset="0"/>
              </a:rPr>
              <a:t>エンゲージメント</a:t>
            </a:r>
            <a:r>
              <a:rPr lang="ja-JP" altLang="en-US" dirty="0">
                <a:solidFill>
                  <a:srgbClr val="000000"/>
                </a:solidFill>
                <a:latin typeface="Times New Roman" panose="02020603050405020304" pitchFamily="18" charset="0"/>
                <a:cs typeface="Times New Roman" panose="02020603050405020304" pitchFamily="18" charset="0"/>
              </a:rPr>
              <a:t>を</a:t>
            </a:r>
            <a:r>
              <a:rPr lang="ja-JP" altLang="en-US" dirty="0" smtClean="0">
                <a:solidFill>
                  <a:srgbClr val="000000"/>
                </a:solidFill>
                <a:latin typeface="Times New Roman" panose="02020603050405020304" pitchFamily="18" charset="0"/>
                <a:cs typeface="Times New Roman" panose="02020603050405020304" pitchFamily="18" charset="0"/>
              </a:rPr>
              <a:t>企業</a:t>
            </a:r>
            <a:r>
              <a:rPr lang="ja-JP" altLang="en-US" dirty="0">
                <a:solidFill>
                  <a:srgbClr val="000000"/>
                </a:solidFill>
                <a:latin typeface="Times New Roman" panose="02020603050405020304" pitchFamily="18" charset="0"/>
                <a:cs typeface="Times New Roman" panose="02020603050405020304" pitchFamily="18" charset="0"/>
              </a:rPr>
              <a:t>の</a:t>
            </a:r>
            <a:r>
              <a:rPr lang="ja-JP" altLang="en-US" dirty="0" smtClean="0">
                <a:solidFill>
                  <a:srgbClr val="000000"/>
                </a:solidFill>
                <a:latin typeface="Times New Roman" panose="02020603050405020304" pitchFamily="18" charset="0"/>
                <a:cs typeface="Times New Roman" panose="02020603050405020304" pitchFamily="18" charset="0"/>
              </a:rPr>
              <a:t>競争力</a:t>
            </a:r>
            <a:r>
              <a:rPr lang="ja-JP" altLang="en-US" dirty="0">
                <a:solidFill>
                  <a:srgbClr val="000000"/>
                </a:solidFill>
                <a:latin typeface="Times New Roman" panose="02020603050405020304" pitchFamily="18" charset="0"/>
                <a:cs typeface="Times New Roman" panose="02020603050405020304" pitchFamily="18" charset="0"/>
              </a:rPr>
              <a:t>に結びつけることができるか</a:t>
            </a:r>
            <a:r>
              <a:rPr lang="ja-JP" altLang="en-US" dirty="0" smtClean="0">
                <a:solidFill>
                  <a:srgbClr val="000000"/>
                </a:solidFill>
                <a:latin typeface="Times New Roman" panose="02020603050405020304" pitchFamily="18" charset="0"/>
                <a:cs typeface="Times New Roman" panose="02020603050405020304" pitchFamily="18" charset="0"/>
              </a:rPr>
              <a:t>？</a:t>
            </a:r>
            <a:endParaRPr lang="en-US" altLang="ja-JP"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ja-JP" altLang="en-US" dirty="0" smtClean="0">
                <a:solidFill>
                  <a:srgbClr val="000000"/>
                </a:solidFill>
                <a:latin typeface="Times New Roman" panose="02020603050405020304" pitchFamily="18" charset="0"/>
                <a:cs typeface="Times New Roman" panose="02020603050405020304" pitchFamily="18" charset="0"/>
              </a:rPr>
              <a:t>会社</a:t>
            </a:r>
            <a:r>
              <a:rPr lang="ja-JP" altLang="en-US" dirty="0">
                <a:solidFill>
                  <a:srgbClr val="000000"/>
                </a:solidFill>
                <a:latin typeface="Times New Roman" panose="02020603050405020304" pitchFamily="18" charset="0"/>
                <a:cs typeface="Times New Roman" panose="02020603050405020304" pitchFamily="18" charset="0"/>
              </a:rPr>
              <a:t>の</a:t>
            </a:r>
            <a:r>
              <a:rPr lang="en-US" altLang="ja-JP" dirty="0" smtClean="0">
                <a:solidFill>
                  <a:srgbClr val="000000"/>
                </a:solidFill>
                <a:latin typeface="Times New Roman" panose="02020603050405020304" pitchFamily="18" charset="0"/>
                <a:cs typeface="Times New Roman" panose="02020603050405020304" pitchFamily="18" charset="0"/>
              </a:rPr>
              <a:t>DNA</a:t>
            </a:r>
            <a:r>
              <a:rPr lang="ja-JP" altLang="en-US" dirty="0" smtClean="0">
                <a:solidFill>
                  <a:srgbClr val="000000"/>
                </a:solidFill>
                <a:latin typeface="Times New Roman" panose="02020603050405020304" pitchFamily="18" charset="0"/>
                <a:cs typeface="Times New Roman" panose="02020603050405020304" pitchFamily="18" charset="0"/>
              </a:rPr>
              <a:t>を社員や取引先と共有する手段と</a:t>
            </a:r>
            <a:r>
              <a:rPr lang="ja-JP" altLang="en-US" dirty="0" smtClean="0">
                <a:solidFill>
                  <a:srgbClr val="000000"/>
                </a:solidFill>
                <a:latin typeface="Times New Roman" panose="02020603050405020304" pitchFamily="18" charset="0"/>
                <a:cs typeface="Times New Roman" panose="02020603050405020304" pitchFamily="18" charset="0"/>
              </a:rPr>
              <a:t>して対話が有効に活用</a:t>
            </a:r>
            <a:r>
              <a:rPr lang="ja-JP" altLang="en-US" dirty="0" smtClean="0">
                <a:solidFill>
                  <a:srgbClr val="000000"/>
                </a:solidFill>
                <a:latin typeface="Times New Roman" panose="02020603050405020304" pitchFamily="18" charset="0"/>
                <a:cs typeface="Times New Roman" panose="02020603050405020304" pitchFamily="18" charset="0"/>
              </a:rPr>
              <a:t>されているか？</a:t>
            </a:r>
            <a:endParaRPr lang="en-US" altLang="ja-JP"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655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スライド番号プレースホルダ 5"/>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a:spcBef>
                <a:spcPct val="0"/>
              </a:spcBef>
              <a:buFontTx/>
              <a:buNone/>
            </a:pPr>
            <a:fld id="{DDFBA03E-BA89-4D80-88EF-A261573F3851}" type="slidenum">
              <a:rPr lang="en-US" altLang="ja-JP" sz="1400" smtClean="0">
                <a:solidFill>
                  <a:srgbClr val="000000"/>
                </a:solidFill>
              </a:rPr>
              <a:pPr algn="r">
                <a:spcBef>
                  <a:spcPct val="0"/>
                </a:spcBef>
                <a:buFontTx/>
                <a:buNone/>
              </a:pPr>
              <a:t>13</a:t>
            </a:fld>
            <a:endParaRPr lang="en-US" altLang="ja-JP" sz="1400" smtClean="0">
              <a:solidFill>
                <a:srgbClr val="000000"/>
              </a:solidFill>
            </a:endParaRPr>
          </a:p>
        </p:txBody>
      </p:sp>
      <p:sp>
        <p:nvSpPr>
          <p:cNvPr id="131075" name="Rectangle 2"/>
          <p:cNvSpPr>
            <a:spLocks noGrp="1" noChangeArrowheads="1"/>
          </p:cNvSpPr>
          <p:nvPr>
            <p:ph type="title" idx="4294967295"/>
          </p:nvPr>
        </p:nvSpPr>
        <p:spPr>
          <a:xfrm>
            <a:off x="381000" y="0"/>
            <a:ext cx="7772400" cy="1143000"/>
          </a:xfrm>
        </p:spPr>
        <p:txBody>
          <a:bodyPr/>
          <a:lstStyle/>
          <a:p>
            <a:pPr algn="l"/>
            <a:r>
              <a:rPr lang="ja-JP" altLang="en-US" sz="2800" i="1" smtClean="0">
                <a:solidFill>
                  <a:schemeClr val="tx1"/>
                </a:solidFill>
              </a:rPr>
              <a:t>財務諸表とファンダメンタルズ分析</a:t>
            </a:r>
            <a:br>
              <a:rPr lang="ja-JP" altLang="en-US" sz="2800" i="1" smtClean="0">
                <a:solidFill>
                  <a:schemeClr val="tx1"/>
                </a:solidFill>
              </a:rPr>
            </a:br>
            <a:r>
              <a:rPr lang="ja-JP" altLang="en-US" sz="2800" i="1" smtClean="0">
                <a:solidFill>
                  <a:schemeClr val="tx1"/>
                </a:solidFill>
              </a:rPr>
              <a:t>キャッシュ・フロー計算書の活用シナリオ</a:t>
            </a:r>
          </a:p>
        </p:txBody>
      </p:sp>
      <p:sp>
        <p:nvSpPr>
          <p:cNvPr id="131076" name="AutoShape 3"/>
          <p:cNvSpPr>
            <a:spLocks noChangeArrowheads="1"/>
          </p:cNvSpPr>
          <p:nvPr/>
        </p:nvSpPr>
        <p:spPr bwMode="auto">
          <a:xfrm>
            <a:off x="304800" y="1143000"/>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endParaRPr lang="ja-JP" altLang="en-US" sz="1800" smtClean="0">
              <a:solidFill>
                <a:srgbClr val="000000"/>
              </a:solidFill>
              <a:ea typeface="HGS創英角ｺﾞｼｯｸUB" pitchFamily="50" charset="-128"/>
            </a:endParaRPr>
          </a:p>
        </p:txBody>
      </p:sp>
      <p:sp>
        <p:nvSpPr>
          <p:cNvPr id="131077" name="Rectangle 4"/>
          <p:cNvSpPr>
            <a:spLocks noChangeArrowheads="1"/>
          </p:cNvSpPr>
          <p:nvPr/>
        </p:nvSpPr>
        <p:spPr bwMode="auto">
          <a:xfrm>
            <a:off x="0" y="66040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endParaRPr lang="ja-JP" altLang="ja-JP" sz="1000" smtClean="0">
              <a:solidFill>
                <a:srgbClr val="000000"/>
              </a:solidFill>
              <a:latin typeface="Times New Roman" pitchFamily="18" charset="0"/>
            </a:endParaRPr>
          </a:p>
        </p:txBody>
      </p:sp>
      <p:sp>
        <p:nvSpPr>
          <p:cNvPr id="131078" name="Text Box 5"/>
          <p:cNvSpPr txBox="1">
            <a:spLocks noChangeArrowheads="1"/>
          </p:cNvSpPr>
          <p:nvPr/>
        </p:nvSpPr>
        <p:spPr bwMode="auto">
          <a:xfrm>
            <a:off x="381000" y="1397000"/>
            <a:ext cx="8208963"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 typeface="Wingdings" pitchFamily="2" charset="2"/>
              <a:buChar char="Ø"/>
            </a:pPr>
            <a:r>
              <a:rPr lang="ja-JP" altLang="en-US" sz="2400" smtClean="0">
                <a:solidFill>
                  <a:srgbClr val="000000"/>
                </a:solidFill>
                <a:ea typeface="HGS創英角ｺﾞｼｯｸUB" pitchFamily="50" charset="-128"/>
              </a:rPr>
              <a:t>企業の資金繰りを検証する</a:t>
            </a:r>
          </a:p>
          <a:p>
            <a:pPr>
              <a:spcBef>
                <a:spcPct val="50000"/>
              </a:spcBef>
              <a:buFont typeface="Wingdings" pitchFamily="2" charset="2"/>
              <a:buChar char="Ø"/>
            </a:pPr>
            <a:r>
              <a:rPr lang="ja-JP" altLang="en-US" sz="2400" smtClean="0">
                <a:solidFill>
                  <a:srgbClr val="000000"/>
                </a:solidFill>
                <a:ea typeface="HGS創英角ｺﾞｼｯｸUB" pitchFamily="50" charset="-128"/>
              </a:rPr>
              <a:t>フリー・キャッシュ・フローを算出する</a:t>
            </a:r>
          </a:p>
          <a:p>
            <a:pPr lvl="1">
              <a:spcBef>
                <a:spcPct val="50000"/>
              </a:spcBef>
              <a:buFont typeface="Wingdings" pitchFamily="2" charset="2"/>
              <a:buChar char="ü"/>
            </a:pPr>
            <a:r>
              <a:rPr lang="ja-JP" altLang="en-US" sz="2400" smtClean="0">
                <a:solidFill>
                  <a:srgbClr val="000000"/>
                </a:solidFill>
                <a:ea typeface="HGS創英角ｺﾞｼｯｸUB" pitchFamily="50" charset="-128"/>
              </a:rPr>
              <a:t>企業価値算出にあたっての源泉</a:t>
            </a:r>
          </a:p>
          <a:p>
            <a:pPr lvl="1">
              <a:spcBef>
                <a:spcPct val="50000"/>
              </a:spcBef>
              <a:buFont typeface="Wingdings" pitchFamily="2" charset="2"/>
              <a:buChar char="ü"/>
            </a:pPr>
            <a:r>
              <a:rPr lang="ja-JP" altLang="en-US" sz="2400" smtClean="0">
                <a:solidFill>
                  <a:srgbClr val="000000"/>
                </a:solidFill>
                <a:ea typeface="HGS創英角ｺﾞｼｯｸUB" pitchFamily="50" charset="-128"/>
              </a:rPr>
              <a:t>バフェットのオーナー利益</a:t>
            </a:r>
          </a:p>
          <a:p>
            <a:pPr lvl="1">
              <a:spcBef>
                <a:spcPct val="50000"/>
              </a:spcBef>
              <a:buFont typeface="Wingdings" pitchFamily="2" charset="2"/>
              <a:buChar char="ü"/>
            </a:pPr>
            <a:r>
              <a:rPr lang="ja-JP" altLang="en-US" sz="2400" smtClean="0">
                <a:solidFill>
                  <a:srgbClr val="000000"/>
                </a:solidFill>
                <a:ea typeface="HGS創英角ｺﾞｼｯｸUB" pitchFamily="50" charset="-128"/>
              </a:rPr>
              <a:t>エレクトロニクス業界</a:t>
            </a:r>
          </a:p>
          <a:p>
            <a:pPr>
              <a:spcBef>
                <a:spcPct val="50000"/>
              </a:spcBef>
              <a:buFont typeface="Wingdings" pitchFamily="2" charset="2"/>
              <a:buChar char="Ø"/>
            </a:pPr>
            <a:r>
              <a:rPr lang="en-US" altLang="ja-JP" sz="2400" smtClean="0">
                <a:solidFill>
                  <a:srgbClr val="000000"/>
                </a:solidFill>
                <a:latin typeface="Times New Roman" pitchFamily="18" charset="0"/>
                <a:ea typeface="HGS創英角ｺﾞｼｯｸUB" pitchFamily="50" charset="-128"/>
              </a:rPr>
              <a:t>Quality of Earnings</a:t>
            </a:r>
            <a:r>
              <a:rPr lang="ja-JP" altLang="en-US" sz="2400" smtClean="0">
                <a:solidFill>
                  <a:srgbClr val="000000"/>
                </a:solidFill>
                <a:ea typeface="HGS創英角ｺﾞｼｯｸUB" pitchFamily="50" charset="-128"/>
              </a:rPr>
              <a:t>（利益の質）を測定する</a:t>
            </a:r>
          </a:p>
          <a:p>
            <a:pPr>
              <a:spcBef>
                <a:spcPct val="50000"/>
              </a:spcBef>
              <a:buFont typeface="Wingdings" pitchFamily="2" charset="2"/>
              <a:buChar char="Ø"/>
            </a:pPr>
            <a:r>
              <a:rPr lang="ja-JP" altLang="en-US" sz="2400" smtClean="0">
                <a:solidFill>
                  <a:srgbClr val="000000"/>
                </a:solidFill>
                <a:ea typeface="HGS創英角ｺﾞｼｯｸUB" pitchFamily="50" charset="-128"/>
              </a:rPr>
              <a:t>キャッシュ・フロー経営の進捗度を確認する</a:t>
            </a:r>
          </a:p>
          <a:p>
            <a:pPr lvl="1">
              <a:spcBef>
                <a:spcPct val="50000"/>
              </a:spcBef>
              <a:buFont typeface="Wingdings" pitchFamily="2" charset="2"/>
              <a:buChar char="ü"/>
            </a:pPr>
            <a:r>
              <a:rPr lang="ja-JP" altLang="en-US" sz="2400" smtClean="0">
                <a:solidFill>
                  <a:srgbClr val="000000"/>
                </a:solidFill>
                <a:ea typeface="HGS創英角ｺﾞｼｯｸUB" pitchFamily="50" charset="-128"/>
              </a:rPr>
              <a:t>京セラ</a:t>
            </a:r>
          </a:p>
          <a:p>
            <a:pPr lvl="1">
              <a:spcBef>
                <a:spcPct val="50000"/>
              </a:spcBef>
              <a:buFont typeface="Wingdings" pitchFamily="2" charset="2"/>
              <a:buChar char="ü"/>
            </a:pPr>
            <a:endParaRPr lang="ja-JP" altLang="en-US" sz="2400" smtClean="0">
              <a:solidFill>
                <a:srgbClr val="000000"/>
              </a:solidFill>
              <a:ea typeface="HGS創英角ｺﾞｼｯｸUB" pitchFamily="50" charset="-128"/>
            </a:endParaRPr>
          </a:p>
          <a:p>
            <a:pPr>
              <a:spcBef>
                <a:spcPct val="50000"/>
              </a:spcBef>
              <a:buFont typeface="Wingdings" pitchFamily="2" charset="2"/>
              <a:buChar char="Ø"/>
            </a:pPr>
            <a:endParaRPr lang="ja-JP" altLang="en-US" sz="2400" smtClean="0">
              <a:solidFill>
                <a:srgbClr val="000000"/>
              </a:solidFill>
              <a:ea typeface="HGS創英角ｺﾞｼｯｸUB" pitchFamily="50" charset="-128"/>
            </a:endParaRPr>
          </a:p>
        </p:txBody>
      </p:sp>
    </p:spTree>
    <p:extLst>
      <p:ext uri="{BB962C8B-B14F-4D97-AF65-F5344CB8AC3E}">
        <p14:creationId xmlns:p14="http://schemas.microsoft.com/office/powerpoint/2010/main" val="516389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番号プレースホルダ 5"/>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a:spcBef>
                <a:spcPct val="0"/>
              </a:spcBef>
              <a:buFontTx/>
              <a:buNone/>
            </a:pPr>
            <a:fld id="{707BDE8D-B387-4A86-B087-89121156AD93}" type="slidenum">
              <a:rPr lang="en-US" altLang="ja-JP" sz="1400" smtClean="0">
                <a:solidFill>
                  <a:srgbClr val="000000"/>
                </a:solidFill>
              </a:rPr>
              <a:pPr algn="r">
                <a:spcBef>
                  <a:spcPct val="0"/>
                </a:spcBef>
                <a:buFontTx/>
                <a:buNone/>
              </a:pPr>
              <a:t>14</a:t>
            </a:fld>
            <a:endParaRPr lang="en-US" altLang="ja-JP" sz="1400" smtClean="0">
              <a:solidFill>
                <a:srgbClr val="000000"/>
              </a:solidFill>
            </a:endParaRPr>
          </a:p>
        </p:txBody>
      </p:sp>
      <p:sp>
        <p:nvSpPr>
          <p:cNvPr id="132099" name="Rectangle 2"/>
          <p:cNvSpPr>
            <a:spLocks noGrp="1" noChangeArrowheads="1"/>
          </p:cNvSpPr>
          <p:nvPr>
            <p:ph type="title" idx="4294967295"/>
          </p:nvPr>
        </p:nvSpPr>
        <p:spPr>
          <a:xfrm>
            <a:off x="381000" y="0"/>
            <a:ext cx="7772400" cy="828675"/>
          </a:xfrm>
        </p:spPr>
        <p:txBody>
          <a:bodyPr/>
          <a:lstStyle/>
          <a:p>
            <a:pPr algn="l"/>
            <a:r>
              <a:rPr lang="ja-JP" altLang="en-US" sz="2400" i="1" smtClean="0">
                <a:solidFill>
                  <a:schemeClr val="tx1"/>
                </a:solidFill>
              </a:rPr>
              <a:t>キャッシュ・フロー計算書を活用する</a:t>
            </a:r>
            <a:br>
              <a:rPr lang="ja-JP" altLang="en-US" sz="2400" i="1" smtClean="0">
                <a:solidFill>
                  <a:schemeClr val="tx1"/>
                </a:solidFill>
              </a:rPr>
            </a:br>
            <a:r>
              <a:rPr lang="ja-JP" altLang="en-US" sz="2400" i="1" smtClean="0">
                <a:solidFill>
                  <a:schemeClr val="tx1"/>
                </a:solidFill>
              </a:rPr>
              <a:t>企業の資金繰り状況は？</a:t>
            </a:r>
          </a:p>
        </p:txBody>
      </p:sp>
      <p:sp>
        <p:nvSpPr>
          <p:cNvPr id="132100" name="AutoShape 3"/>
          <p:cNvSpPr>
            <a:spLocks noChangeArrowheads="1"/>
          </p:cNvSpPr>
          <p:nvPr/>
        </p:nvSpPr>
        <p:spPr bwMode="auto">
          <a:xfrm>
            <a:off x="304800" y="819150"/>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endParaRPr lang="ja-JP" altLang="en-US" sz="1800" smtClean="0">
              <a:solidFill>
                <a:srgbClr val="000000"/>
              </a:solidFill>
              <a:ea typeface="HGS創英角ｺﾞｼｯｸUB" pitchFamily="50" charset="-128"/>
            </a:endParaRPr>
          </a:p>
        </p:txBody>
      </p:sp>
      <p:sp>
        <p:nvSpPr>
          <p:cNvPr id="132101" name="Rectangle 4"/>
          <p:cNvSpPr>
            <a:spLocks noChangeArrowheads="1"/>
          </p:cNvSpPr>
          <p:nvPr/>
        </p:nvSpPr>
        <p:spPr bwMode="auto">
          <a:xfrm>
            <a:off x="0" y="66040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endParaRPr lang="ja-JP" altLang="ja-JP" sz="1000" smtClean="0">
              <a:solidFill>
                <a:srgbClr val="000000"/>
              </a:solidFill>
              <a:latin typeface="Times New Roman" pitchFamily="18" charset="0"/>
            </a:endParaRPr>
          </a:p>
        </p:txBody>
      </p:sp>
      <p:sp>
        <p:nvSpPr>
          <p:cNvPr id="132102" name="Rectangle 5"/>
          <p:cNvSpPr>
            <a:spLocks noChangeArrowheads="1"/>
          </p:cNvSpPr>
          <p:nvPr/>
        </p:nvSpPr>
        <p:spPr bwMode="auto">
          <a:xfrm>
            <a:off x="184150" y="971550"/>
            <a:ext cx="8753475" cy="390525"/>
          </a:xfrm>
          <a:prstGeom prst="rect">
            <a:avLst/>
          </a:prstGeom>
          <a:solidFill>
            <a:srgbClr val="FFCCCC"/>
          </a:solidFill>
          <a:ln w="9525" algn="ctr">
            <a:solidFill>
              <a:schemeClr val="tx1"/>
            </a:solidFill>
            <a:miter lim="800000"/>
            <a:headEnd/>
            <a:tailEnd/>
          </a:ln>
        </p:spPr>
        <p:txBody>
          <a:bodyPr/>
          <a:lstStyle>
            <a:lvl1pPr marL="285750" indent="-28575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15000"/>
              </a:spcBef>
              <a:buFont typeface="Wingdings" pitchFamily="2" charset="2"/>
              <a:buChar char="Ø"/>
            </a:pPr>
            <a:r>
              <a:rPr lang="ja-JP" altLang="en-US" sz="1800" dirty="0" smtClean="0">
                <a:solidFill>
                  <a:srgbClr val="000000"/>
                </a:solidFill>
                <a:ea typeface="HGS創英角ｺﾞｼｯｸUB" pitchFamily="50" charset="-128"/>
              </a:rPr>
              <a:t>なぜエフオーアイは上場してわずか数か月で経営破たんに至ったのか？</a:t>
            </a:r>
          </a:p>
        </p:txBody>
      </p:sp>
      <p:graphicFrame>
        <p:nvGraphicFramePr>
          <p:cNvPr id="2" name="表 1"/>
          <p:cNvGraphicFramePr>
            <a:graphicFrameLocks noGrp="1"/>
          </p:cNvGraphicFramePr>
          <p:nvPr/>
        </p:nvGraphicFramePr>
        <p:xfrm>
          <a:off x="184150" y="1504950"/>
          <a:ext cx="5508625" cy="2925792"/>
        </p:xfrm>
        <a:graphic>
          <a:graphicData uri="http://schemas.openxmlformats.org/drawingml/2006/table">
            <a:tbl>
              <a:tblPr firstRow="1" bandRow="1">
                <a:tableStyleId>{5C22544A-7EE6-4342-B048-85BDC9FD1C3A}</a:tableStyleId>
              </a:tblPr>
              <a:tblGrid>
                <a:gridCol w="1212455"/>
                <a:gridCol w="763956"/>
                <a:gridCol w="770991"/>
                <a:gridCol w="1156486"/>
                <a:gridCol w="788921"/>
                <a:gridCol w="815816"/>
              </a:tblGrid>
              <a:tr h="243814">
                <a:tc>
                  <a:txBody>
                    <a:bodyPr/>
                    <a:lstStyle/>
                    <a:p>
                      <a:r>
                        <a:rPr kumimoji="1" lang="ja-JP" altLang="en-US" sz="1000" dirty="0" smtClean="0">
                          <a:solidFill>
                            <a:schemeClr val="tx1"/>
                          </a:solidFill>
                        </a:rPr>
                        <a:t>貸借対照表</a:t>
                      </a:r>
                      <a:endParaRPr kumimoji="1" lang="ja-JP" altLang="en-US" sz="1000" dirty="0">
                        <a:solidFill>
                          <a:schemeClr val="tx1"/>
                        </a:solidFill>
                      </a:endParaRPr>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20091231</a:t>
                      </a:r>
                      <a:endParaRPr kumimoji="1" lang="ja-JP" altLang="en-US" sz="1000" dirty="0">
                        <a:solidFill>
                          <a:schemeClr val="tx1"/>
                        </a:solidFill>
                      </a:endParaRPr>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20090331</a:t>
                      </a:r>
                      <a:endParaRPr kumimoji="1" lang="ja-JP" altLang="en-US" sz="1000" dirty="0">
                        <a:solidFill>
                          <a:schemeClr val="tx1"/>
                        </a:solidFill>
                      </a:endParaRPr>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dirty="0">
                        <a:solidFill>
                          <a:schemeClr val="tx1"/>
                        </a:solidFill>
                      </a:endParaRPr>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20091231</a:t>
                      </a:r>
                      <a:endParaRPr kumimoji="1" lang="ja-JP" altLang="en-US" sz="1000" dirty="0">
                        <a:solidFill>
                          <a:schemeClr val="tx1"/>
                        </a:solidFill>
                      </a:endParaRPr>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20090331</a:t>
                      </a:r>
                      <a:endParaRPr kumimoji="1" lang="ja-JP" altLang="en-US" sz="1000" dirty="0">
                        <a:solidFill>
                          <a:schemeClr val="tx1"/>
                        </a:solidFill>
                      </a:endParaRPr>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14">
                <a:tc>
                  <a:txBody>
                    <a:bodyPr/>
                    <a:lstStyle/>
                    <a:p>
                      <a:r>
                        <a:rPr kumimoji="1" lang="ja-JP" altLang="en-US" sz="1000" dirty="0" smtClean="0"/>
                        <a:t>現金及び預金</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2,546</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2,661</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t>買掛金</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509</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599</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14">
                <a:tc>
                  <a:txBody>
                    <a:bodyPr/>
                    <a:lstStyle/>
                    <a:p>
                      <a:r>
                        <a:rPr kumimoji="1" lang="ja-JP" altLang="en-US" sz="1000" dirty="0" smtClean="0"/>
                        <a:t>売掛金</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26,621</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22,895</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t>短期借入金</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6,660</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9,617</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14">
                <a:tc>
                  <a:txBody>
                    <a:bodyPr/>
                    <a:lstStyle/>
                    <a:p>
                      <a:r>
                        <a:rPr kumimoji="1" lang="ja-JP" altLang="en-US" sz="1000" dirty="0" smtClean="0"/>
                        <a:t>仕掛品</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3,628</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3,326</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t>流動負債</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9,007</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12,175</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14">
                <a:tc>
                  <a:txBody>
                    <a:bodyPr/>
                    <a:lstStyle/>
                    <a:p>
                      <a:r>
                        <a:rPr kumimoji="1" lang="ja-JP" altLang="en-US" sz="1000" dirty="0" smtClean="0"/>
                        <a:t>貸倒引当金</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-580</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-580</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t>社債</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300</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470</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14">
                <a:tc>
                  <a:txBody>
                    <a:bodyPr/>
                    <a:lstStyle/>
                    <a:p>
                      <a:r>
                        <a:rPr kumimoji="1" lang="ja-JP" altLang="en-US" sz="1000" dirty="0" smtClean="0"/>
                        <a:t>流動資産</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32,593</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28,833</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t>長期借入金</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2,031</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2,724</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14">
                <a:tc>
                  <a:txBody>
                    <a:bodyPr/>
                    <a:lstStyle/>
                    <a:p>
                      <a:r>
                        <a:rPr kumimoji="1" lang="ja-JP" altLang="en-US" sz="1000" dirty="0" smtClean="0"/>
                        <a:t>有形固定資産</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168</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221</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t>固定負債</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2,342</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3,205</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14">
                <a:tc>
                  <a:txBody>
                    <a:bodyPr/>
                    <a:lstStyle/>
                    <a:p>
                      <a:r>
                        <a:rPr kumimoji="1" lang="ja-JP" altLang="en-US" sz="1000" dirty="0" smtClean="0"/>
                        <a:t>無形固定資産</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14</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13</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t>株主資本</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21,590</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13,786</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14">
                <a:tc>
                  <a:txBody>
                    <a:bodyPr/>
                    <a:lstStyle/>
                    <a:p>
                      <a:r>
                        <a:rPr kumimoji="1" lang="ja-JP" altLang="en-US" sz="1000" dirty="0" smtClean="0"/>
                        <a:t>投資その他の資産</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179</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111</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t>評価・換算差額等</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-13</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-18</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14">
                <a:tc>
                  <a:txBody>
                    <a:bodyPr/>
                    <a:lstStyle/>
                    <a:p>
                      <a:r>
                        <a:rPr kumimoji="1" lang="ja-JP" altLang="en-US" sz="1000" dirty="0" smtClean="0"/>
                        <a:t>固定資産</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361</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345</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t>新株予約権</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28</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29</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14">
                <a:tc>
                  <a:txBody>
                    <a:bodyPr/>
                    <a:lstStyle/>
                    <a:p>
                      <a:r>
                        <a:rPr kumimoji="1" lang="ja-JP" altLang="en-US" sz="1000" dirty="0" smtClean="0"/>
                        <a:t>繰延資産</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0</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0</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t>純資産</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21,605</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13,798</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資産合計</a:t>
                      </a:r>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32,955</a:t>
                      </a:r>
                      <a:endParaRPr kumimoji="1" lang="ja-JP" altLang="en-US" sz="1000" dirty="0" smtClean="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29,177</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t>負債純資産合計</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32,955</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29,178</a:t>
                      </a:r>
                      <a:endParaRPr kumimoji="1" lang="ja-JP" altLang="en-US" sz="1000" dirty="0"/>
                    </a:p>
                  </a:txBody>
                  <a:tcPr marL="91443" marR="9144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9" name="表 8"/>
          <p:cNvGraphicFramePr>
            <a:graphicFrameLocks noGrp="1"/>
          </p:cNvGraphicFramePr>
          <p:nvPr/>
        </p:nvGraphicFramePr>
        <p:xfrm>
          <a:off x="5911850" y="1512888"/>
          <a:ext cx="2792413" cy="2927352"/>
        </p:xfrm>
        <a:graphic>
          <a:graphicData uri="http://schemas.openxmlformats.org/drawingml/2006/table">
            <a:tbl>
              <a:tblPr firstRow="1" bandRow="1">
                <a:tableStyleId>{5C22544A-7EE6-4342-B048-85BDC9FD1C3A}</a:tableStyleId>
              </a:tblPr>
              <a:tblGrid>
                <a:gridCol w="1713042"/>
                <a:gridCol w="1079371"/>
              </a:tblGrid>
              <a:tr h="243946">
                <a:tc>
                  <a:txBody>
                    <a:bodyPr/>
                    <a:lstStyle/>
                    <a:p>
                      <a:r>
                        <a:rPr kumimoji="1" lang="ja-JP" altLang="en-US" sz="1000" dirty="0" smtClean="0">
                          <a:solidFill>
                            <a:schemeClr val="tx1"/>
                          </a:solidFill>
                        </a:rPr>
                        <a:t>損益計算書</a:t>
                      </a:r>
                      <a:endParaRPr kumimoji="1" lang="ja-JP" altLang="en-US" sz="1000" dirty="0">
                        <a:solidFill>
                          <a:schemeClr val="tx1"/>
                        </a:solidFill>
                      </a:endParaRPr>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20091231</a:t>
                      </a:r>
                      <a:endParaRPr kumimoji="1" lang="ja-JP" altLang="en-US" sz="1000" dirty="0">
                        <a:solidFill>
                          <a:schemeClr val="tx1"/>
                        </a:solidFill>
                      </a:endParaRPr>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946">
                <a:tc>
                  <a:txBody>
                    <a:bodyPr/>
                    <a:lstStyle/>
                    <a:p>
                      <a:r>
                        <a:rPr kumimoji="1" lang="ja-JP" altLang="en-US" sz="1000" dirty="0" smtClean="0"/>
                        <a:t>売上高</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8,563</a:t>
                      </a:r>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946">
                <a:tc>
                  <a:txBody>
                    <a:bodyPr/>
                    <a:lstStyle/>
                    <a:p>
                      <a:r>
                        <a:rPr kumimoji="1" lang="ja-JP" altLang="en-US" sz="1000" dirty="0" smtClean="0"/>
                        <a:t>売上原価</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5,102</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946">
                <a:tc>
                  <a:txBody>
                    <a:bodyPr/>
                    <a:lstStyle/>
                    <a:p>
                      <a:r>
                        <a:rPr kumimoji="1" lang="ja-JP" altLang="en-US" sz="1000" dirty="0" smtClean="0"/>
                        <a:t>売上総利益</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3,461</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946">
                <a:tc>
                  <a:txBody>
                    <a:bodyPr/>
                    <a:lstStyle/>
                    <a:p>
                      <a:r>
                        <a:rPr kumimoji="1" lang="ja-JP" altLang="en-US" sz="1000" dirty="0" smtClean="0"/>
                        <a:t>販売費および一般管理費</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1,469</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946">
                <a:tc>
                  <a:txBody>
                    <a:bodyPr/>
                    <a:lstStyle/>
                    <a:p>
                      <a:r>
                        <a:rPr kumimoji="1" lang="ja-JP" altLang="en-US" sz="1000" dirty="0" smtClean="0"/>
                        <a:t>営業利益</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1,992</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946">
                <a:tc>
                  <a:txBody>
                    <a:bodyPr/>
                    <a:lstStyle/>
                    <a:p>
                      <a:r>
                        <a:rPr kumimoji="1" lang="ja-JP" altLang="en-US" sz="1000" dirty="0" smtClean="0"/>
                        <a:t>営業外収益</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8</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946">
                <a:tc>
                  <a:txBody>
                    <a:bodyPr/>
                    <a:lstStyle/>
                    <a:p>
                      <a:r>
                        <a:rPr kumimoji="1" lang="ja-JP" altLang="en-US" sz="1000" dirty="0" smtClean="0"/>
                        <a:t>営業外費用</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573</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946">
                <a:tc>
                  <a:txBody>
                    <a:bodyPr/>
                    <a:lstStyle/>
                    <a:p>
                      <a:r>
                        <a:rPr kumimoji="1" lang="ja-JP" altLang="en-US" sz="1000" dirty="0" smtClean="0"/>
                        <a:t>経常利益</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1,427</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946">
                <a:tc>
                  <a:txBody>
                    <a:bodyPr/>
                    <a:lstStyle/>
                    <a:p>
                      <a:r>
                        <a:rPr kumimoji="1" lang="ja-JP" altLang="en-US" sz="1000" dirty="0" smtClean="0"/>
                        <a:t>税金等調整前純利益</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1,428</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946">
                <a:tc>
                  <a:txBody>
                    <a:bodyPr/>
                    <a:lstStyle/>
                    <a:p>
                      <a:r>
                        <a:rPr kumimoji="1" lang="ja-JP" altLang="en-US" sz="1000" dirty="0" smtClean="0"/>
                        <a:t>法人税等</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573</a:t>
                      </a:r>
                      <a:endParaRPr kumimoji="1" lang="ja-JP" altLang="en-US" sz="1000" dirty="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純利益</a:t>
                      </a:r>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854</a:t>
                      </a:r>
                      <a:endParaRPr kumimoji="1" lang="ja-JP" altLang="en-US" sz="1000" dirty="0" smtClean="0"/>
                    </a:p>
                  </a:txBody>
                  <a:tcPr marL="91449" marR="91449"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 name="表 9"/>
          <p:cNvGraphicFramePr>
            <a:graphicFrameLocks noGrp="1"/>
          </p:cNvGraphicFramePr>
          <p:nvPr/>
        </p:nvGraphicFramePr>
        <p:xfrm>
          <a:off x="179388" y="4621213"/>
          <a:ext cx="5821363" cy="2011376"/>
        </p:xfrm>
        <a:graphic>
          <a:graphicData uri="http://schemas.openxmlformats.org/drawingml/2006/table">
            <a:tbl>
              <a:tblPr firstRow="1" bandRow="1">
                <a:tableStyleId>{5C22544A-7EE6-4342-B048-85BDC9FD1C3A}</a:tableStyleId>
              </a:tblPr>
              <a:tblGrid>
                <a:gridCol w="1799711"/>
                <a:gridCol w="1133981"/>
                <a:gridCol w="1716634"/>
                <a:gridCol w="1171037"/>
              </a:tblGrid>
              <a:tr h="243800">
                <a:tc>
                  <a:txBody>
                    <a:bodyPr/>
                    <a:lstStyle/>
                    <a:p>
                      <a:r>
                        <a:rPr kumimoji="1" lang="ja-JP" altLang="en-US" sz="1000" dirty="0" smtClean="0">
                          <a:solidFill>
                            <a:schemeClr val="tx1"/>
                          </a:solidFill>
                        </a:rPr>
                        <a:t>連結</a:t>
                      </a:r>
                      <a:r>
                        <a:rPr kumimoji="1" lang="en-US" altLang="ja-JP" sz="1000" dirty="0" smtClean="0">
                          <a:solidFill>
                            <a:schemeClr val="tx1"/>
                          </a:solidFill>
                        </a:rPr>
                        <a:t>CF</a:t>
                      </a:r>
                      <a:r>
                        <a:rPr kumimoji="1" lang="ja-JP" altLang="en-US" sz="1000" dirty="0" smtClean="0">
                          <a:solidFill>
                            <a:schemeClr val="tx1"/>
                          </a:solidFill>
                        </a:rPr>
                        <a:t>計算書</a:t>
                      </a:r>
                      <a:endParaRPr kumimoji="1" lang="ja-JP" altLang="en-US" sz="1000" dirty="0">
                        <a:solidFill>
                          <a:schemeClr val="tx1"/>
                        </a:solidFill>
                      </a:endParaRPr>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20091231</a:t>
                      </a:r>
                      <a:endParaRPr kumimoji="1" lang="ja-JP" altLang="en-US" sz="1000" dirty="0">
                        <a:solidFill>
                          <a:schemeClr val="tx1"/>
                        </a:solidFill>
                      </a:endParaRPr>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dirty="0">
                        <a:solidFill>
                          <a:schemeClr val="tx1"/>
                        </a:solidFill>
                      </a:endParaRPr>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20091231</a:t>
                      </a:r>
                      <a:endParaRPr kumimoji="1" lang="ja-JP" altLang="en-US" sz="1000" dirty="0">
                        <a:solidFill>
                          <a:schemeClr val="tx1"/>
                        </a:solidFill>
                      </a:endParaRPr>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00">
                <a:tc>
                  <a:txBody>
                    <a:bodyPr/>
                    <a:lstStyle/>
                    <a:p>
                      <a:r>
                        <a:rPr kumimoji="1" lang="ja-JP" altLang="en-US" sz="1000" dirty="0" smtClean="0"/>
                        <a:t>税金等調整前純利益</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1,428</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mn-lt"/>
                          <a:ea typeface="+mn-ea"/>
                          <a:cs typeface="+mn-cs"/>
                        </a:rPr>
                        <a:t>棚卸資産の増減額</a:t>
                      </a:r>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-306</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00">
                <a:tc>
                  <a:txBody>
                    <a:bodyPr/>
                    <a:lstStyle/>
                    <a:p>
                      <a:r>
                        <a:rPr kumimoji="1" lang="ja-JP" altLang="en-US" sz="1000" dirty="0" smtClean="0"/>
                        <a:t>減価償却費</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62</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t>仕入れ債務の増減額</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-90</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00">
                <a:tc>
                  <a:txBody>
                    <a:bodyPr/>
                    <a:lstStyle/>
                    <a:p>
                      <a:r>
                        <a:rPr kumimoji="1" lang="ja-JP" altLang="en-US" sz="1000" dirty="0" smtClean="0"/>
                        <a:t>引当金の増減額</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-31</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t>営業活動によるＣＦ</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-3,314</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00">
                <a:tc>
                  <a:txBody>
                    <a:bodyPr/>
                    <a:lstStyle/>
                    <a:p>
                      <a:r>
                        <a:rPr kumimoji="1" lang="ja-JP" altLang="en-US" sz="1000" dirty="0" smtClean="0"/>
                        <a:t>受取利息及び受取配当金</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-1</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t>投資活動によるＣＦ</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+94</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00">
                <a:tc>
                  <a:txBody>
                    <a:bodyPr/>
                    <a:lstStyle/>
                    <a:p>
                      <a:r>
                        <a:rPr kumimoji="1" lang="ja-JP" altLang="en-US" sz="1000" dirty="0" smtClean="0"/>
                        <a:t>支払利息</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254</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t>財務活動によるＣＦ</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3,201</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280">
                <a:tc>
                  <a:txBody>
                    <a:bodyPr/>
                    <a:lstStyle/>
                    <a:p>
                      <a:r>
                        <a:rPr kumimoji="1" lang="ja-JP" altLang="en-US" sz="1000" dirty="0" smtClean="0"/>
                        <a:t>為替差損益</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0</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ltLang="en-US" sz="12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280">
                <a:tc>
                  <a:txBody>
                    <a:bodyPr/>
                    <a:lstStyle/>
                    <a:p>
                      <a:r>
                        <a:rPr kumimoji="1" lang="ja-JP" altLang="en-US" sz="1000" dirty="0" smtClean="0"/>
                        <a:t>売上債権の増減額</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00" dirty="0" smtClean="0"/>
                        <a:t>-3,725</a:t>
                      </a: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ltLang="en-US" sz="12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00" dirty="0"/>
                    </a:p>
                  </a:txBody>
                  <a:tcPr marL="91450" marR="91450"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6234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番号プレースホルダ 5"/>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a:spcBef>
                <a:spcPct val="0"/>
              </a:spcBef>
              <a:buFontTx/>
              <a:buNone/>
            </a:pPr>
            <a:fld id="{F9B6FEA6-98FB-48C8-8D5F-11A01BF9A428}" type="slidenum">
              <a:rPr lang="en-US" altLang="ja-JP" sz="1400" smtClean="0">
                <a:solidFill>
                  <a:srgbClr val="000000"/>
                </a:solidFill>
              </a:rPr>
              <a:pPr algn="r">
                <a:spcBef>
                  <a:spcPct val="0"/>
                </a:spcBef>
                <a:buFontTx/>
                <a:buNone/>
              </a:pPr>
              <a:t>15</a:t>
            </a:fld>
            <a:endParaRPr lang="en-US" altLang="ja-JP" sz="1400" smtClean="0">
              <a:solidFill>
                <a:srgbClr val="000000"/>
              </a:solidFill>
            </a:endParaRPr>
          </a:p>
        </p:txBody>
      </p:sp>
      <p:sp>
        <p:nvSpPr>
          <p:cNvPr id="133123" name="Rectangle 2"/>
          <p:cNvSpPr>
            <a:spLocks noGrp="1" noChangeArrowheads="1"/>
          </p:cNvSpPr>
          <p:nvPr>
            <p:ph type="title" idx="4294967295"/>
          </p:nvPr>
        </p:nvSpPr>
        <p:spPr>
          <a:xfrm>
            <a:off x="381000" y="0"/>
            <a:ext cx="7772400" cy="1143000"/>
          </a:xfrm>
        </p:spPr>
        <p:txBody>
          <a:bodyPr/>
          <a:lstStyle/>
          <a:p>
            <a:pPr algn="l"/>
            <a:r>
              <a:rPr lang="ja-JP" altLang="en-US" sz="2800" i="1" smtClean="0">
                <a:solidFill>
                  <a:schemeClr val="tx1"/>
                </a:solidFill>
              </a:rPr>
              <a:t>キャッシュ・フロー計算書を活用する</a:t>
            </a:r>
            <a:br>
              <a:rPr lang="ja-JP" altLang="en-US" sz="2800" i="1" smtClean="0">
                <a:solidFill>
                  <a:schemeClr val="tx1"/>
                </a:solidFill>
              </a:rPr>
            </a:br>
            <a:r>
              <a:rPr lang="ja-JP" altLang="en-US" sz="2800" i="1" smtClean="0">
                <a:solidFill>
                  <a:schemeClr val="tx1"/>
                </a:solidFill>
              </a:rPr>
              <a:t>フリーキャッシュ･フローの定義と解釈</a:t>
            </a:r>
          </a:p>
        </p:txBody>
      </p:sp>
      <p:sp>
        <p:nvSpPr>
          <p:cNvPr id="133124" name="AutoShape 3"/>
          <p:cNvSpPr>
            <a:spLocks noChangeArrowheads="1"/>
          </p:cNvSpPr>
          <p:nvPr/>
        </p:nvSpPr>
        <p:spPr bwMode="auto">
          <a:xfrm>
            <a:off x="304800" y="1143000"/>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endParaRPr lang="ja-JP" altLang="en-US" sz="1800" smtClean="0">
              <a:solidFill>
                <a:srgbClr val="000000"/>
              </a:solidFill>
              <a:ea typeface="HGS創英角ｺﾞｼｯｸUB" pitchFamily="50" charset="-128"/>
            </a:endParaRPr>
          </a:p>
        </p:txBody>
      </p:sp>
      <p:sp>
        <p:nvSpPr>
          <p:cNvPr id="133125" name="Rectangle 4"/>
          <p:cNvSpPr>
            <a:spLocks noChangeArrowheads="1"/>
          </p:cNvSpPr>
          <p:nvPr/>
        </p:nvSpPr>
        <p:spPr bwMode="auto">
          <a:xfrm>
            <a:off x="0" y="66040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endParaRPr lang="ja-JP" altLang="ja-JP" sz="1000" smtClean="0">
              <a:solidFill>
                <a:srgbClr val="000000"/>
              </a:solidFill>
              <a:latin typeface="Times New Roman" pitchFamily="18" charset="0"/>
            </a:endParaRPr>
          </a:p>
        </p:txBody>
      </p:sp>
      <p:sp>
        <p:nvSpPr>
          <p:cNvPr id="133126" name="Text Box 5"/>
          <p:cNvSpPr txBox="1">
            <a:spLocks noChangeArrowheads="1"/>
          </p:cNvSpPr>
          <p:nvPr/>
        </p:nvSpPr>
        <p:spPr bwMode="auto">
          <a:xfrm>
            <a:off x="539750" y="1484313"/>
            <a:ext cx="7920038" cy="650875"/>
          </a:xfrm>
          <a:prstGeom prst="rect">
            <a:avLst/>
          </a:prstGeom>
          <a:solidFill>
            <a:srgbClr val="FFCC00"/>
          </a:solidFill>
          <a:ln w="9525">
            <a:solidFill>
              <a:srgbClr val="FF6600"/>
            </a:solidFill>
            <a:miter lim="800000"/>
            <a:headEnd/>
            <a:tailEnd/>
          </a:ln>
        </p:spPr>
        <p:txBody>
          <a:bodyPr>
            <a:spAutoFit/>
          </a:bodyPr>
          <a:lstStyle>
            <a:lvl1pPr marL="1970088" indent="-1970088">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lang="ja-JP" altLang="en-US" sz="1800" smtClean="0">
                <a:solidFill>
                  <a:srgbClr val="000000"/>
                </a:solidFill>
              </a:rPr>
              <a:t>フリーキャッシュ･フロー＝企業が資金提供者に対して自由に配分できるキャッシュ･フローの金額。</a:t>
            </a:r>
          </a:p>
        </p:txBody>
      </p:sp>
      <p:sp>
        <p:nvSpPr>
          <p:cNvPr id="133127" name="AutoShape 6"/>
          <p:cNvSpPr>
            <a:spLocks noChangeArrowheads="1"/>
          </p:cNvSpPr>
          <p:nvPr/>
        </p:nvSpPr>
        <p:spPr bwMode="auto">
          <a:xfrm>
            <a:off x="3132138" y="2276475"/>
            <a:ext cx="2665412" cy="431800"/>
          </a:xfrm>
          <a:prstGeom prst="downArrow">
            <a:avLst>
              <a:gd name="adj1" fmla="val 50000"/>
              <a:gd name="adj2" fmla="val 25000"/>
            </a:avLst>
          </a:prstGeom>
          <a:solidFill>
            <a:srgbClr val="969696"/>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endParaRPr lang="ja-JP" altLang="en-US" sz="1800" smtClean="0">
              <a:solidFill>
                <a:srgbClr val="000000"/>
              </a:solidFill>
              <a:ea typeface="HGS創英角ｺﾞｼｯｸUB" pitchFamily="50" charset="-128"/>
            </a:endParaRPr>
          </a:p>
        </p:txBody>
      </p:sp>
      <p:sp>
        <p:nvSpPr>
          <p:cNvPr id="133128" name="Text Box 7"/>
          <p:cNvSpPr txBox="1">
            <a:spLocks noChangeArrowheads="1"/>
          </p:cNvSpPr>
          <p:nvPr/>
        </p:nvSpPr>
        <p:spPr bwMode="auto">
          <a:xfrm>
            <a:off x="611188" y="2924175"/>
            <a:ext cx="7848600"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970088" indent="-1970088">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r>
              <a:rPr lang="ja-JP" altLang="en-US" sz="1800" smtClean="0">
                <a:solidFill>
                  <a:srgbClr val="000000"/>
                </a:solidFill>
              </a:rPr>
              <a:t>フリーキャッシュ･フロー＝（　　　　　　　　　　　　　　）－（　　　　　　　　　　　　　）　</a:t>
            </a:r>
          </a:p>
        </p:txBody>
      </p:sp>
      <p:sp>
        <p:nvSpPr>
          <p:cNvPr id="133129" name="Text Box 8"/>
          <p:cNvSpPr txBox="1">
            <a:spLocks noChangeArrowheads="1"/>
          </p:cNvSpPr>
          <p:nvPr/>
        </p:nvSpPr>
        <p:spPr bwMode="auto">
          <a:xfrm>
            <a:off x="755650" y="3429000"/>
            <a:ext cx="7632700" cy="1879600"/>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lang="ja-JP" altLang="en-US" sz="1800" smtClean="0">
                <a:solidFill>
                  <a:srgbClr val="000000"/>
                </a:solidFill>
              </a:rPr>
              <a:t>企業の（　　　　　　　　　　　　　　）をどのように決定するか？</a:t>
            </a:r>
          </a:p>
          <a:p>
            <a:pPr>
              <a:spcBef>
                <a:spcPct val="50000"/>
              </a:spcBef>
              <a:buFontTx/>
              <a:buNone/>
            </a:pPr>
            <a:r>
              <a:rPr lang="ja-JP" altLang="en-US" sz="1800" smtClean="0">
                <a:solidFill>
                  <a:srgbClr val="000000"/>
                </a:solidFill>
              </a:rPr>
              <a:t>　－選択肢１　（　　　　　　　　　　　　　　　　　　　　　　　　   　　　　　　　　　）</a:t>
            </a:r>
          </a:p>
          <a:p>
            <a:pPr>
              <a:spcBef>
                <a:spcPct val="50000"/>
              </a:spcBef>
              <a:buFontTx/>
              <a:buNone/>
            </a:pPr>
            <a:r>
              <a:rPr lang="ja-JP" altLang="en-US" sz="1800" smtClean="0">
                <a:solidFill>
                  <a:srgbClr val="000000"/>
                </a:solidFill>
              </a:rPr>
              <a:t>　－選択肢</a:t>
            </a:r>
            <a:r>
              <a:rPr lang="en-US" altLang="ja-JP" sz="1800" smtClean="0">
                <a:solidFill>
                  <a:srgbClr val="000000"/>
                </a:solidFill>
              </a:rPr>
              <a:t>2</a:t>
            </a:r>
            <a:r>
              <a:rPr lang="ja-JP" altLang="en-US" sz="1800" smtClean="0">
                <a:solidFill>
                  <a:srgbClr val="000000"/>
                </a:solidFill>
              </a:rPr>
              <a:t>　（　　　　　　　　　　　　　　　　　　　　　　　　　    　　　　　　　　）</a:t>
            </a:r>
          </a:p>
          <a:p>
            <a:pPr algn="r">
              <a:spcBef>
                <a:spcPct val="50000"/>
              </a:spcBef>
              <a:buFontTx/>
              <a:buNone/>
            </a:pPr>
            <a:r>
              <a:rPr lang="ja-JP" altLang="en-US" sz="1800" smtClean="0">
                <a:solidFill>
                  <a:srgbClr val="000000"/>
                </a:solidFill>
              </a:rPr>
              <a:t>など</a:t>
            </a:r>
          </a:p>
        </p:txBody>
      </p:sp>
      <p:sp>
        <p:nvSpPr>
          <p:cNvPr id="133130" name="Text Box 9"/>
          <p:cNvSpPr txBox="1">
            <a:spLocks noChangeArrowheads="1"/>
          </p:cNvSpPr>
          <p:nvPr/>
        </p:nvSpPr>
        <p:spPr bwMode="auto">
          <a:xfrm>
            <a:off x="468313" y="5589588"/>
            <a:ext cx="7991475" cy="366712"/>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r>
              <a:rPr lang="ja-JP" altLang="en-US" sz="1800" smtClean="0">
                <a:solidFill>
                  <a:srgbClr val="000000"/>
                </a:solidFill>
              </a:rPr>
              <a:t>バフェットのオーナー利益＝当期純利益＋減価償却費－設備投資額</a:t>
            </a:r>
          </a:p>
        </p:txBody>
      </p:sp>
      <p:sp>
        <p:nvSpPr>
          <p:cNvPr id="544778" name="Text Box 10"/>
          <p:cNvSpPr txBox="1">
            <a:spLocks noChangeArrowheads="1"/>
          </p:cNvSpPr>
          <p:nvPr/>
        </p:nvSpPr>
        <p:spPr bwMode="auto">
          <a:xfrm>
            <a:off x="598488" y="2925763"/>
            <a:ext cx="7848600" cy="395287"/>
          </a:xfrm>
          <a:prstGeom prst="rect">
            <a:avLst/>
          </a:prstGeom>
          <a:solidFill>
            <a:srgbClr val="FFFFFF"/>
          </a:solidFill>
          <a:ln w="28575">
            <a:solidFill>
              <a:srgbClr val="FF0000"/>
            </a:solidFill>
            <a:miter lim="800000"/>
            <a:headEnd/>
            <a:tailEnd/>
          </a:ln>
        </p:spPr>
        <p:txBody>
          <a:bodyPr>
            <a:spAutoFit/>
          </a:bodyPr>
          <a:lstStyle>
            <a:lvl1pPr marL="1970088" indent="-1970088">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r>
              <a:rPr lang="ja-JP" altLang="en-US" sz="1800" smtClean="0">
                <a:solidFill>
                  <a:srgbClr val="000000"/>
                </a:solidFill>
              </a:rPr>
              <a:t>フリーキャッシュ･フロー＝営業ＣＦ－企業の一定成長に必要な投資ＣＦ</a:t>
            </a:r>
          </a:p>
        </p:txBody>
      </p:sp>
      <p:sp>
        <p:nvSpPr>
          <p:cNvPr id="544779" name="Text Box 11"/>
          <p:cNvSpPr txBox="1">
            <a:spLocks noChangeArrowheads="1"/>
          </p:cNvSpPr>
          <p:nvPr/>
        </p:nvSpPr>
        <p:spPr bwMode="auto">
          <a:xfrm>
            <a:off x="814388" y="3430588"/>
            <a:ext cx="7632700" cy="1879600"/>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84250" indent="-98425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lang="ja-JP" altLang="en-US" sz="1800" smtClean="0">
                <a:solidFill>
                  <a:srgbClr val="000000"/>
                </a:solidFill>
              </a:rPr>
              <a:t>企業の一定成長に必要な投資ＣＦをどのように決定するか？</a:t>
            </a:r>
          </a:p>
          <a:p>
            <a:pPr>
              <a:spcBef>
                <a:spcPct val="50000"/>
              </a:spcBef>
              <a:buFontTx/>
              <a:buNone/>
            </a:pPr>
            <a:r>
              <a:rPr lang="ja-JP" altLang="en-US" sz="1800" smtClean="0">
                <a:solidFill>
                  <a:srgbClr val="000000"/>
                </a:solidFill>
              </a:rPr>
              <a:t>　－選択肢１　現在の投資活動からのキャッシュ･フローをそのまま活用する</a:t>
            </a:r>
          </a:p>
          <a:p>
            <a:pPr>
              <a:spcBef>
                <a:spcPct val="50000"/>
              </a:spcBef>
              <a:buFontTx/>
              <a:buNone/>
            </a:pPr>
            <a:r>
              <a:rPr lang="ja-JP" altLang="en-US" sz="1800" smtClean="0">
                <a:solidFill>
                  <a:srgbClr val="000000"/>
                </a:solidFill>
              </a:rPr>
              <a:t>　－選択肢２　現在の投資活動からのキャッシュ･フローから余剰金融資産の運用については除く。</a:t>
            </a:r>
          </a:p>
          <a:p>
            <a:pPr algn="r">
              <a:spcBef>
                <a:spcPct val="50000"/>
              </a:spcBef>
              <a:buFontTx/>
              <a:buNone/>
            </a:pPr>
            <a:r>
              <a:rPr lang="ja-JP" altLang="en-US" sz="1800" smtClean="0">
                <a:solidFill>
                  <a:srgbClr val="000000"/>
                </a:solidFill>
              </a:rPr>
              <a:t>など</a:t>
            </a:r>
          </a:p>
        </p:txBody>
      </p:sp>
    </p:spTree>
    <p:extLst>
      <p:ext uri="{BB962C8B-B14F-4D97-AF65-F5344CB8AC3E}">
        <p14:creationId xmlns:p14="http://schemas.microsoft.com/office/powerpoint/2010/main" val="806798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4778"/>
                                        </p:tgtEl>
                                        <p:attrNameLst>
                                          <p:attrName>style.visibility</p:attrName>
                                        </p:attrNameLst>
                                      </p:cBhvr>
                                      <p:to>
                                        <p:strVal val="visible"/>
                                      </p:to>
                                    </p:set>
                                    <p:anim calcmode="lin" valueType="num">
                                      <p:cBhvr additive="base">
                                        <p:cTn id="7" dur="500" fill="hold"/>
                                        <p:tgtEl>
                                          <p:spTgt spid="544778"/>
                                        </p:tgtEl>
                                        <p:attrNameLst>
                                          <p:attrName>ppt_x</p:attrName>
                                        </p:attrNameLst>
                                      </p:cBhvr>
                                      <p:tavLst>
                                        <p:tav tm="0">
                                          <p:val>
                                            <p:strVal val="#ppt_x"/>
                                          </p:val>
                                        </p:tav>
                                        <p:tav tm="100000">
                                          <p:val>
                                            <p:strVal val="#ppt_x"/>
                                          </p:val>
                                        </p:tav>
                                      </p:tavLst>
                                    </p:anim>
                                    <p:anim calcmode="lin" valueType="num">
                                      <p:cBhvr additive="base">
                                        <p:cTn id="8" dur="500" fill="hold"/>
                                        <p:tgtEl>
                                          <p:spTgt spid="5447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44779"/>
                                        </p:tgtEl>
                                        <p:attrNameLst>
                                          <p:attrName>style.visibility</p:attrName>
                                        </p:attrNameLst>
                                      </p:cBhvr>
                                      <p:to>
                                        <p:strVal val="visible"/>
                                      </p:to>
                                    </p:set>
                                    <p:animEffect transition="in" filter="box(in)">
                                      <p:cBhvr>
                                        <p:cTn id="13" dur="500"/>
                                        <p:tgtEl>
                                          <p:spTgt spid="544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8" grpId="0" animBg="1"/>
      <p:bldP spid="5447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番号プレースホルダ 5"/>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a:spcBef>
                <a:spcPct val="0"/>
              </a:spcBef>
              <a:buFontTx/>
              <a:buNone/>
            </a:pPr>
            <a:fld id="{8C30661D-1265-49D2-9CBA-9A3DC1B3F385}" type="slidenum">
              <a:rPr lang="en-US" altLang="ja-JP" sz="1400" smtClean="0">
                <a:solidFill>
                  <a:srgbClr val="000000"/>
                </a:solidFill>
              </a:rPr>
              <a:pPr algn="r">
                <a:spcBef>
                  <a:spcPct val="0"/>
                </a:spcBef>
                <a:buFontTx/>
                <a:buNone/>
              </a:pPr>
              <a:t>16</a:t>
            </a:fld>
            <a:endParaRPr lang="en-US" altLang="ja-JP" sz="1400" smtClean="0">
              <a:solidFill>
                <a:srgbClr val="000000"/>
              </a:solidFill>
            </a:endParaRPr>
          </a:p>
        </p:txBody>
      </p:sp>
      <p:sp>
        <p:nvSpPr>
          <p:cNvPr id="134147" name="Rectangle 2"/>
          <p:cNvSpPr>
            <a:spLocks noGrp="1" noChangeArrowheads="1"/>
          </p:cNvSpPr>
          <p:nvPr>
            <p:ph type="title" idx="4294967295"/>
          </p:nvPr>
        </p:nvSpPr>
        <p:spPr>
          <a:xfrm>
            <a:off x="381000" y="0"/>
            <a:ext cx="7772400" cy="1143000"/>
          </a:xfrm>
        </p:spPr>
        <p:txBody>
          <a:bodyPr/>
          <a:lstStyle/>
          <a:p>
            <a:pPr algn="l"/>
            <a:r>
              <a:rPr lang="ja-JP" altLang="en-US" sz="2800" i="1" smtClean="0">
                <a:solidFill>
                  <a:schemeClr val="tx1"/>
                </a:solidFill>
              </a:rPr>
              <a:t>キャッシュ・フロー計算書を活用する</a:t>
            </a:r>
            <a:br>
              <a:rPr lang="ja-JP" altLang="en-US" sz="2800" i="1" smtClean="0">
                <a:solidFill>
                  <a:schemeClr val="tx1"/>
                </a:solidFill>
              </a:rPr>
            </a:br>
            <a:r>
              <a:rPr lang="ja-JP" altLang="en-US" sz="2800" i="1" smtClean="0">
                <a:solidFill>
                  <a:schemeClr val="tx1"/>
                </a:solidFill>
              </a:rPr>
              <a:t>エレクトロニクス業界</a:t>
            </a:r>
            <a:r>
              <a:rPr lang="en-US" altLang="ja-JP" sz="2800" i="1" smtClean="0">
                <a:solidFill>
                  <a:schemeClr val="tx1"/>
                </a:solidFill>
              </a:rPr>
              <a:t>4</a:t>
            </a:r>
            <a:r>
              <a:rPr lang="ja-JP" altLang="en-US" sz="2800" i="1" smtClean="0">
                <a:solidFill>
                  <a:schemeClr val="tx1"/>
                </a:solidFill>
              </a:rPr>
              <a:t>社のフリーキャッシュ･フロー</a:t>
            </a:r>
          </a:p>
        </p:txBody>
      </p:sp>
      <p:sp>
        <p:nvSpPr>
          <p:cNvPr id="134148" name="AutoShape 3"/>
          <p:cNvSpPr>
            <a:spLocks noChangeArrowheads="1"/>
          </p:cNvSpPr>
          <p:nvPr/>
        </p:nvSpPr>
        <p:spPr bwMode="auto">
          <a:xfrm>
            <a:off x="304800" y="1143000"/>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endParaRPr lang="ja-JP" altLang="en-US" sz="1800" smtClean="0">
              <a:solidFill>
                <a:srgbClr val="000000"/>
              </a:solidFill>
              <a:ea typeface="HGS創英角ｺﾞｼｯｸUB" pitchFamily="50" charset="-128"/>
            </a:endParaRPr>
          </a:p>
        </p:txBody>
      </p:sp>
      <p:sp>
        <p:nvSpPr>
          <p:cNvPr id="134149" name="Rectangle 4"/>
          <p:cNvSpPr>
            <a:spLocks noChangeArrowheads="1"/>
          </p:cNvSpPr>
          <p:nvPr/>
        </p:nvSpPr>
        <p:spPr bwMode="auto">
          <a:xfrm>
            <a:off x="0" y="66040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endParaRPr lang="ja-JP" altLang="ja-JP" sz="1000" smtClean="0">
              <a:solidFill>
                <a:srgbClr val="000000"/>
              </a:solidFill>
              <a:latin typeface="Times New Roman" pitchFamily="18" charset="0"/>
            </a:endParaRPr>
          </a:p>
        </p:txBody>
      </p:sp>
      <p:sp>
        <p:nvSpPr>
          <p:cNvPr id="134150" name="Text Box 5"/>
          <p:cNvSpPr txBox="1">
            <a:spLocks noChangeArrowheads="1"/>
          </p:cNvSpPr>
          <p:nvPr/>
        </p:nvSpPr>
        <p:spPr bwMode="auto">
          <a:xfrm>
            <a:off x="252413" y="1412875"/>
            <a:ext cx="7558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lang="ja-JP" altLang="en-US" sz="1800" b="1" u="sng" smtClean="0">
                <a:solidFill>
                  <a:srgbClr val="000000"/>
                </a:solidFill>
              </a:rPr>
              <a:t>◆総合電機</a:t>
            </a:r>
            <a:r>
              <a:rPr lang="en-US" altLang="ja-JP" sz="1800" b="1" u="sng" smtClean="0">
                <a:solidFill>
                  <a:srgbClr val="000000"/>
                </a:solidFill>
              </a:rPr>
              <a:t>3</a:t>
            </a:r>
            <a:r>
              <a:rPr lang="ja-JP" altLang="en-US" sz="1800" b="1" u="sng" smtClean="0">
                <a:solidFill>
                  <a:srgbClr val="000000"/>
                </a:solidFill>
              </a:rPr>
              <a:t>社＋</a:t>
            </a:r>
            <a:r>
              <a:rPr lang="en-US" altLang="ja-JP" sz="1800" b="1" u="sng" smtClean="0">
                <a:solidFill>
                  <a:srgbClr val="000000"/>
                </a:solidFill>
              </a:rPr>
              <a:t>NEC</a:t>
            </a:r>
            <a:r>
              <a:rPr lang="ja-JP" altLang="en-US" sz="1800" b="1" u="sng" smtClean="0">
                <a:solidFill>
                  <a:srgbClr val="000000"/>
                </a:solidFill>
              </a:rPr>
              <a:t>の当期純利益とフリーキャッシュ･フローの関係性</a:t>
            </a:r>
          </a:p>
        </p:txBody>
      </p:sp>
      <p:graphicFrame>
        <p:nvGraphicFramePr>
          <p:cNvPr id="134151" name="Object 6"/>
          <p:cNvGraphicFramePr>
            <a:graphicFrameLocks noChangeAspect="1"/>
          </p:cNvGraphicFramePr>
          <p:nvPr/>
        </p:nvGraphicFramePr>
        <p:xfrm>
          <a:off x="469900" y="1722438"/>
          <a:ext cx="8420100" cy="5019675"/>
        </p:xfrm>
        <a:graphic>
          <a:graphicData uri="http://schemas.openxmlformats.org/presentationml/2006/ole">
            <mc:AlternateContent xmlns:mc="http://schemas.openxmlformats.org/markup-compatibility/2006">
              <mc:Choice xmlns:v="urn:schemas-microsoft-com:vml" Requires="v">
                <p:oleObj spid="_x0000_s44066" name="グラフ" r:id="rId4" imgW="8420044" imgH="5019570" progId="MSGraph.Chart.8">
                  <p:embed followColorScheme="full"/>
                </p:oleObj>
              </mc:Choice>
              <mc:Fallback>
                <p:oleObj name="グラフ" r:id="rId4" imgW="8420044" imgH="5019570" progId="MSGraph.Chart.8">
                  <p:embed followColorScheme="full"/>
                  <p:pic>
                    <p:nvPicPr>
                      <p:cNvPr id="0" name=""/>
                      <p:cNvPicPr>
                        <a:picLocks noChangeAspect="1" noChangeArrowheads="1"/>
                      </p:cNvPicPr>
                      <p:nvPr/>
                    </p:nvPicPr>
                    <p:blipFill>
                      <a:blip r:embed="rId5"/>
                      <a:srcRect/>
                      <a:stretch>
                        <a:fillRect/>
                      </a:stretch>
                    </p:blipFill>
                    <p:spPr bwMode="auto">
                      <a:xfrm>
                        <a:off x="469900" y="1722438"/>
                        <a:ext cx="8420100" cy="501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55716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番号プレースホルダ 5"/>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a:spcBef>
                <a:spcPct val="0"/>
              </a:spcBef>
              <a:buFontTx/>
              <a:buNone/>
            </a:pPr>
            <a:fld id="{CD23B1FC-D863-41E9-B2AE-CD1C5E2FD415}" type="slidenum">
              <a:rPr lang="en-US" altLang="ja-JP" sz="1400" smtClean="0">
                <a:solidFill>
                  <a:srgbClr val="000000"/>
                </a:solidFill>
              </a:rPr>
              <a:pPr algn="r">
                <a:spcBef>
                  <a:spcPct val="0"/>
                </a:spcBef>
                <a:buFontTx/>
                <a:buNone/>
              </a:pPr>
              <a:t>17</a:t>
            </a:fld>
            <a:endParaRPr lang="en-US" altLang="ja-JP" sz="1400" smtClean="0">
              <a:solidFill>
                <a:srgbClr val="000000"/>
              </a:solidFill>
            </a:endParaRPr>
          </a:p>
        </p:txBody>
      </p:sp>
      <p:sp>
        <p:nvSpPr>
          <p:cNvPr id="135171" name="Rectangle 2"/>
          <p:cNvSpPr>
            <a:spLocks noGrp="1" noChangeArrowheads="1"/>
          </p:cNvSpPr>
          <p:nvPr>
            <p:ph type="title" idx="4294967295"/>
          </p:nvPr>
        </p:nvSpPr>
        <p:spPr>
          <a:xfrm>
            <a:off x="381000" y="0"/>
            <a:ext cx="7772400" cy="1143000"/>
          </a:xfrm>
        </p:spPr>
        <p:txBody>
          <a:bodyPr/>
          <a:lstStyle/>
          <a:p>
            <a:pPr algn="l"/>
            <a:r>
              <a:rPr lang="ja-JP" altLang="en-US" sz="2800" i="1" smtClean="0">
                <a:solidFill>
                  <a:schemeClr val="tx1"/>
                </a:solidFill>
              </a:rPr>
              <a:t>キャッシュ・フロー計算書を活用する</a:t>
            </a:r>
            <a:br>
              <a:rPr lang="ja-JP" altLang="en-US" sz="2800" i="1" smtClean="0">
                <a:solidFill>
                  <a:schemeClr val="tx1"/>
                </a:solidFill>
              </a:rPr>
            </a:br>
            <a:r>
              <a:rPr lang="ja-JP" altLang="en-US" sz="2800" i="1" smtClean="0">
                <a:solidFill>
                  <a:schemeClr val="tx1"/>
                </a:solidFill>
              </a:rPr>
              <a:t>利益の質をいかに読み解くか？</a:t>
            </a:r>
          </a:p>
        </p:txBody>
      </p:sp>
      <p:sp>
        <p:nvSpPr>
          <p:cNvPr id="135172" name="AutoShape 3"/>
          <p:cNvSpPr>
            <a:spLocks noChangeArrowheads="1"/>
          </p:cNvSpPr>
          <p:nvPr/>
        </p:nvSpPr>
        <p:spPr bwMode="auto">
          <a:xfrm>
            <a:off x="304800" y="1143000"/>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endParaRPr lang="ja-JP" altLang="en-US" sz="1800" smtClean="0">
              <a:solidFill>
                <a:srgbClr val="000000"/>
              </a:solidFill>
              <a:ea typeface="HGS創英角ｺﾞｼｯｸUB" pitchFamily="50" charset="-128"/>
            </a:endParaRPr>
          </a:p>
        </p:txBody>
      </p:sp>
      <p:sp>
        <p:nvSpPr>
          <p:cNvPr id="135173" name="Rectangle 4"/>
          <p:cNvSpPr>
            <a:spLocks noChangeArrowheads="1"/>
          </p:cNvSpPr>
          <p:nvPr/>
        </p:nvSpPr>
        <p:spPr bwMode="auto">
          <a:xfrm>
            <a:off x="0" y="66040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endParaRPr lang="ja-JP" altLang="ja-JP" sz="1000" smtClean="0">
              <a:solidFill>
                <a:srgbClr val="000000"/>
              </a:solidFill>
              <a:latin typeface="Times New Roman" pitchFamily="18" charset="0"/>
            </a:endParaRPr>
          </a:p>
        </p:txBody>
      </p:sp>
      <p:sp>
        <p:nvSpPr>
          <p:cNvPr id="135174" name="Text Box 5"/>
          <p:cNvSpPr txBox="1">
            <a:spLocks noChangeArrowheads="1"/>
          </p:cNvSpPr>
          <p:nvPr/>
        </p:nvSpPr>
        <p:spPr bwMode="auto">
          <a:xfrm>
            <a:off x="539750" y="1412875"/>
            <a:ext cx="7920038" cy="650875"/>
          </a:xfrm>
          <a:prstGeom prst="rect">
            <a:avLst/>
          </a:prstGeom>
          <a:solidFill>
            <a:srgbClr val="FFCC00"/>
          </a:solidFill>
          <a:ln w="9525">
            <a:solidFill>
              <a:srgbClr val="FF6600"/>
            </a:solidFill>
            <a:miter lim="800000"/>
            <a:headEnd/>
            <a:tailEnd/>
          </a:ln>
        </p:spPr>
        <p:txBody>
          <a:bodyPr>
            <a:spAutoFit/>
          </a:bodyPr>
          <a:lstStyle>
            <a:lvl1pPr marL="1082675" indent="-1082675">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lang="ja-JP" altLang="en-US" sz="1800" smtClean="0">
                <a:solidFill>
                  <a:srgbClr val="000000"/>
                </a:solidFill>
              </a:rPr>
              <a:t>利益の質＝将来にわたるまでの利益の持続可能性が高い業績、将来利益の予測可能性の高い利益がより「利益の質」が高いといわれるのが一般的。</a:t>
            </a:r>
          </a:p>
        </p:txBody>
      </p:sp>
      <p:sp>
        <p:nvSpPr>
          <p:cNvPr id="135175" name="Text Box 6"/>
          <p:cNvSpPr txBox="1">
            <a:spLocks noChangeArrowheads="1"/>
          </p:cNvSpPr>
          <p:nvPr/>
        </p:nvSpPr>
        <p:spPr bwMode="auto">
          <a:xfrm>
            <a:off x="323850" y="2492375"/>
            <a:ext cx="4075113"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r>
              <a:rPr lang="ja-JP" altLang="en-US" sz="1800" smtClean="0">
                <a:solidFill>
                  <a:srgbClr val="000000"/>
                </a:solidFill>
              </a:rPr>
              <a:t>質の高い利益の特徴</a:t>
            </a:r>
          </a:p>
        </p:txBody>
      </p:sp>
      <p:sp>
        <p:nvSpPr>
          <p:cNvPr id="135176" name="Text Box 7"/>
          <p:cNvSpPr txBox="1">
            <a:spLocks noChangeArrowheads="1"/>
          </p:cNvSpPr>
          <p:nvPr/>
        </p:nvSpPr>
        <p:spPr bwMode="auto">
          <a:xfrm>
            <a:off x="323850" y="2997200"/>
            <a:ext cx="4103688" cy="3143250"/>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15000"/>
              </a:spcBef>
              <a:buFontTx/>
              <a:buNone/>
            </a:pPr>
            <a:r>
              <a:rPr lang="ja-JP" altLang="en-US" sz="1400" smtClean="0">
                <a:solidFill>
                  <a:srgbClr val="000000"/>
                </a:solidFill>
              </a:rPr>
              <a:t>１　</a:t>
            </a:r>
            <a:r>
              <a:rPr lang="en-US" altLang="ja-JP" sz="1400" smtClean="0">
                <a:solidFill>
                  <a:srgbClr val="000000"/>
                </a:solidFill>
              </a:rPr>
              <a:t>LIFO</a:t>
            </a:r>
            <a:r>
              <a:rPr lang="ja-JP" altLang="en-US" sz="1400" smtClean="0">
                <a:solidFill>
                  <a:srgbClr val="000000"/>
                </a:solidFill>
              </a:rPr>
              <a:t>や加速償却法のような保守的な会計原則によって決定された利益</a:t>
            </a:r>
          </a:p>
          <a:p>
            <a:pPr>
              <a:spcBef>
                <a:spcPct val="15000"/>
              </a:spcBef>
              <a:buFontTx/>
              <a:buNone/>
            </a:pPr>
            <a:r>
              <a:rPr lang="ja-JP" altLang="en-US" sz="1400" smtClean="0">
                <a:solidFill>
                  <a:srgbClr val="000000"/>
                </a:solidFill>
              </a:rPr>
              <a:t>２　現金で分配可能な利益</a:t>
            </a:r>
          </a:p>
          <a:p>
            <a:pPr>
              <a:spcBef>
                <a:spcPct val="15000"/>
              </a:spcBef>
              <a:buFontTx/>
              <a:buNone/>
            </a:pPr>
            <a:r>
              <a:rPr lang="ja-JP" altLang="en-US" sz="1400" smtClean="0">
                <a:solidFill>
                  <a:srgbClr val="000000"/>
                </a:solidFill>
              </a:rPr>
              <a:t>３　過去のトレンドから大きく変動しない利益</a:t>
            </a:r>
          </a:p>
          <a:p>
            <a:pPr>
              <a:spcBef>
                <a:spcPct val="15000"/>
              </a:spcBef>
              <a:buFontTx/>
              <a:buNone/>
            </a:pPr>
            <a:r>
              <a:rPr lang="ja-JP" altLang="en-US" sz="1400" smtClean="0">
                <a:solidFill>
                  <a:srgbClr val="000000"/>
                </a:solidFill>
              </a:rPr>
              <a:t>４　会社の将来の利益のトレンド指標となる利益</a:t>
            </a:r>
          </a:p>
          <a:p>
            <a:pPr>
              <a:spcBef>
                <a:spcPct val="15000"/>
              </a:spcBef>
              <a:buFontTx/>
              <a:buNone/>
            </a:pPr>
            <a:r>
              <a:rPr lang="ja-JP" altLang="en-US" sz="1400" smtClean="0">
                <a:solidFill>
                  <a:srgbClr val="000000"/>
                </a:solidFill>
              </a:rPr>
              <a:t>５　会社の基幹的事業に関わる利益</a:t>
            </a:r>
          </a:p>
          <a:p>
            <a:pPr>
              <a:spcBef>
                <a:spcPct val="15000"/>
              </a:spcBef>
              <a:buFontTx/>
              <a:buNone/>
            </a:pPr>
            <a:r>
              <a:rPr lang="ja-JP" altLang="en-US" sz="1400" smtClean="0">
                <a:solidFill>
                  <a:srgbClr val="000000"/>
                </a:solidFill>
              </a:rPr>
              <a:t>６　会社の現在及び予測される状況についての慎重かつ現実的な見方を反映した利益</a:t>
            </a:r>
          </a:p>
          <a:p>
            <a:pPr>
              <a:spcBef>
                <a:spcPct val="15000"/>
              </a:spcBef>
              <a:buFontTx/>
              <a:buNone/>
            </a:pPr>
            <a:r>
              <a:rPr lang="ja-JP" altLang="en-US" sz="1400" smtClean="0">
                <a:solidFill>
                  <a:srgbClr val="000000"/>
                </a:solidFill>
              </a:rPr>
              <a:t>７　将来における巨額損失のような突然のショックをもたらす可能性がない</a:t>
            </a:r>
            <a:r>
              <a:rPr lang="en-US" altLang="ja-JP" sz="1400" smtClean="0">
                <a:solidFill>
                  <a:srgbClr val="000000"/>
                </a:solidFill>
              </a:rPr>
              <a:t>BS</a:t>
            </a:r>
            <a:r>
              <a:rPr lang="ja-JP" altLang="en-US" sz="1400" smtClean="0">
                <a:solidFill>
                  <a:srgbClr val="000000"/>
                </a:solidFill>
              </a:rPr>
              <a:t>をベースに測定された利益</a:t>
            </a:r>
          </a:p>
          <a:p>
            <a:pPr>
              <a:spcBef>
                <a:spcPct val="15000"/>
              </a:spcBef>
              <a:buFontTx/>
              <a:buNone/>
            </a:pPr>
            <a:r>
              <a:rPr lang="ja-JP" altLang="en-US" sz="1400" smtClean="0">
                <a:solidFill>
                  <a:srgbClr val="000000"/>
                </a:solidFill>
              </a:rPr>
              <a:t>８　財務活動ではなく、本業から生じた利益</a:t>
            </a:r>
          </a:p>
          <a:p>
            <a:pPr>
              <a:spcBef>
                <a:spcPct val="15000"/>
              </a:spcBef>
              <a:buFontTx/>
              <a:buNone/>
            </a:pPr>
            <a:r>
              <a:rPr lang="ja-JP" altLang="en-US" sz="1400" smtClean="0">
                <a:solidFill>
                  <a:srgbClr val="000000"/>
                </a:solidFill>
              </a:rPr>
              <a:t>９　国内の事業から生まれた利益</a:t>
            </a:r>
          </a:p>
          <a:p>
            <a:pPr>
              <a:spcBef>
                <a:spcPct val="15000"/>
              </a:spcBef>
              <a:buFontTx/>
              <a:buNone/>
            </a:pPr>
            <a:r>
              <a:rPr lang="ja-JP" altLang="en-US" sz="1400" smtClean="0">
                <a:solidFill>
                  <a:srgbClr val="000000"/>
                </a:solidFill>
              </a:rPr>
              <a:t>１０　理解しやすい利益</a:t>
            </a:r>
          </a:p>
        </p:txBody>
      </p:sp>
      <p:sp>
        <p:nvSpPr>
          <p:cNvPr id="135177" name="Text Box 8"/>
          <p:cNvSpPr txBox="1">
            <a:spLocks noChangeArrowheads="1"/>
          </p:cNvSpPr>
          <p:nvPr/>
        </p:nvSpPr>
        <p:spPr bwMode="auto">
          <a:xfrm>
            <a:off x="4572000" y="2492375"/>
            <a:ext cx="4075113" cy="3952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r>
              <a:rPr lang="ja-JP" altLang="en-US" sz="1800" smtClean="0">
                <a:solidFill>
                  <a:srgbClr val="000000"/>
                </a:solidFill>
              </a:rPr>
              <a:t>質の低い利益の特徴</a:t>
            </a:r>
          </a:p>
        </p:txBody>
      </p:sp>
      <p:sp>
        <p:nvSpPr>
          <p:cNvPr id="135178" name="Text Box 9"/>
          <p:cNvSpPr txBox="1">
            <a:spLocks noChangeArrowheads="1"/>
          </p:cNvSpPr>
          <p:nvPr/>
        </p:nvSpPr>
        <p:spPr bwMode="auto">
          <a:xfrm>
            <a:off x="4572000" y="2997200"/>
            <a:ext cx="4103688" cy="3355975"/>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15000"/>
              </a:spcBef>
              <a:buFontTx/>
              <a:buNone/>
            </a:pPr>
            <a:r>
              <a:rPr lang="ja-JP" altLang="en-US" sz="1400" smtClean="0">
                <a:solidFill>
                  <a:srgbClr val="000000"/>
                </a:solidFill>
              </a:rPr>
              <a:t>１　工事進行基準のような緩やかな会計原則によって決定された利益</a:t>
            </a:r>
          </a:p>
          <a:p>
            <a:pPr>
              <a:spcBef>
                <a:spcPct val="15000"/>
              </a:spcBef>
              <a:buFontTx/>
              <a:buNone/>
            </a:pPr>
            <a:r>
              <a:rPr lang="ja-JP" altLang="en-US" sz="1400" smtClean="0">
                <a:solidFill>
                  <a:srgbClr val="000000"/>
                </a:solidFill>
              </a:rPr>
              <a:t>２　現金で分配しえない未実現利益を含む利益</a:t>
            </a:r>
          </a:p>
          <a:p>
            <a:pPr>
              <a:spcBef>
                <a:spcPct val="15000"/>
              </a:spcBef>
              <a:buFontTx/>
              <a:buNone/>
            </a:pPr>
            <a:r>
              <a:rPr lang="ja-JP" altLang="en-US" sz="1400" smtClean="0">
                <a:solidFill>
                  <a:srgbClr val="000000"/>
                </a:solidFill>
              </a:rPr>
              <a:t>３　変動性の高い利益</a:t>
            </a:r>
          </a:p>
          <a:p>
            <a:pPr>
              <a:spcBef>
                <a:spcPct val="15000"/>
              </a:spcBef>
              <a:buFontTx/>
              <a:buNone/>
            </a:pPr>
            <a:r>
              <a:rPr lang="ja-JP" altLang="en-US" sz="1400" smtClean="0">
                <a:solidFill>
                  <a:srgbClr val="000000"/>
                </a:solidFill>
              </a:rPr>
              <a:t>４　会社の将来の指標とならない利益</a:t>
            </a:r>
          </a:p>
          <a:p>
            <a:pPr>
              <a:spcBef>
                <a:spcPct val="15000"/>
              </a:spcBef>
              <a:buFontTx/>
              <a:buNone/>
            </a:pPr>
            <a:r>
              <a:rPr lang="ja-JP" altLang="en-US" sz="1400" smtClean="0">
                <a:solidFill>
                  <a:srgbClr val="000000"/>
                </a:solidFill>
              </a:rPr>
              <a:t>５　会社の基幹的活動以外から生じる非反復的利益</a:t>
            </a:r>
          </a:p>
          <a:p>
            <a:pPr>
              <a:spcBef>
                <a:spcPct val="15000"/>
              </a:spcBef>
              <a:buFontTx/>
              <a:buNone/>
            </a:pPr>
            <a:r>
              <a:rPr lang="ja-JP" altLang="en-US" sz="1400" smtClean="0">
                <a:solidFill>
                  <a:srgbClr val="000000"/>
                </a:solidFill>
              </a:rPr>
              <a:t>６　将来についての楽観的な見方に基づく非現実的利益</a:t>
            </a:r>
          </a:p>
          <a:p>
            <a:pPr>
              <a:spcBef>
                <a:spcPct val="15000"/>
              </a:spcBef>
              <a:buFontTx/>
              <a:buNone/>
            </a:pPr>
            <a:r>
              <a:rPr lang="ja-JP" altLang="en-US" sz="1400" smtClean="0">
                <a:solidFill>
                  <a:srgbClr val="000000"/>
                </a:solidFill>
              </a:rPr>
              <a:t>７　利益を実現可能性のある資産を過大表示した</a:t>
            </a:r>
            <a:r>
              <a:rPr lang="en-US" altLang="ja-JP" sz="1400" smtClean="0">
                <a:solidFill>
                  <a:srgbClr val="000000"/>
                </a:solidFill>
              </a:rPr>
              <a:t>BS</a:t>
            </a:r>
            <a:r>
              <a:rPr lang="ja-JP" altLang="en-US" sz="1400" smtClean="0">
                <a:solidFill>
                  <a:srgbClr val="000000"/>
                </a:solidFill>
              </a:rPr>
              <a:t>を軸に算出している利益</a:t>
            </a:r>
          </a:p>
          <a:p>
            <a:pPr>
              <a:spcBef>
                <a:spcPct val="15000"/>
              </a:spcBef>
              <a:buFontTx/>
              <a:buNone/>
            </a:pPr>
            <a:r>
              <a:rPr lang="ja-JP" altLang="en-US" sz="1400" smtClean="0">
                <a:solidFill>
                  <a:srgbClr val="000000"/>
                </a:solidFill>
              </a:rPr>
              <a:t>８　主に巧妙な財務取引で生じた利益</a:t>
            </a:r>
          </a:p>
          <a:p>
            <a:pPr>
              <a:spcBef>
                <a:spcPct val="15000"/>
              </a:spcBef>
              <a:buFontTx/>
              <a:buNone/>
            </a:pPr>
            <a:r>
              <a:rPr lang="ja-JP" altLang="en-US" sz="1400" smtClean="0">
                <a:solidFill>
                  <a:srgbClr val="000000"/>
                </a:solidFill>
              </a:rPr>
              <a:t>９　海外の事業から生まれた利益</a:t>
            </a:r>
          </a:p>
          <a:p>
            <a:pPr>
              <a:spcBef>
                <a:spcPct val="15000"/>
              </a:spcBef>
              <a:buFontTx/>
              <a:buNone/>
            </a:pPr>
            <a:r>
              <a:rPr lang="ja-JP" altLang="en-US" sz="1400" smtClean="0">
                <a:solidFill>
                  <a:srgbClr val="000000"/>
                </a:solidFill>
              </a:rPr>
              <a:t>１０　会計学の博士号取得者しか理解できないような脚注つき利益</a:t>
            </a:r>
          </a:p>
        </p:txBody>
      </p:sp>
      <p:sp>
        <p:nvSpPr>
          <p:cNvPr id="135179" name="Text Box 10"/>
          <p:cNvSpPr txBox="1">
            <a:spLocks noChangeArrowheads="1"/>
          </p:cNvSpPr>
          <p:nvPr/>
        </p:nvSpPr>
        <p:spPr bwMode="auto">
          <a:xfrm>
            <a:off x="5219700" y="6308725"/>
            <a:ext cx="3097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lang="ja-JP" altLang="en-US" sz="1400" smtClean="0">
                <a:solidFill>
                  <a:srgbClr val="000000"/>
                </a:solidFill>
              </a:rPr>
              <a:t>（出所）</a:t>
            </a:r>
            <a:r>
              <a:rPr lang="en-US" altLang="ja-JP" sz="1400" smtClean="0">
                <a:solidFill>
                  <a:srgbClr val="000000"/>
                </a:solidFill>
              </a:rPr>
              <a:t>Hawkins et al(1978),p.124.</a:t>
            </a:r>
          </a:p>
        </p:txBody>
      </p:sp>
    </p:spTree>
    <p:extLst>
      <p:ext uri="{BB962C8B-B14F-4D97-AF65-F5344CB8AC3E}">
        <p14:creationId xmlns:p14="http://schemas.microsoft.com/office/powerpoint/2010/main" val="160658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番号プレースホルダ 5"/>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eaLnBrk="1" hangingPunct="1">
              <a:spcBef>
                <a:spcPct val="0"/>
              </a:spcBef>
              <a:buFontTx/>
              <a:buNone/>
            </a:pPr>
            <a:fld id="{6562780F-57D7-4FF0-8882-E72D250624AD}" type="slidenum">
              <a:rPr lang="en-US" altLang="ja-JP" sz="1400">
                <a:solidFill>
                  <a:srgbClr val="000000"/>
                </a:solidFill>
              </a:rPr>
              <a:pPr algn="r" eaLnBrk="1" hangingPunct="1">
                <a:spcBef>
                  <a:spcPct val="0"/>
                </a:spcBef>
                <a:buFontTx/>
                <a:buNone/>
              </a:pPr>
              <a:t>18</a:t>
            </a:fld>
            <a:endParaRPr lang="en-US" altLang="ja-JP" sz="1400">
              <a:solidFill>
                <a:srgbClr val="000000"/>
              </a:solidFill>
            </a:endParaRPr>
          </a:p>
        </p:txBody>
      </p:sp>
      <p:sp>
        <p:nvSpPr>
          <p:cNvPr id="97283" name="Text Box 2"/>
          <p:cNvSpPr txBox="1">
            <a:spLocks noChangeArrowheads="1"/>
          </p:cNvSpPr>
          <p:nvPr/>
        </p:nvSpPr>
        <p:spPr bwMode="auto">
          <a:xfrm>
            <a:off x="2881313" y="2924175"/>
            <a:ext cx="2967037" cy="1081088"/>
          </a:xfrm>
          <a:prstGeom prst="rect">
            <a:avLst/>
          </a:prstGeom>
          <a:solidFill>
            <a:srgbClr val="FFFF00"/>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2400" b="1">
                <a:solidFill>
                  <a:srgbClr val="000000"/>
                </a:solidFill>
              </a:rPr>
              <a:t>連結会計</a:t>
            </a:r>
          </a:p>
        </p:txBody>
      </p:sp>
    </p:spTree>
    <p:extLst>
      <p:ext uri="{BB962C8B-B14F-4D97-AF65-F5344CB8AC3E}">
        <p14:creationId xmlns:p14="http://schemas.microsoft.com/office/powerpoint/2010/main" val="1757708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p:cNvSpPr>
            <a:spLocks noChangeArrowheads="1"/>
          </p:cNvSpPr>
          <p:nvPr/>
        </p:nvSpPr>
        <p:spPr bwMode="auto">
          <a:xfrm>
            <a:off x="212725" y="2835275"/>
            <a:ext cx="4862513" cy="1933575"/>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endParaRPr lang="ja-JP" altLang="en-US" sz="1800">
              <a:solidFill>
                <a:srgbClr val="000000"/>
              </a:solidFill>
              <a:ea typeface="HGS創英角ｺﾞｼｯｸUB" pitchFamily="50" charset="-128"/>
            </a:endParaRPr>
          </a:p>
        </p:txBody>
      </p:sp>
      <p:sp>
        <p:nvSpPr>
          <p:cNvPr id="98307" name="AutoShape 3"/>
          <p:cNvSpPr>
            <a:spLocks noChangeArrowheads="1"/>
          </p:cNvSpPr>
          <p:nvPr/>
        </p:nvSpPr>
        <p:spPr bwMode="auto">
          <a:xfrm>
            <a:off x="250825" y="760413"/>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endParaRPr lang="ja-JP" altLang="en-US" sz="1800">
              <a:solidFill>
                <a:srgbClr val="000000"/>
              </a:solidFill>
              <a:ea typeface="HGS創英角ｺﾞｼｯｸUB" pitchFamily="50" charset="-128"/>
            </a:endParaRPr>
          </a:p>
        </p:txBody>
      </p:sp>
      <p:sp>
        <p:nvSpPr>
          <p:cNvPr id="98308" name="Rectangle 4"/>
          <p:cNvSpPr>
            <a:spLocks noChangeArrowheads="1"/>
          </p:cNvSpPr>
          <p:nvPr/>
        </p:nvSpPr>
        <p:spPr bwMode="auto">
          <a:xfrm>
            <a:off x="395288" y="44450"/>
            <a:ext cx="8280400" cy="719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a:solidFill>
                  <a:srgbClr val="000000"/>
                </a:solidFill>
                <a:ea typeface="HGP創英角ｺﾞｼｯｸUB" pitchFamily="50" charset="-128"/>
              </a:rPr>
              <a:t>連結の考え方</a:t>
            </a:r>
          </a:p>
        </p:txBody>
      </p:sp>
      <p:sp>
        <p:nvSpPr>
          <p:cNvPr id="98309" name="Text Box 5"/>
          <p:cNvSpPr txBox="1">
            <a:spLocks noChangeArrowheads="1"/>
          </p:cNvSpPr>
          <p:nvPr/>
        </p:nvSpPr>
        <p:spPr bwMode="auto">
          <a:xfrm>
            <a:off x="250825" y="1052513"/>
            <a:ext cx="8569325" cy="102235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2000">
                <a:solidFill>
                  <a:srgbClr val="000000"/>
                </a:solidFill>
                <a:latin typeface="HGP創英角ｺﾞｼｯｸUB" pitchFamily="50" charset="-128"/>
                <a:ea typeface="HGP創英角ｺﾞｼｯｸUB" pitchFamily="50" charset="-128"/>
              </a:rPr>
              <a:t>連結財務諸表は、支配従属関係にある２つ以上の会社からなる企業グループを単一の組織体と見なし、当該企業グループの財政状態および経営成績を総合的に報告するために作成される。 </a:t>
            </a:r>
          </a:p>
        </p:txBody>
      </p:sp>
      <p:sp>
        <p:nvSpPr>
          <p:cNvPr id="98310" name="Oval 6"/>
          <p:cNvSpPr>
            <a:spLocks noChangeArrowheads="1"/>
          </p:cNvSpPr>
          <p:nvPr/>
        </p:nvSpPr>
        <p:spPr bwMode="auto">
          <a:xfrm>
            <a:off x="515938" y="3263900"/>
            <a:ext cx="1511300" cy="936625"/>
          </a:xfrm>
          <a:prstGeom prst="ellipse">
            <a:avLst/>
          </a:prstGeom>
          <a:solidFill>
            <a:srgbClr val="CCFFCC"/>
          </a:solidFill>
          <a:ln w="12700">
            <a:solidFill>
              <a:schemeClr val="tx1"/>
            </a:solidFill>
            <a:round/>
            <a:headEnd/>
            <a:tailEnd/>
          </a:ln>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a:solidFill>
                  <a:srgbClr val="000000"/>
                </a:solidFill>
                <a:latin typeface="Times New Roman" pitchFamily="18" charset="0"/>
                <a:ea typeface="HGP創英角ｺﾞｼｯｸUB" pitchFamily="50" charset="-128"/>
              </a:rPr>
              <a:t>親会社</a:t>
            </a:r>
          </a:p>
        </p:txBody>
      </p:sp>
      <p:sp>
        <p:nvSpPr>
          <p:cNvPr id="98311" name="Oval 7"/>
          <p:cNvSpPr>
            <a:spLocks noChangeArrowheads="1"/>
          </p:cNvSpPr>
          <p:nvPr/>
        </p:nvSpPr>
        <p:spPr bwMode="auto">
          <a:xfrm>
            <a:off x="3395663" y="3265488"/>
            <a:ext cx="1511300" cy="936625"/>
          </a:xfrm>
          <a:prstGeom prst="ellipse">
            <a:avLst/>
          </a:prstGeom>
          <a:solidFill>
            <a:srgbClr val="CCFFCC"/>
          </a:solidFill>
          <a:ln w="12700">
            <a:solidFill>
              <a:schemeClr val="tx1"/>
            </a:solidFill>
            <a:round/>
            <a:headEnd/>
            <a:tailEnd/>
          </a:ln>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a:solidFill>
                  <a:srgbClr val="000000"/>
                </a:solidFill>
                <a:latin typeface="Times New Roman" pitchFamily="18" charset="0"/>
                <a:ea typeface="HGP創英角ｺﾞｼｯｸUB" pitchFamily="50" charset="-128"/>
              </a:rPr>
              <a:t>子会社</a:t>
            </a:r>
          </a:p>
        </p:txBody>
      </p:sp>
      <p:sp>
        <p:nvSpPr>
          <p:cNvPr id="98312" name="AutoShape 8"/>
          <p:cNvSpPr>
            <a:spLocks noChangeArrowheads="1"/>
          </p:cNvSpPr>
          <p:nvPr/>
        </p:nvSpPr>
        <p:spPr bwMode="auto">
          <a:xfrm>
            <a:off x="2387600" y="3482975"/>
            <a:ext cx="719138" cy="574675"/>
          </a:xfrm>
          <a:prstGeom prst="rightArrow">
            <a:avLst>
              <a:gd name="adj1" fmla="val 50000"/>
              <a:gd name="adj2" fmla="val 31285"/>
            </a:avLst>
          </a:prstGeom>
          <a:solidFill>
            <a:srgbClr val="FF99CC"/>
          </a:solidFill>
          <a:ln w="9525">
            <a:solidFill>
              <a:schemeClr val="tx1"/>
            </a:solidFill>
            <a:miter lim="800000"/>
            <a:headEnd/>
            <a:tailEnd/>
          </a:ln>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endParaRPr lang="ja-JP" altLang="en-US" sz="1800">
              <a:solidFill>
                <a:srgbClr val="000000"/>
              </a:solidFill>
              <a:ea typeface="HGS創英角ｺﾞｼｯｸUB" pitchFamily="50" charset="-128"/>
            </a:endParaRPr>
          </a:p>
        </p:txBody>
      </p:sp>
      <p:sp>
        <p:nvSpPr>
          <p:cNvPr id="98313" name="Text Box 9"/>
          <p:cNvSpPr txBox="1">
            <a:spLocks noChangeArrowheads="1"/>
          </p:cNvSpPr>
          <p:nvPr/>
        </p:nvSpPr>
        <p:spPr bwMode="auto">
          <a:xfrm>
            <a:off x="2243138" y="2879725"/>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2400">
                <a:solidFill>
                  <a:srgbClr val="000000"/>
                </a:solidFill>
                <a:latin typeface="Times New Roman" pitchFamily="18" charset="0"/>
                <a:ea typeface="HGP創英角ｺﾞｼｯｸUB" pitchFamily="50" charset="-128"/>
              </a:rPr>
              <a:t>製品</a:t>
            </a:r>
          </a:p>
        </p:txBody>
      </p:sp>
      <p:sp>
        <p:nvSpPr>
          <p:cNvPr id="98314" name="Text Box 10"/>
          <p:cNvSpPr txBox="1">
            <a:spLocks noChangeArrowheads="1"/>
          </p:cNvSpPr>
          <p:nvPr/>
        </p:nvSpPr>
        <p:spPr bwMode="auto">
          <a:xfrm>
            <a:off x="1450975" y="4103688"/>
            <a:ext cx="122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2400">
                <a:solidFill>
                  <a:srgbClr val="000000"/>
                </a:solidFill>
                <a:latin typeface="Times New Roman" pitchFamily="18" charset="0"/>
                <a:ea typeface="HGP創英角ｺﾞｼｯｸUB" pitchFamily="50" charset="-128"/>
              </a:rPr>
              <a:t>（売上）</a:t>
            </a:r>
          </a:p>
        </p:txBody>
      </p:sp>
      <p:sp>
        <p:nvSpPr>
          <p:cNvPr id="98315" name="Text Box 11"/>
          <p:cNvSpPr txBox="1">
            <a:spLocks noChangeArrowheads="1"/>
          </p:cNvSpPr>
          <p:nvPr/>
        </p:nvSpPr>
        <p:spPr bwMode="auto">
          <a:xfrm>
            <a:off x="2890838" y="4103688"/>
            <a:ext cx="1223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2400">
                <a:solidFill>
                  <a:srgbClr val="000000"/>
                </a:solidFill>
                <a:latin typeface="Times New Roman" pitchFamily="18" charset="0"/>
                <a:ea typeface="HGP創英角ｺﾞｼｯｸUB" pitchFamily="50" charset="-128"/>
              </a:rPr>
              <a:t>（仕入）</a:t>
            </a:r>
          </a:p>
        </p:txBody>
      </p:sp>
      <p:sp>
        <p:nvSpPr>
          <p:cNvPr id="98316" name="Text Box 12"/>
          <p:cNvSpPr txBox="1">
            <a:spLocks noChangeArrowheads="1"/>
          </p:cNvSpPr>
          <p:nvPr/>
        </p:nvSpPr>
        <p:spPr bwMode="auto">
          <a:xfrm>
            <a:off x="1524000" y="4910138"/>
            <a:ext cx="2447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a:solidFill>
                  <a:srgbClr val="000000"/>
                </a:solidFill>
                <a:latin typeface="Times New Roman" pitchFamily="18" charset="0"/>
                <a:ea typeface="HGP創英角ｺﾞｼｯｸUB" pitchFamily="50" charset="-128"/>
              </a:rPr>
              <a:t>企業グループ</a:t>
            </a:r>
          </a:p>
        </p:txBody>
      </p:sp>
      <p:sp>
        <p:nvSpPr>
          <p:cNvPr id="98317" name="Text Box 13"/>
          <p:cNvSpPr txBox="1">
            <a:spLocks noChangeArrowheads="1"/>
          </p:cNvSpPr>
          <p:nvPr/>
        </p:nvSpPr>
        <p:spPr bwMode="auto">
          <a:xfrm>
            <a:off x="5256213" y="4997450"/>
            <a:ext cx="3659187" cy="6858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lnSpc>
                <a:spcPct val="70000"/>
              </a:lnSpc>
              <a:spcBef>
                <a:spcPct val="50000"/>
              </a:spcBef>
              <a:buFontTx/>
              <a:buNone/>
            </a:pPr>
            <a:r>
              <a:rPr lang="ja-JP" altLang="en-US" sz="2000">
                <a:solidFill>
                  <a:srgbClr val="000000"/>
                </a:solidFill>
                <a:latin typeface="Times New Roman" pitchFamily="18" charset="0"/>
                <a:ea typeface="HGP創英角ｺﾞｼｯｸUB" pitchFamily="50" charset="-128"/>
              </a:rPr>
              <a:t>外部第三者の視点</a:t>
            </a:r>
          </a:p>
          <a:p>
            <a:pPr algn="ctr" eaLnBrk="1" hangingPunct="1">
              <a:lnSpc>
                <a:spcPct val="70000"/>
              </a:lnSpc>
              <a:spcBef>
                <a:spcPct val="50000"/>
              </a:spcBef>
              <a:buFontTx/>
              <a:buNone/>
            </a:pPr>
            <a:r>
              <a:rPr lang="ja-JP" altLang="en-US" sz="2000">
                <a:solidFill>
                  <a:srgbClr val="000000"/>
                </a:solidFill>
                <a:latin typeface="Times New Roman" pitchFamily="18" charset="0"/>
                <a:ea typeface="HGP創英角ｺﾞｼｯｸUB" pitchFamily="50" charset="-128"/>
              </a:rPr>
              <a:t>「何も起こっていない！」</a:t>
            </a:r>
          </a:p>
        </p:txBody>
      </p:sp>
      <p:pic>
        <p:nvPicPr>
          <p:cNvPr id="98318" name="Picture 14" descr="MCj043393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295275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9" name="AutoShape 15"/>
          <p:cNvSpPr>
            <a:spLocks noChangeArrowheads="1"/>
          </p:cNvSpPr>
          <p:nvPr/>
        </p:nvSpPr>
        <p:spPr bwMode="auto">
          <a:xfrm>
            <a:off x="5211763" y="3521075"/>
            <a:ext cx="854075" cy="609600"/>
          </a:xfrm>
          <a:prstGeom prst="leftArrow">
            <a:avLst>
              <a:gd name="adj1" fmla="val 50000"/>
              <a:gd name="adj2" fmla="val 35026"/>
            </a:avLst>
          </a:prstGeom>
          <a:solidFill>
            <a:srgbClr val="C0C0C0"/>
          </a:solidFill>
          <a:ln w="9525" algn="ctr">
            <a:solidFill>
              <a:schemeClr val="tx1"/>
            </a:solidFill>
            <a:miter lim="800000"/>
            <a:headEnd/>
            <a:tailEnd/>
          </a:ln>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endParaRPr lang="ja-JP" altLang="en-US" sz="1800">
              <a:solidFill>
                <a:srgbClr val="000000"/>
              </a:solidFill>
              <a:ea typeface="HGS創英角ｺﾞｼｯｸUB" pitchFamily="50" charset="-128"/>
            </a:endParaRPr>
          </a:p>
        </p:txBody>
      </p:sp>
      <p:sp>
        <p:nvSpPr>
          <p:cNvPr id="98320" name="スライド番号プレースホルダ 5"/>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eaLnBrk="1" hangingPunct="1">
              <a:spcBef>
                <a:spcPct val="0"/>
              </a:spcBef>
              <a:buFontTx/>
              <a:buNone/>
            </a:pPr>
            <a:fld id="{5BD49B71-0D5B-40FB-A43E-A52FEC84DEAD}" type="slidenum">
              <a:rPr lang="en-US" altLang="ja-JP" sz="1400">
                <a:solidFill>
                  <a:srgbClr val="000000"/>
                </a:solidFill>
              </a:rPr>
              <a:pPr algn="r" eaLnBrk="1" hangingPunct="1">
                <a:spcBef>
                  <a:spcPct val="0"/>
                </a:spcBef>
                <a:buFontTx/>
                <a:buNone/>
              </a:pPr>
              <a:t>19</a:t>
            </a:fld>
            <a:endParaRPr lang="en-US" altLang="ja-JP" sz="1400">
              <a:solidFill>
                <a:srgbClr val="000000"/>
              </a:solidFill>
            </a:endParaRPr>
          </a:p>
        </p:txBody>
      </p:sp>
    </p:spTree>
    <p:extLst>
      <p:ext uri="{BB962C8B-B14F-4D97-AF65-F5344CB8AC3E}">
        <p14:creationId xmlns:p14="http://schemas.microsoft.com/office/powerpoint/2010/main" val="2672056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t>Contents</a:t>
            </a:r>
            <a:endParaRPr kumimoji="1" lang="ja-JP" altLang="en-US" sz="2400" dirty="0"/>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2</a:t>
            </a:fld>
            <a:endParaRPr lang="en-US" altLang="ja-JP">
              <a:solidFill>
                <a:srgbClr val="000000"/>
              </a:solidFill>
            </a:endParaRPr>
          </a:p>
        </p:txBody>
      </p:sp>
      <p:sp>
        <p:nvSpPr>
          <p:cNvPr id="3" name="テキスト ボックス 2"/>
          <p:cNvSpPr txBox="1"/>
          <p:nvPr/>
        </p:nvSpPr>
        <p:spPr>
          <a:xfrm>
            <a:off x="564776" y="1246094"/>
            <a:ext cx="7315200" cy="3785652"/>
          </a:xfrm>
          <a:prstGeom prst="rect">
            <a:avLst/>
          </a:prstGeom>
          <a:noFill/>
        </p:spPr>
        <p:txBody>
          <a:bodyPr wrap="square" rtlCol="0">
            <a:spAutoFit/>
          </a:bodyPr>
          <a:lstStyle/>
          <a:p>
            <a:pPr marL="342900" indent="-342900">
              <a:spcBef>
                <a:spcPct val="50000"/>
              </a:spcBef>
              <a:buFontTx/>
              <a:buAutoNum type="arabicPlain"/>
            </a:pPr>
            <a:r>
              <a:rPr lang="ja-JP" altLang="en-US" sz="2400" dirty="0" smtClean="0">
                <a:latin typeface="Times New Roman" pitchFamily="18" charset="0"/>
              </a:rPr>
              <a:t>本セッションの狙い</a:t>
            </a:r>
            <a:endParaRPr lang="ja-JP" altLang="en-US" sz="2400" dirty="0">
              <a:latin typeface="Times New Roman" pitchFamily="18" charset="0"/>
            </a:endParaRPr>
          </a:p>
          <a:p>
            <a:pPr marL="342900" indent="-342900">
              <a:spcBef>
                <a:spcPct val="50000"/>
              </a:spcBef>
              <a:buFontTx/>
              <a:buAutoNum type="arabicPlain"/>
            </a:pPr>
            <a:r>
              <a:rPr lang="ja-JP" altLang="en-US" sz="2400" dirty="0" smtClean="0">
                <a:latin typeface="Times New Roman" pitchFamily="18" charset="0"/>
              </a:rPr>
              <a:t>キャッシュ・フロー計算書</a:t>
            </a:r>
            <a:r>
              <a:rPr lang="en-US" altLang="ja-JP" sz="2400" dirty="0" smtClean="0">
                <a:latin typeface="Times New Roman" pitchFamily="18" charset="0"/>
              </a:rPr>
              <a:t>/</a:t>
            </a:r>
            <a:r>
              <a:rPr lang="ja-JP" altLang="en-US" sz="2400" dirty="0" smtClean="0">
                <a:latin typeface="Times New Roman" pitchFamily="18" charset="0"/>
              </a:rPr>
              <a:t>連結会計</a:t>
            </a:r>
            <a:endParaRPr lang="en-US" altLang="ja-JP" sz="2400" dirty="0" smtClean="0">
              <a:latin typeface="Times New Roman" pitchFamily="18" charset="0"/>
            </a:endParaRPr>
          </a:p>
          <a:p>
            <a:pPr marL="342900" indent="-342900">
              <a:spcBef>
                <a:spcPct val="50000"/>
              </a:spcBef>
              <a:buFontTx/>
              <a:buAutoNum type="arabicPlain"/>
            </a:pPr>
            <a:r>
              <a:rPr lang="ja-JP" altLang="en-US" sz="2400" dirty="0" smtClean="0">
                <a:latin typeface="Times New Roman" pitchFamily="18" charset="0"/>
              </a:rPr>
              <a:t>なぜいま企業価値か</a:t>
            </a:r>
            <a:endParaRPr lang="en-US" altLang="ja-JP" sz="2400" dirty="0" smtClean="0">
              <a:latin typeface="Times New Roman" pitchFamily="18" charset="0"/>
            </a:endParaRPr>
          </a:p>
          <a:p>
            <a:pPr marL="342900" indent="-342900">
              <a:spcBef>
                <a:spcPct val="50000"/>
              </a:spcBef>
              <a:buFontTx/>
              <a:buAutoNum type="arabicPlain"/>
            </a:pPr>
            <a:r>
              <a:rPr lang="ja-JP" altLang="en-US" sz="2400" dirty="0" smtClean="0">
                <a:latin typeface="Times New Roman" pitchFamily="18" charset="0"/>
              </a:rPr>
              <a:t>企業価値とは何か</a:t>
            </a:r>
            <a:endParaRPr lang="en-US" altLang="ja-JP" sz="2400" dirty="0" smtClean="0">
              <a:latin typeface="Times New Roman" pitchFamily="18" charset="0"/>
            </a:endParaRPr>
          </a:p>
          <a:p>
            <a:pPr marL="342900" indent="-342900">
              <a:spcBef>
                <a:spcPct val="50000"/>
              </a:spcBef>
              <a:buFontTx/>
              <a:buAutoNum type="arabicPlain"/>
            </a:pPr>
            <a:r>
              <a:rPr lang="ja-JP" altLang="en-US" sz="2400" dirty="0" smtClean="0">
                <a:latin typeface="Times New Roman" pitchFamily="18" charset="0"/>
              </a:rPr>
              <a:t>バリュエーション・フレームワーク</a:t>
            </a:r>
            <a:endParaRPr lang="ja-JP" altLang="en-US" sz="2400" dirty="0">
              <a:latin typeface="Times New Roman" pitchFamily="18" charset="0"/>
            </a:endParaRPr>
          </a:p>
          <a:p>
            <a:pPr marL="342900" indent="-342900">
              <a:spcBef>
                <a:spcPct val="50000"/>
              </a:spcBef>
              <a:buFontTx/>
              <a:buAutoNum type="arabicPlain"/>
            </a:pPr>
            <a:r>
              <a:rPr lang="ja-JP" altLang="en-US" sz="2400" dirty="0" smtClean="0">
                <a:latin typeface="Times New Roman" pitchFamily="18" charset="0"/>
              </a:rPr>
              <a:t>価値算出シミュレーション・論点　－花王のケース</a:t>
            </a:r>
            <a:endParaRPr lang="en-US" altLang="ja-JP" sz="2400" dirty="0" smtClean="0">
              <a:latin typeface="Times New Roman" pitchFamily="18" charset="0"/>
            </a:endParaRPr>
          </a:p>
          <a:p>
            <a:pPr marL="342900" indent="-342900">
              <a:spcBef>
                <a:spcPct val="50000"/>
              </a:spcBef>
              <a:buFontTx/>
              <a:buAutoNum type="arabicPlain"/>
            </a:pPr>
            <a:r>
              <a:rPr lang="en-US" altLang="ja-JP" sz="2400" dirty="0" smtClean="0">
                <a:latin typeface="Times New Roman" pitchFamily="18" charset="0"/>
              </a:rPr>
              <a:t>Question </a:t>
            </a:r>
            <a:r>
              <a:rPr lang="en-US" altLang="ja-JP" sz="2400" dirty="0">
                <a:latin typeface="Times New Roman" pitchFamily="18" charset="0"/>
              </a:rPr>
              <a:t>and Answer</a:t>
            </a:r>
          </a:p>
        </p:txBody>
      </p:sp>
    </p:spTree>
    <p:extLst>
      <p:ext uri="{BB962C8B-B14F-4D97-AF65-F5344CB8AC3E}">
        <p14:creationId xmlns:p14="http://schemas.microsoft.com/office/powerpoint/2010/main" val="3377280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62000" y="84138"/>
            <a:ext cx="7315200" cy="525462"/>
          </a:xfrm>
        </p:spPr>
        <p:txBody>
          <a:bodyPr/>
          <a:lstStyle/>
          <a:p>
            <a:r>
              <a:rPr lang="ja-JP" altLang="en-US" sz="3200" smtClean="0">
                <a:solidFill>
                  <a:schemeClr val="tx1"/>
                </a:solidFill>
                <a:ea typeface="HGP創英角ｺﾞｼｯｸUB" pitchFamily="50" charset="-128"/>
              </a:rPr>
              <a:t>アカウンティングの理解度チェック</a:t>
            </a:r>
          </a:p>
        </p:txBody>
      </p:sp>
      <p:sp>
        <p:nvSpPr>
          <p:cNvPr id="100355" name="Line 3"/>
          <p:cNvSpPr>
            <a:spLocks noChangeShapeType="1"/>
          </p:cNvSpPr>
          <p:nvPr/>
        </p:nvSpPr>
        <p:spPr bwMode="auto">
          <a:xfrm flipV="1">
            <a:off x="533400" y="685800"/>
            <a:ext cx="8153400" cy="0"/>
          </a:xfrm>
          <a:prstGeom prst="line">
            <a:avLst/>
          </a:prstGeom>
          <a:noFill/>
          <a:ln w="50800">
            <a:solidFill>
              <a:srgbClr val="0000FF"/>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solidFill>
                <a:srgbClr val="000000"/>
              </a:solidFill>
            </a:endParaRPr>
          </a:p>
        </p:txBody>
      </p:sp>
      <p:sp>
        <p:nvSpPr>
          <p:cNvPr id="561156" name="Text Box 4"/>
          <p:cNvSpPr txBox="1">
            <a:spLocks noChangeArrowheads="1"/>
          </p:cNvSpPr>
          <p:nvPr/>
        </p:nvSpPr>
        <p:spPr bwMode="auto">
          <a:xfrm>
            <a:off x="361950" y="793750"/>
            <a:ext cx="8458200" cy="457200"/>
          </a:xfrm>
          <a:prstGeom prst="rect">
            <a:avLst/>
          </a:prstGeom>
          <a:solidFill>
            <a:srgbClr val="FFCC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Clr>
                <a:srgbClr val="990000"/>
              </a:buClr>
              <a:buFont typeface="Wingdings" pitchFamily="2" charset="2"/>
              <a:buChar char="ü"/>
            </a:pPr>
            <a:r>
              <a:rPr lang="ja-JP" altLang="en-US" sz="2400">
                <a:solidFill>
                  <a:srgbClr val="000000"/>
                </a:solidFill>
                <a:latin typeface="Tahoma" pitchFamily="34" charset="0"/>
              </a:rPr>
              <a:t>子会社、関連会社、関係会社とは？</a:t>
            </a:r>
          </a:p>
        </p:txBody>
      </p:sp>
      <p:graphicFrame>
        <p:nvGraphicFramePr>
          <p:cNvPr id="561157" name="Group 5"/>
          <p:cNvGraphicFramePr>
            <a:graphicFrameLocks noGrp="1"/>
          </p:cNvGraphicFramePr>
          <p:nvPr/>
        </p:nvGraphicFramePr>
        <p:xfrm>
          <a:off x="835025" y="1570038"/>
          <a:ext cx="8037513" cy="4621212"/>
        </p:xfrm>
        <a:graphic>
          <a:graphicData uri="http://schemas.openxmlformats.org/drawingml/2006/table">
            <a:tbl>
              <a:tblPr/>
              <a:tblGrid>
                <a:gridCol w="1627188"/>
                <a:gridCol w="1752600"/>
                <a:gridCol w="4657725"/>
              </a:tblGrid>
              <a:tr h="39627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charset="0"/>
                          <a:ea typeface="ＭＳ Ｐゴシック" pitchFamily="50" charset="-128"/>
                        </a:rPr>
                        <a:t>持株比率基準</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charset="0"/>
                          <a:ea typeface="ＭＳ Ｐゴシック" pitchFamily="50" charset="-128"/>
                        </a:rPr>
                        <a:t>支配力・影響力基準</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726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charset="0"/>
                          <a:ea typeface="ＭＳ Ｐゴシック" pitchFamily="50" charset="-128"/>
                        </a:rPr>
                        <a:t>子会社</a:t>
                      </a:r>
                    </a:p>
                  </a:txBody>
                  <a:tcPr marL="90000" marR="90000" marT="46804" marB="4680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pitchFamily="50" charset="-128"/>
                        </a:rPr>
                        <a:t>50</a:t>
                      </a:r>
                      <a:r>
                        <a:rPr kumimoji="1" lang="ja-JP" altLang="en-US" sz="2000" b="0" i="0" u="none" strike="noStrike" cap="none" normalizeH="0" baseline="0" smtClean="0">
                          <a:ln>
                            <a:noFill/>
                          </a:ln>
                          <a:solidFill>
                            <a:schemeClr val="tx1"/>
                          </a:solidFill>
                          <a:effectLst/>
                          <a:latin typeface="Arial" charset="0"/>
                          <a:ea typeface="ＭＳ Ｐゴシック" pitchFamily="50" charset="-128"/>
                        </a:rPr>
                        <a:t>％超</a:t>
                      </a:r>
                      <a:endParaRPr kumimoji="1" lang="en-US" altLang="ja-JP" sz="20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4" marB="4680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Char char="ü"/>
                        <a:tabLst/>
                      </a:pPr>
                      <a:r>
                        <a:rPr kumimoji="1" lang="ja-JP" altLang="en-US" sz="1800" b="0" i="0" u="none" strike="noStrike" cap="none" normalizeH="0" baseline="0" smtClean="0">
                          <a:ln>
                            <a:noFill/>
                          </a:ln>
                          <a:solidFill>
                            <a:schemeClr val="tx1"/>
                          </a:solidFill>
                          <a:effectLst/>
                          <a:latin typeface="Arial" charset="0"/>
                          <a:ea typeface="HGP創英角ｺﾞｼｯｸUB" pitchFamily="50" charset="-128"/>
                        </a:rPr>
                        <a:t>議決権の所有割合が</a:t>
                      </a:r>
                      <a:r>
                        <a:rPr kumimoji="1" lang="en-US" altLang="ja-JP" sz="1800" b="0" i="0" u="none" strike="noStrike" cap="none" normalizeH="0" baseline="0" smtClean="0">
                          <a:ln>
                            <a:noFill/>
                          </a:ln>
                          <a:solidFill>
                            <a:schemeClr val="tx1"/>
                          </a:solidFill>
                          <a:effectLst/>
                          <a:latin typeface="Arial" charset="0"/>
                          <a:ea typeface="HGP創英角ｺﾞｼｯｸUB" pitchFamily="50" charset="-128"/>
                        </a:rPr>
                        <a:t>50</a:t>
                      </a:r>
                      <a:r>
                        <a:rPr kumimoji="1" lang="ja-JP" altLang="en-US" sz="1800" b="0" i="0" u="none" strike="noStrike" cap="none" normalizeH="0" baseline="0" smtClean="0">
                          <a:ln>
                            <a:noFill/>
                          </a:ln>
                          <a:solidFill>
                            <a:schemeClr val="tx1"/>
                          </a:solidFill>
                          <a:effectLst/>
                          <a:latin typeface="Arial" charset="0"/>
                          <a:ea typeface="HGP創英角ｺﾞｼｯｸUB" pitchFamily="50" charset="-128"/>
                        </a:rPr>
                        <a:t>％超の場合　</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P創英角ｺﾞｼｯｸUB" pitchFamily="50" charset="-128"/>
                        </a:rPr>
                        <a:t>　　　あるいは</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Char char="ü"/>
                        <a:tabLst/>
                      </a:pPr>
                      <a:r>
                        <a:rPr kumimoji="1" lang="ja-JP" altLang="en-US" sz="1800" b="0" i="0" u="none" strike="noStrike" cap="none" normalizeH="0" baseline="0" smtClean="0">
                          <a:ln>
                            <a:noFill/>
                          </a:ln>
                          <a:solidFill>
                            <a:schemeClr val="tx1"/>
                          </a:solidFill>
                          <a:effectLst/>
                          <a:latin typeface="Arial" charset="0"/>
                          <a:ea typeface="HGP創英角ｺﾞｼｯｸUB" pitchFamily="50" charset="-128"/>
                        </a:rPr>
                        <a:t>議決権の所有割合が過半数以下であっても、高い比率の議決権を有しており、かつ当該会社の意思決定機関を支配している一定の事実が認められる場合</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6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charset="0"/>
                          <a:ea typeface="ＭＳ Ｐゴシック" pitchFamily="50" charset="-128"/>
                        </a:rPr>
                        <a:t>関連会社</a:t>
                      </a:r>
                    </a:p>
                  </a:txBody>
                  <a:tcPr marL="90000" marR="90000" marT="46804" marB="4680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pitchFamily="50" charset="-128"/>
                        </a:rPr>
                        <a:t>20</a:t>
                      </a:r>
                      <a:r>
                        <a:rPr kumimoji="1" lang="ja-JP" altLang="en-US" sz="2000" b="0" i="0" u="none" strike="noStrike" cap="none" normalizeH="0" baseline="0" smtClean="0">
                          <a:ln>
                            <a:noFill/>
                          </a:ln>
                          <a:solidFill>
                            <a:schemeClr val="tx1"/>
                          </a:solidFill>
                          <a:effectLst/>
                          <a:latin typeface="Arial" charset="0"/>
                          <a:ea typeface="ＭＳ Ｐゴシック" pitchFamily="50" charset="-128"/>
                        </a:rPr>
                        <a:t>％以上</a:t>
                      </a:r>
                      <a:r>
                        <a:rPr kumimoji="1" lang="en-US" altLang="ja-JP" sz="2000" b="0" i="0" u="none" strike="noStrike" cap="none" normalizeH="0" baseline="0" smtClean="0">
                          <a:ln>
                            <a:noFill/>
                          </a:ln>
                          <a:solidFill>
                            <a:schemeClr val="tx1"/>
                          </a:solidFill>
                          <a:effectLst/>
                          <a:latin typeface="Arial" charset="0"/>
                          <a:ea typeface="ＭＳ Ｐゴシック" pitchFamily="50" charset="-128"/>
                        </a:rPr>
                        <a:t>50</a:t>
                      </a:r>
                      <a:r>
                        <a:rPr kumimoji="1" lang="ja-JP" altLang="en-US" sz="2000" b="0" i="0" u="none" strike="noStrike" cap="none" normalizeH="0" baseline="0" smtClean="0">
                          <a:ln>
                            <a:noFill/>
                          </a:ln>
                          <a:solidFill>
                            <a:schemeClr val="tx1"/>
                          </a:solidFill>
                          <a:effectLst/>
                          <a:latin typeface="Arial" charset="0"/>
                          <a:ea typeface="ＭＳ Ｐゴシック" pitchFamily="50" charset="-128"/>
                        </a:rPr>
                        <a:t>％以下</a:t>
                      </a:r>
                      <a:endParaRPr kumimoji="1" lang="en-US" altLang="ja-JP" sz="20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4" marB="4680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chemeClr val="bg2"/>
                        </a:buClr>
                        <a:buSzTx/>
                        <a:buFont typeface="Wingdings" pitchFamily="2" charset="2"/>
                        <a:buChar char="ü"/>
                        <a:tabLst/>
                      </a:pPr>
                      <a:r>
                        <a:rPr kumimoji="1" lang="ja-JP" altLang="en-US" sz="2000" b="0" i="0" u="none" strike="noStrike" cap="none" normalizeH="0" baseline="0" smtClean="0">
                          <a:ln>
                            <a:noFill/>
                          </a:ln>
                          <a:solidFill>
                            <a:schemeClr val="tx1"/>
                          </a:solidFill>
                          <a:effectLst/>
                          <a:latin typeface="Arial" charset="0"/>
                          <a:ea typeface="HGP創英角ｺﾞｼｯｸUB" pitchFamily="50" charset="-128"/>
                        </a:rPr>
                        <a:t>議決権の所有割合が</a:t>
                      </a:r>
                      <a:r>
                        <a:rPr kumimoji="1" lang="en-US" altLang="ja-JP" sz="2000" b="0" i="0" u="none" strike="noStrike" cap="none" normalizeH="0" baseline="0" smtClean="0">
                          <a:ln>
                            <a:noFill/>
                          </a:ln>
                          <a:solidFill>
                            <a:schemeClr val="tx1"/>
                          </a:solidFill>
                          <a:effectLst/>
                          <a:latin typeface="Arial" charset="0"/>
                          <a:ea typeface="HGP創英角ｺﾞｼｯｸUB" pitchFamily="50" charset="-128"/>
                        </a:rPr>
                        <a:t>20</a:t>
                      </a:r>
                      <a:r>
                        <a:rPr kumimoji="1" lang="ja-JP" altLang="en-US" sz="2000" b="0" i="0" u="none" strike="noStrike" cap="none" normalizeH="0" baseline="0" smtClean="0">
                          <a:ln>
                            <a:noFill/>
                          </a:ln>
                          <a:solidFill>
                            <a:schemeClr val="tx1"/>
                          </a:solidFill>
                          <a:effectLst/>
                          <a:latin typeface="Arial" charset="0"/>
                          <a:ea typeface="HGP創英角ｺﾞｼｯｸUB" pitchFamily="50" charset="-128"/>
                        </a:rPr>
                        <a:t>％以上の場合　　</a:t>
                      </a:r>
                    </a:p>
                    <a:p>
                      <a:pPr marL="0" marR="0" lvl="0" indent="0" algn="l"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1" lang="ja-JP" altLang="en-US" sz="2000" b="0" i="0" u="none" strike="noStrike" cap="none" normalizeH="0" baseline="0" smtClean="0">
                          <a:ln>
                            <a:noFill/>
                          </a:ln>
                          <a:solidFill>
                            <a:schemeClr val="tx1"/>
                          </a:solidFill>
                          <a:effectLst/>
                          <a:latin typeface="Arial" charset="0"/>
                          <a:ea typeface="HGP創英角ｺﾞｼｯｸUB" pitchFamily="50" charset="-128"/>
                        </a:rPr>
                        <a:t>　　あるいは</a:t>
                      </a:r>
                    </a:p>
                    <a:p>
                      <a:pPr marL="0" marR="0" lvl="0" indent="0" algn="l" defTabSz="914400" rtl="0" eaLnBrk="1" fontAlgn="base" latinLnBrk="0" hangingPunct="1">
                        <a:lnSpc>
                          <a:spcPct val="100000"/>
                        </a:lnSpc>
                        <a:spcBef>
                          <a:spcPct val="25000"/>
                        </a:spcBef>
                        <a:spcAft>
                          <a:spcPct val="0"/>
                        </a:spcAft>
                        <a:buClr>
                          <a:schemeClr val="bg2"/>
                        </a:buClr>
                        <a:buSzTx/>
                        <a:buFont typeface="Wingdings" pitchFamily="2" charset="2"/>
                        <a:buChar char="ü"/>
                        <a:tabLst/>
                      </a:pPr>
                      <a:r>
                        <a:rPr kumimoji="1" lang="ja-JP" altLang="en-US" sz="2000" b="0" i="0" u="none" strike="noStrike" cap="none" normalizeH="0" baseline="0" smtClean="0">
                          <a:ln>
                            <a:noFill/>
                          </a:ln>
                          <a:solidFill>
                            <a:schemeClr val="tx1"/>
                          </a:solidFill>
                          <a:effectLst/>
                          <a:latin typeface="Arial" charset="0"/>
                          <a:ea typeface="HGP創英角ｺﾞｼｯｸUB" pitchFamily="50" charset="-128"/>
                        </a:rPr>
                        <a:t>議決権の所有割合が</a:t>
                      </a:r>
                      <a:r>
                        <a:rPr kumimoji="1" lang="en-US" altLang="ja-JP" sz="2000" b="0" i="0" u="none" strike="noStrike" cap="none" normalizeH="0" baseline="0" smtClean="0">
                          <a:ln>
                            <a:noFill/>
                          </a:ln>
                          <a:solidFill>
                            <a:schemeClr val="tx1"/>
                          </a:solidFill>
                          <a:effectLst/>
                          <a:latin typeface="Arial" charset="0"/>
                          <a:ea typeface="HGP創英角ｺﾞｼｯｸUB" pitchFamily="50" charset="-128"/>
                        </a:rPr>
                        <a:t>20</a:t>
                      </a:r>
                      <a:r>
                        <a:rPr kumimoji="1" lang="ja-JP" altLang="en-US" sz="2000" b="0" i="0" u="none" strike="noStrike" cap="none" normalizeH="0" baseline="0" smtClean="0">
                          <a:ln>
                            <a:noFill/>
                          </a:ln>
                          <a:solidFill>
                            <a:schemeClr val="tx1"/>
                          </a:solidFill>
                          <a:effectLst/>
                          <a:latin typeface="Arial" charset="0"/>
                          <a:ea typeface="HGP創英角ｺﾞｼｯｸUB" pitchFamily="50" charset="-128"/>
                        </a:rPr>
                        <a:t>％未満であっても、一定の議決権を有し、かつ重要な契約の存在などにより、財務および営業の方針決定に重要な影響を継続的に与えることができると認められる場合</a:t>
                      </a: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75" name="スライド番号プレースホルダ 5"/>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eaLnBrk="1" hangingPunct="1">
              <a:spcBef>
                <a:spcPct val="0"/>
              </a:spcBef>
              <a:buFontTx/>
              <a:buNone/>
            </a:pPr>
            <a:fld id="{90542475-3CA2-45D1-AC3E-F6C1706C910E}" type="slidenum">
              <a:rPr lang="en-US" altLang="ja-JP" sz="1400">
                <a:solidFill>
                  <a:srgbClr val="000000"/>
                </a:solidFill>
              </a:rPr>
              <a:pPr algn="r" eaLnBrk="1" hangingPunct="1">
                <a:spcBef>
                  <a:spcPct val="0"/>
                </a:spcBef>
                <a:buFontTx/>
                <a:buNone/>
              </a:pPr>
              <a:t>20</a:t>
            </a:fld>
            <a:endParaRPr lang="en-US" altLang="ja-JP" sz="1400">
              <a:solidFill>
                <a:srgbClr val="000000"/>
              </a:solidFill>
            </a:endParaRPr>
          </a:p>
        </p:txBody>
      </p:sp>
      <p:sp>
        <p:nvSpPr>
          <p:cNvPr id="561176" name="Rectangle 24"/>
          <p:cNvSpPr>
            <a:spLocks noChangeArrowheads="1"/>
          </p:cNvSpPr>
          <p:nvPr/>
        </p:nvSpPr>
        <p:spPr bwMode="auto">
          <a:xfrm>
            <a:off x="314325" y="1957388"/>
            <a:ext cx="514350" cy="4243387"/>
          </a:xfrm>
          <a:prstGeom prst="rect">
            <a:avLst/>
          </a:prstGeom>
          <a:solidFill>
            <a:srgbClr val="CCFFCC"/>
          </a:solidFill>
          <a:ln w="9525" algn="ctr">
            <a:solidFill>
              <a:schemeClr val="tx1"/>
            </a:solidFill>
            <a:miter lim="800000"/>
            <a:headEnd/>
            <a:tailEnd/>
          </a:ln>
        </p:spPr>
        <p:txBody>
          <a:bodyPr vert="eaVert"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2400">
                <a:solidFill>
                  <a:srgbClr val="000000"/>
                </a:solidFill>
                <a:ea typeface="HGS創英角ｺﾞｼｯｸUB" pitchFamily="50" charset="-128"/>
              </a:rPr>
              <a:t>関係会社</a:t>
            </a:r>
          </a:p>
        </p:txBody>
      </p:sp>
    </p:spTree>
    <p:extLst>
      <p:ext uri="{BB962C8B-B14F-4D97-AF65-F5344CB8AC3E}">
        <p14:creationId xmlns:p14="http://schemas.microsoft.com/office/powerpoint/2010/main" val="4053749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1156"/>
                                        </p:tgtEl>
                                        <p:attrNameLst>
                                          <p:attrName>style.visibility</p:attrName>
                                        </p:attrNameLst>
                                      </p:cBhvr>
                                      <p:to>
                                        <p:strVal val="visible"/>
                                      </p:to>
                                    </p:set>
                                    <p:anim calcmode="lin" valueType="num">
                                      <p:cBhvr additive="base">
                                        <p:cTn id="7" dur="500" fill="hold"/>
                                        <p:tgtEl>
                                          <p:spTgt spid="561156"/>
                                        </p:tgtEl>
                                        <p:attrNameLst>
                                          <p:attrName>ppt_x</p:attrName>
                                        </p:attrNameLst>
                                      </p:cBhvr>
                                      <p:tavLst>
                                        <p:tav tm="0">
                                          <p:val>
                                            <p:strVal val="0-#ppt_w/2"/>
                                          </p:val>
                                        </p:tav>
                                        <p:tav tm="100000">
                                          <p:val>
                                            <p:strVal val="#ppt_x"/>
                                          </p:val>
                                        </p:tav>
                                      </p:tavLst>
                                    </p:anim>
                                    <p:anim calcmode="lin" valueType="num">
                                      <p:cBhvr additive="base">
                                        <p:cTn id="8" dur="500" fill="hold"/>
                                        <p:tgtEl>
                                          <p:spTgt spid="5611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561157"/>
                                        </p:tgtEl>
                                        <p:attrNameLst>
                                          <p:attrName>style.visibility</p:attrName>
                                        </p:attrNameLst>
                                      </p:cBhvr>
                                      <p:to>
                                        <p:strVal val="visible"/>
                                      </p:to>
                                    </p:set>
                                    <p:animEffect transition="in" filter="box(in)">
                                      <p:cBhvr>
                                        <p:cTn id="13" dur="500"/>
                                        <p:tgtEl>
                                          <p:spTgt spid="56115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61176"/>
                                        </p:tgtEl>
                                        <p:attrNameLst>
                                          <p:attrName>style.visibility</p:attrName>
                                        </p:attrNameLst>
                                      </p:cBhvr>
                                      <p:to>
                                        <p:strVal val="visible"/>
                                      </p:to>
                                    </p:set>
                                    <p:anim calcmode="lin" valueType="num">
                                      <p:cBhvr additive="base">
                                        <p:cTn id="18" dur="500" fill="hold"/>
                                        <p:tgtEl>
                                          <p:spTgt spid="561176"/>
                                        </p:tgtEl>
                                        <p:attrNameLst>
                                          <p:attrName>ppt_x</p:attrName>
                                        </p:attrNameLst>
                                      </p:cBhvr>
                                      <p:tavLst>
                                        <p:tav tm="0">
                                          <p:val>
                                            <p:strVal val="#ppt_x"/>
                                          </p:val>
                                        </p:tav>
                                        <p:tav tm="100000">
                                          <p:val>
                                            <p:strVal val="#ppt_x"/>
                                          </p:val>
                                        </p:tav>
                                      </p:tavLst>
                                    </p:anim>
                                    <p:anim calcmode="lin" valueType="num">
                                      <p:cBhvr additive="base">
                                        <p:cTn id="19" dur="500" fill="hold"/>
                                        <p:tgtEl>
                                          <p:spTgt spid="561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6" grpId="0" animBg="1" autoUpdateAnimBg="0"/>
      <p:bldP spid="5611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62000" y="84138"/>
            <a:ext cx="7315200" cy="525462"/>
          </a:xfrm>
        </p:spPr>
        <p:txBody>
          <a:bodyPr/>
          <a:lstStyle/>
          <a:p>
            <a:r>
              <a:rPr lang="ja-JP" altLang="en-US" sz="3200" smtClean="0">
                <a:solidFill>
                  <a:schemeClr val="tx1"/>
                </a:solidFill>
                <a:ea typeface="HGP創英角ｺﾞｼｯｸUB" pitchFamily="50" charset="-128"/>
              </a:rPr>
              <a:t>連結財務諸表と単独財務諸表の異同</a:t>
            </a:r>
          </a:p>
        </p:txBody>
      </p:sp>
      <p:sp>
        <p:nvSpPr>
          <p:cNvPr id="104451" name="Line 3"/>
          <p:cNvSpPr>
            <a:spLocks noChangeShapeType="1"/>
          </p:cNvSpPr>
          <p:nvPr/>
        </p:nvSpPr>
        <p:spPr bwMode="auto">
          <a:xfrm flipV="1">
            <a:off x="533400" y="685800"/>
            <a:ext cx="8153400" cy="0"/>
          </a:xfrm>
          <a:prstGeom prst="line">
            <a:avLst/>
          </a:prstGeom>
          <a:noFill/>
          <a:ln w="50800">
            <a:solidFill>
              <a:srgbClr val="0000FF"/>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solidFill>
                <a:srgbClr val="000000"/>
              </a:solidFill>
            </a:endParaRPr>
          </a:p>
        </p:txBody>
      </p:sp>
      <p:sp>
        <p:nvSpPr>
          <p:cNvPr id="327684" name="Text Box 4"/>
          <p:cNvSpPr txBox="1">
            <a:spLocks noChangeArrowheads="1"/>
          </p:cNvSpPr>
          <p:nvPr/>
        </p:nvSpPr>
        <p:spPr bwMode="auto">
          <a:xfrm>
            <a:off x="361950" y="889000"/>
            <a:ext cx="8458200" cy="519113"/>
          </a:xfrm>
          <a:prstGeom prst="rect">
            <a:avLst/>
          </a:prstGeom>
          <a:solidFill>
            <a:srgbClr val="FFCC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Clr>
                <a:srgbClr val="990000"/>
              </a:buClr>
              <a:buFont typeface="Wingdings" pitchFamily="2" charset="2"/>
              <a:buChar char="ü"/>
            </a:pPr>
            <a:r>
              <a:rPr lang="ja-JP" altLang="en-US" sz="2800">
                <a:solidFill>
                  <a:srgbClr val="000000"/>
                </a:solidFill>
                <a:latin typeface="Tahoma" pitchFamily="34" charset="0"/>
              </a:rPr>
              <a:t>連結財務諸表ではじめて登場する勘定項目は？</a:t>
            </a:r>
          </a:p>
        </p:txBody>
      </p:sp>
      <p:sp>
        <p:nvSpPr>
          <p:cNvPr id="327685" name="Rectangle 5"/>
          <p:cNvSpPr>
            <a:spLocks noChangeArrowheads="1"/>
          </p:cNvSpPr>
          <p:nvPr/>
        </p:nvSpPr>
        <p:spPr bwMode="auto">
          <a:xfrm>
            <a:off x="614363" y="1965325"/>
            <a:ext cx="2530475" cy="884238"/>
          </a:xfrm>
          <a:prstGeom prst="rect">
            <a:avLst/>
          </a:prstGeom>
          <a:gradFill rotWithShape="1">
            <a:gsLst>
              <a:gs pos="0">
                <a:srgbClr val="FFFF99"/>
              </a:gs>
              <a:gs pos="50000">
                <a:schemeClr val="bg1"/>
              </a:gs>
              <a:gs pos="100000">
                <a:srgbClr val="FFFF99"/>
              </a:gs>
            </a:gsLst>
            <a:lin ang="5400000" scaled="1"/>
          </a:gradFill>
          <a:ln w="9525" algn="ctr">
            <a:solidFill>
              <a:schemeClr val="tx1"/>
            </a:solidFill>
            <a:miter lim="800000"/>
            <a:headEnd/>
            <a:tailEnd/>
          </a:ln>
          <a:effectLst/>
          <a:extLst/>
        </p:spPr>
        <p:txBody>
          <a:bodyPr anchor="ctr"/>
          <a:lstStyle/>
          <a:p>
            <a:pPr>
              <a:spcBef>
                <a:spcPct val="50000"/>
              </a:spcBef>
              <a:defRPr/>
            </a:pPr>
            <a:r>
              <a:rPr lang="ja-JP" altLang="en-US" dirty="0" smtClean="0">
                <a:solidFill>
                  <a:srgbClr val="000000"/>
                </a:solidFill>
                <a:ea typeface="HGS創英角ｺﾞｼｯｸUB" pitchFamily="50" charset="-128"/>
              </a:rPr>
              <a:t>非支配株主持分（非支配株主持分損益</a:t>
            </a:r>
            <a:r>
              <a:rPr lang="ja-JP" altLang="en-US" dirty="0">
                <a:solidFill>
                  <a:srgbClr val="000000"/>
                </a:solidFill>
                <a:ea typeface="HGS創英角ｺﾞｼｯｸUB" pitchFamily="50" charset="-128"/>
              </a:rPr>
              <a:t>）</a:t>
            </a:r>
          </a:p>
        </p:txBody>
      </p:sp>
      <p:sp>
        <p:nvSpPr>
          <p:cNvPr id="327686" name="Rectangle 6"/>
          <p:cNvSpPr>
            <a:spLocks noChangeArrowheads="1"/>
          </p:cNvSpPr>
          <p:nvPr/>
        </p:nvSpPr>
        <p:spPr bwMode="auto">
          <a:xfrm>
            <a:off x="601663" y="3267075"/>
            <a:ext cx="2530475" cy="884238"/>
          </a:xfrm>
          <a:prstGeom prst="rect">
            <a:avLst/>
          </a:prstGeom>
          <a:gradFill rotWithShape="1">
            <a:gsLst>
              <a:gs pos="0">
                <a:srgbClr val="FFFF99"/>
              </a:gs>
              <a:gs pos="50000">
                <a:schemeClr val="bg1"/>
              </a:gs>
              <a:gs pos="100000">
                <a:srgbClr val="FFFF99"/>
              </a:gs>
            </a:gsLst>
            <a:lin ang="5400000" scaled="1"/>
          </a:gradFill>
          <a:ln w="9525" algn="ctr">
            <a:solidFill>
              <a:schemeClr val="tx1"/>
            </a:solidFill>
            <a:miter lim="800000"/>
            <a:headEnd/>
            <a:tailEnd/>
          </a:ln>
          <a:effectLst/>
          <a:extLst/>
        </p:spPr>
        <p:txBody>
          <a:bodyPr anchor="ctr"/>
          <a:lstStyle/>
          <a:p>
            <a:pPr>
              <a:spcBef>
                <a:spcPct val="50000"/>
              </a:spcBef>
              <a:defRPr/>
            </a:pPr>
            <a:r>
              <a:rPr lang="ja-JP" altLang="en-US">
                <a:solidFill>
                  <a:srgbClr val="000000"/>
                </a:solidFill>
                <a:ea typeface="HGS創英角ｺﾞｼｯｸUB" pitchFamily="50" charset="-128"/>
              </a:rPr>
              <a:t>のれん（連結調整勘定）、のれん償却費</a:t>
            </a:r>
          </a:p>
        </p:txBody>
      </p:sp>
      <p:sp>
        <p:nvSpPr>
          <p:cNvPr id="327687" name="Rectangle 7"/>
          <p:cNvSpPr>
            <a:spLocks noChangeArrowheads="1"/>
          </p:cNvSpPr>
          <p:nvPr/>
        </p:nvSpPr>
        <p:spPr bwMode="auto">
          <a:xfrm>
            <a:off x="619125" y="4611688"/>
            <a:ext cx="2530475" cy="884237"/>
          </a:xfrm>
          <a:prstGeom prst="rect">
            <a:avLst/>
          </a:prstGeom>
          <a:gradFill rotWithShape="1">
            <a:gsLst>
              <a:gs pos="0">
                <a:srgbClr val="FFFF99"/>
              </a:gs>
              <a:gs pos="50000">
                <a:schemeClr val="bg1"/>
              </a:gs>
              <a:gs pos="100000">
                <a:srgbClr val="FFFF99"/>
              </a:gs>
            </a:gsLst>
            <a:lin ang="5400000" scaled="1"/>
          </a:gradFill>
          <a:ln w="9525" algn="ctr">
            <a:solidFill>
              <a:schemeClr val="tx1"/>
            </a:solidFill>
            <a:miter lim="800000"/>
            <a:headEnd/>
            <a:tailEnd/>
          </a:ln>
          <a:effectLst/>
          <a:extLst/>
        </p:spPr>
        <p:txBody>
          <a:bodyPr anchor="ctr"/>
          <a:lstStyle/>
          <a:p>
            <a:pPr>
              <a:spcBef>
                <a:spcPct val="50000"/>
              </a:spcBef>
              <a:defRPr/>
            </a:pPr>
            <a:r>
              <a:rPr lang="ja-JP" altLang="en-US">
                <a:solidFill>
                  <a:srgbClr val="000000"/>
                </a:solidFill>
                <a:ea typeface="HGS創英角ｺﾞｼｯｸUB" pitchFamily="50" charset="-128"/>
              </a:rPr>
              <a:t>持分法による投資損益</a:t>
            </a:r>
          </a:p>
        </p:txBody>
      </p:sp>
      <p:sp>
        <p:nvSpPr>
          <p:cNvPr id="104456" name="スライド番号プレースホルダ 5"/>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eaLnBrk="1" hangingPunct="1">
              <a:spcBef>
                <a:spcPct val="0"/>
              </a:spcBef>
              <a:buFontTx/>
              <a:buNone/>
            </a:pPr>
            <a:fld id="{7E6D4CAD-026B-453B-8773-A553142BE5EE}" type="slidenum">
              <a:rPr lang="en-US" altLang="ja-JP" sz="1400">
                <a:solidFill>
                  <a:srgbClr val="000000"/>
                </a:solidFill>
              </a:rPr>
              <a:pPr algn="r" eaLnBrk="1" hangingPunct="1">
                <a:spcBef>
                  <a:spcPct val="0"/>
                </a:spcBef>
                <a:buFontTx/>
                <a:buNone/>
              </a:pPr>
              <a:t>21</a:t>
            </a:fld>
            <a:endParaRPr lang="en-US" altLang="ja-JP" sz="1400">
              <a:solidFill>
                <a:srgbClr val="000000"/>
              </a:solidFill>
            </a:endParaRPr>
          </a:p>
        </p:txBody>
      </p:sp>
      <p:sp>
        <p:nvSpPr>
          <p:cNvPr id="327689" name="Rectangle 9"/>
          <p:cNvSpPr>
            <a:spLocks noChangeArrowheads="1"/>
          </p:cNvSpPr>
          <p:nvPr/>
        </p:nvSpPr>
        <p:spPr bwMode="auto">
          <a:xfrm>
            <a:off x="3260725" y="1798638"/>
            <a:ext cx="5656263" cy="1203325"/>
          </a:xfrm>
          <a:prstGeom prst="rect">
            <a:avLst/>
          </a:prstGeom>
          <a:noFill/>
          <a:ln w="28575"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800" dirty="0">
                <a:solidFill>
                  <a:srgbClr val="000000"/>
                </a:solidFill>
                <a:ea typeface="HGS創英角ｺﾞｼｯｸUB" pitchFamily="50" charset="-128"/>
              </a:rPr>
              <a:t>子会社における株主持分（純資産）のうち、親会社保有分ではない持分、ないしは当該持分に対して創出された利益</a:t>
            </a:r>
            <a:r>
              <a:rPr lang="ja-JP" altLang="en-US" sz="1800" dirty="0" smtClean="0">
                <a:solidFill>
                  <a:srgbClr val="000000"/>
                </a:solidFill>
                <a:ea typeface="HGS創英角ｺﾞｼｯｸUB" pitchFamily="50" charset="-128"/>
              </a:rPr>
              <a:t>を非支配株主持分、非支配株主持分損益</a:t>
            </a:r>
            <a:r>
              <a:rPr lang="ja-JP" altLang="en-US" sz="1800" dirty="0">
                <a:solidFill>
                  <a:srgbClr val="000000"/>
                </a:solidFill>
                <a:ea typeface="HGS創英角ｺﾞｼｯｸUB" pitchFamily="50" charset="-128"/>
              </a:rPr>
              <a:t>という。</a:t>
            </a:r>
          </a:p>
        </p:txBody>
      </p:sp>
      <p:sp>
        <p:nvSpPr>
          <p:cNvPr id="327690" name="Rectangle 10"/>
          <p:cNvSpPr>
            <a:spLocks noChangeArrowheads="1"/>
          </p:cNvSpPr>
          <p:nvPr/>
        </p:nvSpPr>
        <p:spPr bwMode="auto">
          <a:xfrm>
            <a:off x="3263900" y="3141663"/>
            <a:ext cx="5656263" cy="1203325"/>
          </a:xfrm>
          <a:prstGeom prst="rect">
            <a:avLst/>
          </a:prstGeom>
          <a:noFill/>
          <a:ln w="28575"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800">
                <a:solidFill>
                  <a:srgbClr val="000000"/>
                </a:solidFill>
                <a:ea typeface="HGS創英角ｺﾞｼｯｸUB" pitchFamily="50" charset="-128"/>
              </a:rPr>
              <a:t>親会社による子会社株式勘定と子会社の純資産勘定（時価評価）の差額を「のれん」（連結調整勘定」という。当該差額は一定期間内に定期償却されるが、当該償却額をのれん償却費という。</a:t>
            </a:r>
          </a:p>
        </p:txBody>
      </p:sp>
      <p:sp>
        <p:nvSpPr>
          <p:cNvPr id="327691" name="Rectangle 11"/>
          <p:cNvSpPr>
            <a:spLocks noChangeArrowheads="1"/>
          </p:cNvSpPr>
          <p:nvPr/>
        </p:nvSpPr>
        <p:spPr bwMode="auto">
          <a:xfrm>
            <a:off x="3281363" y="4486275"/>
            <a:ext cx="5656262" cy="1203325"/>
          </a:xfrm>
          <a:prstGeom prst="rect">
            <a:avLst/>
          </a:prstGeom>
          <a:noFill/>
          <a:ln w="28575"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800">
                <a:solidFill>
                  <a:srgbClr val="000000"/>
                </a:solidFill>
                <a:ea typeface="HGS創英角ｺﾞｼｯｸUB" pitchFamily="50" charset="-128"/>
              </a:rPr>
              <a:t>親会社による関連会社株式保有分に対して、関連会社が当期に創出した利益金額をさす。関連会社に対する株式所有比率にあわせて当該利益金額が計算されることになる。</a:t>
            </a:r>
          </a:p>
        </p:txBody>
      </p:sp>
    </p:spTree>
    <p:extLst>
      <p:ext uri="{BB962C8B-B14F-4D97-AF65-F5344CB8AC3E}">
        <p14:creationId xmlns:p14="http://schemas.microsoft.com/office/powerpoint/2010/main" val="2067827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684"/>
                                        </p:tgtEl>
                                        <p:attrNameLst>
                                          <p:attrName>style.visibility</p:attrName>
                                        </p:attrNameLst>
                                      </p:cBhvr>
                                      <p:to>
                                        <p:strVal val="visible"/>
                                      </p:to>
                                    </p:set>
                                    <p:anim calcmode="lin" valueType="num">
                                      <p:cBhvr additive="base">
                                        <p:cTn id="7" dur="500" fill="hold"/>
                                        <p:tgtEl>
                                          <p:spTgt spid="327684"/>
                                        </p:tgtEl>
                                        <p:attrNameLst>
                                          <p:attrName>ppt_x</p:attrName>
                                        </p:attrNameLst>
                                      </p:cBhvr>
                                      <p:tavLst>
                                        <p:tav tm="0">
                                          <p:val>
                                            <p:strVal val="0-#ppt_w/2"/>
                                          </p:val>
                                        </p:tav>
                                        <p:tav tm="100000">
                                          <p:val>
                                            <p:strVal val="#ppt_x"/>
                                          </p:val>
                                        </p:tav>
                                      </p:tavLst>
                                    </p:anim>
                                    <p:anim calcmode="lin" valueType="num">
                                      <p:cBhvr additive="base">
                                        <p:cTn id="8" dur="500" fill="hold"/>
                                        <p:tgtEl>
                                          <p:spTgt spid="3276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685"/>
                                        </p:tgtEl>
                                        <p:attrNameLst>
                                          <p:attrName>style.visibility</p:attrName>
                                        </p:attrNameLst>
                                      </p:cBhvr>
                                      <p:to>
                                        <p:strVal val="visible"/>
                                      </p:to>
                                    </p:set>
                                    <p:anim calcmode="lin" valueType="num">
                                      <p:cBhvr additive="base">
                                        <p:cTn id="13" dur="500" fill="hold"/>
                                        <p:tgtEl>
                                          <p:spTgt spid="327685"/>
                                        </p:tgtEl>
                                        <p:attrNameLst>
                                          <p:attrName>ppt_x</p:attrName>
                                        </p:attrNameLst>
                                      </p:cBhvr>
                                      <p:tavLst>
                                        <p:tav tm="0">
                                          <p:val>
                                            <p:strVal val="0-#ppt_w/2"/>
                                          </p:val>
                                        </p:tav>
                                        <p:tav tm="100000">
                                          <p:val>
                                            <p:strVal val="#ppt_x"/>
                                          </p:val>
                                        </p:tav>
                                      </p:tavLst>
                                    </p:anim>
                                    <p:anim calcmode="lin" valueType="num">
                                      <p:cBhvr additive="base">
                                        <p:cTn id="14" dur="500" fill="hold"/>
                                        <p:tgtEl>
                                          <p:spTgt spid="32768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686"/>
                                        </p:tgtEl>
                                        <p:attrNameLst>
                                          <p:attrName>style.visibility</p:attrName>
                                        </p:attrNameLst>
                                      </p:cBhvr>
                                      <p:to>
                                        <p:strVal val="visible"/>
                                      </p:to>
                                    </p:set>
                                    <p:anim calcmode="lin" valueType="num">
                                      <p:cBhvr additive="base">
                                        <p:cTn id="19" dur="500" fill="hold"/>
                                        <p:tgtEl>
                                          <p:spTgt spid="327686"/>
                                        </p:tgtEl>
                                        <p:attrNameLst>
                                          <p:attrName>ppt_x</p:attrName>
                                        </p:attrNameLst>
                                      </p:cBhvr>
                                      <p:tavLst>
                                        <p:tav tm="0">
                                          <p:val>
                                            <p:strVal val="0-#ppt_w/2"/>
                                          </p:val>
                                        </p:tav>
                                        <p:tav tm="100000">
                                          <p:val>
                                            <p:strVal val="#ppt_x"/>
                                          </p:val>
                                        </p:tav>
                                      </p:tavLst>
                                    </p:anim>
                                    <p:anim calcmode="lin" valueType="num">
                                      <p:cBhvr additive="base">
                                        <p:cTn id="20" dur="500" fill="hold"/>
                                        <p:tgtEl>
                                          <p:spTgt spid="32768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687"/>
                                        </p:tgtEl>
                                        <p:attrNameLst>
                                          <p:attrName>style.visibility</p:attrName>
                                        </p:attrNameLst>
                                      </p:cBhvr>
                                      <p:to>
                                        <p:strVal val="visible"/>
                                      </p:to>
                                    </p:set>
                                    <p:anim calcmode="lin" valueType="num">
                                      <p:cBhvr additive="base">
                                        <p:cTn id="25" dur="500" fill="hold"/>
                                        <p:tgtEl>
                                          <p:spTgt spid="327687"/>
                                        </p:tgtEl>
                                        <p:attrNameLst>
                                          <p:attrName>ppt_x</p:attrName>
                                        </p:attrNameLst>
                                      </p:cBhvr>
                                      <p:tavLst>
                                        <p:tav tm="0">
                                          <p:val>
                                            <p:strVal val="0-#ppt_w/2"/>
                                          </p:val>
                                        </p:tav>
                                        <p:tav tm="100000">
                                          <p:val>
                                            <p:strVal val="#ppt_x"/>
                                          </p:val>
                                        </p:tav>
                                      </p:tavLst>
                                    </p:anim>
                                    <p:anim calcmode="lin" valueType="num">
                                      <p:cBhvr additive="base">
                                        <p:cTn id="26" dur="500" fill="hold"/>
                                        <p:tgtEl>
                                          <p:spTgt spid="32768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27689"/>
                                        </p:tgtEl>
                                        <p:attrNameLst>
                                          <p:attrName>style.visibility</p:attrName>
                                        </p:attrNameLst>
                                      </p:cBhvr>
                                      <p:to>
                                        <p:strVal val="visible"/>
                                      </p:to>
                                    </p:set>
                                    <p:animEffect transition="in" filter="box(in)">
                                      <p:cBhvr>
                                        <p:cTn id="31" dur="500"/>
                                        <p:tgtEl>
                                          <p:spTgt spid="32768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27690"/>
                                        </p:tgtEl>
                                        <p:attrNameLst>
                                          <p:attrName>style.visibility</p:attrName>
                                        </p:attrNameLst>
                                      </p:cBhvr>
                                      <p:to>
                                        <p:strVal val="visible"/>
                                      </p:to>
                                    </p:set>
                                    <p:animEffect transition="in" filter="box(in)">
                                      <p:cBhvr>
                                        <p:cTn id="36" dur="500"/>
                                        <p:tgtEl>
                                          <p:spTgt spid="32769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27691"/>
                                        </p:tgtEl>
                                        <p:attrNameLst>
                                          <p:attrName>style.visibility</p:attrName>
                                        </p:attrNameLst>
                                      </p:cBhvr>
                                      <p:to>
                                        <p:strVal val="visible"/>
                                      </p:to>
                                    </p:set>
                                    <p:animEffect transition="in" filter="box(in)">
                                      <p:cBhvr>
                                        <p:cTn id="41" dur="500"/>
                                        <p:tgtEl>
                                          <p:spTgt spid="327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4" grpId="0" animBg="1" autoUpdateAnimBg="0"/>
      <p:bldP spid="327685" grpId="0" animBg="1"/>
      <p:bldP spid="327686" grpId="0" animBg="1"/>
      <p:bldP spid="327687" grpId="0" animBg="1"/>
      <p:bldP spid="327689" grpId="0" animBg="1"/>
      <p:bldP spid="327690" grpId="0" animBg="1"/>
      <p:bldP spid="3276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62000" y="84138"/>
            <a:ext cx="7626350" cy="525462"/>
          </a:xfrm>
        </p:spPr>
        <p:txBody>
          <a:bodyPr/>
          <a:lstStyle/>
          <a:p>
            <a:r>
              <a:rPr lang="ja-JP" altLang="en-US" sz="3200" smtClean="0">
                <a:solidFill>
                  <a:schemeClr val="tx1"/>
                </a:solidFill>
                <a:ea typeface="HGP創英角ｺﾞｼｯｸUB" pitchFamily="50" charset="-128"/>
              </a:rPr>
              <a:t>連結数値の活用シナリオ</a:t>
            </a:r>
          </a:p>
        </p:txBody>
      </p:sp>
      <p:sp>
        <p:nvSpPr>
          <p:cNvPr id="115715" name="Line 3"/>
          <p:cNvSpPr>
            <a:spLocks noChangeShapeType="1"/>
          </p:cNvSpPr>
          <p:nvPr/>
        </p:nvSpPr>
        <p:spPr bwMode="auto">
          <a:xfrm flipV="1">
            <a:off x="533400" y="685800"/>
            <a:ext cx="8153400" cy="0"/>
          </a:xfrm>
          <a:prstGeom prst="line">
            <a:avLst/>
          </a:prstGeom>
          <a:noFill/>
          <a:ln w="50800">
            <a:solidFill>
              <a:srgbClr val="0000FF"/>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solidFill>
                <a:srgbClr val="000000"/>
              </a:solidFill>
            </a:endParaRPr>
          </a:p>
        </p:txBody>
      </p:sp>
      <p:sp>
        <p:nvSpPr>
          <p:cNvPr id="115716" name="Text Box 4"/>
          <p:cNvSpPr txBox="1">
            <a:spLocks noChangeArrowheads="1"/>
          </p:cNvSpPr>
          <p:nvPr/>
        </p:nvSpPr>
        <p:spPr bwMode="auto">
          <a:xfrm>
            <a:off x="438150" y="939800"/>
            <a:ext cx="82089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 typeface="Wingdings" pitchFamily="2" charset="2"/>
              <a:buChar char="Ø"/>
            </a:pPr>
            <a:r>
              <a:rPr lang="ja-JP" altLang="en-US" sz="2400">
                <a:solidFill>
                  <a:srgbClr val="000000"/>
                </a:solidFill>
                <a:ea typeface="HGS創英角ｺﾞｼｯｸUB" pitchFamily="50" charset="-128"/>
              </a:rPr>
              <a:t>グループ展開を分析･評価する</a:t>
            </a:r>
          </a:p>
          <a:p>
            <a:pPr eaLnBrk="1" hangingPunct="1">
              <a:spcBef>
                <a:spcPct val="50000"/>
              </a:spcBef>
              <a:buFont typeface="Wingdings" pitchFamily="2" charset="2"/>
              <a:buChar char="Ø"/>
            </a:pPr>
            <a:r>
              <a:rPr lang="ja-JP" altLang="en-US" sz="2400">
                <a:solidFill>
                  <a:srgbClr val="000000"/>
                </a:solidFill>
                <a:ea typeface="HGS創英角ｺﾞｼｯｸUB" pitchFamily="50" charset="-128"/>
              </a:rPr>
              <a:t>子会社政策（上場子会社、完全子会社化）を評価する</a:t>
            </a:r>
          </a:p>
          <a:p>
            <a:pPr eaLnBrk="1" hangingPunct="1">
              <a:spcBef>
                <a:spcPct val="50000"/>
              </a:spcBef>
              <a:buFont typeface="Wingdings" pitchFamily="2" charset="2"/>
              <a:buChar char="Ø"/>
            </a:pPr>
            <a:r>
              <a:rPr lang="ja-JP" altLang="en-US" sz="2400">
                <a:solidFill>
                  <a:srgbClr val="000000"/>
                </a:solidFill>
                <a:ea typeface="HGS創英角ｺﾞｼｯｸUB" pitchFamily="50" charset="-128"/>
              </a:rPr>
              <a:t>配当政策を評価する</a:t>
            </a:r>
          </a:p>
        </p:txBody>
      </p:sp>
    </p:spTree>
    <p:extLst>
      <p:ext uri="{BB962C8B-B14F-4D97-AF65-F5344CB8AC3E}">
        <p14:creationId xmlns:p14="http://schemas.microsoft.com/office/powerpoint/2010/main" val="665084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62000" y="84138"/>
            <a:ext cx="7626350" cy="525462"/>
          </a:xfrm>
        </p:spPr>
        <p:txBody>
          <a:bodyPr/>
          <a:lstStyle/>
          <a:p>
            <a:r>
              <a:rPr lang="ja-JP" altLang="en-US" sz="3200" smtClean="0">
                <a:solidFill>
                  <a:schemeClr val="tx1"/>
                </a:solidFill>
                <a:ea typeface="HGP創英角ｺﾞｼｯｸUB" pitchFamily="50" charset="-128"/>
              </a:rPr>
              <a:t>連結数値の活用シナリオ</a:t>
            </a:r>
          </a:p>
        </p:txBody>
      </p:sp>
      <p:sp>
        <p:nvSpPr>
          <p:cNvPr id="116739" name="Line 3"/>
          <p:cNvSpPr>
            <a:spLocks noChangeShapeType="1"/>
          </p:cNvSpPr>
          <p:nvPr/>
        </p:nvSpPr>
        <p:spPr bwMode="auto">
          <a:xfrm flipV="1">
            <a:off x="533400" y="685800"/>
            <a:ext cx="8153400" cy="0"/>
          </a:xfrm>
          <a:prstGeom prst="line">
            <a:avLst/>
          </a:prstGeom>
          <a:noFill/>
          <a:ln w="50800">
            <a:solidFill>
              <a:srgbClr val="0000FF"/>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solidFill>
                <a:srgbClr val="000000"/>
              </a:solidFill>
            </a:endParaRPr>
          </a:p>
        </p:txBody>
      </p:sp>
      <p:sp>
        <p:nvSpPr>
          <p:cNvPr id="116740" name="Text Box 4"/>
          <p:cNvSpPr txBox="1">
            <a:spLocks noChangeArrowheads="1"/>
          </p:cNvSpPr>
          <p:nvPr/>
        </p:nvSpPr>
        <p:spPr bwMode="auto">
          <a:xfrm>
            <a:off x="438150" y="939800"/>
            <a:ext cx="8208963"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 typeface="Wingdings" pitchFamily="2" charset="2"/>
              <a:buChar char="Ø"/>
            </a:pPr>
            <a:r>
              <a:rPr lang="ja-JP" altLang="en-US" sz="2400">
                <a:solidFill>
                  <a:srgbClr val="000000"/>
                </a:solidFill>
                <a:ea typeface="HGS創英角ｺﾞｼｯｸUB" pitchFamily="50" charset="-128"/>
              </a:rPr>
              <a:t>グループ展開を分析･評価する</a:t>
            </a:r>
          </a:p>
          <a:p>
            <a:pPr lvl="1" eaLnBrk="1" hangingPunct="1">
              <a:spcBef>
                <a:spcPct val="50000"/>
              </a:spcBef>
              <a:buFont typeface="Wingdings" pitchFamily="2" charset="2"/>
              <a:buChar char="ü"/>
            </a:pPr>
            <a:r>
              <a:rPr lang="ja-JP" altLang="en-US" sz="2400">
                <a:solidFill>
                  <a:srgbClr val="000000"/>
                </a:solidFill>
                <a:ea typeface="HGS創英角ｺﾞｼｯｸUB" pitchFamily="50" charset="-128"/>
              </a:rPr>
              <a:t>多角化ディスカウント</a:t>
            </a:r>
          </a:p>
          <a:p>
            <a:pPr lvl="1" eaLnBrk="1" hangingPunct="1">
              <a:spcBef>
                <a:spcPct val="50000"/>
              </a:spcBef>
              <a:buFont typeface="Wingdings" pitchFamily="2" charset="2"/>
              <a:buChar char="ü"/>
            </a:pPr>
            <a:r>
              <a:rPr lang="ja-JP" altLang="en-US" sz="2400">
                <a:solidFill>
                  <a:srgbClr val="000000"/>
                </a:solidFill>
                <a:ea typeface="HGS創英角ｺﾞｼｯｸUB" pitchFamily="50" charset="-128"/>
              </a:rPr>
              <a:t>各社の多角化展開</a:t>
            </a:r>
          </a:p>
          <a:p>
            <a:pPr lvl="1" eaLnBrk="1" hangingPunct="1">
              <a:spcBef>
                <a:spcPct val="50000"/>
              </a:spcBef>
              <a:buFont typeface="Wingdings" pitchFamily="2" charset="2"/>
              <a:buChar char="ü"/>
            </a:pPr>
            <a:r>
              <a:rPr lang="ja-JP" altLang="en-US" sz="2400">
                <a:solidFill>
                  <a:srgbClr val="000000"/>
                </a:solidFill>
                <a:ea typeface="HGS創英角ｺﾞｼｯｸUB" pitchFamily="50" charset="-128"/>
              </a:rPr>
              <a:t>連単倍率にみるグループ展開の特徴</a:t>
            </a:r>
          </a:p>
          <a:p>
            <a:pPr eaLnBrk="1" hangingPunct="1">
              <a:spcBef>
                <a:spcPct val="50000"/>
              </a:spcBef>
              <a:buFont typeface="Wingdings" pitchFamily="2" charset="2"/>
              <a:buChar char="Ø"/>
            </a:pPr>
            <a:r>
              <a:rPr lang="ja-JP" altLang="en-US" sz="2400">
                <a:solidFill>
                  <a:srgbClr val="808080"/>
                </a:solidFill>
                <a:ea typeface="HGS創英角ｺﾞｼｯｸUB" pitchFamily="50" charset="-128"/>
              </a:rPr>
              <a:t>子会社政策（上場子会社、完全子会社化）を評価する</a:t>
            </a:r>
          </a:p>
          <a:p>
            <a:pPr lvl="1" eaLnBrk="1" hangingPunct="1">
              <a:spcBef>
                <a:spcPct val="50000"/>
              </a:spcBef>
              <a:buFont typeface="Wingdings" pitchFamily="2" charset="2"/>
              <a:buChar char="ü"/>
            </a:pPr>
            <a:r>
              <a:rPr lang="ja-JP" altLang="en-US" sz="2400">
                <a:solidFill>
                  <a:srgbClr val="808080"/>
                </a:solidFill>
                <a:ea typeface="HGS創英角ｺﾞｼｯｸUB" pitchFamily="50" charset="-128"/>
              </a:rPr>
              <a:t>上場子会社をどう見るか</a:t>
            </a:r>
          </a:p>
          <a:p>
            <a:pPr lvl="1" eaLnBrk="1" hangingPunct="1">
              <a:spcBef>
                <a:spcPct val="50000"/>
              </a:spcBef>
              <a:buFont typeface="Wingdings" pitchFamily="2" charset="2"/>
              <a:buChar char="ü"/>
            </a:pPr>
            <a:r>
              <a:rPr lang="ja-JP" altLang="en-US" sz="2400">
                <a:solidFill>
                  <a:srgbClr val="808080"/>
                </a:solidFill>
                <a:ea typeface="HGS創英角ｺﾞｼｯｸUB" pitchFamily="50" charset="-128"/>
              </a:rPr>
              <a:t>子会社上場に対する株式市場の評価</a:t>
            </a:r>
          </a:p>
          <a:p>
            <a:pPr eaLnBrk="1" hangingPunct="1">
              <a:spcBef>
                <a:spcPct val="50000"/>
              </a:spcBef>
              <a:buFont typeface="Wingdings" pitchFamily="2" charset="2"/>
              <a:buChar char="Ø"/>
            </a:pPr>
            <a:r>
              <a:rPr lang="ja-JP" altLang="en-US" sz="2400">
                <a:solidFill>
                  <a:srgbClr val="808080"/>
                </a:solidFill>
                <a:ea typeface="HGS創英角ｺﾞｼｯｸUB" pitchFamily="50" charset="-128"/>
              </a:rPr>
              <a:t>配当政策を評価する</a:t>
            </a:r>
          </a:p>
          <a:p>
            <a:pPr lvl="1" eaLnBrk="1" hangingPunct="1">
              <a:spcBef>
                <a:spcPct val="50000"/>
              </a:spcBef>
              <a:buFont typeface="Wingdings" pitchFamily="2" charset="2"/>
              <a:buChar char="ü"/>
            </a:pPr>
            <a:r>
              <a:rPr lang="ja-JP" altLang="en-US" sz="2400">
                <a:solidFill>
                  <a:srgbClr val="808080"/>
                </a:solidFill>
                <a:ea typeface="HGS創英角ｺﾞｼｯｸUB" pitchFamily="50" charset="-128"/>
              </a:rPr>
              <a:t>連結配当政策</a:t>
            </a:r>
          </a:p>
          <a:p>
            <a:pPr lvl="1" eaLnBrk="1" hangingPunct="1">
              <a:spcBef>
                <a:spcPct val="50000"/>
              </a:spcBef>
              <a:buFont typeface="Wingdings" pitchFamily="2" charset="2"/>
              <a:buChar char="ü"/>
            </a:pPr>
            <a:r>
              <a:rPr lang="ja-JP" altLang="en-US" sz="2400">
                <a:solidFill>
                  <a:srgbClr val="808080"/>
                </a:solidFill>
                <a:ea typeface="HGS創英角ｺﾞｼｯｸUB" pitchFamily="50" charset="-128"/>
              </a:rPr>
              <a:t>グループ経営と配当政策</a:t>
            </a:r>
          </a:p>
        </p:txBody>
      </p:sp>
    </p:spTree>
    <p:extLst>
      <p:ext uri="{BB962C8B-B14F-4D97-AF65-F5344CB8AC3E}">
        <p14:creationId xmlns:p14="http://schemas.microsoft.com/office/powerpoint/2010/main" val="4172109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txBox="1">
            <a:spLocks noGrp="1" noChangeArrowheads="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eaLnBrk="1" hangingPunct="1">
              <a:spcBef>
                <a:spcPct val="0"/>
              </a:spcBef>
              <a:buFontTx/>
              <a:buNone/>
            </a:pPr>
            <a:fld id="{F5DE96C1-4592-4905-949E-A1B1734B0A5F}" type="slidenum">
              <a:rPr lang="en-US" altLang="ja-JP" sz="1400">
                <a:solidFill>
                  <a:srgbClr val="000000"/>
                </a:solidFill>
              </a:rPr>
              <a:pPr algn="r" eaLnBrk="1" hangingPunct="1">
                <a:spcBef>
                  <a:spcPct val="0"/>
                </a:spcBef>
                <a:buFontTx/>
                <a:buNone/>
              </a:pPr>
              <a:t>24</a:t>
            </a:fld>
            <a:endParaRPr lang="en-US" altLang="ja-JP" sz="1400">
              <a:solidFill>
                <a:srgbClr val="000000"/>
              </a:solidFill>
            </a:endParaRPr>
          </a:p>
        </p:txBody>
      </p:sp>
      <p:sp>
        <p:nvSpPr>
          <p:cNvPr id="117763" name="Rectangle 2"/>
          <p:cNvSpPr>
            <a:spLocks noGrp="1" noChangeArrowheads="1"/>
          </p:cNvSpPr>
          <p:nvPr>
            <p:ph type="title" idx="4294967295"/>
          </p:nvPr>
        </p:nvSpPr>
        <p:spPr>
          <a:xfrm>
            <a:off x="762000" y="84138"/>
            <a:ext cx="7626350" cy="525462"/>
          </a:xfrm>
        </p:spPr>
        <p:txBody>
          <a:bodyPr/>
          <a:lstStyle/>
          <a:p>
            <a:r>
              <a:rPr lang="ja-JP" altLang="en-US" sz="3200" smtClean="0">
                <a:solidFill>
                  <a:schemeClr val="tx1"/>
                </a:solidFill>
                <a:ea typeface="HGP創英角ｺﾞｼｯｸUB" pitchFamily="50" charset="-128"/>
              </a:rPr>
              <a:t>多角化展開と収益性</a:t>
            </a:r>
          </a:p>
        </p:txBody>
      </p:sp>
      <p:sp>
        <p:nvSpPr>
          <p:cNvPr id="117764" name="Line 3"/>
          <p:cNvSpPr>
            <a:spLocks noChangeShapeType="1"/>
          </p:cNvSpPr>
          <p:nvPr/>
        </p:nvSpPr>
        <p:spPr bwMode="auto">
          <a:xfrm flipV="1">
            <a:off x="533400" y="685800"/>
            <a:ext cx="8153400" cy="0"/>
          </a:xfrm>
          <a:prstGeom prst="line">
            <a:avLst/>
          </a:prstGeom>
          <a:noFill/>
          <a:ln w="50800">
            <a:solidFill>
              <a:srgbClr val="0000FF"/>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solidFill>
                <a:srgbClr val="000000"/>
              </a:solidFill>
            </a:endParaRPr>
          </a:p>
        </p:txBody>
      </p:sp>
      <p:sp>
        <p:nvSpPr>
          <p:cNvPr id="527364" name="Text Box 4"/>
          <p:cNvSpPr txBox="1">
            <a:spLocks noChangeArrowheads="1"/>
          </p:cNvSpPr>
          <p:nvPr/>
        </p:nvSpPr>
        <p:spPr bwMode="auto">
          <a:xfrm>
            <a:off x="422275" y="949325"/>
            <a:ext cx="8458200" cy="396875"/>
          </a:xfrm>
          <a:prstGeom prst="rect">
            <a:avLst/>
          </a:prstGeom>
          <a:solidFill>
            <a:srgbClr val="FFCC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Clr>
                <a:srgbClr val="990000"/>
              </a:buClr>
              <a:buFont typeface="Wingdings" pitchFamily="2" charset="2"/>
              <a:buChar char="ü"/>
            </a:pPr>
            <a:r>
              <a:rPr lang="ja-JP" altLang="en-US" sz="2000">
                <a:solidFill>
                  <a:srgbClr val="000000"/>
                </a:solidFill>
                <a:latin typeface="Tahoma" pitchFamily="34" charset="0"/>
              </a:rPr>
              <a:t>事業の多角化度と収益性の関連性は？</a:t>
            </a:r>
          </a:p>
        </p:txBody>
      </p:sp>
      <p:graphicFrame>
        <p:nvGraphicFramePr>
          <p:cNvPr id="488454" name="Object 5"/>
          <p:cNvGraphicFramePr>
            <a:graphicFrameLocks noChangeAspect="1"/>
          </p:cNvGraphicFramePr>
          <p:nvPr/>
        </p:nvGraphicFramePr>
        <p:xfrm>
          <a:off x="347663" y="1390650"/>
          <a:ext cx="8461375" cy="5216525"/>
        </p:xfrm>
        <a:graphic>
          <a:graphicData uri="http://schemas.openxmlformats.org/presentationml/2006/ole">
            <mc:AlternateContent xmlns:mc="http://schemas.openxmlformats.org/markup-compatibility/2006">
              <mc:Choice xmlns:v="urn:schemas-microsoft-com:vml" Requires="v">
                <p:oleObj spid="_x0000_s45090" name="グラフ" r:id="rId3" imgW="8458132" imgH="5200740" progId="MSGraph.Chart.8">
                  <p:embed followColorScheme="full"/>
                </p:oleObj>
              </mc:Choice>
              <mc:Fallback>
                <p:oleObj name="グラフ" r:id="rId3" imgW="8458132" imgH="5200740" progId="MSGraph.Chart.8">
                  <p:embed followColorScheme="full"/>
                  <p:pic>
                    <p:nvPicPr>
                      <p:cNvPr id="0" name=""/>
                      <p:cNvPicPr>
                        <a:picLocks noChangeAspect="1" noChangeArrowheads="1"/>
                      </p:cNvPicPr>
                      <p:nvPr/>
                    </p:nvPicPr>
                    <p:blipFill>
                      <a:blip r:embed="rId4"/>
                      <a:srcRect/>
                      <a:stretch>
                        <a:fillRect/>
                      </a:stretch>
                    </p:blipFill>
                    <p:spPr bwMode="auto">
                      <a:xfrm>
                        <a:off x="347663" y="1390650"/>
                        <a:ext cx="8461375" cy="521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8455" name="Rectangle 6"/>
          <p:cNvSpPr>
            <a:spLocks noChangeArrowheads="1"/>
          </p:cNvSpPr>
          <p:nvPr/>
        </p:nvSpPr>
        <p:spPr bwMode="auto">
          <a:xfrm>
            <a:off x="1714500" y="3729038"/>
            <a:ext cx="2786063" cy="1114425"/>
          </a:xfrm>
          <a:prstGeom prst="rect">
            <a:avLst/>
          </a:prstGeom>
          <a:solidFill>
            <a:srgbClr val="FFFF99"/>
          </a:solidFill>
          <a:ln w="9525" algn="ctr">
            <a:solidFill>
              <a:schemeClr val="tx1"/>
            </a:solidFill>
            <a:miter lim="800000"/>
            <a:headEnd/>
            <a:tailEnd/>
          </a:ln>
        </p:spPr>
        <p:txBody>
          <a:bodyPr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400">
                <a:solidFill>
                  <a:srgbClr val="000000"/>
                </a:solidFill>
                <a:ea typeface="HGS創英角ｺﾞｼｯｸUB" pitchFamily="50" charset="-128"/>
              </a:rPr>
              <a:t>専業で事業展開しているケースのほうが多角化しているケースと比べて収益性や企業価値が高い傾向がある。</a:t>
            </a:r>
          </a:p>
        </p:txBody>
      </p:sp>
    </p:spTree>
    <p:extLst>
      <p:ext uri="{BB962C8B-B14F-4D97-AF65-F5344CB8AC3E}">
        <p14:creationId xmlns:p14="http://schemas.microsoft.com/office/powerpoint/2010/main" val="502270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7364"/>
                                        </p:tgtEl>
                                        <p:attrNameLst>
                                          <p:attrName>style.visibility</p:attrName>
                                        </p:attrNameLst>
                                      </p:cBhvr>
                                      <p:to>
                                        <p:strVal val="visible"/>
                                      </p:to>
                                    </p:set>
                                    <p:anim calcmode="lin" valueType="num">
                                      <p:cBhvr additive="base">
                                        <p:cTn id="7" dur="500" fill="hold"/>
                                        <p:tgtEl>
                                          <p:spTgt spid="527364"/>
                                        </p:tgtEl>
                                        <p:attrNameLst>
                                          <p:attrName>ppt_x</p:attrName>
                                        </p:attrNameLst>
                                      </p:cBhvr>
                                      <p:tavLst>
                                        <p:tav tm="0">
                                          <p:val>
                                            <p:strVal val="0-#ppt_w/2"/>
                                          </p:val>
                                        </p:tav>
                                        <p:tav tm="100000">
                                          <p:val>
                                            <p:strVal val="#ppt_x"/>
                                          </p:val>
                                        </p:tav>
                                      </p:tavLst>
                                    </p:anim>
                                    <p:anim calcmode="lin" valueType="num">
                                      <p:cBhvr additive="base">
                                        <p:cTn id="8" dur="500" fill="hold"/>
                                        <p:tgtEl>
                                          <p:spTgt spid="5273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88454"/>
                                        </p:tgtEl>
                                        <p:attrNameLst>
                                          <p:attrName>style.visibility</p:attrName>
                                        </p:attrNameLst>
                                      </p:cBhvr>
                                      <p:to>
                                        <p:strVal val="visible"/>
                                      </p:to>
                                    </p:set>
                                    <p:animEffect transition="in" filter="box(in)">
                                      <p:cBhvr>
                                        <p:cTn id="13" dur="500"/>
                                        <p:tgtEl>
                                          <p:spTgt spid="4884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88455"/>
                                        </p:tgtEl>
                                        <p:attrNameLst>
                                          <p:attrName>style.visibility</p:attrName>
                                        </p:attrNameLst>
                                      </p:cBhvr>
                                      <p:to>
                                        <p:strVal val="visible"/>
                                      </p:to>
                                    </p:set>
                                    <p:animEffect transition="in" filter="box(in)">
                                      <p:cBhvr>
                                        <p:cTn id="18" dur="500"/>
                                        <p:tgtEl>
                                          <p:spTgt spid="488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4" grpId="0" animBg="1" autoUpdateAnimBg="0"/>
      <p:bldOleChart spid="488454" grpId="0"/>
      <p:bldP spid="4884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395288" y="44450"/>
            <a:ext cx="8229600" cy="822325"/>
          </a:xfrm>
        </p:spPr>
        <p:txBody>
          <a:bodyPr/>
          <a:lstStyle/>
          <a:p>
            <a:pPr algn="l"/>
            <a:r>
              <a:rPr lang="ja-JP" altLang="en-US" sz="2800" smtClean="0">
                <a:latin typeface="HGP創英角ｺﾞｼｯｸUB" pitchFamily="50" charset="-128"/>
                <a:ea typeface="HGP創英角ｺﾞｼｯｸUB" pitchFamily="50" charset="-128"/>
              </a:rPr>
              <a:t>連単倍率ランキング</a:t>
            </a:r>
          </a:p>
        </p:txBody>
      </p:sp>
      <p:sp>
        <p:nvSpPr>
          <p:cNvPr id="236547" name="AutoShape 3"/>
          <p:cNvSpPr>
            <a:spLocks noChangeArrowheads="1"/>
          </p:cNvSpPr>
          <p:nvPr/>
        </p:nvSpPr>
        <p:spPr bwMode="auto">
          <a:xfrm>
            <a:off x="285750" y="836613"/>
            <a:ext cx="8534400" cy="6985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endParaRPr lang="ja-JP" altLang="en-US" sz="1800">
              <a:solidFill>
                <a:srgbClr val="000000"/>
              </a:solidFill>
              <a:ea typeface="HGS創英角ｺﾞｼｯｸUB" pitchFamily="50" charset="-128"/>
            </a:endParaRPr>
          </a:p>
        </p:txBody>
      </p:sp>
      <p:graphicFrame>
        <p:nvGraphicFramePr>
          <p:cNvPr id="353286" name="Object 6"/>
          <p:cNvGraphicFramePr>
            <a:graphicFrameLocks noChangeAspect="1"/>
          </p:cNvGraphicFramePr>
          <p:nvPr/>
        </p:nvGraphicFramePr>
        <p:xfrm>
          <a:off x="228600" y="1633538"/>
          <a:ext cx="8461375" cy="4843462"/>
        </p:xfrm>
        <a:graphic>
          <a:graphicData uri="http://schemas.openxmlformats.org/presentationml/2006/ole">
            <mc:AlternateContent xmlns:mc="http://schemas.openxmlformats.org/markup-compatibility/2006">
              <mc:Choice xmlns:v="urn:schemas-microsoft-com:vml" Requires="v">
                <p:oleObj spid="_x0000_s49186" name="グラフ" r:id="rId4" imgW="8458132" imgH="4829220" progId="MSGraph.Chart.8">
                  <p:embed followColorScheme="full"/>
                </p:oleObj>
              </mc:Choice>
              <mc:Fallback>
                <p:oleObj name="グラフ" r:id="rId4" imgW="8458132" imgH="4829220" progId="MSGraph.Chart.8">
                  <p:embed followColorScheme="full"/>
                  <p:pic>
                    <p:nvPicPr>
                      <p:cNvPr id="0" name=""/>
                      <p:cNvPicPr>
                        <a:picLocks noChangeAspect="1" noChangeArrowheads="1"/>
                      </p:cNvPicPr>
                      <p:nvPr/>
                    </p:nvPicPr>
                    <p:blipFill>
                      <a:blip r:embed="rId5"/>
                      <a:srcRect/>
                      <a:stretch>
                        <a:fillRect/>
                      </a:stretch>
                    </p:blipFill>
                    <p:spPr bwMode="auto">
                      <a:xfrm>
                        <a:off x="228600" y="1633538"/>
                        <a:ext cx="8461375" cy="484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3287" name="Text Box 7"/>
          <p:cNvSpPr txBox="1">
            <a:spLocks noChangeArrowheads="1"/>
          </p:cNvSpPr>
          <p:nvPr/>
        </p:nvSpPr>
        <p:spPr bwMode="auto">
          <a:xfrm>
            <a:off x="407988" y="1135063"/>
            <a:ext cx="8458200" cy="396875"/>
          </a:xfrm>
          <a:prstGeom prst="rect">
            <a:avLst/>
          </a:prstGeom>
          <a:solidFill>
            <a:srgbClr val="FFCC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Clr>
                <a:srgbClr val="990000"/>
              </a:buClr>
              <a:buFont typeface="Wingdings" pitchFamily="2" charset="2"/>
              <a:buChar char="ü"/>
            </a:pPr>
            <a:r>
              <a:rPr lang="ja-JP" altLang="en-US" sz="2000">
                <a:solidFill>
                  <a:srgbClr val="000000"/>
                </a:solidFill>
                <a:latin typeface="Tahoma" pitchFamily="34" charset="0"/>
              </a:rPr>
              <a:t>連単倍率（総資産）上位</a:t>
            </a:r>
            <a:r>
              <a:rPr lang="en-US" altLang="ja-JP" sz="2000">
                <a:solidFill>
                  <a:srgbClr val="000000"/>
                </a:solidFill>
                <a:latin typeface="Tahoma" pitchFamily="34" charset="0"/>
              </a:rPr>
              <a:t>255</a:t>
            </a:r>
            <a:r>
              <a:rPr lang="ja-JP" altLang="en-US" sz="2000">
                <a:solidFill>
                  <a:srgbClr val="000000"/>
                </a:solidFill>
                <a:latin typeface="Tahoma" pitchFamily="34" charset="0"/>
              </a:rPr>
              <a:t>社をプロットすると・・・</a:t>
            </a:r>
          </a:p>
        </p:txBody>
      </p:sp>
    </p:spTree>
    <p:extLst>
      <p:ext uri="{BB962C8B-B14F-4D97-AF65-F5344CB8AC3E}">
        <p14:creationId xmlns:p14="http://schemas.microsoft.com/office/powerpoint/2010/main" val="165799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3287"/>
                                        </p:tgtEl>
                                        <p:attrNameLst>
                                          <p:attrName>style.visibility</p:attrName>
                                        </p:attrNameLst>
                                      </p:cBhvr>
                                      <p:to>
                                        <p:strVal val="visible"/>
                                      </p:to>
                                    </p:set>
                                    <p:anim calcmode="lin" valueType="num">
                                      <p:cBhvr additive="base">
                                        <p:cTn id="7" dur="500" fill="hold"/>
                                        <p:tgtEl>
                                          <p:spTgt spid="353287"/>
                                        </p:tgtEl>
                                        <p:attrNameLst>
                                          <p:attrName>ppt_x</p:attrName>
                                        </p:attrNameLst>
                                      </p:cBhvr>
                                      <p:tavLst>
                                        <p:tav tm="0">
                                          <p:val>
                                            <p:strVal val="0-#ppt_w/2"/>
                                          </p:val>
                                        </p:tav>
                                        <p:tav tm="100000">
                                          <p:val>
                                            <p:strVal val="#ppt_x"/>
                                          </p:val>
                                        </p:tav>
                                      </p:tavLst>
                                    </p:anim>
                                    <p:anim calcmode="lin" valueType="num">
                                      <p:cBhvr additive="base">
                                        <p:cTn id="8" dur="500" fill="hold"/>
                                        <p:tgtEl>
                                          <p:spTgt spid="3532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53286"/>
                                        </p:tgtEl>
                                        <p:attrNameLst>
                                          <p:attrName>style.visibility</p:attrName>
                                        </p:attrNameLst>
                                      </p:cBhvr>
                                      <p:to>
                                        <p:strVal val="visible"/>
                                      </p:to>
                                    </p:set>
                                    <p:animEffect transition="in" filter="box(in)">
                                      <p:cBhvr>
                                        <p:cTn id="13" dur="500"/>
                                        <p:tgtEl>
                                          <p:spTgt spid="353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53286" grpId="0"/>
      <p:bldP spid="353287"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395288" y="44450"/>
            <a:ext cx="8229600" cy="822325"/>
          </a:xfrm>
        </p:spPr>
        <p:txBody>
          <a:bodyPr/>
          <a:lstStyle/>
          <a:p>
            <a:pPr algn="l"/>
            <a:r>
              <a:rPr lang="ja-JP" altLang="en-US" sz="2400" smtClean="0">
                <a:latin typeface="HGP創英角ｺﾞｼｯｸUB" pitchFamily="50" charset="-128"/>
                <a:ea typeface="HGP創英角ｺﾞｼｯｸUB" pitchFamily="50" charset="-128"/>
              </a:rPr>
              <a:t>エレクトロニクス業界　</a:t>
            </a:r>
            <a:br>
              <a:rPr lang="ja-JP" altLang="en-US" sz="2400" smtClean="0">
                <a:latin typeface="HGP創英角ｺﾞｼｯｸUB" pitchFamily="50" charset="-128"/>
                <a:ea typeface="HGP創英角ｺﾞｼｯｸUB" pitchFamily="50" charset="-128"/>
              </a:rPr>
            </a:br>
            <a:r>
              <a:rPr lang="ja-JP" altLang="en-US" sz="2400" smtClean="0">
                <a:latin typeface="HGP創英角ｺﾞｼｯｸUB" pitchFamily="50" charset="-128"/>
                <a:ea typeface="HGP創英角ｺﾞｼｯｸUB" pitchFamily="50" charset="-128"/>
              </a:rPr>
              <a:t>　連単倍率と収益性</a:t>
            </a:r>
          </a:p>
        </p:txBody>
      </p:sp>
      <p:sp>
        <p:nvSpPr>
          <p:cNvPr id="238595" name="AutoShape 3"/>
          <p:cNvSpPr>
            <a:spLocks noChangeArrowheads="1"/>
          </p:cNvSpPr>
          <p:nvPr/>
        </p:nvSpPr>
        <p:spPr bwMode="auto">
          <a:xfrm>
            <a:off x="285750" y="836613"/>
            <a:ext cx="8534400" cy="6985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endParaRPr lang="ja-JP" altLang="en-US" sz="1800">
              <a:solidFill>
                <a:srgbClr val="000000"/>
              </a:solidFill>
              <a:ea typeface="HGS創英角ｺﾞｼｯｸUB" pitchFamily="50" charset="-128"/>
            </a:endParaRPr>
          </a:p>
        </p:txBody>
      </p:sp>
      <p:graphicFrame>
        <p:nvGraphicFramePr>
          <p:cNvPr id="355332" name="Object 4"/>
          <p:cNvGraphicFramePr>
            <a:graphicFrameLocks noChangeAspect="1"/>
          </p:cNvGraphicFramePr>
          <p:nvPr/>
        </p:nvGraphicFramePr>
        <p:xfrm>
          <a:off x="425450" y="1676400"/>
          <a:ext cx="8332788" cy="4843463"/>
        </p:xfrm>
        <a:graphic>
          <a:graphicData uri="http://schemas.openxmlformats.org/presentationml/2006/ole">
            <mc:AlternateContent xmlns:mc="http://schemas.openxmlformats.org/markup-compatibility/2006">
              <mc:Choice xmlns:v="urn:schemas-microsoft-com:vml" Requires="v">
                <p:oleObj spid="_x0000_s50210" name="グラフ" r:id="rId4" imgW="8324957" imgH="4829220" progId="MSGraph.Chart.8">
                  <p:embed followColorScheme="full"/>
                </p:oleObj>
              </mc:Choice>
              <mc:Fallback>
                <p:oleObj name="グラフ" r:id="rId4" imgW="8324957" imgH="4829220" progId="MSGraph.Chart.8">
                  <p:embed followColorScheme="full"/>
                  <p:pic>
                    <p:nvPicPr>
                      <p:cNvPr id="0" name=""/>
                      <p:cNvPicPr>
                        <a:picLocks noChangeAspect="1" noChangeArrowheads="1"/>
                      </p:cNvPicPr>
                      <p:nvPr/>
                    </p:nvPicPr>
                    <p:blipFill>
                      <a:blip r:embed="rId5"/>
                      <a:srcRect/>
                      <a:stretch>
                        <a:fillRect/>
                      </a:stretch>
                    </p:blipFill>
                    <p:spPr bwMode="auto">
                      <a:xfrm>
                        <a:off x="425450" y="1676400"/>
                        <a:ext cx="8332788" cy="484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5333" name="Text Box 5"/>
          <p:cNvSpPr txBox="1">
            <a:spLocks noChangeArrowheads="1"/>
          </p:cNvSpPr>
          <p:nvPr/>
        </p:nvSpPr>
        <p:spPr bwMode="auto">
          <a:xfrm>
            <a:off x="407988" y="1135063"/>
            <a:ext cx="8458200" cy="396875"/>
          </a:xfrm>
          <a:prstGeom prst="rect">
            <a:avLst/>
          </a:prstGeom>
          <a:solidFill>
            <a:srgbClr val="FFCC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Clr>
                <a:srgbClr val="990000"/>
              </a:buClr>
              <a:buFont typeface="Wingdings" pitchFamily="2" charset="2"/>
              <a:buChar char="ü"/>
            </a:pPr>
            <a:r>
              <a:rPr lang="ja-JP" altLang="en-US" sz="2000">
                <a:solidFill>
                  <a:srgbClr val="000000"/>
                </a:solidFill>
                <a:latin typeface="Tahoma" pitchFamily="34" charset="0"/>
              </a:rPr>
              <a:t>連単倍率から何を読み取ることができるか？</a:t>
            </a:r>
          </a:p>
        </p:txBody>
      </p:sp>
    </p:spTree>
    <p:extLst>
      <p:ext uri="{BB962C8B-B14F-4D97-AF65-F5344CB8AC3E}">
        <p14:creationId xmlns:p14="http://schemas.microsoft.com/office/powerpoint/2010/main" val="569338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5333"/>
                                        </p:tgtEl>
                                        <p:attrNameLst>
                                          <p:attrName>style.visibility</p:attrName>
                                        </p:attrNameLst>
                                      </p:cBhvr>
                                      <p:to>
                                        <p:strVal val="visible"/>
                                      </p:to>
                                    </p:set>
                                    <p:anim calcmode="lin" valueType="num">
                                      <p:cBhvr additive="base">
                                        <p:cTn id="7" dur="500" fill="hold"/>
                                        <p:tgtEl>
                                          <p:spTgt spid="355333"/>
                                        </p:tgtEl>
                                        <p:attrNameLst>
                                          <p:attrName>ppt_x</p:attrName>
                                        </p:attrNameLst>
                                      </p:cBhvr>
                                      <p:tavLst>
                                        <p:tav tm="0">
                                          <p:val>
                                            <p:strVal val="0-#ppt_w/2"/>
                                          </p:val>
                                        </p:tav>
                                        <p:tav tm="100000">
                                          <p:val>
                                            <p:strVal val="#ppt_x"/>
                                          </p:val>
                                        </p:tav>
                                      </p:tavLst>
                                    </p:anim>
                                    <p:anim calcmode="lin" valueType="num">
                                      <p:cBhvr additive="base">
                                        <p:cTn id="8" dur="500" fill="hold"/>
                                        <p:tgtEl>
                                          <p:spTgt spid="3553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55332"/>
                                        </p:tgtEl>
                                        <p:attrNameLst>
                                          <p:attrName>style.visibility</p:attrName>
                                        </p:attrNameLst>
                                      </p:cBhvr>
                                      <p:to>
                                        <p:strVal val="visible"/>
                                      </p:to>
                                    </p:set>
                                    <p:animEffect transition="in" filter="box(in)">
                                      <p:cBhvr>
                                        <p:cTn id="13" dur="500"/>
                                        <p:tgtEl>
                                          <p:spTgt spid="355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55332" grpId="0"/>
      <p:bldP spid="355333"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6"/>
          <p:cNvSpPr txBox="1">
            <a:spLocks noGrp="1" noChangeArrowheads="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a:spcBef>
                <a:spcPct val="0"/>
              </a:spcBef>
              <a:buFontTx/>
              <a:buNone/>
            </a:pPr>
            <a:fld id="{382F7D45-3B28-423D-A1B2-BB3B3B951F00}" type="slidenum">
              <a:rPr lang="en-US" altLang="ja-JP" sz="1400">
                <a:solidFill>
                  <a:srgbClr val="000000"/>
                </a:solidFill>
              </a:rPr>
              <a:pPr algn="r">
                <a:spcBef>
                  <a:spcPct val="0"/>
                </a:spcBef>
                <a:buFontTx/>
                <a:buNone/>
              </a:pPr>
              <a:t>27</a:t>
            </a:fld>
            <a:endParaRPr lang="en-US" altLang="ja-JP" sz="1400">
              <a:solidFill>
                <a:srgbClr val="000000"/>
              </a:solidFill>
            </a:endParaRPr>
          </a:p>
        </p:txBody>
      </p:sp>
      <p:sp>
        <p:nvSpPr>
          <p:cNvPr id="240643" name="Rectangle 2"/>
          <p:cNvSpPr>
            <a:spLocks noGrp="1" noChangeArrowheads="1"/>
          </p:cNvSpPr>
          <p:nvPr>
            <p:ph type="title" idx="4294967295"/>
          </p:nvPr>
        </p:nvSpPr>
        <p:spPr>
          <a:xfrm>
            <a:off x="395288" y="44450"/>
            <a:ext cx="8229600" cy="822325"/>
          </a:xfrm>
          <a:noFill/>
        </p:spPr>
        <p:txBody>
          <a:bodyPr/>
          <a:lstStyle/>
          <a:p>
            <a:pPr algn="l"/>
            <a:r>
              <a:rPr lang="ja-JP" altLang="en-US" sz="2800" smtClean="0">
                <a:latin typeface="HGP創英角ｺﾞｼｯｸUB" pitchFamily="50" charset="-128"/>
                <a:ea typeface="HGP創英角ｺﾞｼｯｸUB" pitchFamily="50" charset="-128"/>
              </a:rPr>
              <a:t>　連単倍率と事業展開</a:t>
            </a:r>
          </a:p>
        </p:txBody>
      </p:sp>
      <p:sp>
        <p:nvSpPr>
          <p:cNvPr id="240644" name="AutoShape 3"/>
          <p:cNvSpPr>
            <a:spLocks noChangeArrowheads="1"/>
          </p:cNvSpPr>
          <p:nvPr/>
        </p:nvSpPr>
        <p:spPr bwMode="auto">
          <a:xfrm>
            <a:off x="285750" y="836613"/>
            <a:ext cx="8534400" cy="6985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endParaRPr lang="ja-JP" altLang="en-US" sz="1800">
              <a:solidFill>
                <a:srgbClr val="000000"/>
              </a:solidFill>
              <a:ea typeface="HGS創英角ｺﾞｼｯｸUB" pitchFamily="50" charset="-128"/>
            </a:endParaRPr>
          </a:p>
        </p:txBody>
      </p:sp>
      <p:sp>
        <p:nvSpPr>
          <p:cNvPr id="240645" name="Line 4"/>
          <p:cNvSpPr>
            <a:spLocks noChangeShapeType="1"/>
          </p:cNvSpPr>
          <p:nvPr/>
        </p:nvSpPr>
        <p:spPr bwMode="auto">
          <a:xfrm flipV="1">
            <a:off x="2571750" y="1500188"/>
            <a:ext cx="0" cy="3128962"/>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ja-JP" altLang="en-US">
              <a:solidFill>
                <a:srgbClr val="000000"/>
              </a:solidFill>
            </a:endParaRPr>
          </a:p>
        </p:txBody>
      </p:sp>
      <p:sp>
        <p:nvSpPr>
          <p:cNvPr id="240646" name="Line 5"/>
          <p:cNvSpPr>
            <a:spLocks noChangeShapeType="1"/>
          </p:cNvSpPr>
          <p:nvPr/>
        </p:nvSpPr>
        <p:spPr bwMode="auto">
          <a:xfrm>
            <a:off x="2728913" y="4857750"/>
            <a:ext cx="5157787"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ja-JP" altLang="en-US">
              <a:solidFill>
                <a:srgbClr val="000000"/>
              </a:solidFill>
            </a:endParaRPr>
          </a:p>
        </p:txBody>
      </p:sp>
      <p:sp>
        <p:nvSpPr>
          <p:cNvPr id="240647" name="Text Box 6"/>
          <p:cNvSpPr txBox="1">
            <a:spLocks noChangeArrowheads="1"/>
          </p:cNvSpPr>
          <p:nvPr/>
        </p:nvSpPr>
        <p:spPr bwMode="auto">
          <a:xfrm>
            <a:off x="1927225" y="1114425"/>
            <a:ext cx="458788"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lang="ja-JP" altLang="en-US" sz="1800">
                <a:solidFill>
                  <a:srgbClr val="000000"/>
                </a:solidFill>
                <a:ea typeface="HGS創英角ｺﾞｼｯｸUB" pitchFamily="50" charset="-128"/>
              </a:rPr>
              <a:t>高　　　　　総資産　　　　　　低</a:t>
            </a:r>
          </a:p>
        </p:txBody>
      </p:sp>
      <p:sp>
        <p:nvSpPr>
          <p:cNvPr id="240648" name="Text Box 7"/>
          <p:cNvSpPr txBox="1">
            <a:spLocks noChangeArrowheads="1"/>
          </p:cNvSpPr>
          <p:nvPr/>
        </p:nvSpPr>
        <p:spPr bwMode="auto">
          <a:xfrm>
            <a:off x="2557463" y="5100638"/>
            <a:ext cx="622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lang="ja-JP" altLang="en-US" sz="1800">
                <a:solidFill>
                  <a:srgbClr val="000000"/>
                </a:solidFill>
                <a:ea typeface="HGS創英角ｺﾞｼｯｸUB" pitchFamily="50" charset="-128"/>
              </a:rPr>
              <a:t>低　　　　　　　　　売上高　　　　　　　　　高</a:t>
            </a:r>
          </a:p>
        </p:txBody>
      </p:sp>
      <p:grpSp>
        <p:nvGrpSpPr>
          <p:cNvPr id="2" name="Group 12"/>
          <p:cNvGrpSpPr>
            <a:grpSpLocks/>
          </p:cNvGrpSpPr>
          <p:nvPr/>
        </p:nvGrpSpPr>
        <p:grpSpPr bwMode="auto">
          <a:xfrm>
            <a:off x="171450" y="2357438"/>
            <a:ext cx="1714500" cy="1200150"/>
            <a:chOff x="108" y="1485"/>
            <a:chExt cx="1080" cy="756"/>
          </a:xfrm>
        </p:grpSpPr>
        <p:sp>
          <p:nvSpPr>
            <p:cNvPr id="240655" name="AutoShape 8"/>
            <p:cNvSpPr>
              <a:spLocks noChangeArrowheads="1"/>
            </p:cNvSpPr>
            <p:nvPr/>
          </p:nvSpPr>
          <p:spPr bwMode="auto">
            <a:xfrm>
              <a:off x="972" y="1548"/>
              <a:ext cx="216" cy="576"/>
            </a:xfrm>
            <a:prstGeom prst="leftArrow">
              <a:avLst>
                <a:gd name="adj1" fmla="val 50000"/>
                <a:gd name="adj2" fmla="val 62500"/>
              </a:avLst>
            </a:prstGeom>
            <a:solidFill>
              <a:srgbClr val="969696"/>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endParaRPr lang="ja-JP" altLang="en-US" sz="1800">
                <a:solidFill>
                  <a:srgbClr val="000000"/>
                </a:solidFill>
                <a:ea typeface="HGS創英角ｺﾞｼｯｸUB" pitchFamily="50" charset="-128"/>
              </a:endParaRPr>
            </a:p>
          </p:txBody>
        </p:sp>
        <p:sp>
          <p:nvSpPr>
            <p:cNvPr id="240656" name="Rectangle 9"/>
            <p:cNvSpPr>
              <a:spLocks noChangeArrowheads="1"/>
            </p:cNvSpPr>
            <p:nvPr/>
          </p:nvSpPr>
          <p:spPr bwMode="auto">
            <a:xfrm>
              <a:off x="108" y="1485"/>
              <a:ext cx="765" cy="756"/>
            </a:xfrm>
            <a:prstGeom prst="rect">
              <a:avLst/>
            </a:prstGeom>
            <a:gradFill rotWithShape="1">
              <a:gsLst>
                <a:gs pos="0">
                  <a:schemeClr val="bg1"/>
                </a:gs>
                <a:gs pos="100000">
                  <a:srgbClr val="FFCCCC"/>
                </a:gs>
              </a:gsLst>
              <a:path path="shape">
                <a:fillToRect l="50000" t="50000" r="50000" b="50000"/>
              </a:path>
            </a:gradFill>
            <a:ln w="9525" algn="ctr">
              <a:solidFill>
                <a:schemeClr val="tx1"/>
              </a:solidFill>
              <a:miter lim="800000"/>
              <a:headEnd/>
              <a:tailEnd/>
            </a:ln>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endParaRPr lang="ja-JP" altLang="en-US" sz="1800">
                <a:solidFill>
                  <a:srgbClr val="000000"/>
                </a:solidFill>
                <a:ea typeface="HGS創英角ｺﾞｼｯｸUB" pitchFamily="50" charset="-128"/>
              </a:endParaRPr>
            </a:p>
          </p:txBody>
        </p:sp>
      </p:grpSp>
      <p:grpSp>
        <p:nvGrpSpPr>
          <p:cNvPr id="3" name="Group 13"/>
          <p:cNvGrpSpPr>
            <a:grpSpLocks/>
          </p:cNvGrpSpPr>
          <p:nvPr/>
        </p:nvGrpSpPr>
        <p:grpSpPr bwMode="auto">
          <a:xfrm>
            <a:off x="3602038" y="5487988"/>
            <a:ext cx="3429000" cy="869950"/>
            <a:chOff x="2269" y="3457"/>
            <a:chExt cx="2160" cy="548"/>
          </a:xfrm>
        </p:grpSpPr>
        <p:sp>
          <p:nvSpPr>
            <p:cNvPr id="240653" name="AutoShape 10"/>
            <p:cNvSpPr>
              <a:spLocks noChangeArrowheads="1"/>
            </p:cNvSpPr>
            <p:nvPr/>
          </p:nvSpPr>
          <p:spPr bwMode="auto">
            <a:xfrm rot="-5400000">
              <a:off x="3223" y="3277"/>
              <a:ext cx="216" cy="576"/>
            </a:xfrm>
            <a:prstGeom prst="leftArrow">
              <a:avLst>
                <a:gd name="adj1" fmla="val 50000"/>
                <a:gd name="adj2" fmla="val 62500"/>
              </a:avLst>
            </a:prstGeom>
            <a:solidFill>
              <a:srgbClr val="969696"/>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endParaRPr lang="ja-JP" altLang="en-US" sz="1800">
                <a:solidFill>
                  <a:srgbClr val="000000"/>
                </a:solidFill>
                <a:ea typeface="HGS創英角ｺﾞｼｯｸUB" pitchFamily="50" charset="-128"/>
              </a:endParaRPr>
            </a:p>
          </p:txBody>
        </p:sp>
        <p:sp>
          <p:nvSpPr>
            <p:cNvPr id="240654" name="Rectangle 11"/>
            <p:cNvSpPr>
              <a:spLocks noChangeArrowheads="1"/>
            </p:cNvSpPr>
            <p:nvPr/>
          </p:nvSpPr>
          <p:spPr bwMode="auto">
            <a:xfrm>
              <a:off x="2269" y="3744"/>
              <a:ext cx="2160" cy="261"/>
            </a:xfrm>
            <a:prstGeom prst="rect">
              <a:avLst/>
            </a:prstGeom>
            <a:gradFill rotWithShape="1">
              <a:gsLst>
                <a:gs pos="0">
                  <a:schemeClr val="bg1"/>
                </a:gs>
                <a:gs pos="100000">
                  <a:srgbClr val="FFCCCC"/>
                </a:gs>
              </a:gsLst>
              <a:path path="shape">
                <a:fillToRect l="50000" t="50000" r="50000" b="50000"/>
              </a:path>
            </a:gradFill>
            <a:ln w="9525" algn="ctr">
              <a:solidFill>
                <a:schemeClr val="tx1"/>
              </a:solidFill>
              <a:miter lim="800000"/>
              <a:headEnd/>
              <a:tailEnd/>
            </a:ln>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endParaRPr lang="ja-JP" altLang="en-US" sz="1800">
                <a:solidFill>
                  <a:srgbClr val="000000"/>
                </a:solidFill>
                <a:ea typeface="HGS創英角ｺﾞｼｯｸUB" pitchFamily="50" charset="-128"/>
              </a:endParaRPr>
            </a:p>
          </p:txBody>
        </p:sp>
      </p:grpSp>
      <p:sp>
        <p:nvSpPr>
          <p:cNvPr id="4" name="正方形/長方形 3"/>
          <p:cNvSpPr>
            <a:spLocks noChangeArrowheads="1"/>
          </p:cNvSpPr>
          <p:nvPr/>
        </p:nvSpPr>
        <p:spPr bwMode="auto">
          <a:xfrm>
            <a:off x="222250" y="2633663"/>
            <a:ext cx="11128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r>
              <a:rPr lang="ja-JP" altLang="en-US" sz="1800">
                <a:solidFill>
                  <a:srgbClr val="000000"/>
                </a:solidFill>
                <a:ea typeface="HGS創英角ｺﾞｼｯｸUB" pitchFamily="50" charset="-128"/>
              </a:rPr>
              <a:t>投資拠点の分散度</a:t>
            </a:r>
          </a:p>
        </p:txBody>
      </p:sp>
      <p:sp>
        <p:nvSpPr>
          <p:cNvPr id="5" name="正方形/長方形 4"/>
          <p:cNvSpPr>
            <a:spLocks noChangeArrowheads="1"/>
          </p:cNvSpPr>
          <p:nvPr/>
        </p:nvSpPr>
        <p:spPr bwMode="auto">
          <a:xfrm>
            <a:off x="3579813" y="5965825"/>
            <a:ext cx="341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r>
              <a:rPr lang="ja-JP" altLang="en-US" sz="1800">
                <a:solidFill>
                  <a:srgbClr val="000000"/>
                </a:solidFill>
                <a:ea typeface="HGS創英角ｺﾞｼｯｸUB" pitchFamily="50" charset="-128"/>
              </a:rPr>
              <a:t>プロフィットセンターの分散度</a:t>
            </a:r>
          </a:p>
        </p:txBody>
      </p:sp>
    </p:spTree>
    <p:extLst>
      <p:ext uri="{BB962C8B-B14F-4D97-AF65-F5344CB8AC3E}">
        <p14:creationId xmlns:p14="http://schemas.microsoft.com/office/powerpoint/2010/main" val="2472432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762000" y="84138"/>
            <a:ext cx="7626350" cy="525462"/>
          </a:xfrm>
        </p:spPr>
        <p:txBody>
          <a:bodyPr/>
          <a:lstStyle/>
          <a:p>
            <a:r>
              <a:rPr lang="ja-JP" altLang="en-US" sz="3200" smtClean="0">
                <a:solidFill>
                  <a:schemeClr val="tx1"/>
                </a:solidFill>
                <a:ea typeface="HGP創英角ｺﾞｼｯｸUB" pitchFamily="50" charset="-128"/>
              </a:rPr>
              <a:t>連結数値の活用シナリオ</a:t>
            </a:r>
          </a:p>
        </p:txBody>
      </p:sp>
      <p:sp>
        <p:nvSpPr>
          <p:cNvPr id="124931" name="Line 3"/>
          <p:cNvSpPr>
            <a:spLocks noChangeShapeType="1"/>
          </p:cNvSpPr>
          <p:nvPr/>
        </p:nvSpPr>
        <p:spPr bwMode="auto">
          <a:xfrm flipV="1">
            <a:off x="533400" y="685800"/>
            <a:ext cx="8153400" cy="0"/>
          </a:xfrm>
          <a:prstGeom prst="line">
            <a:avLst/>
          </a:prstGeom>
          <a:noFill/>
          <a:ln w="50800">
            <a:solidFill>
              <a:srgbClr val="0000FF"/>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solidFill>
                <a:srgbClr val="000000"/>
              </a:solidFill>
            </a:endParaRPr>
          </a:p>
        </p:txBody>
      </p:sp>
      <p:sp>
        <p:nvSpPr>
          <p:cNvPr id="124932" name="Text Box 4"/>
          <p:cNvSpPr txBox="1">
            <a:spLocks noChangeArrowheads="1"/>
          </p:cNvSpPr>
          <p:nvPr/>
        </p:nvSpPr>
        <p:spPr bwMode="auto">
          <a:xfrm>
            <a:off x="438150" y="939800"/>
            <a:ext cx="8208963"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 typeface="Wingdings" pitchFamily="2" charset="2"/>
              <a:buChar char="Ø"/>
            </a:pPr>
            <a:r>
              <a:rPr lang="ja-JP" altLang="en-US" sz="2400">
                <a:solidFill>
                  <a:srgbClr val="808080"/>
                </a:solidFill>
                <a:ea typeface="HGS創英角ｺﾞｼｯｸUB" pitchFamily="50" charset="-128"/>
              </a:rPr>
              <a:t>グループ展開を分析･評価する</a:t>
            </a:r>
          </a:p>
          <a:p>
            <a:pPr lvl="1" eaLnBrk="1" hangingPunct="1">
              <a:spcBef>
                <a:spcPct val="50000"/>
              </a:spcBef>
              <a:buFont typeface="Wingdings" pitchFamily="2" charset="2"/>
              <a:buChar char="ü"/>
            </a:pPr>
            <a:r>
              <a:rPr lang="ja-JP" altLang="en-US" sz="2400">
                <a:solidFill>
                  <a:srgbClr val="808080"/>
                </a:solidFill>
                <a:ea typeface="HGS創英角ｺﾞｼｯｸUB" pitchFamily="50" charset="-128"/>
              </a:rPr>
              <a:t>多角化ディスカウント</a:t>
            </a:r>
          </a:p>
          <a:p>
            <a:pPr lvl="1" eaLnBrk="1" hangingPunct="1">
              <a:spcBef>
                <a:spcPct val="50000"/>
              </a:spcBef>
              <a:buFont typeface="Wingdings" pitchFamily="2" charset="2"/>
              <a:buChar char="ü"/>
            </a:pPr>
            <a:r>
              <a:rPr lang="ja-JP" altLang="en-US" sz="2400">
                <a:solidFill>
                  <a:srgbClr val="808080"/>
                </a:solidFill>
                <a:ea typeface="HGS創英角ｺﾞｼｯｸUB" pitchFamily="50" charset="-128"/>
              </a:rPr>
              <a:t>各社の多角化展開</a:t>
            </a:r>
          </a:p>
          <a:p>
            <a:pPr lvl="1" eaLnBrk="1" hangingPunct="1">
              <a:spcBef>
                <a:spcPct val="50000"/>
              </a:spcBef>
              <a:buFont typeface="Wingdings" pitchFamily="2" charset="2"/>
              <a:buChar char="ü"/>
            </a:pPr>
            <a:r>
              <a:rPr lang="ja-JP" altLang="en-US" sz="2400">
                <a:solidFill>
                  <a:srgbClr val="808080"/>
                </a:solidFill>
                <a:ea typeface="HGS創英角ｺﾞｼｯｸUB" pitchFamily="50" charset="-128"/>
              </a:rPr>
              <a:t>連単倍率にみるグループ展開の特徴</a:t>
            </a:r>
          </a:p>
          <a:p>
            <a:pPr eaLnBrk="1" hangingPunct="1">
              <a:spcBef>
                <a:spcPct val="50000"/>
              </a:spcBef>
              <a:buFont typeface="Wingdings" pitchFamily="2" charset="2"/>
              <a:buChar char="Ø"/>
            </a:pPr>
            <a:r>
              <a:rPr lang="ja-JP" altLang="en-US" sz="2400">
                <a:solidFill>
                  <a:srgbClr val="000000"/>
                </a:solidFill>
                <a:ea typeface="HGS創英角ｺﾞｼｯｸUB" pitchFamily="50" charset="-128"/>
              </a:rPr>
              <a:t>子会社政策（上場子会社、完全子会社化）を評価する</a:t>
            </a:r>
          </a:p>
          <a:p>
            <a:pPr lvl="1" eaLnBrk="1" hangingPunct="1">
              <a:spcBef>
                <a:spcPct val="50000"/>
              </a:spcBef>
              <a:buFont typeface="Wingdings" pitchFamily="2" charset="2"/>
              <a:buChar char="ü"/>
            </a:pPr>
            <a:r>
              <a:rPr lang="ja-JP" altLang="en-US" sz="2400">
                <a:solidFill>
                  <a:srgbClr val="000000"/>
                </a:solidFill>
                <a:ea typeface="HGS創英角ｺﾞｼｯｸUB" pitchFamily="50" charset="-128"/>
              </a:rPr>
              <a:t>上場子会社をどう見るか</a:t>
            </a:r>
          </a:p>
          <a:p>
            <a:pPr lvl="1" eaLnBrk="1" hangingPunct="1">
              <a:spcBef>
                <a:spcPct val="50000"/>
              </a:spcBef>
              <a:buFont typeface="Wingdings" pitchFamily="2" charset="2"/>
              <a:buChar char="ü"/>
            </a:pPr>
            <a:r>
              <a:rPr lang="ja-JP" altLang="en-US" sz="2400">
                <a:solidFill>
                  <a:srgbClr val="000000"/>
                </a:solidFill>
                <a:ea typeface="HGS創英角ｺﾞｼｯｸUB" pitchFamily="50" charset="-128"/>
              </a:rPr>
              <a:t>子会社上場に対する株式市場の評価</a:t>
            </a:r>
          </a:p>
          <a:p>
            <a:pPr eaLnBrk="1" hangingPunct="1">
              <a:spcBef>
                <a:spcPct val="50000"/>
              </a:spcBef>
              <a:buFont typeface="Wingdings" pitchFamily="2" charset="2"/>
              <a:buChar char="Ø"/>
            </a:pPr>
            <a:r>
              <a:rPr lang="ja-JP" altLang="en-US" sz="2400">
                <a:solidFill>
                  <a:srgbClr val="808080"/>
                </a:solidFill>
                <a:ea typeface="HGS創英角ｺﾞｼｯｸUB" pitchFamily="50" charset="-128"/>
              </a:rPr>
              <a:t>配当政策を評価する</a:t>
            </a:r>
          </a:p>
          <a:p>
            <a:pPr lvl="1" eaLnBrk="1" hangingPunct="1">
              <a:spcBef>
                <a:spcPct val="50000"/>
              </a:spcBef>
              <a:buFont typeface="Wingdings" pitchFamily="2" charset="2"/>
              <a:buChar char="ü"/>
            </a:pPr>
            <a:r>
              <a:rPr lang="ja-JP" altLang="en-US" sz="2400">
                <a:solidFill>
                  <a:srgbClr val="808080"/>
                </a:solidFill>
                <a:ea typeface="HGS創英角ｺﾞｼｯｸUB" pitchFamily="50" charset="-128"/>
              </a:rPr>
              <a:t>連結配当政策</a:t>
            </a:r>
          </a:p>
          <a:p>
            <a:pPr lvl="1" eaLnBrk="1" hangingPunct="1">
              <a:spcBef>
                <a:spcPct val="50000"/>
              </a:spcBef>
              <a:buFont typeface="Wingdings" pitchFamily="2" charset="2"/>
              <a:buChar char="ü"/>
            </a:pPr>
            <a:r>
              <a:rPr lang="ja-JP" altLang="en-US" sz="2400">
                <a:solidFill>
                  <a:srgbClr val="808080"/>
                </a:solidFill>
                <a:ea typeface="HGS創英角ｺﾞｼｯｸUB" pitchFamily="50" charset="-128"/>
              </a:rPr>
              <a:t>グループ経営と配当政策</a:t>
            </a:r>
          </a:p>
        </p:txBody>
      </p:sp>
    </p:spTree>
    <p:extLst>
      <p:ext uri="{BB962C8B-B14F-4D97-AF65-F5344CB8AC3E}">
        <p14:creationId xmlns:p14="http://schemas.microsoft.com/office/powerpoint/2010/main" val="3412162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395288" y="44450"/>
            <a:ext cx="8229600" cy="822325"/>
          </a:xfrm>
        </p:spPr>
        <p:txBody>
          <a:bodyPr/>
          <a:lstStyle/>
          <a:p>
            <a:pPr algn="l"/>
            <a:r>
              <a:rPr lang="ja-JP" altLang="en-US" sz="2800" smtClean="0">
                <a:latin typeface="HGP創英角ｺﾞｼｯｸUB" pitchFamily="50" charset="-128"/>
                <a:ea typeface="HGP創英角ｺﾞｼｯｸUB" pitchFamily="50" charset="-128"/>
              </a:rPr>
              <a:t>上場子会社数の推移</a:t>
            </a:r>
          </a:p>
        </p:txBody>
      </p:sp>
      <p:sp>
        <p:nvSpPr>
          <p:cNvPr id="246787" name="AutoShape 3"/>
          <p:cNvSpPr>
            <a:spLocks noChangeArrowheads="1"/>
          </p:cNvSpPr>
          <p:nvPr/>
        </p:nvSpPr>
        <p:spPr bwMode="auto">
          <a:xfrm>
            <a:off x="285750" y="836613"/>
            <a:ext cx="8534400" cy="6985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endParaRPr lang="ja-JP" altLang="en-US" sz="1800" smtClean="0">
              <a:solidFill>
                <a:srgbClr val="000000"/>
              </a:solidFill>
              <a:ea typeface="HGS創英角ｺﾞｼｯｸUB" pitchFamily="50" charset="-128"/>
            </a:endParaRPr>
          </a:p>
        </p:txBody>
      </p:sp>
      <p:graphicFrame>
        <p:nvGraphicFramePr>
          <p:cNvPr id="246788" name="Object 106"/>
          <p:cNvGraphicFramePr>
            <a:graphicFrameLocks noChangeAspect="1"/>
          </p:cNvGraphicFramePr>
          <p:nvPr/>
        </p:nvGraphicFramePr>
        <p:xfrm>
          <a:off x="168275" y="1393825"/>
          <a:ext cx="8534400" cy="4733925"/>
        </p:xfrm>
        <a:graphic>
          <a:graphicData uri="http://schemas.openxmlformats.org/presentationml/2006/ole">
            <mc:AlternateContent xmlns:mc="http://schemas.openxmlformats.org/markup-compatibility/2006">
              <mc:Choice xmlns:v="urn:schemas-microsoft-com:vml" Requires="v">
                <p:oleObj spid="_x0000_s56352" name="グラフ" r:id="rId4" imgW="8534310" imgH="4733910" progId="MSGraph.Chart.8">
                  <p:embed followColorScheme="full"/>
                </p:oleObj>
              </mc:Choice>
              <mc:Fallback>
                <p:oleObj name="グラフ" r:id="rId4" imgW="8534310" imgH="4733910" progId="MSGraph.Chart.8">
                  <p:embed followColorScheme="full"/>
                  <p:pic>
                    <p:nvPicPr>
                      <p:cNvPr id="0" name=""/>
                      <p:cNvPicPr>
                        <a:picLocks noChangeAspect="1" noChangeArrowheads="1"/>
                      </p:cNvPicPr>
                      <p:nvPr/>
                    </p:nvPicPr>
                    <p:blipFill>
                      <a:blip r:embed="rId5"/>
                      <a:srcRect/>
                      <a:stretch>
                        <a:fillRect/>
                      </a:stretch>
                    </p:blipFill>
                    <p:spPr bwMode="auto">
                      <a:xfrm>
                        <a:off x="168275" y="1393825"/>
                        <a:ext cx="8534400" cy="473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88170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2440" y="32433"/>
            <a:ext cx="3906949" cy="622998"/>
          </a:xfrm>
        </p:spPr>
        <p:txBody>
          <a:bodyPr/>
          <a:lstStyle/>
          <a:p>
            <a:r>
              <a:rPr kumimoji="1" lang="en-US" altLang="ja-JP" sz="2800" dirty="0" smtClean="0"/>
              <a:t>HFLP</a:t>
            </a:r>
            <a:r>
              <a:rPr kumimoji="1" lang="ja-JP" altLang="en-US" sz="2800" dirty="0" smtClean="0"/>
              <a:t>　</a:t>
            </a:r>
            <a:r>
              <a:rPr kumimoji="1" lang="en-US" altLang="ja-JP" sz="2800" dirty="0" smtClean="0"/>
              <a:t>B</a:t>
            </a:r>
            <a:r>
              <a:rPr kumimoji="1" lang="ja-JP" altLang="en-US" sz="2800" dirty="0" smtClean="0"/>
              <a:t>　カリキュラム</a:t>
            </a:r>
            <a:endParaRPr kumimoji="1" lang="ja-JP" altLang="en-US" sz="2800" dirty="0"/>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3</a:t>
            </a:fld>
            <a:endParaRPr lang="en-US" altLang="ja-JP" dirty="0">
              <a:solidFill>
                <a:srgbClr val="000000"/>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009306245"/>
              </p:ext>
            </p:extLst>
          </p:nvPr>
        </p:nvGraphicFramePr>
        <p:xfrm>
          <a:off x="107576" y="689472"/>
          <a:ext cx="8928848" cy="6004560"/>
        </p:xfrm>
        <a:graphic>
          <a:graphicData uri="http://schemas.openxmlformats.org/drawingml/2006/table">
            <a:tbl>
              <a:tblPr firstRow="1" bandRow="1">
                <a:tableStyleId>{5C22544A-7EE6-4342-B048-85BDC9FD1C3A}</a:tableStyleId>
              </a:tblPr>
              <a:tblGrid>
                <a:gridCol w="292448"/>
                <a:gridCol w="783565"/>
                <a:gridCol w="711200"/>
                <a:gridCol w="1778000"/>
                <a:gridCol w="798680"/>
                <a:gridCol w="342715"/>
                <a:gridCol w="877349"/>
                <a:gridCol w="813375"/>
                <a:gridCol w="1654167"/>
                <a:gridCol w="877349"/>
              </a:tblGrid>
              <a:tr h="251239">
                <a:tc>
                  <a:txBody>
                    <a:bodyPr/>
                    <a:lstStyle/>
                    <a:p>
                      <a:pPr algn="ctr"/>
                      <a:r>
                        <a:rPr kumimoji="1" lang="ja-JP" altLang="en-US" sz="1200" b="0" dirty="0" smtClean="0">
                          <a:solidFill>
                            <a:schemeClr val="tx1"/>
                          </a:solidFill>
                        </a:rPr>
                        <a:t>回</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smtClean="0">
                          <a:solidFill>
                            <a:schemeClr val="tx1"/>
                          </a:solidFill>
                        </a:rPr>
                        <a:t>日程</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smtClean="0">
                          <a:solidFill>
                            <a:schemeClr val="tx1"/>
                          </a:solidFill>
                        </a:rPr>
                        <a:t>時間</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smtClean="0">
                          <a:solidFill>
                            <a:schemeClr val="tx1"/>
                          </a:solidFill>
                        </a:rPr>
                        <a:t>テーマ</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smtClean="0">
                          <a:solidFill>
                            <a:schemeClr val="tx1"/>
                          </a:solidFill>
                        </a:rPr>
                        <a:t>場所</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smtClean="0">
                          <a:solidFill>
                            <a:schemeClr val="tx1"/>
                          </a:solidFill>
                        </a:rPr>
                        <a:t>回</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smtClean="0">
                          <a:solidFill>
                            <a:schemeClr val="tx1"/>
                          </a:solidFill>
                        </a:rPr>
                        <a:t>日程</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smtClean="0">
                          <a:solidFill>
                            <a:schemeClr val="tx1"/>
                          </a:solidFill>
                        </a:rPr>
                        <a:t>時間</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smtClean="0">
                          <a:solidFill>
                            <a:schemeClr val="tx1"/>
                          </a:solidFill>
                        </a:rPr>
                        <a:t>テーマ</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smtClean="0">
                          <a:solidFill>
                            <a:schemeClr val="tx1"/>
                          </a:solidFill>
                        </a:rPr>
                        <a:t>場所</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rowSpan="4">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50" kern="100">
                          <a:effectLst/>
                          <a:latin typeface="HGP正楷書体" panose="03000600000000000000" pitchFamily="66" charset="-128"/>
                          <a:ea typeface="HGP正楷書体" panose="03000600000000000000" pitchFamily="66" charset="-128"/>
                          <a:cs typeface="Times New Roman" panose="02020603050405020304" pitchFamily="18" charset="0"/>
                        </a:rPr>
                        <a:t>9/7</a:t>
                      </a:r>
                      <a:r>
                        <a:rPr lang="ja-JP" sz="1050" kern="100">
                          <a:effectLst/>
                          <a:latin typeface="HGP正楷書体" panose="03000600000000000000" pitchFamily="66" charset="-128"/>
                          <a:ea typeface="HGP正楷書体" panose="03000600000000000000" pitchFamily="66" charset="-128"/>
                          <a:cs typeface="Times New Roman" panose="02020603050405020304" pitchFamily="18" charset="0"/>
                        </a:rPr>
                        <a:t>（金）</a:t>
                      </a: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18-21</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rPr>
                        <a:t>ガイダンス・懇親会</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ベルサ日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6</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11/30(</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金</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18-21</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マーケティング</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smtClean="0">
                          <a:latin typeface="Times New Roman" panose="02020603050405020304" pitchFamily="18" charset="0"/>
                          <a:ea typeface="HGP正楷書体" panose="03000600000000000000" pitchFamily="66" charset="-128"/>
                          <a:cs typeface="Times New Roman" panose="02020603050405020304" pitchFamily="18" charset="0"/>
                        </a:rPr>
                        <a:t>ベルサ日</a:t>
                      </a:r>
                      <a:endPar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vMerge="1">
                  <a:txBody>
                    <a:bodyPr/>
                    <a:lstStyle/>
                    <a:p>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50" kern="100">
                          <a:effectLst/>
                          <a:latin typeface="HGP正楷書体" panose="03000600000000000000" pitchFamily="66" charset="-128"/>
                          <a:ea typeface="HGP正楷書体" panose="03000600000000000000" pitchFamily="66" charset="-128"/>
                          <a:cs typeface="Times New Roman" panose="02020603050405020304" pitchFamily="18" charset="0"/>
                        </a:rPr>
                        <a:t>9/8</a:t>
                      </a:r>
                      <a:r>
                        <a:rPr lang="ja-JP" sz="1050" kern="100">
                          <a:effectLst/>
                          <a:latin typeface="HGP正楷書体" panose="03000600000000000000" pitchFamily="66" charset="-128"/>
                          <a:ea typeface="HGP正楷書体" panose="03000600000000000000" pitchFamily="66" charset="-128"/>
                          <a:cs typeface="Times New Roman" panose="02020603050405020304" pitchFamily="18" charset="0"/>
                        </a:rPr>
                        <a:t>（土）</a:t>
                      </a: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9-12</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alt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企業価値経営論</a:t>
                      </a:r>
                      <a:r>
                        <a:rPr lang="en-US" alt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Ⅰ</a:t>
                      </a:r>
                      <a:endParaRPr lang="ja-JP" alt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12/1(</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9-12</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リスク管理</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smtClean="0">
                          <a:latin typeface="Times New Roman" panose="02020603050405020304" pitchFamily="18" charset="0"/>
                          <a:ea typeface="HGP正楷書体" panose="03000600000000000000" pitchFamily="66" charset="-128"/>
                          <a:cs typeface="Times New Roman" panose="02020603050405020304" pitchFamily="18" charset="0"/>
                        </a:rPr>
                        <a:t>ベルサ日</a:t>
                      </a:r>
                      <a:endPar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vMerge="1">
                  <a:txBody>
                    <a:bodyPr/>
                    <a:lstStyle/>
                    <a:p>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50" kern="100">
                          <a:effectLst/>
                          <a:latin typeface="HGP正楷書体" panose="03000600000000000000" pitchFamily="66" charset="-128"/>
                          <a:ea typeface="HGP正楷書体" panose="03000600000000000000" pitchFamily="66" charset="-128"/>
                          <a:cs typeface="Times New Roman" panose="02020603050405020304" pitchFamily="18" charset="0"/>
                        </a:rPr>
                        <a:t>9/8</a:t>
                      </a:r>
                      <a:r>
                        <a:rPr lang="ja-JP" sz="1050" kern="100">
                          <a:effectLst/>
                          <a:latin typeface="HGP正楷書体" panose="03000600000000000000" pitchFamily="66" charset="-128"/>
                          <a:ea typeface="HGP正楷書体" panose="03000600000000000000" pitchFamily="66" charset="-128"/>
                          <a:cs typeface="Times New Roman" panose="02020603050405020304" pitchFamily="18" charset="0"/>
                        </a:rPr>
                        <a:t>（土）</a:t>
                      </a: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13-16</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rPr>
                        <a:t>企業価値</a:t>
                      </a:r>
                      <a:r>
                        <a:rPr 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経営論</a:t>
                      </a:r>
                      <a:r>
                        <a:rPr lang="en-US" alt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Ⅱ</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smtClean="0">
                          <a:latin typeface="Times New Roman" panose="02020603050405020304" pitchFamily="18" charset="0"/>
                          <a:ea typeface="HGP正楷書体" panose="03000600000000000000" pitchFamily="66" charset="-128"/>
                          <a:cs typeface="Times New Roman" panose="02020603050405020304" pitchFamily="18" charset="0"/>
                        </a:rPr>
                        <a:t>12/1(</a:t>
                      </a:r>
                      <a:r>
                        <a:rPr kumimoji="1" lang="ja-JP" altLang="en-US" sz="1200" smtClean="0">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20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13-16</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000" kern="100" dirty="0">
                          <a:effectLst/>
                          <a:latin typeface="Times New Roman" panose="02020603050405020304" pitchFamily="18" charset="0"/>
                          <a:ea typeface="HGP正楷書体" panose="03000600000000000000" pitchFamily="66" charset="-128"/>
                          <a:cs typeface="Times New Roman" panose="02020603050405020304" pitchFamily="18" charset="0"/>
                        </a:rPr>
                        <a:t>M&amp;</a:t>
                      </a:r>
                      <a:r>
                        <a:rPr lang="en-US"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a:t>
                      </a:r>
                      <a:r>
                        <a:rPr 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Ⅱ</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smtClean="0">
                          <a:latin typeface="Times New Roman" panose="02020603050405020304" pitchFamily="18" charset="0"/>
                          <a:ea typeface="HGP正楷書体" panose="03000600000000000000" pitchFamily="66" charset="-128"/>
                          <a:cs typeface="Times New Roman" panose="02020603050405020304" pitchFamily="18" charset="0"/>
                        </a:rPr>
                        <a:t>ベルサ日</a:t>
                      </a:r>
                      <a:endPar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239">
                <a:tc vMerge="1">
                  <a:txBody>
                    <a:bodyPr/>
                    <a:lstStyle/>
                    <a:p>
                      <a:endParaRPr kumimoji="1" lang="ja-JP" altLang="en-US"/>
                    </a:p>
                  </a:txBody>
                  <a:tcPr/>
                </a:tc>
                <a:tc>
                  <a:txBody>
                    <a:bodyPr/>
                    <a:lstStyle/>
                    <a:p>
                      <a:pPr algn="just">
                        <a:spcAft>
                          <a:spcPts val="0"/>
                        </a:spcAft>
                      </a:pPr>
                      <a:r>
                        <a:rPr lang="en-US" sz="1050" kern="100" dirty="0">
                          <a:effectLst/>
                          <a:latin typeface="HGP正楷書体" panose="03000600000000000000" pitchFamily="66" charset="-128"/>
                          <a:ea typeface="HGP正楷書体" panose="03000600000000000000" pitchFamily="66" charset="-128"/>
                          <a:cs typeface="Times New Roman" panose="02020603050405020304" pitchFamily="18" charset="0"/>
                        </a:rPr>
                        <a:t>9/8</a:t>
                      </a:r>
                      <a:r>
                        <a:rPr lang="ja-JP" sz="1050" kern="100" dirty="0">
                          <a:effectLst/>
                          <a:latin typeface="HGP正楷書体" panose="03000600000000000000" pitchFamily="66" charset="-128"/>
                          <a:ea typeface="HGP正楷書体" panose="03000600000000000000" pitchFamily="66" charset="-128"/>
                          <a:cs typeface="Times New Roman" panose="02020603050405020304" pitchFamily="18" charset="0"/>
                        </a:rPr>
                        <a:t>（土）</a:t>
                      </a: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16-17</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00" kern="100" dirty="0">
                          <a:effectLst/>
                          <a:latin typeface="Times New Roman" panose="02020603050405020304" pitchFamily="18" charset="0"/>
                          <a:ea typeface="HGP正楷書体" panose="03000600000000000000" pitchFamily="66" charset="-128"/>
                          <a:cs typeface="Times New Roman" panose="02020603050405020304" pitchFamily="18" charset="0"/>
                        </a:rPr>
                        <a:t>Workshop</a:t>
                      </a:r>
                      <a:r>
                        <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rPr>
                        <a:t>ガイダンス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12/1(</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16-18</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000" kern="100" dirty="0">
                          <a:effectLst/>
                          <a:latin typeface="Times New Roman" panose="02020603050405020304" pitchFamily="18" charset="0"/>
                          <a:ea typeface="HGP正楷書体" panose="03000600000000000000" pitchFamily="66" charset="-128"/>
                          <a:cs typeface="Times New Roman" panose="02020603050405020304" pitchFamily="18" charset="0"/>
                        </a:rPr>
                        <a:t>Workshop</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ベルサ日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239">
                <a:tc>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9/22(</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9-16</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Follow up</a:t>
                      </a:r>
                      <a:r>
                        <a:rPr lang="ja-JP" altLang="en-US"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ｾｯｼｮﾝ</a:t>
                      </a:r>
                      <a:r>
                        <a:rPr 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t>
                      </a:r>
                      <a:r>
                        <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rPr>
                        <a:t>会計</a:t>
                      </a:r>
                      <a:r>
                        <a:rPr 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7</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12/15(</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9-18</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altLang="ja-JP" sz="1000" kern="100" baseline="0" dirty="0" err="1"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M&amp;AⅢ</a:t>
                      </a:r>
                      <a:r>
                        <a:rPr lang="ja-JP" altLang="en-US" sz="1000" kern="100" baseline="0" dirty="0"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　</a:t>
                      </a:r>
                      <a:r>
                        <a:rPr lang="en-US" altLang="ja-JP" sz="1000" kern="100" baseline="0" dirty="0"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  </a:t>
                      </a:r>
                      <a:r>
                        <a:rPr lang="en-US" sz="1000" kern="100" dirty="0"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CEO/CFO Lecture</a:t>
                      </a:r>
                      <a:endParaRPr 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国立・マキ</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2</a:t>
                      </a:r>
                      <a:endPar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9/</a:t>
                      </a:r>
                      <a:r>
                        <a:rPr lang="en-US" altLang="ja-JP"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28</a:t>
                      </a:r>
                      <a:r>
                        <a:rPr lang="ja-JP"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t>
                      </a:r>
                      <a:r>
                        <a:rPr lang="ja-JP" altLang="en-US"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金</a:t>
                      </a:r>
                      <a:r>
                        <a:rPr lang="ja-JP"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t>
                      </a:r>
                      <a:endParaRPr lang="ja-JP" sz="11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18-21</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rPr>
                        <a:t>ファンダメンタル</a:t>
                      </a:r>
                      <a:r>
                        <a:rPr 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分析Ⅰ</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学術・特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12/16(</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日</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9-12</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CEO/CFO </a:t>
                      </a:r>
                      <a:r>
                        <a:rPr lang="en-US" sz="1000" kern="100" dirty="0"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Lecture</a:t>
                      </a:r>
                      <a:endParaRPr 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国立・マキ</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9/29</a:t>
                      </a:r>
                      <a:r>
                        <a:rPr lang="ja-JP"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t>
                      </a:r>
                      <a:r>
                        <a:rPr lang="ja-JP" altLang="en-US"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土</a:t>
                      </a:r>
                      <a:r>
                        <a:rPr lang="ja-JP"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t>
                      </a:r>
                      <a:endParaRPr lang="ja-JP" sz="11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9-12</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rPr>
                        <a:t>ファンダメンタル分析</a:t>
                      </a:r>
                      <a:r>
                        <a:rPr 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Ⅰ</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8</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1/25(</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金</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18-21</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IT</a:t>
                      </a:r>
                      <a:r>
                        <a:rPr 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システムと企業</a:t>
                      </a:r>
                      <a:r>
                        <a:rPr lang="ja-JP" sz="1000" kern="100" dirty="0"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価値</a:t>
                      </a:r>
                      <a:endParaRPr 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丸・コン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altLang="ja-JP" sz="1100" kern="100" smtClean="0">
                          <a:effectLst/>
                          <a:latin typeface="Times New Roman" panose="02020603050405020304" pitchFamily="18" charset="0"/>
                          <a:ea typeface="HGP正楷書体" panose="03000600000000000000" pitchFamily="66" charset="-128"/>
                          <a:cs typeface="Times New Roman" panose="02020603050405020304" pitchFamily="18" charset="0"/>
                        </a:rPr>
                        <a:t>9/29</a:t>
                      </a:r>
                      <a:r>
                        <a:rPr lang="ja-JP" altLang="ja-JP" sz="1100" kern="100" smtClean="0">
                          <a:effectLst/>
                          <a:latin typeface="Times New Roman" panose="02020603050405020304" pitchFamily="18" charset="0"/>
                          <a:ea typeface="HGP正楷書体" panose="03000600000000000000" pitchFamily="66" charset="-128"/>
                          <a:cs typeface="Times New Roman" panose="02020603050405020304" pitchFamily="18" charset="0"/>
                        </a:rPr>
                        <a:t>（</a:t>
                      </a:r>
                      <a:r>
                        <a:rPr lang="ja-JP" altLang="en-US" sz="1100" kern="100" smtClean="0">
                          <a:effectLst/>
                          <a:latin typeface="Times New Roman" panose="02020603050405020304" pitchFamily="18" charset="0"/>
                          <a:ea typeface="HGP正楷書体" panose="03000600000000000000" pitchFamily="66" charset="-128"/>
                          <a:cs typeface="Times New Roman" panose="02020603050405020304" pitchFamily="18" charset="0"/>
                        </a:rPr>
                        <a:t>土</a:t>
                      </a:r>
                      <a:r>
                        <a:rPr lang="ja-JP" altLang="ja-JP" sz="1100" kern="100" smtClean="0">
                          <a:effectLst/>
                          <a:latin typeface="Times New Roman" panose="02020603050405020304" pitchFamily="18" charset="0"/>
                          <a:ea typeface="HGP正楷書体" panose="03000600000000000000" pitchFamily="66" charset="-128"/>
                          <a:cs typeface="Times New Roman" panose="02020603050405020304" pitchFamily="18" charset="0"/>
                        </a:rPr>
                        <a:t>）</a:t>
                      </a:r>
                      <a:endParaRPr lang="ja-JP" altLang="ja-JP" sz="11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13-16</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rPr>
                        <a:t>ファンダメンタル分析</a:t>
                      </a:r>
                      <a:r>
                        <a:rPr 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Ⅰ</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1/26(</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9-12</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altLang="ja-JP" sz="1000" kern="100" dirty="0"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Tax </a:t>
                      </a:r>
                      <a:r>
                        <a:rPr lang="en-US" altLang="ja-JP" sz="1000" kern="100" dirty="0" err="1"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PlanningⅠ</a:t>
                      </a:r>
                      <a:endParaRPr lang="ja-JP" alt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altLang="ja-JP"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9/29</a:t>
                      </a:r>
                      <a:r>
                        <a:rPr lang="ja-JP" altLang="ja-JP"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t>
                      </a:r>
                      <a:r>
                        <a:rPr lang="ja-JP" altLang="en-US"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土</a:t>
                      </a:r>
                      <a:r>
                        <a:rPr lang="ja-JP" altLang="ja-JP"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t>
                      </a:r>
                      <a:endParaRPr lang="ja-JP" altLang="ja-JP" sz="11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16-18</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00" kern="100" dirty="0">
                          <a:effectLst/>
                          <a:latin typeface="Times New Roman" panose="02020603050405020304" pitchFamily="18" charset="0"/>
                          <a:ea typeface="HGP正楷書体" panose="03000600000000000000" pitchFamily="66" charset="-128"/>
                          <a:cs typeface="Times New Roman" panose="02020603050405020304" pitchFamily="18" charset="0"/>
                        </a:rPr>
                        <a:t>Workshop </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1/26(</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13-16</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altLang="ja-JP" sz="1000" kern="100" dirty="0"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Tax </a:t>
                      </a:r>
                      <a:r>
                        <a:rPr lang="en-US" altLang="ja-JP" sz="1000" kern="100" dirty="0" err="1"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PlanningⅡ</a:t>
                      </a:r>
                      <a:endParaRPr lang="ja-JP" alt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b</a:t>
                      </a:r>
                      <a:endPar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10/13(</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9-16</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spcAft>
                          <a:spcPts val="0"/>
                        </a:spcAft>
                      </a:pPr>
                      <a:r>
                        <a:rPr lang="en-US" sz="1000" kern="100" dirty="0" err="1" smtClean="0">
                          <a:effectLst/>
                          <a:latin typeface="Times New Roman" panose="02020603050405020304" pitchFamily="18" charset="0"/>
                          <a:ea typeface="HGP正楷書体" panose="03000600000000000000" pitchFamily="66" charset="-128"/>
                          <a:cs typeface="Times New Roman" panose="02020603050405020304" pitchFamily="18" charset="0"/>
                        </a:rPr>
                        <a:t>Followup</a:t>
                      </a:r>
                      <a:r>
                        <a:rPr lang="ja-JP" altLang="en-US"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ｾｯｼｮﾝ</a:t>
                      </a:r>
                      <a:r>
                        <a:rPr 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t>
                      </a:r>
                      <a:r>
                        <a:rPr lang="en-US" alt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Valuation</a:t>
                      </a:r>
                      <a:r>
                        <a:rPr 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1/26(</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16-18</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Workshop</a:t>
                      </a:r>
                      <a:endParaRPr 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6859">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3</a:t>
                      </a:r>
                      <a:endPar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smtClean="0">
                          <a:solidFill>
                            <a:schemeClr val="tx1"/>
                          </a:solidFill>
                          <a:latin typeface="Times New Roman" panose="02020603050405020304" pitchFamily="18" charset="0"/>
                          <a:ea typeface="HGP正楷書体" panose="03000600000000000000" pitchFamily="66" charset="-128"/>
                          <a:cs typeface="Times New Roman" panose="02020603050405020304" pitchFamily="18" charset="0"/>
                        </a:rPr>
                        <a:t>10/20(</a:t>
                      </a:r>
                      <a:r>
                        <a:rPr kumimoji="1" lang="ja-JP" altLang="en-US" sz="1100" dirty="0" smtClean="0">
                          <a:solidFill>
                            <a:schemeClr val="tx1"/>
                          </a:solidFill>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100" dirty="0" smtClean="0">
                          <a:solidFill>
                            <a:schemeClr val="tx1"/>
                          </a:solidFill>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100" dirty="0">
                        <a:solidFill>
                          <a:schemeClr val="tx1"/>
                        </a:solidFill>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9-18</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000" b="0" u="none" kern="100" dirty="0">
                          <a:effectLst/>
                          <a:latin typeface="Times New Roman" panose="02020603050405020304" pitchFamily="18" charset="0"/>
                          <a:ea typeface="HGP正楷書体" panose="03000600000000000000" pitchFamily="66" charset="-128"/>
                          <a:cs typeface="Times New Roman" panose="02020603050405020304" pitchFamily="18" charset="0"/>
                        </a:rPr>
                        <a:t>ファンダメンタル分析</a:t>
                      </a:r>
                      <a:r>
                        <a:rPr lang="ja-JP" sz="1000" b="0" u="none"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Ⅱ</a:t>
                      </a:r>
                      <a:endParaRPr lang="ja-JP" sz="1000" b="0" u="none"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p>
                      <a:pPr algn="just">
                        <a:spcAft>
                          <a:spcPts val="0"/>
                        </a:spcAft>
                      </a:pPr>
                      <a:r>
                        <a:rPr lang="ja-JP" altLang="en-US" sz="1000" b="0" u="none"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ｱﾅﾘｽﾄ</a:t>
                      </a:r>
                      <a:r>
                        <a:rPr lang="ja-JP" sz="1000" b="0" u="none"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に</a:t>
                      </a:r>
                      <a:r>
                        <a:rPr lang="ja-JP" sz="1000" b="0" u="none" kern="100" dirty="0">
                          <a:effectLst/>
                          <a:latin typeface="Times New Roman" panose="02020603050405020304" pitchFamily="18" charset="0"/>
                          <a:ea typeface="HGP正楷書体" panose="03000600000000000000" pitchFamily="66" charset="-128"/>
                          <a:cs typeface="Times New Roman" panose="02020603050405020304" pitchFamily="18" charset="0"/>
                        </a:rPr>
                        <a:t>よる企業</a:t>
                      </a:r>
                      <a:r>
                        <a:rPr lang="ja-JP" sz="1000" b="0" u="none"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評価</a:t>
                      </a:r>
                      <a:endParaRPr lang="ja-JP" sz="1000" b="0" u="none"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p>
                      <a:pPr algn="just">
                        <a:spcAft>
                          <a:spcPts val="0"/>
                        </a:spcAft>
                      </a:pPr>
                      <a:r>
                        <a:rPr lang="ja-JP" altLang="en-US" sz="1000" b="0" u="none"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ｺｰﾎﾟﾚｰﾄﾌｧｲﾅﾝｽ</a:t>
                      </a:r>
                      <a:endParaRPr lang="ja-JP" sz="1000" b="0" u="none"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9</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2/8(</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金</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18-21</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CEO/CFO </a:t>
                      </a:r>
                      <a:r>
                        <a:rPr lang="en-US" sz="1000" kern="100" dirty="0"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Lecture</a:t>
                      </a:r>
                      <a:endParaRPr 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学術・特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smtClean="0">
                          <a:solidFill>
                            <a:schemeClr val="tx1"/>
                          </a:solidFill>
                          <a:latin typeface="Times New Roman" panose="02020603050405020304" pitchFamily="18" charset="0"/>
                          <a:ea typeface="HGP正楷書体" panose="03000600000000000000" pitchFamily="66" charset="-128"/>
                          <a:cs typeface="Times New Roman" panose="02020603050405020304" pitchFamily="18" charset="0"/>
                        </a:rPr>
                        <a:t>10/21(</a:t>
                      </a:r>
                      <a:r>
                        <a:rPr kumimoji="1" lang="ja-JP" altLang="en-US" sz="1100" dirty="0" smtClean="0">
                          <a:solidFill>
                            <a:schemeClr val="tx1"/>
                          </a:solidFill>
                          <a:latin typeface="Times New Roman" panose="02020603050405020304" pitchFamily="18" charset="0"/>
                          <a:ea typeface="HGP正楷書体" panose="03000600000000000000" pitchFamily="66" charset="-128"/>
                          <a:cs typeface="Times New Roman" panose="02020603050405020304" pitchFamily="18" charset="0"/>
                        </a:rPr>
                        <a:t>日</a:t>
                      </a:r>
                      <a:r>
                        <a:rPr kumimoji="1" lang="en-US" altLang="ja-JP" sz="1100" dirty="0" smtClean="0">
                          <a:solidFill>
                            <a:schemeClr val="tx1"/>
                          </a:solidFill>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100" dirty="0">
                        <a:solidFill>
                          <a:schemeClr val="tx1"/>
                        </a:solidFill>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9-12</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000" kern="100" dirty="0">
                          <a:effectLst/>
                          <a:latin typeface="Times New Roman" panose="02020603050405020304" pitchFamily="18" charset="0"/>
                          <a:ea typeface="HGP正楷書体" panose="03000600000000000000" pitchFamily="66" charset="-128"/>
                          <a:cs typeface="Times New Roman" panose="02020603050405020304" pitchFamily="18" charset="0"/>
                        </a:rPr>
                        <a:t>CEO/CFO </a:t>
                      </a:r>
                      <a:r>
                        <a:rPr lang="en-US"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Lecture</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2/9(</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9-12</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000" kern="100" dirty="0"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交渉論</a:t>
                      </a:r>
                      <a:endParaRPr 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rowSpan="4">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4</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11/2</a:t>
                      </a:r>
                      <a:r>
                        <a:rPr lang="ja-JP"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t>
                      </a:r>
                      <a:r>
                        <a:rPr lang="ja-JP" sz="1100" kern="100" dirty="0">
                          <a:effectLst/>
                          <a:latin typeface="Times New Roman" panose="02020603050405020304" pitchFamily="18" charset="0"/>
                          <a:ea typeface="HGP正楷書体" panose="03000600000000000000" pitchFamily="66" charset="-128"/>
                          <a:cs typeface="Times New Roman" panose="02020603050405020304" pitchFamily="18" charset="0"/>
                        </a:rPr>
                        <a:t>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18-21</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rPr>
                        <a:t>経営</a:t>
                      </a:r>
                      <a:r>
                        <a:rPr 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戦略論</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学術・中</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4</a:t>
                      </a:r>
                      <a:endPar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2/9(</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13-16</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ESG</a:t>
                      </a:r>
                      <a:r>
                        <a:rPr lang="ja-JP" sz="1000" kern="100" dirty="0"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エンゲージメント</a:t>
                      </a:r>
                      <a:endParaRPr 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vMerge="1">
                  <a:txBody>
                    <a:bodyPr/>
                    <a:lstStyle/>
                    <a:p>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11/3</a:t>
                      </a:r>
                      <a:r>
                        <a:rPr lang="ja-JP"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t>
                      </a:r>
                      <a:r>
                        <a:rPr lang="ja-JP" sz="1100" kern="100" dirty="0">
                          <a:effectLst/>
                          <a:latin typeface="Times New Roman" panose="02020603050405020304" pitchFamily="18" charset="0"/>
                          <a:ea typeface="HGP正楷書体" panose="03000600000000000000" pitchFamily="66" charset="-128"/>
                          <a:cs typeface="Times New Roman" panose="02020603050405020304" pitchFamily="18" charset="0"/>
                        </a:rPr>
                        <a:t>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9-12</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00" kern="100" dirty="0">
                          <a:effectLst/>
                          <a:latin typeface="Times New Roman" panose="02020603050405020304" pitchFamily="18" charset="0"/>
                          <a:ea typeface="HGP正楷書体" panose="03000600000000000000" pitchFamily="66" charset="-128"/>
                          <a:cs typeface="Times New Roman" panose="02020603050405020304" pitchFamily="18" charset="0"/>
                        </a:rPr>
                        <a:t>M&amp;</a:t>
                      </a:r>
                      <a:r>
                        <a:rPr lang="en-US"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a:t>
                      </a:r>
                      <a:r>
                        <a:rPr 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Ⅰ</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2/9(</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16-18</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Workshop</a:t>
                      </a:r>
                      <a:endParaRPr 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学術・会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vMerge="1">
                  <a:txBody>
                    <a:bodyPr/>
                    <a:lstStyle/>
                    <a:p>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altLang="ja-JP" sz="1100" kern="100" smtClean="0">
                          <a:effectLst/>
                          <a:latin typeface="Times New Roman" panose="02020603050405020304" pitchFamily="18" charset="0"/>
                          <a:ea typeface="HGP正楷書体" panose="03000600000000000000" pitchFamily="66" charset="-128"/>
                          <a:cs typeface="Times New Roman" panose="02020603050405020304" pitchFamily="18" charset="0"/>
                        </a:rPr>
                        <a:t>11/3</a:t>
                      </a:r>
                      <a:r>
                        <a:rPr lang="ja-JP" altLang="ja-JP" sz="1100" kern="100" smtClean="0">
                          <a:effectLst/>
                          <a:latin typeface="Times New Roman" panose="02020603050405020304" pitchFamily="18" charset="0"/>
                          <a:ea typeface="HGP正楷書体" panose="03000600000000000000" pitchFamily="66" charset="-128"/>
                          <a:cs typeface="Times New Roman" panose="02020603050405020304" pitchFamily="18" charset="0"/>
                        </a:rPr>
                        <a:t>（土）</a:t>
                      </a:r>
                      <a:endParaRPr lang="ja-JP" altLang="ja-JP" sz="11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13-16</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00" kern="100" dirty="0">
                          <a:effectLst/>
                          <a:latin typeface="Times New Roman" panose="02020603050405020304" pitchFamily="18" charset="0"/>
                          <a:ea typeface="HGP正楷書体" panose="03000600000000000000" pitchFamily="66" charset="-128"/>
                          <a:cs typeface="Times New Roman" panose="02020603050405020304" pitchFamily="18" charset="0"/>
                        </a:rPr>
                        <a:t>M&amp;</a:t>
                      </a:r>
                      <a:r>
                        <a:rPr lang="en-US"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a:t>
                      </a:r>
                      <a:r>
                        <a:rPr 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Ⅰ</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r>
                        <a:rPr kumimoji="1" lang="en-US" altLang="ja-JP" sz="1000" dirty="0" smtClean="0">
                          <a:latin typeface="Times New Roman" panose="02020603050405020304" pitchFamily="18" charset="0"/>
                          <a:ea typeface="HGP正楷書体" panose="03000600000000000000" pitchFamily="66" charset="-128"/>
                          <a:cs typeface="Times New Roman" panose="02020603050405020304" pitchFamily="18" charset="0"/>
                        </a:rPr>
                        <a:t>10</a:t>
                      </a:r>
                      <a:endParaRPr kumimoji="1" lang="ja-JP" altLang="en-US" sz="10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2/22(</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金</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18-21</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CEO/CFO </a:t>
                      </a:r>
                      <a:r>
                        <a:rPr lang="en-US" sz="1000" kern="100" dirty="0"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Lecture</a:t>
                      </a:r>
                      <a:endParaRPr 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丸・コン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vMerge="1">
                  <a:txBody>
                    <a:bodyPr/>
                    <a:lstStyle/>
                    <a:p>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altLang="ja-JP"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11/3</a:t>
                      </a:r>
                      <a:r>
                        <a:rPr lang="ja-JP" altLang="ja-JP"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（土）</a:t>
                      </a:r>
                      <a:endParaRPr lang="ja-JP" altLang="ja-JP" sz="11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latin typeface="Times New Roman" panose="02020603050405020304" pitchFamily="18" charset="0"/>
                          <a:ea typeface="HGP正楷書体" panose="03000600000000000000" pitchFamily="66" charset="-128"/>
                          <a:cs typeface="Times New Roman" panose="02020603050405020304" pitchFamily="18" charset="0"/>
                        </a:rPr>
                        <a:t>16-18</a:t>
                      </a:r>
                      <a:r>
                        <a:rPr kumimoji="1" lang="ja-JP" altLang="en-US" sz="10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0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00" kern="100" dirty="0">
                          <a:effectLst/>
                          <a:latin typeface="Times New Roman" panose="02020603050405020304" pitchFamily="18" charset="0"/>
                          <a:ea typeface="HGP正楷書体" panose="03000600000000000000" pitchFamily="66" charset="-128"/>
                          <a:cs typeface="Times New Roman" panose="02020603050405020304" pitchFamily="18" charset="0"/>
                        </a:rPr>
                        <a:t>Workshop </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HGP正楷書体" panose="03000600000000000000" pitchFamily="66" charset="-128"/>
                          <a:cs typeface="Times New Roman" panose="02020603050405020304" pitchFamily="18" charset="0"/>
                        </a:rPr>
                        <a:t>2/23(</a:t>
                      </a:r>
                      <a:r>
                        <a:rPr kumimoji="1" lang="ja-JP"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9-12</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投資家との</a:t>
                      </a:r>
                      <a:r>
                        <a:rPr lang="ja-JP" sz="1000" kern="100" dirty="0"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対話</a:t>
                      </a:r>
                      <a:endParaRPr 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rowSpan="4">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5</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1</a:t>
                      </a:r>
                      <a:r>
                        <a:rPr lang="en-US" altLang="ja-JP"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1</a:t>
                      </a:r>
                      <a:r>
                        <a:rPr lang="en-US"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/16</a:t>
                      </a:r>
                      <a:r>
                        <a:rPr lang="ja-JP" sz="11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t>
                      </a:r>
                      <a:r>
                        <a:rPr lang="ja-JP" sz="1100" kern="100" dirty="0">
                          <a:effectLst/>
                          <a:latin typeface="Times New Roman" panose="02020603050405020304" pitchFamily="18" charset="0"/>
                          <a:ea typeface="HGP正楷書体" panose="03000600000000000000" pitchFamily="66" charset="-128"/>
                          <a:cs typeface="Times New Roman" panose="02020603050405020304" pitchFamily="18" charset="0"/>
                        </a:rPr>
                        <a:t>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18-21</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altLang="en-US"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国際金融・為替リスク管理</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学術・特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HGP正楷書体" panose="03000600000000000000" pitchFamily="66" charset="-128"/>
                          <a:cs typeface="Times New Roman" panose="02020603050405020304" pitchFamily="18" charset="0"/>
                        </a:rPr>
                        <a:t>2/23(</a:t>
                      </a:r>
                      <a:r>
                        <a:rPr kumimoji="1" lang="ja-JP"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13-16</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投資家との</a:t>
                      </a:r>
                      <a:r>
                        <a:rPr lang="ja-JP" sz="1000" kern="100" dirty="0"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対話</a:t>
                      </a:r>
                      <a:endParaRPr 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vMerge="1">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5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1</a:t>
                      </a:r>
                      <a:r>
                        <a:rPr lang="en-US" altLang="ja-JP" sz="105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1</a:t>
                      </a:r>
                      <a:r>
                        <a:rPr lang="en-US" sz="105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t>
                      </a:r>
                      <a:r>
                        <a:rPr lang="en-US" altLang="ja-JP" sz="105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17</a:t>
                      </a:r>
                      <a:r>
                        <a:rPr lang="ja-JP" sz="105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a:t>
                      </a:r>
                      <a:r>
                        <a:rPr lang="ja-JP" sz="1050" kern="100" dirty="0">
                          <a:effectLst/>
                          <a:latin typeface="Times New Roman" panose="02020603050405020304" pitchFamily="18" charset="0"/>
                          <a:ea typeface="HGP正楷書体" panose="03000600000000000000" pitchFamily="66" charset="-128"/>
                          <a:cs typeface="Times New Roman" panose="02020603050405020304" pitchFamily="18" charset="0"/>
                        </a:rPr>
                        <a:t>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smtClean="0">
                          <a:latin typeface="Times New Roman" panose="02020603050405020304" pitchFamily="18" charset="0"/>
                          <a:ea typeface="HGP正楷書体" panose="03000600000000000000" pitchFamily="66" charset="-128"/>
                          <a:cs typeface="Times New Roman" panose="02020603050405020304" pitchFamily="18" charset="0"/>
                        </a:rPr>
                        <a:t>9-12</a:t>
                      </a:r>
                      <a:r>
                        <a:rPr kumimoji="1" lang="ja-JP" altLang="en-US" sz="105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05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altLang="en-US"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コーポレートファイナンス</a:t>
                      </a:r>
                      <a:r>
                        <a:rPr lang="en-US" altLang="ja-JP"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Ⅱ</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学術・特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HGP正楷書体" panose="03000600000000000000" pitchFamily="66" charset="-128"/>
                          <a:cs typeface="Times New Roman" panose="02020603050405020304" pitchFamily="18" charset="0"/>
                        </a:rPr>
                        <a:t>2/23(</a:t>
                      </a:r>
                      <a:r>
                        <a:rPr kumimoji="1" lang="ja-JP"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16-18</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Workshop</a:t>
                      </a:r>
                      <a:endParaRPr 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ﾌｫｰﾘｯｼ</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v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altLang="ja-JP" sz="1050" kern="100" smtClean="0">
                          <a:effectLst/>
                          <a:latin typeface="Times New Roman" panose="02020603050405020304" pitchFamily="18" charset="0"/>
                          <a:ea typeface="HGP正楷書体" panose="03000600000000000000" pitchFamily="66" charset="-128"/>
                          <a:cs typeface="Times New Roman" panose="02020603050405020304" pitchFamily="18" charset="0"/>
                        </a:rPr>
                        <a:t>11/17</a:t>
                      </a:r>
                      <a:r>
                        <a:rPr lang="ja-JP" altLang="ja-JP" sz="1050" kern="100" smtClean="0">
                          <a:effectLst/>
                          <a:latin typeface="Times New Roman" panose="02020603050405020304" pitchFamily="18" charset="0"/>
                          <a:ea typeface="HGP正楷書体" panose="03000600000000000000" pitchFamily="66" charset="-128"/>
                          <a:cs typeface="Times New Roman" panose="02020603050405020304" pitchFamily="18" charset="0"/>
                        </a:rPr>
                        <a:t>（土）</a:t>
                      </a:r>
                      <a:endParaRPr lang="ja-JP" altLang="ja-JP" sz="105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Times New Roman" panose="02020603050405020304" pitchFamily="18" charset="0"/>
                          <a:ea typeface="HGP正楷書体" panose="03000600000000000000" pitchFamily="66" charset="-128"/>
                          <a:cs typeface="Times New Roman" panose="02020603050405020304" pitchFamily="18" charset="0"/>
                        </a:rPr>
                        <a:t>13-16</a:t>
                      </a:r>
                      <a:r>
                        <a:rPr kumimoji="1" lang="ja-JP" altLang="en-US" sz="11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1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altLang="en-US" sz="100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格付け評価</a:t>
                      </a:r>
                      <a:endParaRPr lang="ja-JP" sz="100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学術・特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kumimoji="1" lang="en-US" altLang="ja-JP" sz="1000" dirty="0" smtClean="0">
                          <a:latin typeface="Times New Roman" panose="02020603050405020304" pitchFamily="18" charset="0"/>
                          <a:ea typeface="HGP正楷書体" panose="03000600000000000000" pitchFamily="66" charset="-128"/>
                          <a:cs typeface="Times New Roman" panose="02020603050405020304" pitchFamily="18" charset="0"/>
                        </a:rPr>
                        <a:t>11</a:t>
                      </a:r>
                      <a:endParaRPr kumimoji="1" lang="ja-JP" altLang="en-US" sz="10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3/8(</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金</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18-21</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altLang="ja-JP" sz="1000" kern="100" dirty="0" smtClean="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rPr>
                        <a:t>CEO/CFO Lecture</a:t>
                      </a:r>
                      <a:endParaRPr lang="ja-JP" altLang="ja-JP" sz="1000" kern="100" dirty="0">
                        <a:solidFill>
                          <a:schemeClr val="tx1"/>
                        </a:solidFill>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学術・特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239">
                <a:tc v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altLang="ja-JP" sz="105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11/17</a:t>
                      </a:r>
                      <a:r>
                        <a:rPr lang="ja-JP" altLang="ja-JP" sz="1050" kern="100" dirty="0" smtClean="0">
                          <a:effectLst/>
                          <a:latin typeface="Times New Roman" panose="02020603050405020304" pitchFamily="18" charset="0"/>
                          <a:ea typeface="HGP正楷書体" panose="03000600000000000000" pitchFamily="66" charset="-128"/>
                          <a:cs typeface="Times New Roman" panose="02020603050405020304" pitchFamily="18" charset="0"/>
                        </a:rPr>
                        <a:t>（土）</a:t>
                      </a:r>
                      <a:endParaRPr lang="ja-JP" altLang="ja-JP" sz="1050" kern="100" dirty="0">
                        <a:effectLst/>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smtClean="0">
                          <a:latin typeface="Times New Roman" panose="02020603050405020304" pitchFamily="18" charset="0"/>
                          <a:ea typeface="HGP正楷書体" panose="03000600000000000000" pitchFamily="66" charset="-128"/>
                          <a:cs typeface="Times New Roman" panose="02020603050405020304" pitchFamily="18" charset="0"/>
                        </a:rPr>
                        <a:t>16-18</a:t>
                      </a:r>
                      <a:r>
                        <a:rPr kumimoji="1" lang="ja-JP" altLang="en-US" sz="1000" smtClean="0">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0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smtClean="0">
                          <a:ln>
                            <a:noFill/>
                          </a:ln>
                          <a:solidFill>
                            <a:srgbClr val="000000"/>
                          </a:solidFill>
                          <a:effectLst/>
                          <a:uLnTx/>
                          <a:uFillTx/>
                          <a:latin typeface="Times New Roman" panose="02020603050405020304" pitchFamily="18" charset="0"/>
                          <a:ea typeface="HGP正楷書体" panose="03000600000000000000" pitchFamily="66" charset="-128"/>
                          <a:cs typeface="Times New Roman" panose="02020603050405020304" pitchFamily="18" charset="0"/>
                        </a:rPr>
                        <a:t>Workshop </a:t>
                      </a:r>
                      <a:endParaRPr kumimoji="1" lang="ja-JP" altLang="en-US" sz="1000" b="0" i="0" u="none" strike="noStrike" kern="100" cap="none" spc="0" normalizeH="0" baseline="0" noProof="0" dirty="0" smtClean="0">
                        <a:ln>
                          <a:noFill/>
                        </a:ln>
                        <a:solidFill>
                          <a:srgbClr val="000000"/>
                        </a:solidFill>
                        <a:effectLst/>
                        <a:uLnTx/>
                        <a:uFillTx/>
                        <a:latin typeface="Times New Roman" panose="02020603050405020304" pitchFamily="18" charset="0"/>
                        <a:ea typeface="HGP正楷書体" panose="03000600000000000000" pitchFamily="66"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学術・会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3/9(</a:t>
                      </a:r>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土</a:t>
                      </a:r>
                      <a:r>
                        <a:rPr kumimoji="1" lang="en-US" altLang="ja-JP" sz="1200" dirty="0" smtClean="0">
                          <a:latin typeface="Times New Roman" panose="02020603050405020304" pitchFamily="18" charset="0"/>
                          <a:ea typeface="HGP正楷書体" panose="03000600000000000000" pitchFamily="66" charset="-128"/>
                          <a:cs typeface="Times New Roman" panose="02020603050405020304" pitchFamily="18" charset="0"/>
                        </a:rPr>
                        <a:t>)</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solidFill>
                            <a:schemeClr val="tx1"/>
                          </a:solidFill>
                          <a:latin typeface="Times New Roman" panose="02020603050405020304" pitchFamily="18" charset="0"/>
                          <a:ea typeface="HGP正楷書体" panose="03000600000000000000" pitchFamily="66" charset="-128"/>
                          <a:cs typeface="Times New Roman" panose="02020603050405020304" pitchFamily="18" charset="0"/>
                        </a:rPr>
                        <a:t>9-18</a:t>
                      </a:r>
                      <a:r>
                        <a:rPr kumimoji="1" lang="ja-JP" altLang="en-US" sz="1200" dirty="0" smtClean="0">
                          <a:solidFill>
                            <a:schemeClr val="tx1"/>
                          </a:solidFill>
                          <a:latin typeface="Times New Roman" panose="02020603050405020304" pitchFamily="18" charset="0"/>
                          <a:ea typeface="HGP正楷書体" panose="03000600000000000000" pitchFamily="66" charset="-128"/>
                          <a:cs typeface="Times New Roman" panose="02020603050405020304" pitchFamily="18" charset="0"/>
                        </a:rPr>
                        <a:t>時</a:t>
                      </a:r>
                      <a:endParaRPr kumimoji="1" lang="ja-JP" altLang="en-US" sz="1200" dirty="0">
                        <a:solidFill>
                          <a:schemeClr val="tx1"/>
                        </a:solidFill>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Times New Roman" panose="02020603050405020304" pitchFamily="18" charset="0"/>
                          <a:ea typeface="HGP正楷書体" panose="03000600000000000000" pitchFamily="66" charset="-128"/>
                          <a:cs typeface="Times New Roman" panose="02020603050405020304" pitchFamily="18" charset="0"/>
                        </a:rPr>
                        <a:t>総括　</a:t>
                      </a:r>
                      <a:r>
                        <a:rPr kumimoji="1" lang="en-US" altLang="ja-JP" sz="1000" dirty="0" smtClean="0">
                          <a:latin typeface="Times New Roman" panose="02020603050405020304" pitchFamily="18" charset="0"/>
                          <a:ea typeface="HGP正楷書体" panose="03000600000000000000" pitchFamily="66" charset="-128"/>
                          <a:cs typeface="Times New Roman" panose="02020603050405020304" pitchFamily="18" charset="0"/>
                        </a:rPr>
                        <a:t>※</a:t>
                      </a:r>
                      <a:r>
                        <a:rPr kumimoji="1" lang="ja-JP" altLang="en-US" sz="1000" dirty="0" smtClean="0">
                          <a:latin typeface="Times New Roman" panose="02020603050405020304" pitchFamily="18" charset="0"/>
                          <a:ea typeface="HGP正楷書体" panose="03000600000000000000" pitchFamily="66" charset="-128"/>
                          <a:cs typeface="Times New Roman" panose="02020603050405020304" pitchFamily="18" charset="0"/>
                        </a:rPr>
                        <a:t>終了後、懇親会を予定（</a:t>
                      </a:r>
                      <a:r>
                        <a:rPr kumimoji="1" lang="en-US" altLang="ja-JP" sz="1000" dirty="0" smtClean="0">
                          <a:latin typeface="Times New Roman" panose="02020603050405020304" pitchFamily="18" charset="0"/>
                          <a:ea typeface="HGP正楷書体" panose="03000600000000000000" pitchFamily="66" charset="-128"/>
                          <a:cs typeface="Times New Roman" panose="02020603050405020304" pitchFamily="18" charset="0"/>
                        </a:rPr>
                        <a:t>20</a:t>
                      </a:r>
                      <a:r>
                        <a:rPr kumimoji="1" lang="ja-JP" altLang="en-US" sz="1000" dirty="0" smtClean="0">
                          <a:latin typeface="Times New Roman" panose="02020603050405020304" pitchFamily="18" charset="0"/>
                          <a:ea typeface="HGP正楷書体" panose="03000600000000000000" pitchFamily="66" charset="-128"/>
                          <a:cs typeface="Times New Roman" panose="02020603050405020304" pitchFamily="18" charset="0"/>
                        </a:rPr>
                        <a:t>時迄）。</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smtClean="0">
                          <a:latin typeface="Times New Roman" panose="02020603050405020304" pitchFamily="18" charset="0"/>
                          <a:ea typeface="HGP正楷書体" panose="03000600000000000000" pitchFamily="66" charset="-128"/>
                          <a:cs typeface="Times New Roman" panose="02020603050405020304" pitchFamily="18" charset="0"/>
                        </a:rPr>
                        <a:t>ﾌｫｰﾘｯｼﾞ</a:t>
                      </a:r>
                      <a:endParaRPr kumimoji="1" lang="ja-JP" altLang="en-US" sz="1200" dirty="0">
                        <a:latin typeface="Times New Roman" panose="02020603050405020304" pitchFamily="18" charset="0"/>
                        <a:ea typeface="HGP正楷書体" panose="03000600000000000000" pitchFamily="66"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正方形/長方形 13"/>
          <p:cNvSpPr/>
          <p:nvPr/>
        </p:nvSpPr>
        <p:spPr>
          <a:xfrm>
            <a:off x="4413738" y="-15519"/>
            <a:ext cx="4572000" cy="668664"/>
          </a:xfrm>
          <a:prstGeom prst="rect">
            <a:avLst/>
          </a:prstGeom>
          <a:solidFill>
            <a:schemeClr val="bg1"/>
          </a:solidFill>
        </p:spPr>
        <p:txBody>
          <a:bodyPr wrap="square" anchor="ctr" anchorCtr="0">
            <a:noAutofit/>
          </a:bodyPr>
          <a:lstStyle/>
          <a:p>
            <a:r>
              <a:rPr lang="ja-JP" altLang="ja-JP" sz="900" dirty="0">
                <a:solidFill>
                  <a:srgbClr val="000000"/>
                </a:solidFill>
              </a:rPr>
              <a:t>※学術・特：学術総合センター１階特別</a:t>
            </a:r>
            <a:r>
              <a:rPr lang="ja-JP" altLang="ja-JP" sz="900" dirty="0" smtClean="0">
                <a:solidFill>
                  <a:srgbClr val="000000"/>
                </a:solidFill>
              </a:rPr>
              <a:t>会議室</a:t>
            </a:r>
            <a:r>
              <a:rPr lang="ja-JP" altLang="en-US" sz="900" dirty="0" smtClean="0">
                <a:solidFill>
                  <a:srgbClr val="000000"/>
                </a:solidFill>
              </a:rPr>
              <a:t>、</a:t>
            </a:r>
            <a:r>
              <a:rPr lang="ja-JP" altLang="ja-JP" sz="900" dirty="0">
                <a:solidFill>
                  <a:srgbClr val="000000"/>
                </a:solidFill>
              </a:rPr>
              <a:t>学術</a:t>
            </a:r>
            <a:r>
              <a:rPr lang="ja-JP" altLang="ja-JP" sz="900" dirty="0" smtClean="0">
                <a:solidFill>
                  <a:srgbClr val="000000"/>
                </a:solidFill>
              </a:rPr>
              <a:t>・</a:t>
            </a:r>
            <a:r>
              <a:rPr lang="ja-JP" altLang="en-US" sz="900" dirty="0" smtClean="0">
                <a:solidFill>
                  <a:srgbClr val="000000"/>
                </a:solidFill>
              </a:rPr>
              <a:t>中</a:t>
            </a:r>
            <a:r>
              <a:rPr lang="en-US" altLang="ja-JP" sz="900" dirty="0" smtClean="0">
                <a:solidFill>
                  <a:srgbClr val="000000"/>
                </a:solidFill>
              </a:rPr>
              <a:t>4</a:t>
            </a:r>
            <a:r>
              <a:rPr lang="ja-JP" altLang="ja-JP" sz="900" dirty="0" smtClean="0">
                <a:solidFill>
                  <a:srgbClr val="000000"/>
                </a:solidFill>
              </a:rPr>
              <a:t>：</a:t>
            </a:r>
            <a:r>
              <a:rPr lang="ja-JP" altLang="ja-JP" sz="900" dirty="0">
                <a:solidFill>
                  <a:srgbClr val="000000"/>
                </a:solidFill>
              </a:rPr>
              <a:t>学術総合</a:t>
            </a:r>
            <a:r>
              <a:rPr lang="ja-JP" altLang="ja-JP" sz="900" dirty="0" smtClean="0">
                <a:solidFill>
                  <a:srgbClr val="000000"/>
                </a:solidFill>
              </a:rPr>
              <a:t>センター</a:t>
            </a:r>
            <a:r>
              <a:rPr lang="ja-JP" altLang="en-US" sz="900" dirty="0" smtClean="0">
                <a:solidFill>
                  <a:srgbClr val="000000"/>
                </a:solidFill>
              </a:rPr>
              <a:t>２</a:t>
            </a:r>
            <a:r>
              <a:rPr lang="ja-JP" altLang="ja-JP" sz="900" dirty="0" smtClean="0">
                <a:solidFill>
                  <a:srgbClr val="000000"/>
                </a:solidFill>
              </a:rPr>
              <a:t>階</a:t>
            </a:r>
            <a:r>
              <a:rPr lang="ja-JP" altLang="en-US" sz="900" dirty="0" smtClean="0">
                <a:solidFill>
                  <a:srgbClr val="000000"/>
                </a:solidFill>
              </a:rPr>
              <a:t>中</a:t>
            </a:r>
            <a:r>
              <a:rPr lang="ja-JP" altLang="ja-JP" sz="900" dirty="0" smtClean="0">
                <a:solidFill>
                  <a:srgbClr val="000000"/>
                </a:solidFill>
              </a:rPr>
              <a:t>会議室</a:t>
            </a:r>
            <a:r>
              <a:rPr lang="en-US" altLang="ja-JP" sz="900" dirty="0" smtClean="0">
                <a:solidFill>
                  <a:srgbClr val="000000"/>
                </a:solidFill>
              </a:rPr>
              <a:t>4</a:t>
            </a:r>
            <a:r>
              <a:rPr lang="ja-JP" altLang="en-US" sz="900" dirty="0" err="1" smtClean="0">
                <a:solidFill>
                  <a:srgbClr val="000000"/>
                </a:solidFill>
              </a:rPr>
              <a:t>、</a:t>
            </a:r>
            <a:r>
              <a:rPr lang="ja-JP" altLang="en-US" sz="900" dirty="0" smtClean="0">
                <a:solidFill>
                  <a:srgbClr val="000000"/>
                </a:solidFill>
              </a:rPr>
              <a:t>丸</a:t>
            </a:r>
            <a:r>
              <a:rPr lang="ja-JP" altLang="en-US" sz="900" dirty="0">
                <a:solidFill>
                  <a:srgbClr val="000000"/>
                </a:solidFill>
              </a:rPr>
              <a:t>・コン：丸の内ビル　コンファレンススクエア　</a:t>
            </a:r>
            <a:r>
              <a:rPr lang="en-US" altLang="ja-JP" sz="900" dirty="0">
                <a:solidFill>
                  <a:srgbClr val="000000"/>
                </a:solidFill>
              </a:rPr>
              <a:t>Room4</a:t>
            </a:r>
            <a:r>
              <a:rPr lang="ja-JP" altLang="en-US" sz="900" dirty="0" err="1">
                <a:solidFill>
                  <a:srgbClr val="000000"/>
                </a:solidFill>
              </a:rPr>
              <a:t>、</a:t>
            </a:r>
            <a:r>
              <a:rPr lang="ja-JP" altLang="en-US" sz="900" dirty="0">
                <a:solidFill>
                  <a:srgbClr val="000000"/>
                </a:solidFill>
              </a:rPr>
              <a:t>ベルサ日：ベルサール東京日本橋 </a:t>
            </a:r>
            <a:r>
              <a:rPr lang="en-US" altLang="ja-JP" sz="900" dirty="0" smtClean="0">
                <a:solidFill>
                  <a:srgbClr val="000000"/>
                </a:solidFill>
              </a:rPr>
              <a:t>Room11 or </a:t>
            </a:r>
            <a:r>
              <a:rPr lang="en-US" altLang="ja-JP" sz="900" dirty="0" err="1" smtClean="0">
                <a:solidFill>
                  <a:srgbClr val="000000"/>
                </a:solidFill>
              </a:rPr>
              <a:t>RoomH</a:t>
            </a:r>
            <a:r>
              <a:rPr lang="ja-JP" altLang="en-US" sz="900" dirty="0" smtClean="0">
                <a:solidFill>
                  <a:srgbClr val="000000"/>
                </a:solidFill>
              </a:rPr>
              <a:t>・</a:t>
            </a:r>
            <a:r>
              <a:rPr lang="en-US" altLang="ja-JP" sz="900" dirty="0" smtClean="0">
                <a:solidFill>
                  <a:srgbClr val="000000"/>
                </a:solidFill>
              </a:rPr>
              <a:t>I</a:t>
            </a:r>
            <a:r>
              <a:rPr lang="ja-JP" altLang="en-US" sz="900" dirty="0" err="1" smtClean="0">
                <a:solidFill>
                  <a:srgbClr val="000000"/>
                </a:solidFill>
              </a:rPr>
              <a:t>、</a:t>
            </a:r>
            <a:r>
              <a:rPr lang="ja-JP" altLang="ja-JP" sz="900" dirty="0">
                <a:solidFill>
                  <a:srgbClr val="000000"/>
                </a:solidFill>
              </a:rPr>
              <a:t>　フォーリッジ：セミナーハウスフォーリッジ（世田谷区）</a:t>
            </a:r>
            <a:r>
              <a:rPr lang="ja-JP" altLang="en-US" sz="900" dirty="0">
                <a:solidFill>
                  <a:srgbClr val="000000"/>
                </a:solidFill>
              </a:rPr>
              <a:t>　国立・マキ：一橋大学国立東キャンパスマーキュリータワー</a:t>
            </a:r>
            <a:r>
              <a:rPr lang="en-US" altLang="ja-JP" sz="900" dirty="0">
                <a:solidFill>
                  <a:srgbClr val="000000"/>
                </a:solidFill>
              </a:rPr>
              <a:t>3201</a:t>
            </a:r>
            <a:r>
              <a:rPr lang="ja-JP" altLang="en-US" sz="900" dirty="0">
                <a:solidFill>
                  <a:srgbClr val="000000"/>
                </a:solidFill>
              </a:rPr>
              <a:t>室</a:t>
            </a:r>
            <a:endParaRPr lang="ja-JP" altLang="ja-JP" sz="900" dirty="0">
              <a:solidFill>
                <a:srgbClr val="000000"/>
              </a:solidFill>
            </a:endParaRPr>
          </a:p>
        </p:txBody>
      </p:sp>
    </p:spTree>
    <p:extLst>
      <p:ext uri="{BB962C8B-B14F-4D97-AF65-F5344CB8AC3E}">
        <p14:creationId xmlns:p14="http://schemas.microsoft.com/office/powerpoint/2010/main" val="3747641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395288" y="44450"/>
            <a:ext cx="8229600" cy="822325"/>
          </a:xfrm>
        </p:spPr>
        <p:txBody>
          <a:bodyPr/>
          <a:lstStyle/>
          <a:p>
            <a:pPr algn="l"/>
            <a:r>
              <a:rPr lang="ja-JP" altLang="en-US" sz="2800" smtClean="0">
                <a:latin typeface="HGP創英角ｺﾞｼｯｸUB" pitchFamily="50" charset="-128"/>
                <a:ea typeface="HGP創英角ｺﾞｼｯｸUB" pitchFamily="50" charset="-128"/>
              </a:rPr>
              <a:t>親子上場のメリット、デメリット</a:t>
            </a:r>
          </a:p>
        </p:txBody>
      </p:sp>
      <p:sp>
        <p:nvSpPr>
          <p:cNvPr id="247811" name="AutoShape 3"/>
          <p:cNvSpPr>
            <a:spLocks noChangeArrowheads="1"/>
          </p:cNvSpPr>
          <p:nvPr/>
        </p:nvSpPr>
        <p:spPr bwMode="auto">
          <a:xfrm>
            <a:off x="285750" y="836613"/>
            <a:ext cx="8534400" cy="6985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endParaRPr lang="ja-JP" altLang="en-US" sz="1800">
              <a:solidFill>
                <a:srgbClr val="000000"/>
              </a:solidFill>
              <a:ea typeface="HGS創英角ｺﾞｼｯｸUB" pitchFamily="50" charset="-128"/>
            </a:endParaRPr>
          </a:p>
        </p:txBody>
      </p:sp>
      <p:graphicFrame>
        <p:nvGraphicFramePr>
          <p:cNvPr id="363553" name="Group 33"/>
          <p:cNvGraphicFramePr>
            <a:graphicFrameLocks noGrp="1"/>
          </p:cNvGraphicFramePr>
          <p:nvPr/>
        </p:nvGraphicFramePr>
        <p:xfrm>
          <a:off x="352425" y="1311275"/>
          <a:ext cx="8439150" cy="3870366"/>
        </p:xfrm>
        <a:graphic>
          <a:graphicData uri="http://schemas.openxmlformats.org/drawingml/2006/table">
            <a:tbl>
              <a:tblPr/>
              <a:tblGrid>
                <a:gridCol w="1684338"/>
                <a:gridCol w="3349625"/>
                <a:gridCol w="3405187"/>
              </a:tblGrid>
              <a:tr h="396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Arial" charset="0"/>
                        <a:ea typeface="ＭＳ Ｐゴシック" pitchFamily="50" charset="-128"/>
                      </a:endParaRPr>
                    </a:p>
                  </a:txBody>
                  <a:tcPr marT="45621" marB="456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charset="0"/>
                          <a:ea typeface="ＭＳ Ｐゴシック" pitchFamily="50" charset="-128"/>
                        </a:rPr>
                        <a:t>メリット</a:t>
                      </a:r>
                    </a:p>
                  </a:txBody>
                  <a:tcPr marT="45621" marB="456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charset="0"/>
                          <a:ea typeface="ＭＳ Ｐゴシック" pitchFamily="50" charset="-128"/>
                        </a:rPr>
                        <a:t>デメリット</a:t>
                      </a:r>
                    </a:p>
                  </a:txBody>
                  <a:tcPr marT="45621" marB="456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419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charset="0"/>
                          <a:ea typeface="ＭＳ Ｐゴシック" pitchFamily="50" charset="-128"/>
                        </a:rPr>
                        <a:t>親会社</a:t>
                      </a:r>
                    </a:p>
                  </a:txBody>
                  <a:tcPr marL="90000" marR="90000" marT="46697" marB="4669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charset="0"/>
                          <a:ea typeface="ＭＳ Ｐゴシック" pitchFamily="50" charset="-128"/>
                        </a:rPr>
                        <a:t>・子会社株式売却による資金調達、売却益</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charset="0"/>
                          <a:ea typeface="ＭＳ Ｐゴシック" pitchFamily="50" charset="-128"/>
                        </a:rPr>
                        <a:t>・子会社価値の顕在化</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charset="0"/>
                          <a:ea typeface="ＭＳ Ｐゴシック" pitchFamily="50" charset="-128"/>
                        </a:rPr>
                        <a:t>・経営権の維持</a:t>
                      </a:r>
                    </a:p>
                  </a:txBody>
                  <a:tcPr marT="45621" marB="456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charset="0"/>
                          <a:ea typeface="ＭＳ Ｐゴシック" pitchFamily="50" charset="-128"/>
                        </a:rPr>
                        <a:t>・子会社のキャッシュ･フローを自由に使えない。</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charset="0"/>
                          <a:ea typeface="ＭＳ Ｐゴシック" pitchFamily="50" charset="-128"/>
                        </a:rPr>
                        <a:t>・非支配株主利益が差し引かれ連結純利益が減少</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charset="0"/>
                          <a:ea typeface="ＭＳ Ｐゴシック" pitchFamily="50" charset="-128"/>
                        </a:rPr>
                        <a:t>・支配力が弱まり、一体性の低下</a:t>
                      </a:r>
                    </a:p>
                  </a:txBody>
                  <a:tcPr marT="45621" marB="456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23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charset="0"/>
                          <a:ea typeface="ＭＳ Ｐゴシック" pitchFamily="50" charset="-128"/>
                        </a:rPr>
                        <a:t>子会社</a:t>
                      </a:r>
                    </a:p>
                  </a:txBody>
                  <a:tcPr marL="90000" marR="90000" marT="46697" marB="4669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charset="0"/>
                          <a:ea typeface="ＭＳ Ｐゴシック" pitchFamily="50" charset="-128"/>
                        </a:rPr>
                        <a:t>・資金調達力、信用力の向上</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charset="0"/>
                          <a:ea typeface="ＭＳ Ｐゴシック" pitchFamily="50" charset="-128"/>
                        </a:rPr>
                        <a:t>・知名度向上による人材確保</a:t>
                      </a:r>
                    </a:p>
                  </a:txBody>
                  <a:tcPr marT="45621" marB="456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charset="0"/>
                          <a:ea typeface="ＭＳ Ｐゴシック" pitchFamily="50" charset="-128"/>
                        </a:rPr>
                        <a:t>・非支配株主との利益相反</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charset="0"/>
                          <a:ea typeface="ＭＳ Ｐゴシック" pitchFamily="50" charset="-128"/>
                        </a:rPr>
                        <a:t>・開示義務などに伴う事務負担</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charset="0"/>
                          <a:ea typeface="ＭＳ Ｐゴシック" pitchFamily="50" charset="-128"/>
                        </a:rPr>
                        <a:t>・株式を買い集められるリスク</a:t>
                      </a:r>
                    </a:p>
                  </a:txBody>
                  <a:tcPr marT="45621" marB="456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7830" name="Text Box 34"/>
          <p:cNvSpPr txBox="1">
            <a:spLocks noChangeArrowheads="1"/>
          </p:cNvSpPr>
          <p:nvPr/>
        </p:nvSpPr>
        <p:spPr bwMode="auto">
          <a:xfrm>
            <a:off x="2714625" y="5314950"/>
            <a:ext cx="580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lang="ja-JP" altLang="en-US" sz="1800">
                <a:solidFill>
                  <a:srgbClr val="000000"/>
                </a:solidFill>
                <a:ea typeface="HGS創英角ｺﾞｼｯｸUB" pitchFamily="50" charset="-128"/>
              </a:rPr>
              <a:t>（出所）日本経済新聞　</a:t>
            </a:r>
            <a:r>
              <a:rPr lang="en-US" altLang="ja-JP" sz="1800">
                <a:solidFill>
                  <a:srgbClr val="000000"/>
                </a:solidFill>
                <a:ea typeface="HGS創英角ｺﾞｼｯｸUB" pitchFamily="50" charset="-128"/>
              </a:rPr>
              <a:t>2006</a:t>
            </a:r>
            <a:r>
              <a:rPr lang="ja-JP" altLang="en-US" sz="1800">
                <a:solidFill>
                  <a:srgbClr val="000000"/>
                </a:solidFill>
                <a:ea typeface="HGS創英角ｺﾞｼｯｸUB" pitchFamily="50" charset="-128"/>
              </a:rPr>
              <a:t>年</a:t>
            </a:r>
            <a:r>
              <a:rPr lang="en-US" altLang="ja-JP" sz="1800">
                <a:solidFill>
                  <a:srgbClr val="000000"/>
                </a:solidFill>
                <a:ea typeface="HGS創英角ｺﾞｼｯｸUB" pitchFamily="50" charset="-128"/>
              </a:rPr>
              <a:t>10</a:t>
            </a:r>
            <a:r>
              <a:rPr lang="ja-JP" altLang="en-US" sz="1800">
                <a:solidFill>
                  <a:srgbClr val="000000"/>
                </a:solidFill>
                <a:ea typeface="HGS創英角ｺﾞｼｯｸUB" pitchFamily="50" charset="-128"/>
              </a:rPr>
              <a:t>月</a:t>
            </a:r>
            <a:r>
              <a:rPr lang="en-US" altLang="ja-JP" sz="1800">
                <a:solidFill>
                  <a:srgbClr val="000000"/>
                </a:solidFill>
                <a:ea typeface="HGS創英角ｺﾞｼｯｸUB" pitchFamily="50" charset="-128"/>
              </a:rPr>
              <a:t>6</a:t>
            </a:r>
            <a:r>
              <a:rPr lang="ja-JP" altLang="en-US" sz="1800">
                <a:solidFill>
                  <a:srgbClr val="000000"/>
                </a:solidFill>
                <a:ea typeface="HGS創英角ｺﾞｼｯｸUB" pitchFamily="50" charset="-128"/>
              </a:rPr>
              <a:t>日</a:t>
            </a:r>
          </a:p>
        </p:txBody>
      </p:sp>
    </p:spTree>
    <p:extLst>
      <p:ext uri="{BB962C8B-B14F-4D97-AF65-F5344CB8AC3E}">
        <p14:creationId xmlns:p14="http://schemas.microsoft.com/office/powerpoint/2010/main" val="2104137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fld id="{AF38A86A-40FE-48AF-B121-CFD1528D66AB}" type="slidenum">
              <a:rPr lang="en-US" altLang="ja-JP" sz="1400" smtClean="0">
                <a:solidFill>
                  <a:srgbClr val="000000"/>
                </a:solidFill>
              </a:rPr>
              <a:pPr>
                <a:spcBef>
                  <a:spcPct val="0"/>
                </a:spcBef>
                <a:buFontTx/>
                <a:buNone/>
              </a:pPr>
              <a:t>31</a:t>
            </a:fld>
            <a:endParaRPr lang="en-US" altLang="ja-JP" sz="1400" smtClean="0">
              <a:solidFill>
                <a:srgbClr val="000000"/>
              </a:solidFill>
            </a:endParaRPr>
          </a:p>
        </p:txBody>
      </p:sp>
      <p:sp>
        <p:nvSpPr>
          <p:cNvPr id="248835" name="Rectangle 2"/>
          <p:cNvSpPr>
            <a:spLocks noGrp="1" noChangeArrowheads="1"/>
          </p:cNvSpPr>
          <p:nvPr>
            <p:ph type="title"/>
          </p:nvPr>
        </p:nvSpPr>
        <p:spPr>
          <a:xfrm>
            <a:off x="395288" y="44450"/>
            <a:ext cx="8229600" cy="822325"/>
          </a:xfrm>
          <a:noFill/>
        </p:spPr>
        <p:txBody>
          <a:bodyPr/>
          <a:lstStyle/>
          <a:p>
            <a:pPr algn="l"/>
            <a:r>
              <a:rPr lang="ja-JP" altLang="en-US" sz="2800" smtClean="0">
                <a:latin typeface="HGP創英角ｺﾞｼｯｸUB" pitchFamily="50" charset="-128"/>
                <a:ea typeface="HGP創英角ｺﾞｼｯｸUB" pitchFamily="50" charset="-128"/>
              </a:rPr>
              <a:t>上場子会社数　ランキング</a:t>
            </a:r>
          </a:p>
        </p:txBody>
      </p:sp>
      <p:sp>
        <p:nvSpPr>
          <p:cNvPr id="248836" name="AutoShape 3"/>
          <p:cNvSpPr>
            <a:spLocks noChangeArrowheads="1"/>
          </p:cNvSpPr>
          <p:nvPr/>
        </p:nvSpPr>
        <p:spPr bwMode="auto">
          <a:xfrm>
            <a:off x="285750" y="836613"/>
            <a:ext cx="8534400" cy="6985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lang="ja-JP" altLang="en-US" sz="1800">
              <a:solidFill>
                <a:srgbClr val="000000"/>
              </a:solidFill>
              <a:ea typeface="HGS創英角ｺﾞｼｯｸUB" pitchFamily="50" charset="-128"/>
            </a:endParaRPr>
          </a:p>
        </p:txBody>
      </p:sp>
      <p:graphicFrame>
        <p:nvGraphicFramePr>
          <p:cNvPr id="543748" name="Group 4"/>
          <p:cNvGraphicFramePr>
            <a:graphicFrameLocks noGrp="1"/>
          </p:cNvGraphicFramePr>
          <p:nvPr/>
        </p:nvGraphicFramePr>
        <p:xfrm>
          <a:off x="252413" y="1479550"/>
          <a:ext cx="3917950" cy="4275140"/>
        </p:xfrm>
        <a:graphic>
          <a:graphicData uri="http://schemas.openxmlformats.org/drawingml/2006/table">
            <a:tbl>
              <a:tblPr/>
              <a:tblGrid>
                <a:gridCol w="693737"/>
                <a:gridCol w="2097088"/>
                <a:gridCol w="1127125"/>
              </a:tblGrid>
              <a:tr h="58127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順位</a:t>
                      </a:r>
                    </a:p>
                  </a:txBody>
                  <a:tcPr marL="90000" marR="90000" marT="46797" marB="4679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会社名</a:t>
                      </a:r>
                    </a:p>
                  </a:txBody>
                  <a:tcPr marL="90000" marR="90000" marT="46797" marB="4679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上場子会社数</a:t>
                      </a:r>
                    </a:p>
                  </a:txBody>
                  <a:tcPr marL="90000" marR="90000" marT="46797" marB="4679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pitchFamily="50" charset="-128"/>
                        </a:rPr>
                        <a:t>1</a:t>
                      </a:r>
                      <a:r>
                        <a:rPr kumimoji="1" lang="ja-JP" altLang="en-US" sz="1800" b="0" i="0" u="none" strike="noStrike" cap="none" normalizeH="0" baseline="0" smtClean="0">
                          <a:ln>
                            <a:noFill/>
                          </a:ln>
                          <a:solidFill>
                            <a:schemeClr val="tx1"/>
                          </a:solidFill>
                          <a:effectLst/>
                          <a:latin typeface="Arial" charset="0"/>
                          <a:ea typeface="ＭＳ Ｐゴシック" pitchFamily="50" charset="-128"/>
                        </a:rPr>
                        <a:t>位</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日立製作所</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pitchFamily="18" charset="0"/>
                          <a:ea typeface="ＭＳ Ｐゴシック" pitchFamily="50" charset="-128"/>
                        </a:rPr>
                        <a:t>23</a:t>
                      </a:r>
                      <a:endPara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pitchFamily="50" charset="-128"/>
                        </a:rPr>
                        <a:t>2</a:t>
                      </a:r>
                      <a:r>
                        <a:rPr kumimoji="1" lang="ja-JP" altLang="en-US" sz="1800" b="0" i="0" u="none" strike="noStrike" cap="none" normalizeH="0" baseline="0" smtClean="0">
                          <a:ln>
                            <a:noFill/>
                          </a:ln>
                          <a:solidFill>
                            <a:schemeClr val="tx1"/>
                          </a:solidFill>
                          <a:effectLst/>
                          <a:latin typeface="Arial" charset="0"/>
                          <a:ea typeface="ＭＳ Ｐゴシック" pitchFamily="50" charset="-128"/>
                        </a:rPr>
                        <a:t>位</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富士通</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pitchFamily="18" charset="0"/>
                          <a:ea typeface="ＭＳ Ｐゴシック" pitchFamily="50" charset="-128"/>
                        </a:rPr>
                        <a:t>9</a:t>
                      </a:r>
                      <a:endPara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pitchFamily="50" charset="-128"/>
                        </a:rPr>
                        <a:t>3</a:t>
                      </a:r>
                      <a:r>
                        <a:rPr kumimoji="1" lang="ja-JP" altLang="en-US" sz="1800" b="0" i="0" u="none" strike="noStrike" cap="none" normalizeH="0" baseline="0" smtClean="0">
                          <a:ln>
                            <a:noFill/>
                          </a:ln>
                          <a:solidFill>
                            <a:schemeClr val="tx1"/>
                          </a:solidFill>
                          <a:effectLst/>
                          <a:latin typeface="Arial" charset="0"/>
                          <a:ea typeface="ＭＳ Ｐゴシック" pitchFamily="50" charset="-128"/>
                        </a:rPr>
                        <a:t>位</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キヤノン</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pitchFamily="18" charset="0"/>
                          <a:ea typeface="ＭＳ Ｐゴシック" pitchFamily="50" charset="-128"/>
                        </a:rPr>
                        <a:t>8</a:t>
                      </a:r>
                      <a:endPara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pitchFamily="50" charset="-128"/>
                        </a:rPr>
                        <a:t>4</a:t>
                      </a:r>
                      <a:r>
                        <a:rPr kumimoji="1" lang="ja-JP" altLang="en-US" sz="1800" b="0" i="0" u="none" strike="noStrike" cap="none" normalizeH="0" baseline="0" smtClean="0">
                          <a:ln>
                            <a:noFill/>
                          </a:ln>
                          <a:solidFill>
                            <a:schemeClr val="tx1"/>
                          </a:solidFill>
                          <a:effectLst/>
                          <a:latin typeface="Arial" charset="0"/>
                          <a:ea typeface="ＭＳ Ｐゴシック" pitchFamily="50" charset="-128"/>
                        </a:rPr>
                        <a:t>位</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新日本製鉄</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pitchFamily="18" charset="0"/>
                          <a:ea typeface="ＭＳ Ｐゴシック" pitchFamily="50" charset="-128"/>
                        </a:rPr>
                        <a:t>6</a:t>
                      </a:r>
                      <a:endPara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pitchFamily="50" charset="-128"/>
                        </a:rPr>
                        <a:t>4</a:t>
                      </a:r>
                      <a:r>
                        <a:rPr kumimoji="1" lang="ja-JP" altLang="en-US" sz="1800" b="0" i="0" u="none" strike="noStrike" cap="none" normalizeH="0" baseline="0" smtClean="0">
                          <a:ln>
                            <a:noFill/>
                          </a:ln>
                          <a:solidFill>
                            <a:schemeClr val="tx1"/>
                          </a:solidFill>
                          <a:effectLst/>
                          <a:latin typeface="Arial" charset="0"/>
                          <a:ea typeface="ＭＳ Ｐゴシック" pitchFamily="50" charset="-128"/>
                        </a:rPr>
                        <a:t>位</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住友電気工業</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pitchFamily="18" charset="0"/>
                          <a:ea typeface="ＭＳ Ｐゴシック" pitchFamily="50" charset="-128"/>
                        </a:rPr>
                        <a:t>6</a:t>
                      </a:r>
                      <a:endPara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pitchFamily="50" charset="-128"/>
                        </a:rPr>
                        <a:t>4</a:t>
                      </a:r>
                      <a:r>
                        <a:rPr kumimoji="1" lang="ja-JP" altLang="en-US" sz="1800" b="0" i="0" u="none" strike="noStrike" cap="none" normalizeH="0" baseline="0" smtClean="0">
                          <a:ln>
                            <a:noFill/>
                          </a:ln>
                          <a:solidFill>
                            <a:schemeClr val="tx1"/>
                          </a:solidFill>
                          <a:effectLst/>
                          <a:latin typeface="Arial" charset="0"/>
                          <a:ea typeface="ＭＳ Ｐゴシック" pitchFamily="50" charset="-128"/>
                        </a:rPr>
                        <a:t>位</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日立造船</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pitchFamily="18" charset="0"/>
                          <a:ea typeface="ＭＳ Ｐゴシック" pitchFamily="50" charset="-128"/>
                        </a:rPr>
                        <a:t>6</a:t>
                      </a:r>
                      <a:endPara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pitchFamily="50" charset="-128"/>
                        </a:rPr>
                        <a:t>7</a:t>
                      </a:r>
                      <a:r>
                        <a:rPr kumimoji="1" lang="ja-JP" altLang="en-US" sz="1800" b="0" i="0" u="none" strike="noStrike" cap="none" normalizeH="0" baseline="0" smtClean="0">
                          <a:ln>
                            <a:noFill/>
                          </a:ln>
                          <a:solidFill>
                            <a:schemeClr val="tx1"/>
                          </a:solidFill>
                          <a:effectLst/>
                          <a:latin typeface="Arial" charset="0"/>
                          <a:ea typeface="ＭＳ Ｐゴシック" pitchFamily="50" charset="-128"/>
                        </a:rPr>
                        <a:t>位</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松下電器産業</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pitchFamily="18" charset="0"/>
                          <a:ea typeface="ＭＳ Ｐゴシック" pitchFamily="50" charset="-128"/>
                        </a:rPr>
                        <a:t>5</a:t>
                      </a:r>
                      <a:endPara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pitchFamily="50" charset="-128"/>
                        </a:rPr>
                        <a:t>7</a:t>
                      </a:r>
                      <a:r>
                        <a:rPr kumimoji="1" lang="ja-JP" altLang="en-US" sz="1800" b="0" i="0" u="none" strike="noStrike" cap="none" normalizeH="0" baseline="0" smtClean="0">
                          <a:ln>
                            <a:noFill/>
                          </a:ln>
                          <a:solidFill>
                            <a:schemeClr val="tx1"/>
                          </a:solidFill>
                          <a:effectLst/>
                          <a:latin typeface="Arial" charset="0"/>
                          <a:ea typeface="ＭＳ Ｐゴシック" pitchFamily="50" charset="-128"/>
                        </a:rPr>
                        <a:t>位</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トヨタ自動車</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pitchFamily="18" charset="0"/>
                          <a:ea typeface="ＭＳ Ｐゴシック" pitchFamily="50" charset="-128"/>
                        </a:rPr>
                        <a:t>5</a:t>
                      </a:r>
                      <a:endPara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pitchFamily="50" charset="-128"/>
                        </a:rPr>
                        <a:t>9</a:t>
                      </a:r>
                      <a:r>
                        <a:rPr kumimoji="1" lang="ja-JP" altLang="en-US" sz="1800" b="0" i="0" u="none" strike="noStrike" cap="none" normalizeH="0" baseline="0" smtClean="0">
                          <a:ln>
                            <a:noFill/>
                          </a:ln>
                          <a:solidFill>
                            <a:schemeClr val="tx1"/>
                          </a:solidFill>
                          <a:effectLst/>
                          <a:latin typeface="Arial" charset="0"/>
                          <a:ea typeface="ＭＳ Ｐゴシック" pitchFamily="50" charset="-128"/>
                        </a:rPr>
                        <a:t>位</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東芝</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pitchFamily="18" charset="0"/>
                          <a:ea typeface="ＭＳ Ｐゴシック" pitchFamily="50" charset="-128"/>
                        </a:rPr>
                        <a:t>4</a:t>
                      </a:r>
                      <a:endPara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pitchFamily="50" charset="-128"/>
                        </a:rPr>
                        <a:t>9</a:t>
                      </a:r>
                      <a:r>
                        <a:rPr kumimoji="1" lang="ja-JP" altLang="en-US" sz="1800" b="0" i="0" u="none" strike="noStrike" cap="none" normalizeH="0" baseline="0" smtClean="0">
                          <a:ln>
                            <a:noFill/>
                          </a:ln>
                          <a:solidFill>
                            <a:schemeClr val="tx1"/>
                          </a:solidFill>
                          <a:effectLst/>
                          <a:latin typeface="Arial" charset="0"/>
                          <a:ea typeface="ＭＳ Ｐゴシック" pitchFamily="50" charset="-128"/>
                        </a:rPr>
                        <a:t>位</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ＮＥＣ</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pitchFamily="18" charset="0"/>
                          <a:ea typeface="ＭＳ Ｐゴシック" pitchFamily="50" charset="-128"/>
                        </a:rPr>
                        <a:t>4</a:t>
                      </a:r>
                      <a:endPara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3798" name="Text Box 54"/>
          <p:cNvSpPr txBox="1">
            <a:spLocks noChangeArrowheads="1"/>
          </p:cNvSpPr>
          <p:nvPr/>
        </p:nvSpPr>
        <p:spPr bwMode="auto">
          <a:xfrm>
            <a:off x="171450" y="985838"/>
            <a:ext cx="2914650" cy="366712"/>
          </a:xfrm>
          <a:prstGeom prst="rect">
            <a:avLst/>
          </a:prstGeom>
          <a:noFill/>
          <a:ln w="9525" algn="ctr">
            <a:noFill/>
            <a:miter lim="800000"/>
            <a:headEnd/>
            <a:tailEnd/>
          </a:ln>
          <a:effectLst/>
        </p:spPr>
        <p:txBody>
          <a:bodyPr>
            <a:spAutoFit/>
          </a:bodyPr>
          <a:lstStyle/>
          <a:p>
            <a:pPr>
              <a:defRPr/>
            </a:pPr>
            <a:r>
              <a:rPr lang="ja-JP" altLang="en-US" b="1" u="sng">
                <a:solidFill>
                  <a:srgbClr val="000000"/>
                </a:solidFill>
                <a:effectLst>
                  <a:outerShdw blurRad="38100" dist="38100" dir="2700000" algn="tl">
                    <a:srgbClr val="C0C0C0"/>
                  </a:outerShdw>
                </a:effectLst>
                <a:latin typeface="Times New Roman" pitchFamily="18" charset="0"/>
              </a:rPr>
              <a:t>◆</a:t>
            </a:r>
            <a:r>
              <a:rPr lang="en-US" altLang="ja-JP" b="1" u="sng">
                <a:solidFill>
                  <a:srgbClr val="000000"/>
                </a:solidFill>
                <a:effectLst>
                  <a:outerShdw blurRad="38100" dist="38100" dir="2700000" algn="tl">
                    <a:srgbClr val="C0C0C0"/>
                  </a:outerShdw>
                </a:effectLst>
                <a:latin typeface="Times New Roman" pitchFamily="18" charset="0"/>
              </a:rPr>
              <a:t>1999</a:t>
            </a:r>
            <a:r>
              <a:rPr lang="ja-JP" altLang="en-US" b="1" u="sng">
                <a:solidFill>
                  <a:srgbClr val="000000"/>
                </a:solidFill>
                <a:effectLst>
                  <a:outerShdw blurRad="38100" dist="38100" dir="2700000" algn="tl">
                    <a:srgbClr val="C0C0C0"/>
                  </a:outerShdw>
                </a:effectLst>
                <a:latin typeface="Times New Roman" pitchFamily="18" charset="0"/>
              </a:rPr>
              <a:t>年度</a:t>
            </a:r>
          </a:p>
        </p:txBody>
      </p:sp>
      <p:graphicFrame>
        <p:nvGraphicFramePr>
          <p:cNvPr id="543799" name="Group 55"/>
          <p:cNvGraphicFramePr>
            <a:graphicFrameLocks noGrp="1"/>
          </p:cNvGraphicFramePr>
          <p:nvPr/>
        </p:nvGraphicFramePr>
        <p:xfrm>
          <a:off x="4611688" y="1466850"/>
          <a:ext cx="3917950" cy="4486277"/>
        </p:xfrm>
        <a:graphic>
          <a:graphicData uri="http://schemas.openxmlformats.org/drawingml/2006/table">
            <a:tbl>
              <a:tblPr/>
              <a:tblGrid>
                <a:gridCol w="693737"/>
                <a:gridCol w="2097088"/>
                <a:gridCol w="1127125"/>
              </a:tblGrid>
              <a:tr h="6031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順位</a:t>
                      </a:r>
                    </a:p>
                  </a:txBody>
                  <a:tcPr marL="90000" marR="90000" marT="46805" marB="4680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会社名</a:t>
                      </a:r>
                    </a:p>
                  </a:txBody>
                  <a:tcPr marL="90000" marR="90000" marT="46805" marB="4680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上場子会社数</a:t>
                      </a:r>
                    </a:p>
                  </a:txBody>
                  <a:tcPr marL="90000" marR="90000" marT="46805" marB="4680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1</a:t>
                      </a: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位</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イオン</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19</a:t>
                      </a: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2</a:t>
                      </a: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位</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ja-JP" altLang="en-US" sz="1800" b="0" i="0" u="none" strike="noStrike" dirty="0" smtClean="0">
                          <a:effectLst/>
                          <a:latin typeface="MS UI Gothic"/>
                        </a:rPr>
                        <a:t>ＧＭＯインターネット</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8</a:t>
                      </a: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3</a:t>
                      </a: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位</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altLang="ja-JP" sz="1800" b="0" i="0" u="none" strike="noStrike" baseline="0" dirty="0" smtClean="0">
                          <a:effectLst/>
                          <a:latin typeface="MS UI Gothic"/>
                        </a:rPr>
                        <a:t> RIZAP</a:t>
                      </a:r>
                      <a:r>
                        <a:rPr lang="ja-JP" altLang="en-US" sz="1800" b="0" i="0" u="none" strike="noStrike" baseline="0" dirty="0" smtClean="0">
                          <a:effectLst/>
                          <a:latin typeface="MS UI Gothic"/>
                        </a:rPr>
                        <a:t>グループ</a:t>
                      </a:r>
                      <a:endParaRPr lang="ja-JP" altLang="en-US" sz="1800" b="0" i="0" u="none" strike="noStrike" dirty="0" smtClean="0">
                        <a:effectLst/>
                        <a:latin typeface="MS UI Gothic"/>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7</a:t>
                      </a: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12">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4</a:t>
                      </a: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位</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altLang="ja-JP" sz="1800" b="0" i="0" u="none" strike="noStrike" baseline="0" dirty="0" smtClean="0">
                          <a:effectLst/>
                          <a:latin typeface="MS UI Gothic"/>
                        </a:rPr>
                        <a:t> </a:t>
                      </a:r>
                      <a:r>
                        <a:rPr lang="ja-JP" altLang="en-US" sz="1800" b="0" i="0" u="none" strike="noStrike" baseline="0" dirty="0" smtClean="0">
                          <a:effectLst/>
                          <a:latin typeface="MS UI Gothic"/>
                        </a:rPr>
                        <a:t>日立製作所</a:t>
                      </a:r>
                      <a:endParaRPr lang="en-US" altLang="ja-JP" sz="1800" b="0" i="0" u="none" strike="noStrike" baseline="0" dirty="0" smtClean="0">
                        <a:effectLst/>
                        <a:latin typeface="MS UI Gothic"/>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6</a:t>
                      </a: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5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5</a:t>
                      </a: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位</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ja-JP" altLang="en-US" sz="1800" b="0" i="0" u="none" strike="noStrike" dirty="0" smtClean="0">
                          <a:effectLst/>
                          <a:latin typeface="MS UI Gothic"/>
                        </a:rPr>
                        <a:t> 東芝</a:t>
                      </a:r>
                      <a:endParaRPr lang="en-US" altLang="ja-JP" sz="1800" b="0" i="0" u="none" strike="noStrike" dirty="0" smtClean="0">
                        <a:effectLst/>
                        <a:latin typeface="MS UI Gothic"/>
                      </a:endParaRPr>
                    </a:p>
                    <a:p>
                      <a:pPr algn="l" fontAlgn="t"/>
                      <a:r>
                        <a:rPr lang="ja-JP" altLang="en-US" sz="1800" b="0" i="0" u="none" strike="noStrike" dirty="0" smtClean="0">
                          <a:effectLst/>
                          <a:latin typeface="MS UI Gothic"/>
                        </a:rPr>
                        <a:t> 富士通</a:t>
                      </a:r>
                      <a:endParaRPr lang="en-US" altLang="ja-JP" sz="1800" b="0" i="0" u="none" strike="noStrike" dirty="0" smtClean="0">
                        <a:effectLst/>
                        <a:latin typeface="MS UI Gothic"/>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5</a:t>
                      </a: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68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7</a:t>
                      </a: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位</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ja-JP" altLang="en-US" sz="1800" b="0" i="0" u="none" strike="noStrike" dirty="0" smtClean="0">
                          <a:effectLst/>
                          <a:latin typeface="MS UI Gothic"/>
                        </a:rPr>
                        <a:t> 新日鐵住金</a:t>
                      </a:r>
                      <a:endParaRPr lang="en-US" altLang="ja-JP" sz="1800" b="0" i="0" u="none" strike="noStrike" dirty="0" smtClean="0">
                        <a:effectLst/>
                        <a:latin typeface="MS UI Gothic"/>
                      </a:endParaRPr>
                    </a:p>
                    <a:p>
                      <a:pPr algn="l" fontAlgn="t"/>
                      <a:r>
                        <a:rPr lang="ja-JP" altLang="en-US" sz="1800" b="0" i="0" u="none" strike="noStrike" baseline="0" dirty="0" smtClean="0">
                          <a:effectLst/>
                          <a:latin typeface="MS UI Gothic"/>
                        </a:rPr>
                        <a:t> </a:t>
                      </a:r>
                      <a:r>
                        <a:rPr lang="ja-JP" altLang="en-US" sz="1800" b="0" i="0" u="none" strike="noStrike" dirty="0" smtClean="0">
                          <a:effectLst/>
                          <a:latin typeface="MS UI Gothic"/>
                        </a:rPr>
                        <a:t>富士ソフト</a:t>
                      </a:r>
                      <a:endParaRPr lang="en-US" altLang="ja-JP" sz="1800" b="0" i="0" u="none" strike="noStrike" dirty="0" smtClean="0">
                        <a:effectLst/>
                        <a:latin typeface="MS UI Gothic"/>
                      </a:endParaRPr>
                    </a:p>
                    <a:p>
                      <a:pPr algn="l" fontAlgn="t"/>
                      <a:r>
                        <a:rPr lang="en-US" altLang="ja-JP" sz="1800" b="0" i="0" u="none" strike="noStrike" baseline="0" dirty="0" smtClean="0">
                          <a:effectLst/>
                          <a:latin typeface="MS UI Gothic"/>
                        </a:rPr>
                        <a:t> </a:t>
                      </a:r>
                      <a:r>
                        <a:rPr lang="ja-JP" altLang="en-US" sz="1800" b="0" i="0" u="none" strike="noStrike" dirty="0" smtClean="0">
                          <a:effectLst/>
                          <a:latin typeface="MS UI Gothic"/>
                        </a:rPr>
                        <a:t>住友化学</a:t>
                      </a:r>
                      <a:endParaRPr lang="en-US" altLang="ja-JP" sz="1800" b="0" i="0" u="none" strike="noStrike" dirty="0" smtClean="0">
                        <a:effectLst/>
                        <a:latin typeface="MS UI Gothic"/>
                      </a:endParaRPr>
                    </a:p>
                    <a:p>
                      <a:pPr algn="l" fontAlgn="t"/>
                      <a:r>
                        <a:rPr lang="en-US" altLang="ja-JP" sz="1800" b="0" i="0" u="none" strike="noStrike" dirty="0" smtClean="0">
                          <a:effectLst/>
                          <a:latin typeface="MS UI Gothic"/>
                        </a:rPr>
                        <a:t> </a:t>
                      </a:r>
                      <a:r>
                        <a:rPr lang="ja-JP" altLang="en-US" sz="1800" b="0" i="0" u="none" strike="noStrike" dirty="0" smtClean="0">
                          <a:effectLst/>
                          <a:latin typeface="MS UI Gothic"/>
                        </a:rPr>
                        <a:t>日本電信電話</a:t>
                      </a:r>
                      <a:endParaRPr lang="en-US" altLang="ja-JP" sz="1800" b="0" i="0" u="none" strike="noStrike" dirty="0" smtClean="0">
                        <a:effectLst/>
                        <a:latin typeface="MS UI Gothic"/>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4</a:t>
                      </a: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11</a:t>
                      </a: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位</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ja-JP" sz="1800" b="0" i="0" u="none" strike="noStrike" baseline="0" dirty="0" smtClean="0">
                          <a:effectLst/>
                          <a:latin typeface="MS UI Gothic"/>
                        </a:rPr>
                        <a:t> </a:t>
                      </a:r>
                      <a:r>
                        <a:rPr lang="ja-JP" altLang="en-US" sz="1800" b="0" i="0" u="none" strike="noStrike" baseline="0" dirty="0" smtClean="0">
                          <a:effectLst/>
                          <a:latin typeface="MS UI Gothic"/>
                        </a:rPr>
                        <a:t>ヤフー等</a:t>
                      </a:r>
                      <a:r>
                        <a:rPr lang="en-US" altLang="ja-JP" sz="1800" b="0" i="0" u="none" strike="noStrike" baseline="0" dirty="0" smtClean="0">
                          <a:effectLst/>
                          <a:latin typeface="MS UI Gothic"/>
                        </a:rPr>
                        <a:t>13</a:t>
                      </a:r>
                      <a:r>
                        <a:rPr lang="ja-JP" altLang="en-US" sz="1800" b="0" i="0" u="none" strike="noStrike" baseline="0" dirty="0" smtClean="0">
                          <a:effectLst/>
                          <a:latin typeface="MS UI Gothic"/>
                        </a:rPr>
                        <a:t>社</a:t>
                      </a:r>
                      <a:endParaRPr lang="ja-JP" altLang="en-US" sz="1800" b="0" i="0" u="none" strike="noStrike" dirty="0">
                        <a:effectLst/>
                        <a:latin typeface="MS UI Gothic"/>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3</a:t>
                      </a: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3849" name="Text Box 105"/>
          <p:cNvSpPr txBox="1">
            <a:spLocks noChangeArrowheads="1"/>
          </p:cNvSpPr>
          <p:nvPr/>
        </p:nvSpPr>
        <p:spPr bwMode="auto">
          <a:xfrm>
            <a:off x="4530725" y="973138"/>
            <a:ext cx="2914650" cy="366712"/>
          </a:xfrm>
          <a:prstGeom prst="rect">
            <a:avLst/>
          </a:prstGeom>
          <a:noFill/>
          <a:ln w="9525" algn="ctr">
            <a:noFill/>
            <a:miter lim="800000"/>
            <a:headEnd/>
            <a:tailEnd/>
          </a:ln>
          <a:effectLst/>
        </p:spPr>
        <p:txBody>
          <a:bodyPr>
            <a:spAutoFit/>
          </a:bodyPr>
          <a:lstStyle/>
          <a:p>
            <a:pPr>
              <a:defRPr/>
            </a:pPr>
            <a:r>
              <a:rPr lang="ja-JP" altLang="en-US" b="1" u="sng" dirty="0">
                <a:solidFill>
                  <a:srgbClr val="000000"/>
                </a:solidFill>
                <a:effectLst>
                  <a:outerShdw blurRad="38100" dist="38100" dir="2700000" algn="tl">
                    <a:srgbClr val="C0C0C0"/>
                  </a:outerShdw>
                </a:effectLst>
                <a:latin typeface="Times New Roman" pitchFamily="18" charset="0"/>
              </a:rPr>
              <a:t>◆</a:t>
            </a:r>
            <a:r>
              <a:rPr lang="en-US" altLang="ja-JP" b="1" u="sng" dirty="0">
                <a:solidFill>
                  <a:srgbClr val="000000"/>
                </a:solidFill>
                <a:effectLst>
                  <a:outerShdw blurRad="38100" dist="38100" dir="2700000" algn="tl">
                    <a:srgbClr val="C0C0C0"/>
                  </a:outerShdw>
                </a:effectLst>
                <a:latin typeface="Times New Roman" pitchFamily="18" charset="0"/>
              </a:rPr>
              <a:t>2016</a:t>
            </a:r>
            <a:r>
              <a:rPr lang="ja-JP" altLang="en-US" b="1" u="sng" dirty="0">
                <a:solidFill>
                  <a:srgbClr val="000000"/>
                </a:solidFill>
                <a:effectLst>
                  <a:outerShdw blurRad="38100" dist="38100" dir="2700000" algn="tl">
                    <a:srgbClr val="C0C0C0"/>
                  </a:outerShdw>
                </a:effectLst>
                <a:latin typeface="Times New Roman" pitchFamily="18" charset="0"/>
              </a:rPr>
              <a:t>年度</a:t>
            </a:r>
          </a:p>
        </p:txBody>
      </p:sp>
    </p:spTree>
    <p:extLst>
      <p:ext uri="{BB962C8B-B14F-4D97-AF65-F5344CB8AC3E}">
        <p14:creationId xmlns:p14="http://schemas.microsoft.com/office/powerpoint/2010/main" val="28562752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6"/>
          <p:cNvSpPr>
            <a:spLocks noGrp="1" noChangeArrowheads="1"/>
          </p:cNvSpPr>
          <p:nvPr>
            <p:ph type="sldNum" sz="quarter" idx="12"/>
          </p:nvPr>
        </p:nvSpPr>
        <p:spPr/>
        <p:txBody>
          <a:bodyPr/>
          <a:lstStyle/>
          <a:p>
            <a:pPr>
              <a:defRPr/>
            </a:pPr>
            <a:fld id="{418D2D4E-113C-46D6-9DCA-2068EE642688}" type="slidenum">
              <a:rPr lang="en-US" altLang="ja-JP"/>
              <a:pPr>
                <a:defRPr/>
              </a:pPr>
              <a:t>32</a:t>
            </a:fld>
            <a:endParaRPr lang="en-US" altLang="ja-JP"/>
          </a:p>
        </p:txBody>
      </p:sp>
      <p:sp>
        <p:nvSpPr>
          <p:cNvPr id="130051" name="Rectangle 2"/>
          <p:cNvSpPr>
            <a:spLocks noGrp="1" noChangeArrowheads="1"/>
          </p:cNvSpPr>
          <p:nvPr>
            <p:ph type="title"/>
          </p:nvPr>
        </p:nvSpPr>
        <p:spPr>
          <a:xfrm>
            <a:off x="395288" y="44450"/>
            <a:ext cx="8229600" cy="822325"/>
          </a:xfrm>
          <a:noFill/>
        </p:spPr>
        <p:txBody>
          <a:bodyPr/>
          <a:lstStyle/>
          <a:p>
            <a:pPr algn="l"/>
            <a:r>
              <a:rPr lang="ja-JP" altLang="en-US" sz="2800" smtClean="0">
                <a:latin typeface="HGP創英角ｺﾞｼｯｸUB" pitchFamily="50" charset="-128"/>
                <a:ea typeface="HGP創英角ｺﾞｼｯｸUB" pitchFamily="50" charset="-128"/>
              </a:rPr>
              <a:t>郵政</a:t>
            </a:r>
            <a:r>
              <a:rPr lang="en-US" altLang="ja-JP" sz="2800" smtClean="0">
                <a:latin typeface="HGP創英角ｺﾞｼｯｸUB" pitchFamily="50" charset="-128"/>
                <a:ea typeface="HGP創英角ｺﾞｼｯｸUB" pitchFamily="50" charset="-128"/>
              </a:rPr>
              <a:t>3</a:t>
            </a:r>
            <a:r>
              <a:rPr lang="ja-JP" altLang="en-US" sz="2800" smtClean="0">
                <a:latin typeface="HGP創英角ｺﾞｼｯｸUB" pitchFamily="50" charset="-128"/>
                <a:ea typeface="HGP創英角ｺﾞｼｯｸUB" pitchFamily="50" charset="-128"/>
              </a:rPr>
              <a:t>社上場の意義</a:t>
            </a:r>
          </a:p>
        </p:txBody>
      </p:sp>
      <p:sp>
        <p:nvSpPr>
          <p:cNvPr id="130052" name="AutoShape 3"/>
          <p:cNvSpPr>
            <a:spLocks noChangeArrowheads="1"/>
          </p:cNvSpPr>
          <p:nvPr/>
        </p:nvSpPr>
        <p:spPr bwMode="auto">
          <a:xfrm>
            <a:off x="285750" y="836613"/>
            <a:ext cx="8534400" cy="6985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endParaRPr lang="ja-JP" altLang="en-US" sz="1800">
              <a:solidFill>
                <a:srgbClr val="000000"/>
              </a:solidFill>
              <a:ea typeface="HGS創英角ｺﾞｼｯｸUB" pitchFamily="50" charset="-128"/>
            </a:endParaRPr>
          </a:p>
        </p:txBody>
      </p:sp>
      <p:sp>
        <p:nvSpPr>
          <p:cNvPr id="9" name="Text Box 5"/>
          <p:cNvSpPr txBox="1">
            <a:spLocks noChangeArrowheads="1"/>
          </p:cNvSpPr>
          <p:nvPr/>
        </p:nvSpPr>
        <p:spPr bwMode="auto">
          <a:xfrm>
            <a:off x="342900" y="1031875"/>
            <a:ext cx="8458200" cy="1016000"/>
          </a:xfrm>
          <a:prstGeom prst="rect">
            <a:avLst/>
          </a:prstGeom>
          <a:solidFill>
            <a:srgbClr val="FFCC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Clr>
                <a:srgbClr val="990000"/>
              </a:buClr>
              <a:buFont typeface="Wingdings" pitchFamily="2" charset="2"/>
              <a:buChar char="ü"/>
            </a:pPr>
            <a:r>
              <a:rPr lang="ja-JP" altLang="en-US" sz="2000">
                <a:solidFill>
                  <a:srgbClr val="000000"/>
                </a:solidFill>
                <a:latin typeface="Tahoma" pitchFamily="34" charset="0"/>
              </a:rPr>
              <a:t>日本郵政（親会社）とその子会社であるゆうちょ銀行、かんぽ生命保険は</a:t>
            </a:r>
            <a:r>
              <a:rPr lang="en-US" altLang="ja-JP" sz="2000">
                <a:solidFill>
                  <a:srgbClr val="000000"/>
                </a:solidFill>
                <a:latin typeface="Tahoma" pitchFamily="34" charset="0"/>
              </a:rPr>
              <a:t>2015</a:t>
            </a:r>
            <a:r>
              <a:rPr lang="ja-JP" altLang="en-US" sz="2000">
                <a:solidFill>
                  <a:srgbClr val="000000"/>
                </a:solidFill>
                <a:latin typeface="Tahoma" pitchFamily="34" charset="0"/>
              </a:rPr>
              <a:t>年</a:t>
            </a:r>
            <a:r>
              <a:rPr lang="en-US" altLang="ja-JP" sz="2000">
                <a:solidFill>
                  <a:srgbClr val="000000"/>
                </a:solidFill>
                <a:latin typeface="Tahoma" pitchFamily="34" charset="0"/>
              </a:rPr>
              <a:t>11</a:t>
            </a:r>
            <a:r>
              <a:rPr lang="ja-JP" altLang="en-US" sz="2000">
                <a:solidFill>
                  <a:srgbClr val="000000"/>
                </a:solidFill>
                <a:latin typeface="Tahoma" pitchFamily="34" charset="0"/>
              </a:rPr>
              <a:t>月に東証一部市場に上場。なぜ親会社のみではなく、ゆうちょ銀行やかんぽ生命保険も上場したのか？</a:t>
            </a:r>
          </a:p>
        </p:txBody>
      </p:sp>
      <p:sp>
        <p:nvSpPr>
          <p:cNvPr id="14" name="Text Box 4"/>
          <p:cNvSpPr txBox="1">
            <a:spLocks noChangeArrowheads="1"/>
          </p:cNvSpPr>
          <p:nvPr/>
        </p:nvSpPr>
        <p:spPr bwMode="auto">
          <a:xfrm>
            <a:off x="342900" y="2314575"/>
            <a:ext cx="8515350" cy="1200150"/>
          </a:xfrm>
          <a:prstGeom prst="rect">
            <a:avLst/>
          </a:prstGeom>
          <a:noFill/>
          <a:ln w="28575" algn="ctr">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en-US" altLang="ja-JP" sz="1800">
                <a:solidFill>
                  <a:srgbClr val="000000"/>
                </a:solidFill>
                <a:ea typeface="HGS創英角ｺﾞｼｯｸUB" pitchFamily="50" charset="-128"/>
              </a:rPr>
              <a:t>2016</a:t>
            </a:r>
            <a:r>
              <a:rPr lang="ja-JP" altLang="en-US" sz="1800">
                <a:solidFill>
                  <a:srgbClr val="000000"/>
                </a:solidFill>
                <a:ea typeface="HGS創英角ｺﾞｼｯｸUB" pitchFamily="50" charset="-128"/>
              </a:rPr>
              <a:t>年</a:t>
            </a:r>
            <a:r>
              <a:rPr lang="en-US" altLang="ja-JP" sz="1800">
                <a:solidFill>
                  <a:srgbClr val="000000"/>
                </a:solidFill>
                <a:ea typeface="HGS創英角ｺﾞｼｯｸUB" pitchFamily="50" charset="-128"/>
              </a:rPr>
              <a:t>3</a:t>
            </a:r>
            <a:r>
              <a:rPr lang="ja-JP" altLang="en-US" sz="1800">
                <a:solidFill>
                  <a:srgbClr val="000000"/>
                </a:solidFill>
                <a:ea typeface="HGS創英角ｺﾞｼｯｸUB" pitchFamily="50" charset="-128"/>
              </a:rPr>
              <a:t>月期の日本郵政の売上高は</a:t>
            </a:r>
            <a:r>
              <a:rPr lang="en-US" altLang="ja-JP" sz="1800">
                <a:solidFill>
                  <a:srgbClr val="000000"/>
                </a:solidFill>
                <a:ea typeface="HGS創英角ｺﾞｼｯｸUB" pitchFamily="50" charset="-128"/>
              </a:rPr>
              <a:t>14.7</a:t>
            </a:r>
            <a:r>
              <a:rPr lang="ja-JP" altLang="en-US" sz="1800">
                <a:solidFill>
                  <a:srgbClr val="000000"/>
                </a:solidFill>
                <a:ea typeface="HGS創英角ｺﾞｼｯｸUB" pitchFamily="50" charset="-128"/>
              </a:rPr>
              <a:t>兆円、経常利益は</a:t>
            </a:r>
            <a:r>
              <a:rPr lang="en-US" altLang="ja-JP" sz="1800">
                <a:solidFill>
                  <a:srgbClr val="000000"/>
                </a:solidFill>
                <a:ea typeface="HGS創英角ｺﾞｼｯｸUB" pitchFamily="50" charset="-128"/>
              </a:rPr>
              <a:t>9,662</a:t>
            </a:r>
            <a:r>
              <a:rPr lang="ja-JP" altLang="en-US" sz="1800">
                <a:solidFill>
                  <a:srgbClr val="000000"/>
                </a:solidFill>
                <a:ea typeface="HGS創英角ｺﾞｼｯｸUB" pitchFamily="50" charset="-128"/>
              </a:rPr>
              <a:t>億円、ゆうちょ銀行は売上高</a:t>
            </a:r>
            <a:r>
              <a:rPr lang="en-US" altLang="ja-JP" sz="1800">
                <a:solidFill>
                  <a:srgbClr val="000000"/>
                </a:solidFill>
                <a:ea typeface="HGS創英角ｺﾞｼｯｸUB" pitchFamily="50" charset="-128"/>
              </a:rPr>
              <a:t>1.9</a:t>
            </a:r>
            <a:r>
              <a:rPr lang="ja-JP" altLang="en-US" sz="1800">
                <a:solidFill>
                  <a:srgbClr val="000000"/>
                </a:solidFill>
                <a:ea typeface="HGS創英角ｺﾞｼｯｸUB" pitchFamily="50" charset="-128"/>
              </a:rPr>
              <a:t>兆円、経常利益は</a:t>
            </a:r>
            <a:r>
              <a:rPr lang="en-US" altLang="ja-JP" sz="1800">
                <a:solidFill>
                  <a:srgbClr val="000000"/>
                </a:solidFill>
                <a:ea typeface="HGS創英角ｺﾞｼｯｸUB" pitchFamily="50" charset="-128"/>
              </a:rPr>
              <a:t>4,820</a:t>
            </a:r>
            <a:r>
              <a:rPr lang="ja-JP" altLang="en-US" sz="1800">
                <a:solidFill>
                  <a:srgbClr val="000000"/>
                </a:solidFill>
                <a:ea typeface="HGS創英角ｺﾞｼｯｸUB" pitchFamily="50" charset="-128"/>
              </a:rPr>
              <a:t>億円、かんぽ生命は売上高</a:t>
            </a:r>
            <a:r>
              <a:rPr lang="en-US" altLang="ja-JP" sz="1800">
                <a:solidFill>
                  <a:srgbClr val="000000"/>
                </a:solidFill>
                <a:ea typeface="HGS創英角ｺﾞｼｯｸUB" pitchFamily="50" charset="-128"/>
              </a:rPr>
              <a:t>9.6</a:t>
            </a:r>
            <a:r>
              <a:rPr lang="ja-JP" altLang="en-US" sz="1800">
                <a:solidFill>
                  <a:srgbClr val="000000"/>
                </a:solidFill>
                <a:ea typeface="HGS創英角ｺﾞｼｯｸUB" pitchFamily="50" charset="-128"/>
              </a:rPr>
              <a:t>兆円、経常利益</a:t>
            </a:r>
            <a:r>
              <a:rPr lang="en-US" altLang="ja-JP" sz="1800">
                <a:solidFill>
                  <a:srgbClr val="000000"/>
                </a:solidFill>
                <a:ea typeface="HGS創英角ｺﾞｼｯｸUB" pitchFamily="50" charset="-128"/>
              </a:rPr>
              <a:t>4,115</a:t>
            </a:r>
            <a:r>
              <a:rPr lang="ja-JP" altLang="en-US" sz="1800">
                <a:solidFill>
                  <a:srgbClr val="000000"/>
                </a:solidFill>
                <a:ea typeface="HGS創英角ｺﾞｼｯｸUB" pitchFamily="50" charset="-128"/>
              </a:rPr>
              <a:t>億円、日本郵便は</a:t>
            </a:r>
            <a:r>
              <a:rPr lang="en-US" altLang="ja-JP" sz="1800">
                <a:solidFill>
                  <a:srgbClr val="000000"/>
                </a:solidFill>
                <a:ea typeface="HGS創英角ｺﾞｼｯｸUB" pitchFamily="50" charset="-128"/>
              </a:rPr>
              <a:t>2.3</a:t>
            </a:r>
            <a:r>
              <a:rPr lang="ja-JP" altLang="en-US" sz="1800">
                <a:solidFill>
                  <a:srgbClr val="000000"/>
                </a:solidFill>
                <a:ea typeface="HGS創英角ｺﾞｼｯｸUB" pitchFamily="50" charset="-128"/>
              </a:rPr>
              <a:t>兆円、経常利益は</a:t>
            </a:r>
            <a:r>
              <a:rPr lang="en-US" altLang="ja-JP" sz="1800">
                <a:solidFill>
                  <a:srgbClr val="000000"/>
                </a:solidFill>
                <a:ea typeface="HGS創英角ｺﾞｼｯｸUB" pitchFamily="50" charset="-128"/>
              </a:rPr>
              <a:t>375</a:t>
            </a:r>
            <a:r>
              <a:rPr lang="ja-JP" altLang="en-US" sz="1800">
                <a:solidFill>
                  <a:srgbClr val="000000"/>
                </a:solidFill>
                <a:ea typeface="HGS創英角ｺﾞｼｯｸUB" pitchFamily="50" charset="-128"/>
              </a:rPr>
              <a:t>億円（子会社はセグメント情報をベースに算出）。日本郵政はゆうちょ銀行とかんぽ生命の</a:t>
            </a:r>
            <a:r>
              <a:rPr lang="en-US" altLang="ja-JP" sz="1800">
                <a:solidFill>
                  <a:srgbClr val="000000"/>
                </a:solidFill>
                <a:ea typeface="HGS創英角ｺﾞｼｯｸUB" pitchFamily="50" charset="-128"/>
              </a:rPr>
              <a:t>89%</a:t>
            </a:r>
            <a:r>
              <a:rPr lang="ja-JP" altLang="en-US" sz="1800">
                <a:solidFill>
                  <a:srgbClr val="000000"/>
                </a:solidFill>
                <a:ea typeface="HGS創英角ｺﾞｼｯｸUB" pitchFamily="50" charset="-128"/>
              </a:rPr>
              <a:t>株式保有。</a:t>
            </a:r>
          </a:p>
        </p:txBody>
      </p:sp>
      <p:grpSp>
        <p:nvGrpSpPr>
          <p:cNvPr id="6" name="グループ化 5"/>
          <p:cNvGrpSpPr>
            <a:grpSpLocks/>
          </p:cNvGrpSpPr>
          <p:nvPr/>
        </p:nvGrpSpPr>
        <p:grpSpPr bwMode="auto">
          <a:xfrm>
            <a:off x="342900" y="3867150"/>
            <a:ext cx="8096250" cy="2455863"/>
            <a:chOff x="164387" y="3867792"/>
            <a:chExt cx="8096035" cy="2455524"/>
          </a:xfrm>
        </p:grpSpPr>
        <p:sp>
          <p:nvSpPr>
            <p:cNvPr id="130056" name="正方形/長方形 1"/>
            <p:cNvSpPr>
              <a:spLocks noChangeArrowheads="1"/>
            </p:cNvSpPr>
            <p:nvPr/>
          </p:nvSpPr>
          <p:spPr bwMode="auto">
            <a:xfrm>
              <a:off x="1767154" y="4258210"/>
              <a:ext cx="5845997" cy="552236"/>
            </a:xfrm>
            <a:prstGeom prst="rect">
              <a:avLst/>
            </a:prstGeom>
            <a:solidFill>
              <a:srgbClr val="FFFF99"/>
            </a:solidFill>
            <a:ln w="9525" algn="ctr">
              <a:solidFill>
                <a:schemeClr val="tx1"/>
              </a:solidFill>
              <a:round/>
              <a:headEnd/>
              <a:tailEnd/>
            </a:ln>
          </p:spPr>
          <p:txBody>
            <a:bodyPr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en-US" altLang="ja-JP" sz="1800">
                  <a:solidFill>
                    <a:srgbClr val="000000"/>
                  </a:solidFill>
                  <a:ea typeface="HGS創英角ｺﾞｼｯｸUB" pitchFamily="50" charset="-128"/>
                </a:rPr>
                <a:t>5</a:t>
              </a:r>
              <a:r>
                <a:rPr lang="ja-JP" altLang="en-US" sz="1800">
                  <a:solidFill>
                    <a:srgbClr val="000000"/>
                  </a:solidFill>
                  <a:ea typeface="HGS創英角ｺﾞｼｯｸUB" pitchFamily="50" charset="-128"/>
                </a:rPr>
                <a:t>兆</a:t>
              </a:r>
              <a:r>
                <a:rPr lang="en-US" altLang="ja-JP" sz="1800">
                  <a:solidFill>
                    <a:srgbClr val="000000"/>
                  </a:solidFill>
                  <a:ea typeface="HGS創英角ｺﾞｼｯｸUB" pitchFamily="50" charset="-128"/>
                </a:rPr>
                <a:t>3,280</a:t>
              </a:r>
              <a:r>
                <a:rPr lang="ja-JP" altLang="en-US" sz="1800">
                  <a:solidFill>
                    <a:srgbClr val="000000"/>
                  </a:solidFill>
                  <a:ea typeface="HGS創英角ｺﾞｼｯｸUB" pitchFamily="50" charset="-128"/>
                </a:rPr>
                <a:t>億円</a:t>
              </a:r>
            </a:p>
          </p:txBody>
        </p:sp>
        <p:cxnSp>
          <p:nvCxnSpPr>
            <p:cNvPr id="130057" name="直線コネクタ 3"/>
            <p:cNvCxnSpPr>
              <a:cxnSpLocks noChangeShapeType="1"/>
            </p:cNvCxnSpPr>
            <p:nvPr/>
          </p:nvCxnSpPr>
          <p:spPr bwMode="auto">
            <a:xfrm>
              <a:off x="1767154" y="3867792"/>
              <a:ext cx="0" cy="245552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0058" name="テキスト ボックス 4"/>
            <p:cNvSpPr txBox="1">
              <a:spLocks noChangeArrowheads="1"/>
            </p:cNvSpPr>
            <p:nvPr/>
          </p:nvSpPr>
          <p:spPr bwMode="auto">
            <a:xfrm>
              <a:off x="285749" y="4349662"/>
              <a:ext cx="140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a:solidFill>
                    <a:srgbClr val="000000"/>
                  </a:solidFill>
                  <a:ea typeface="HGP創英角ｺﾞｼｯｸUB" pitchFamily="50" charset="-128"/>
                </a:rPr>
                <a:t>日本郵政</a:t>
              </a:r>
            </a:p>
          </p:txBody>
        </p:sp>
        <p:sp>
          <p:nvSpPr>
            <p:cNvPr id="130059" name="正方形/長方形 14"/>
            <p:cNvSpPr>
              <a:spLocks noChangeArrowheads="1"/>
            </p:cNvSpPr>
            <p:nvPr/>
          </p:nvSpPr>
          <p:spPr bwMode="auto">
            <a:xfrm>
              <a:off x="1767154" y="5396929"/>
              <a:ext cx="1191804" cy="552236"/>
            </a:xfrm>
            <a:prstGeom prst="rect">
              <a:avLst/>
            </a:prstGeom>
            <a:solidFill>
              <a:srgbClr val="FFCC99"/>
            </a:solidFill>
            <a:ln w="9525" algn="ctr">
              <a:solidFill>
                <a:schemeClr val="tx1"/>
              </a:solidFill>
              <a:round/>
              <a:headEnd/>
              <a:tailEnd/>
            </a:ln>
          </p:spPr>
          <p:txBody>
            <a:bodyPr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en-US" altLang="ja-JP" sz="1800">
                  <a:solidFill>
                    <a:srgbClr val="000000"/>
                  </a:solidFill>
                  <a:ea typeface="HGS創英角ｺﾞｼｯｸUB" pitchFamily="50" charset="-128"/>
                </a:rPr>
                <a:t>1</a:t>
              </a:r>
              <a:r>
                <a:rPr lang="ja-JP" altLang="en-US" sz="1800">
                  <a:solidFill>
                    <a:srgbClr val="000000"/>
                  </a:solidFill>
                  <a:ea typeface="HGS創英角ｺﾞｼｯｸUB" pitchFamily="50" charset="-128"/>
                </a:rPr>
                <a:t>兆</a:t>
              </a:r>
              <a:r>
                <a:rPr lang="en-US" altLang="ja-JP" sz="1800">
                  <a:solidFill>
                    <a:srgbClr val="000000"/>
                  </a:solidFill>
                  <a:ea typeface="HGS創英角ｺﾞｼｯｸUB" pitchFamily="50" charset="-128"/>
                </a:rPr>
                <a:t>1,946</a:t>
              </a:r>
              <a:r>
                <a:rPr lang="ja-JP" altLang="en-US" sz="1800">
                  <a:solidFill>
                    <a:srgbClr val="000000"/>
                  </a:solidFill>
                  <a:ea typeface="HGS創英角ｺﾞｼｯｸUB" pitchFamily="50" charset="-128"/>
                </a:rPr>
                <a:t>億円</a:t>
              </a:r>
            </a:p>
          </p:txBody>
        </p:sp>
        <p:sp>
          <p:nvSpPr>
            <p:cNvPr id="130060" name="テキスト ボックス 15"/>
            <p:cNvSpPr txBox="1">
              <a:spLocks noChangeArrowheads="1"/>
            </p:cNvSpPr>
            <p:nvPr/>
          </p:nvSpPr>
          <p:spPr bwMode="auto">
            <a:xfrm>
              <a:off x="164387" y="5349881"/>
              <a:ext cx="15308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a:solidFill>
                    <a:srgbClr val="000000"/>
                  </a:solidFill>
                  <a:ea typeface="HGP創英角ｺﾞｼｯｸUB" pitchFamily="50" charset="-128"/>
                </a:rPr>
                <a:t>ゆうちょ銀行</a:t>
              </a:r>
              <a:endParaRPr lang="en-US" altLang="ja-JP" sz="1800">
                <a:solidFill>
                  <a:srgbClr val="000000"/>
                </a:solidFill>
                <a:ea typeface="HGP創英角ｺﾞｼｯｸUB" pitchFamily="50" charset="-128"/>
              </a:endParaRPr>
            </a:p>
            <a:p>
              <a:pPr algn="ctr" eaLnBrk="1" hangingPunct="1">
                <a:spcBef>
                  <a:spcPct val="0"/>
                </a:spcBef>
                <a:buFontTx/>
                <a:buNone/>
              </a:pPr>
              <a:r>
                <a:rPr lang="ja-JP" altLang="en-US" sz="1800">
                  <a:solidFill>
                    <a:srgbClr val="000000"/>
                  </a:solidFill>
                  <a:ea typeface="HGP創英角ｺﾞｼｯｸUB" pitchFamily="50" charset="-128"/>
                </a:rPr>
                <a:t>＋かんぽ生命</a:t>
              </a:r>
            </a:p>
          </p:txBody>
        </p:sp>
        <p:sp>
          <p:nvSpPr>
            <p:cNvPr id="130061" name="正方形/長方形 16"/>
            <p:cNvSpPr>
              <a:spLocks noChangeArrowheads="1"/>
            </p:cNvSpPr>
            <p:nvPr/>
          </p:nvSpPr>
          <p:spPr bwMode="auto">
            <a:xfrm>
              <a:off x="2958958" y="5396928"/>
              <a:ext cx="5301464" cy="552236"/>
            </a:xfrm>
            <a:prstGeom prst="rect">
              <a:avLst/>
            </a:prstGeom>
            <a:solidFill>
              <a:srgbClr val="CCFFCC"/>
            </a:solidFill>
            <a:ln w="9525" algn="ctr">
              <a:solidFill>
                <a:schemeClr val="tx1"/>
              </a:solidFill>
              <a:round/>
              <a:headEnd/>
              <a:tailEnd/>
            </a:ln>
          </p:spPr>
          <p:txBody>
            <a:bodyPr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en-US" altLang="ja-JP" sz="1800">
                  <a:solidFill>
                    <a:srgbClr val="000000"/>
                  </a:solidFill>
                  <a:ea typeface="HGS創英角ｺﾞｼｯｸUB" pitchFamily="50" charset="-128"/>
                </a:rPr>
                <a:t>5</a:t>
              </a:r>
              <a:r>
                <a:rPr lang="ja-JP" altLang="en-US" sz="1800">
                  <a:solidFill>
                    <a:srgbClr val="000000"/>
                  </a:solidFill>
                  <a:ea typeface="HGS創英角ｺﾞｼｯｸUB" pitchFamily="50" charset="-128"/>
                </a:rPr>
                <a:t>兆</a:t>
              </a:r>
              <a:r>
                <a:rPr lang="en-US" altLang="ja-JP" sz="1800">
                  <a:solidFill>
                    <a:srgbClr val="000000"/>
                  </a:solidFill>
                  <a:ea typeface="HGS創英角ｺﾞｼｯｸUB" pitchFamily="50" charset="-128"/>
                </a:rPr>
                <a:t>1,930</a:t>
              </a:r>
              <a:r>
                <a:rPr lang="ja-JP" altLang="en-US" sz="1800">
                  <a:solidFill>
                    <a:srgbClr val="000000"/>
                  </a:solidFill>
                  <a:ea typeface="HGS創英角ｺﾞｼｯｸUB" pitchFamily="50" charset="-128"/>
                </a:rPr>
                <a:t>億円</a:t>
              </a:r>
            </a:p>
          </p:txBody>
        </p:sp>
      </p:grpSp>
    </p:spTree>
    <p:extLst>
      <p:ext uri="{BB962C8B-B14F-4D97-AF65-F5344CB8AC3E}">
        <p14:creationId xmlns:p14="http://schemas.microsoft.com/office/powerpoint/2010/main" val="504177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fld id="{3071E990-80B3-43BD-A54C-C9FBE89A75A4}" type="slidenum">
              <a:rPr lang="en-US" altLang="ja-JP" sz="1400">
                <a:solidFill>
                  <a:srgbClr val="000000"/>
                </a:solidFill>
              </a:rPr>
              <a:pPr>
                <a:spcBef>
                  <a:spcPct val="0"/>
                </a:spcBef>
                <a:buFontTx/>
                <a:buNone/>
              </a:pPr>
              <a:t>33</a:t>
            </a:fld>
            <a:endParaRPr lang="en-US" altLang="ja-JP" sz="1400">
              <a:solidFill>
                <a:srgbClr val="000000"/>
              </a:solidFill>
            </a:endParaRPr>
          </a:p>
        </p:txBody>
      </p:sp>
      <p:sp>
        <p:nvSpPr>
          <p:cNvPr id="265219" name="AutoShape 2"/>
          <p:cNvSpPr>
            <a:spLocks noChangeArrowheads="1"/>
          </p:cNvSpPr>
          <p:nvPr/>
        </p:nvSpPr>
        <p:spPr bwMode="auto">
          <a:xfrm>
            <a:off x="285750" y="836613"/>
            <a:ext cx="8534400" cy="6985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lang="ja-JP" altLang="en-US" sz="1800" smtClean="0">
              <a:solidFill>
                <a:srgbClr val="000000"/>
              </a:solidFill>
              <a:ea typeface="HGS創英角ｺﾞｼｯｸUB" pitchFamily="50" charset="-128"/>
            </a:endParaRPr>
          </a:p>
        </p:txBody>
      </p:sp>
      <p:sp>
        <p:nvSpPr>
          <p:cNvPr id="265220" name="Rectangle 3"/>
          <p:cNvSpPr>
            <a:spLocks noGrp="1" noChangeArrowheads="1"/>
          </p:cNvSpPr>
          <p:nvPr>
            <p:ph type="title"/>
          </p:nvPr>
        </p:nvSpPr>
        <p:spPr>
          <a:xfrm>
            <a:off x="395288" y="44450"/>
            <a:ext cx="8229600" cy="822325"/>
          </a:xfrm>
          <a:noFill/>
        </p:spPr>
        <p:txBody>
          <a:bodyPr/>
          <a:lstStyle/>
          <a:p>
            <a:pPr algn="l"/>
            <a:r>
              <a:rPr lang="ja-JP" altLang="en-US" sz="2800" smtClean="0">
                <a:latin typeface="HGP創英角ｺﾞｼｯｸUB" pitchFamily="50" charset="-128"/>
                <a:ea typeface="HGP創英角ｺﾞｼｯｸUB" pitchFamily="50" charset="-128"/>
              </a:rPr>
              <a:t>有価証券報告書　配当政策</a:t>
            </a:r>
          </a:p>
        </p:txBody>
      </p:sp>
      <p:sp>
        <p:nvSpPr>
          <p:cNvPr id="265221" name="Text Box 4"/>
          <p:cNvSpPr txBox="1">
            <a:spLocks noChangeArrowheads="1"/>
          </p:cNvSpPr>
          <p:nvPr/>
        </p:nvSpPr>
        <p:spPr bwMode="auto">
          <a:xfrm>
            <a:off x="401638" y="944563"/>
            <a:ext cx="7827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lang="ja-JP" altLang="en-US" sz="2000" smtClean="0">
                <a:solidFill>
                  <a:srgbClr val="333399"/>
                </a:solidFill>
                <a:ea typeface="HGP創英角ｺﾞｼｯｸUB" pitchFamily="50" charset="-128"/>
              </a:rPr>
              <a:t>◆有価証券報告書内で利益還元に対する目標値を掲げている企業</a:t>
            </a:r>
          </a:p>
        </p:txBody>
      </p:sp>
      <p:graphicFrame>
        <p:nvGraphicFramePr>
          <p:cNvPr id="548869" name="Group 5"/>
          <p:cNvGraphicFramePr>
            <a:graphicFrameLocks noGrp="1"/>
          </p:cNvGraphicFramePr>
          <p:nvPr/>
        </p:nvGraphicFramePr>
        <p:xfrm>
          <a:off x="233363" y="1392238"/>
          <a:ext cx="4367212" cy="4538662"/>
        </p:xfrm>
        <a:graphic>
          <a:graphicData uri="http://schemas.openxmlformats.org/drawingml/2006/table">
            <a:tbl>
              <a:tblPr/>
              <a:tblGrid>
                <a:gridCol w="2238844"/>
                <a:gridCol w="2128368"/>
              </a:tblGrid>
              <a:tr h="4508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損保ｼﾞｬﾊﾟﾝ日本興亜</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連結修正利益の</a:t>
                      </a: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50</a:t>
                      </a: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太陽誘電</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30%</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マックハウス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50%</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76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アンリツ</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連結配当性向</a:t>
                      </a: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25%</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総還元性向、</a:t>
                      </a:r>
                      <a:r>
                        <a:rPr kumimoji="1" lang="en-US" altLang="ja-JP" sz="1200" b="0" i="0" u="none" strike="noStrike" cap="none" normalizeH="0" baseline="0" dirty="0" smtClean="0">
                          <a:ln>
                            <a:noFill/>
                          </a:ln>
                          <a:solidFill>
                            <a:schemeClr val="tx1"/>
                          </a:solidFill>
                          <a:effectLst/>
                          <a:latin typeface="Arial" charset="0"/>
                          <a:ea typeface="ＭＳ Ｐゴシック" pitchFamily="50" charset="-128"/>
                        </a:rPr>
                        <a:t>DOE</a:t>
                      </a: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も考慮</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メイテック</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配当性向</a:t>
                      </a: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50%</a:t>
                      </a: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以上、総還元性向</a:t>
                      </a: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100%</a:t>
                      </a: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以内、</a:t>
                      </a: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DOE5%</a:t>
                      </a: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以上</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トーカイ</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15%</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ニコン</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25%</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エムティアイ</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35%</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ソフト</a:t>
                      </a: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99</a:t>
                      </a: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30%</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48901" name="Group 37"/>
          <p:cNvGraphicFramePr>
            <a:graphicFrameLocks noGrp="1"/>
          </p:cNvGraphicFramePr>
          <p:nvPr/>
        </p:nvGraphicFramePr>
        <p:xfrm>
          <a:off x="4600575" y="1393825"/>
          <a:ext cx="4367213" cy="4514852"/>
        </p:xfrm>
        <a:graphic>
          <a:graphicData uri="http://schemas.openxmlformats.org/drawingml/2006/table">
            <a:tbl>
              <a:tblPr/>
              <a:tblGrid>
                <a:gridCol w="1958975"/>
                <a:gridCol w="2408238"/>
              </a:tblGrid>
              <a:tr h="450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フルキャスト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50%</a:t>
                      </a: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（繰越欠損金控除前利益）</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ピア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30%</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ｱｻﾋﾎｰﾙﾃﾞｨﾝｸﾞｽ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50%</a:t>
                      </a: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（配当性向</a:t>
                      </a: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30%)</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JR</a:t>
                      </a: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東日本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33%</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積水ハウス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60%</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ピジョン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45-50%</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EIZO</a:t>
                      </a: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30-40%</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フジクラ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50%</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アサツーディケイ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50%</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第一生命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30%</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8933" name="Rectangle 69"/>
          <p:cNvSpPr>
            <a:spLocks noChangeArrowheads="1"/>
          </p:cNvSpPr>
          <p:nvPr/>
        </p:nvSpPr>
        <p:spPr bwMode="auto">
          <a:xfrm>
            <a:off x="412750" y="6015038"/>
            <a:ext cx="7958138" cy="501650"/>
          </a:xfrm>
          <a:prstGeom prst="rect">
            <a:avLst/>
          </a:prstGeom>
          <a:gradFill rotWithShape="1">
            <a:gsLst>
              <a:gs pos="0">
                <a:srgbClr val="FFCCCC"/>
              </a:gs>
              <a:gs pos="50000">
                <a:schemeClr val="bg1"/>
              </a:gs>
              <a:gs pos="100000">
                <a:srgbClr val="FFCCCC"/>
              </a:gs>
            </a:gsLst>
            <a:lin ang="5400000" scaled="1"/>
          </a:gradFill>
          <a:ln w="9525" algn="ctr">
            <a:solidFill>
              <a:schemeClr val="tx1"/>
            </a:solidFill>
            <a:miter lim="800000"/>
            <a:headEnd/>
            <a:tailEnd/>
          </a:ln>
          <a:effectLst/>
        </p:spPr>
        <p:txBody>
          <a:bodyPr anchor="ctr"/>
          <a:lstStyle/>
          <a:p>
            <a:pPr algn="ctr">
              <a:defRPr/>
            </a:pPr>
            <a:r>
              <a:rPr lang="ja-JP" altLang="en-US" sz="2000" dirty="0">
                <a:solidFill>
                  <a:srgbClr val="000000"/>
                </a:solidFill>
                <a:ea typeface="HGP創英角ｺﾞｼｯｸUB" pitchFamily="50" charset="-128"/>
              </a:rPr>
              <a:t>なぜ各社は利益還元に対する目標値を掲げるのか？</a:t>
            </a:r>
          </a:p>
        </p:txBody>
      </p:sp>
    </p:spTree>
    <p:extLst>
      <p:ext uri="{BB962C8B-B14F-4D97-AF65-F5344CB8AC3E}">
        <p14:creationId xmlns:p14="http://schemas.microsoft.com/office/powerpoint/2010/main" val="1642802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AutoShape 2"/>
          <p:cNvSpPr>
            <a:spLocks noChangeArrowheads="1"/>
          </p:cNvSpPr>
          <p:nvPr/>
        </p:nvSpPr>
        <p:spPr bwMode="auto">
          <a:xfrm>
            <a:off x="257175" y="593725"/>
            <a:ext cx="8534400" cy="6985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endParaRPr lang="ja-JP" altLang="en-US" sz="1800" smtClean="0">
              <a:solidFill>
                <a:srgbClr val="000000"/>
              </a:solidFill>
              <a:ea typeface="HGS創英角ｺﾞｼｯｸUB" pitchFamily="50" charset="-128"/>
            </a:endParaRPr>
          </a:p>
        </p:txBody>
      </p:sp>
      <p:sp>
        <p:nvSpPr>
          <p:cNvPr id="267267" name="Rectangle 3"/>
          <p:cNvSpPr>
            <a:spLocks noGrp="1" noChangeArrowheads="1"/>
          </p:cNvSpPr>
          <p:nvPr>
            <p:ph type="title"/>
          </p:nvPr>
        </p:nvSpPr>
        <p:spPr>
          <a:xfrm>
            <a:off x="395288" y="1588"/>
            <a:ext cx="8229600" cy="608012"/>
          </a:xfrm>
        </p:spPr>
        <p:txBody>
          <a:bodyPr/>
          <a:lstStyle/>
          <a:p>
            <a:pPr algn="l"/>
            <a:r>
              <a:rPr lang="ja-JP" altLang="en-US" sz="2800" smtClean="0">
                <a:latin typeface="HGP創英角ｺﾞｼｯｸUB" pitchFamily="50" charset="-128"/>
                <a:ea typeface="HGP創英角ｺﾞｼｯｸUB" pitchFamily="50" charset="-128"/>
              </a:rPr>
              <a:t>ＮＴＴの配当政策</a:t>
            </a:r>
          </a:p>
        </p:txBody>
      </p:sp>
      <p:graphicFrame>
        <p:nvGraphicFramePr>
          <p:cNvPr id="347366" name="Group 230"/>
          <p:cNvGraphicFramePr>
            <a:graphicFrameLocks noGrp="1"/>
          </p:cNvGraphicFramePr>
          <p:nvPr/>
        </p:nvGraphicFramePr>
        <p:xfrm>
          <a:off x="138113" y="1111250"/>
          <a:ext cx="3803650" cy="5421317"/>
        </p:xfrm>
        <a:graphic>
          <a:graphicData uri="http://schemas.openxmlformats.org/drawingml/2006/table">
            <a:tbl>
              <a:tblPr/>
              <a:tblGrid>
                <a:gridCol w="2405062"/>
                <a:gridCol w="1398588"/>
              </a:tblGrid>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2008</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年</a:t>
                      </a:r>
                      <a:r>
                        <a:rPr kumimoji="1" lang="en-US" altLang="ja-JP" sz="1600" b="0" i="0" u="none" strike="noStrike" cap="none" normalizeH="0" baseline="0" smtClean="0">
                          <a:ln>
                            <a:noFill/>
                          </a:ln>
                          <a:solidFill>
                            <a:schemeClr val="tx1"/>
                          </a:solidFill>
                          <a:effectLst/>
                          <a:latin typeface="Arial" charset="0"/>
                          <a:ea typeface="ＭＳ Ｐゴシック" pitchFamily="50" charset="-128"/>
                        </a:rPr>
                        <a:t>3</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月期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営業収益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375,794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　受取配当金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213,202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　グループ経営運営収入</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19,077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　基礎的研究開発収入</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126,883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営業費用</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165,827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　管理費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20,713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　試験研究費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99,011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　減価償却費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40,371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営業利益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209,966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営業外収益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58,583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営業外費用</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50,840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特別利益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6,685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特別損失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13,618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税引前当期純利益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210,777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当期純利益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195,833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7321" name="Text Box 231"/>
          <p:cNvSpPr txBox="1">
            <a:spLocks noChangeArrowheads="1"/>
          </p:cNvSpPr>
          <p:nvPr/>
        </p:nvSpPr>
        <p:spPr bwMode="auto">
          <a:xfrm>
            <a:off x="14288" y="742950"/>
            <a:ext cx="4329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lang="ja-JP" altLang="en-US" sz="1800" smtClean="0">
                <a:solidFill>
                  <a:srgbClr val="000000"/>
                </a:solidFill>
                <a:ea typeface="HGS創英角ｺﾞｼｯｸUB" pitchFamily="50" charset="-128"/>
              </a:rPr>
              <a:t>◆</a:t>
            </a:r>
            <a:r>
              <a:rPr lang="en-US" altLang="ja-JP" sz="1800" smtClean="0">
                <a:solidFill>
                  <a:srgbClr val="000000"/>
                </a:solidFill>
                <a:ea typeface="HGS創英角ｺﾞｼｯｸUB" pitchFamily="50" charset="-128"/>
              </a:rPr>
              <a:t>NTT</a:t>
            </a:r>
            <a:r>
              <a:rPr lang="ja-JP" altLang="en-US" sz="1800" smtClean="0">
                <a:solidFill>
                  <a:srgbClr val="000000"/>
                </a:solidFill>
                <a:ea typeface="HGS創英角ｺﾞｼｯｸUB" pitchFamily="50" charset="-128"/>
              </a:rPr>
              <a:t>　単独損益計算書（</a:t>
            </a:r>
            <a:r>
              <a:rPr lang="en-US" altLang="ja-JP" sz="1800" smtClean="0">
                <a:solidFill>
                  <a:srgbClr val="000000"/>
                </a:solidFill>
                <a:ea typeface="HGS創英角ｺﾞｼｯｸUB" pitchFamily="50" charset="-128"/>
              </a:rPr>
              <a:t>08</a:t>
            </a:r>
            <a:r>
              <a:rPr lang="ja-JP" altLang="en-US" sz="1800" smtClean="0">
                <a:solidFill>
                  <a:srgbClr val="000000"/>
                </a:solidFill>
                <a:ea typeface="HGS創英角ｺﾞｼｯｸUB" pitchFamily="50" charset="-128"/>
              </a:rPr>
              <a:t>年</a:t>
            </a:r>
            <a:r>
              <a:rPr lang="en-US" altLang="ja-JP" sz="1800" smtClean="0">
                <a:solidFill>
                  <a:srgbClr val="000000"/>
                </a:solidFill>
                <a:ea typeface="HGS創英角ｺﾞｼｯｸUB" pitchFamily="50" charset="-128"/>
              </a:rPr>
              <a:t>3</a:t>
            </a:r>
            <a:r>
              <a:rPr lang="ja-JP" altLang="en-US" sz="1800" smtClean="0">
                <a:solidFill>
                  <a:srgbClr val="000000"/>
                </a:solidFill>
                <a:ea typeface="HGS創英角ｺﾞｼｯｸUB" pitchFamily="50" charset="-128"/>
              </a:rPr>
              <a:t>月期）</a:t>
            </a:r>
          </a:p>
        </p:txBody>
      </p:sp>
      <p:sp>
        <p:nvSpPr>
          <p:cNvPr id="267322" name="Rectangle 232"/>
          <p:cNvSpPr>
            <a:spLocks noChangeArrowheads="1"/>
          </p:cNvSpPr>
          <p:nvPr/>
        </p:nvSpPr>
        <p:spPr bwMode="auto">
          <a:xfrm>
            <a:off x="4143375" y="1957388"/>
            <a:ext cx="3143250" cy="1585912"/>
          </a:xfrm>
          <a:prstGeom prst="rect">
            <a:avLst/>
          </a:prstGeom>
          <a:solidFill>
            <a:srgbClr val="FFCCCC"/>
          </a:solidFill>
          <a:ln w="9525" algn="ctr">
            <a:solidFill>
              <a:schemeClr val="tx1"/>
            </a:solidFill>
            <a:miter lim="800000"/>
            <a:headEnd/>
            <a:tailEnd/>
          </a:ln>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buFontTx/>
              <a:buNone/>
            </a:pPr>
            <a:r>
              <a:rPr lang="en-US" altLang="ja-JP" sz="1800" smtClean="0">
                <a:solidFill>
                  <a:srgbClr val="000000"/>
                </a:solidFill>
                <a:ea typeface="HGS創英角ｺﾞｼｯｸUB" pitchFamily="50" charset="-128"/>
              </a:rPr>
              <a:t>【2008</a:t>
            </a:r>
            <a:r>
              <a:rPr lang="ja-JP" altLang="en-US" sz="1800" smtClean="0">
                <a:solidFill>
                  <a:srgbClr val="000000"/>
                </a:solidFill>
                <a:ea typeface="HGS創英角ｺﾞｼｯｸUB" pitchFamily="50" charset="-128"/>
              </a:rPr>
              <a:t>年</a:t>
            </a:r>
            <a:r>
              <a:rPr lang="en-US" altLang="ja-JP" sz="1800" smtClean="0">
                <a:solidFill>
                  <a:srgbClr val="000000"/>
                </a:solidFill>
                <a:ea typeface="HGS創英角ｺﾞｼｯｸUB" pitchFamily="50" charset="-128"/>
              </a:rPr>
              <a:t>3</a:t>
            </a:r>
            <a:r>
              <a:rPr lang="ja-JP" altLang="en-US" sz="1800" smtClean="0">
                <a:solidFill>
                  <a:srgbClr val="000000"/>
                </a:solidFill>
                <a:ea typeface="HGS創英角ｺﾞｼｯｸUB" pitchFamily="50" charset="-128"/>
              </a:rPr>
              <a:t>月期　配当</a:t>
            </a:r>
            <a:r>
              <a:rPr lang="en-US" altLang="ja-JP" sz="1800" smtClean="0">
                <a:solidFill>
                  <a:srgbClr val="000000"/>
                </a:solidFill>
                <a:ea typeface="HGS創英角ｺﾞｼｯｸUB" pitchFamily="50" charset="-128"/>
              </a:rPr>
              <a:t>】</a:t>
            </a:r>
          </a:p>
          <a:p>
            <a:pPr>
              <a:buFontTx/>
              <a:buNone/>
            </a:pPr>
            <a:r>
              <a:rPr lang="ja-JP" altLang="en-US" sz="1600" smtClean="0">
                <a:solidFill>
                  <a:srgbClr val="000000"/>
                </a:solidFill>
                <a:ea typeface="HGS創英角ｺﾞｼｯｸUB" pitchFamily="50" charset="-128"/>
              </a:rPr>
              <a:t>　期末配当　</a:t>
            </a:r>
            <a:r>
              <a:rPr lang="en-US" altLang="ja-JP" sz="1600" smtClean="0">
                <a:solidFill>
                  <a:srgbClr val="000000"/>
                </a:solidFill>
                <a:ea typeface="HGS創英角ｺﾞｼｯｸUB" pitchFamily="50" charset="-128"/>
              </a:rPr>
              <a:t>4,500</a:t>
            </a:r>
            <a:r>
              <a:rPr lang="ja-JP" altLang="en-US" sz="1600" smtClean="0">
                <a:solidFill>
                  <a:srgbClr val="000000"/>
                </a:solidFill>
                <a:ea typeface="HGS創英角ｺﾞｼｯｸUB" pitchFamily="50" charset="-128"/>
              </a:rPr>
              <a:t>円</a:t>
            </a:r>
          </a:p>
          <a:p>
            <a:pPr>
              <a:buFontTx/>
              <a:buNone/>
            </a:pPr>
            <a:r>
              <a:rPr lang="ja-JP" altLang="en-US" sz="1600" smtClean="0">
                <a:solidFill>
                  <a:srgbClr val="000000"/>
                </a:solidFill>
                <a:ea typeface="HGS創英角ｺﾞｼｯｸUB" pitchFamily="50" charset="-128"/>
              </a:rPr>
              <a:t>　中間配当　</a:t>
            </a:r>
            <a:r>
              <a:rPr lang="en-US" altLang="ja-JP" sz="1600" smtClean="0">
                <a:solidFill>
                  <a:srgbClr val="000000"/>
                </a:solidFill>
                <a:ea typeface="HGS創英角ｺﾞｼｯｸUB" pitchFamily="50" charset="-128"/>
              </a:rPr>
              <a:t>4,500</a:t>
            </a:r>
            <a:r>
              <a:rPr lang="ja-JP" altLang="en-US" sz="1600" smtClean="0">
                <a:solidFill>
                  <a:srgbClr val="000000"/>
                </a:solidFill>
                <a:ea typeface="HGS創英角ｺﾞｼｯｸUB" pitchFamily="50" charset="-128"/>
              </a:rPr>
              <a:t>円</a:t>
            </a:r>
          </a:p>
          <a:p>
            <a:pPr>
              <a:buFontTx/>
              <a:buNone/>
            </a:pPr>
            <a:r>
              <a:rPr lang="ja-JP" altLang="en-US" sz="1600" smtClean="0">
                <a:solidFill>
                  <a:srgbClr val="000000"/>
                </a:solidFill>
                <a:ea typeface="HGS創英角ｺﾞｼｯｸUB" pitchFamily="50" charset="-128"/>
              </a:rPr>
              <a:t>　発行済株式総数</a:t>
            </a:r>
            <a:r>
              <a:rPr lang="en-US" altLang="ja-JP" sz="1600" smtClean="0">
                <a:solidFill>
                  <a:srgbClr val="000000"/>
                </a:solidFill>
                <a:ea typeface="HGS創英角ｺﾞｼｯｸUB" pitchFamily="50" charset="-128"/>
              </a:rPr>
              <a:t>15,741,209</a:t>
            </a:r>
            <a:r>
              <a:rPr lang="ja-JP" altLang="en-US" sz="1600" smtClean="0">
                <a:solidFill>
                  <a:srgbClr val="000000"/>
                </a:solidFill>
                <a:ea typeface="HGS創英角ｺﾞｼｯｸUB" pitchFamily="50" charset="-128"/>
              </a:rPr>
              <a:t>株</a:t>
            </a:r>
          </a:p>
          <a:p>
            <a:pPr>
              <a:buFontTx/>
              <a:buNone/>
            </a:pPr>
            <a:r>
              <a:rPr lang="ja-JP" altLang="en-US" sz="1600" smtClean="0">
                <a:solidFill>
                  <a:srgbClr val="000000"/>
                </a:solidFill>
                <a:ea typeface="HGS創英角ｺﾞｼｯｸUB" pitchFamily="50" charset="-128"/>
              </a:rPr>
              <a:t>　自己株式数　　  </a:t>
            </a:r>
            <a:r>
              <a:rPr lang="en-US" altLang="ja-JP" sz="1600" smtClean="0">
                <a:solidFill>
                  <a:srgbClr val="000000"/>
                </a:solidFill>
                <a:ea typeface="HGS創英角ｺﾞｼｯｸUB" pitchFamily="50" charset="-128"/>
              </a:rPr>
              <a:t>2,102,471</a:t>
            </a:r>
            <a:r>
              <a:rPr lang="ja-JP" altLang="en-US" sz="1600" smtClean="0">
                <a:solidFill>
                  <a:srgbClr val="000000"/>
                </a:solidFill>
                <a:ea typeface="HGS創英角ｺﾞｼｯｸUB" pitchFamily="50" charset="-128"/>
              </a:rPr>
              <a:t>株　</a:t>
            </a:r>
          </a:p>
        </p:txBody>
      </p:sp>
      <p:sp>
        <p:nvSpPr>
          <p:cNvPr id="267323" name="Text Box 234"/>
          <p:cNvSpPr txBox="1">
            <a:spLocks noChangeArrowheads="1"/>
          </p:cNvSpPr>
          <p:nvPr/>
        </p:nvSpPr>
        <p:spPr bwMode="auto">
          <a:xfrm>
            <a:off x="7529513" y="2357438"/>
            <a:ext cx="1443037" cy="82550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lang="en-US" altLang="ja-JP" sz="1600" smtClean="0">
                <a:solidFill>
                  <a:srgbClr val="000000"/>
                </a:solidFill>
                <a:ea typeface="HGS創英角ｺﾞｼｯｸUB" pitchFamily="50" charset="-128"/>
              </a:rPr>
              <a:t>122,749</a:t>
            </a:r>
            <a:r>
              <a:rPr lang="ja-JP" altLang="en-US" sz="1600" smtClean="0">
                <a:solidFill>
                  <a:srgbClr val="000000"/>
                </a:solidFill>
                <a:ea typeface="HGS創英角ｺﾞｼｯｸUB" pitchFamily="50" charset="-128"/>
              </a:rPr>
              <a:t>百万円の配当原資が必要</a:t>
            </a:r>
          </a:p>
        </p:txBody>
      </p:sp>
      <p:sp>
        <p:nvSpPr>
          <p:cNvPr id="267324" name="Freeform 236"/>
          <p:cNvSpPr>
            <a:spLocks/>
          </p:cNvSpPr>
          <p:nvPr/>
        </p:nvSpPr>
        <p:spPr bwMode="auto">
          <a:xfrm>
            <a:off x="3943350" y="1271588"/>
            <a:ext cx="1114425" cy="685800"/>
          </a:xfrm>
          <a:custGeom>
            <a:avLst/>
            <a:gdLst>
              <a:gd name="T0" fmla="*/ 0 w 702"/>
              <a:gd name="T1" fmla="*/ 2147483646 h 594"/>
              <a:gd name="T2" fmla="*/ 2147483646 w 702"/>
              <a:gd name="T3" fmla="*/ 0 h 594"/>
              <a:gd name="T4" fmla="*/ 2147483646 w 702"/>
              <a:gd name="T5" fmla="*/ 0 h 594"/>
              <a:gd name="T6" fmla="*/ 0 60000 65536"/>
              <a:gd name="T7" fmla="*/ 0 60000 65536"/>
              <a:gd name="T8" fmla="*/ 0 60000 65536"/>
              <a:gd name="T9" fmla="*/ 0 w 702"/>
              <a:gd name="T10" fmla="*/ 0 h 594"/>
              <a:gd name="T11" fmla="*/ 702 w 702"/>
              <a:gd name="T12" fmla="*/ 594 h 594"/>
            </a:gdLst>
            <a:ahLst/>
            <a:cxnLst>
              <a:cxn ang="T6">
                <a:pos x="T0" y="T1"/>
              </a:cxn>
              <a:cxn ang="T7">
                <a:pos x="T2" y="T3"/>
              </a:cxn>
              <a:cxn ang="T8">
                <a:pos x="T4" y="T5"/>
              </a:cxn>
            </a:cxnLst>
            <a:rect l="T9" t="T10" r="T11" b="T12"/>
            <a:pathLst>
              <a:path w="702" h="594">
                <a:moveTo>
                  <a:pt x="0" y="594"/>
                </a:moveTo>
                <a:lnTo>
                  <a:pt x="387" y="0"/>
                </a:lnTo>
                <a:lnTo>
                  <a:pt x="702" y="0"/>
                </a:lnTo>
              </a:path>
            </a:pathLst>
          </a:custGeom>
          <a:noFill/>
          <a:ln w="381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eaLnBrk="0" hangingPunct="0"/>
            <a:endParaRPr lang="ja-JP" altLang="en-US" smtClean="0">
              <a:solidFill>
                <a:srgbClr val="000000"/>
              </a:solidFill>
              <a:latin typeface="Arial" pitchFamily="34" charset="0"/>
              <a:ea typeface="HGP創英角ｺﾞｼｯｸUB" pitchFamily="50" charset="-128"/>
            </a:endParaRPr>
          </a:p>
        </p:txBody>
      </p:sp>
      <p:sp>
        <p:nvSpPr>
          <p:cNvPr id="267325" name="Text Box 237"/>
          <p:cNvSpPr txBox="1">
            <a:spLocks noChangeArrowheads="1"/>
          </p:cNvSpPr>
          <p:nvPr/>
        </p:nvSpPr>
        <p:spPr bwMode="auto">
          <a:xfrm>
            <a:off x="5043488" y="814388"/>
            <a:ext cx="3743325" cy="925512"/>
          </a:xfrm>
          <a:prstGeom prst="rect">
            <a:avLst/>
          </a:prstGeom>
          <a:noFill/>
          <a:ln w="9525"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lang="en-US" altLang="ja-JP" sz="1800" smtClean="0">
                <a:solidFill>
                  <a:srgbClr val="000000"/>
                </a:solidFill>
                <a:ea typeface="HGS創英角ｺﾞｼｯｸUB" pitchFamily="50" charset="-128"/>
              </a:rPr>
              <a:t>NTT</a:t>
            </a:r>
            <a:r>
              <a:rPr lang="ja-JP" altLang="en-US" sz="1800" smtClean="0">
                <a:solidFill>
                  <a:srgbClr val="000000"/>
                </a:solidFill>
                <a:ea typeface="HGS創英角ｺﾞｼｯｸUB" pitchFamily="50" charset="-128"/>
              </a:rPr>
              <a:t>ドコモ</a:t>
            </a:r>
            <a:r>
              <a:rPr lang="en-US" altLang="ja-JP" sz="1800" smtClean="0">
                <a:solidFill>
                  <a:srgbClr val="000000"/>
                </a:solidFill>
                <a:ea typeface="HGS創英角ｺﾞｼｯｸUB" pitchFamily="50" charset="-128"/>
              </a:rPr>
              <a:t>1,216</a:t>
            </a:r>
            <a:r>
              <a:rPr lang="ja-JP" altLang="en-US" sz="1800" smtClean="0">
                <a:solidFill>
                  <a:srgbClr val="000000"/>
                </a:solidFill>
                <a:ea typeface="HGS創英角ｺﾞｼｯｸUB" pitchFamily="50" charset="-128"/>
              </a:rPr>
              <a:t>億円、</a:t>
            </a:r>
            <a:r>
              <a:rPr lang="en-US" altLang="ja-JP" sz="1800" smtClean="0">
                <a:solidFill>
                  <a:srgbClr val="000000"/>
                </a:solidFill>
                <a:ea typeface="HGS創英角ｺﾞｼｯｸUB" pitchFamily="50" charset="-128"/>
              </a:rPr>
              <a:t>NTT</a:t>
            </a:r>
            <a:r>
              <a:rPr lang="ja-JP" altLang="en-US" sz="1800" smtClean="0">
                <a:solidFill>
                  <a:srgbClr val="000000"/>
                </a:solidFill>
                <a:ea typeface="HGS創英角ｺﾞｼｯｸUB" pitchFamily="50" charset="-128"/>
              </a:rPr>
              <a:t>東日本</a:t>
            </a:r>
            <a:r>
              <a:rPr lang="en-US" altLang="ja-JP" sz="1800" smtClean="0">
                <a:solidFill>
                  <a:srgbClr val="000000"/>
                </a:solidFill>
                <a:ea typeface="HGS創英角ｺﾞｼｯｸUB" pitchFamily="50" charset="-128"/>
              </a:rPr>
              <a:t>335</a:t>
            </a:r>
            <a:r>
              <a:rPr lang="ja-JP" altLang="en-US" sz="1800" smtClean="0">
                <a:solidFill>
                  <a:srgbClr val="000000"/>
                </a:solidFill>
                <a:ea typeface="HGS創英角ｺﾞｼｯｸUB" pitchFamily="50" charset="-128"/>
              </a:rPr>
              <a:t>億円、</a:t>
            </a:r>
            <a:r>
              <a:rPr lang="en-US" altLang="ja-JP" sz="1800" smtClean="0">
                <a:solidFill>
                  <a:srgbClr val="000000"/>
                </a:solidFill>
                <a:ea typeface="HGS創英角ｺﾞｼｯｸUB" pitchFamily="50" charset="-128"/>
              </a:rPr>
              <a:t>NTT</a:t>
            </a:r>
            <a:r>
              <a:rPr lang="ja-JP" altLang="en-US" sz="1800" smtClean="0">
                <a:solidFill>
                  <a:srgbClr val="000000"/>
                </a:solidFill>
                <a:ea typeface="HGS創英角ｺﾞｼｯｸUB" pitchFamily="50" charset="-128"/>
              </a:rPr>
              <a:t>西日本</a:t>
            </a:r>
            <a:r>
              <a:rPr lang="en-US" altLang="ja-JP" sz="1800" smtClean="0">
                <a:solidFill>
                  <a:srgbClr val="000000"/>
                </a:solidFill>
                <a:ea typeface="HGS創英角ｺﾞｼｯｸUB" pitchFamily="50" charset="-128"/>
              </a:rPr>
              <a:t>312</a:t>
            </a:r>
            <a:r>
              <a:rPr lang="ja-JP" altLang="en-US" sz="1800" smtClean="0">
                <a:solidFill>
                  <a:srgbClr val="000000"/>
                </a:solidFill>
                <a:ea typeface="HGS創英角ｺﾞｼｯｸUB" pitchFamily="50" charset="-128"/>
              </a:rPr>
              <a:t>億円などが原資</a:t>
            </a:r>
          </a:p>
        </p:txBody>
      </p:sp>
      <p:sp>
        <p:nvSpPr>
          <p:cNvPr id="267326" name="AutoShape 238"/>
          <p:cNvSpPr>
            <a:spLocks noChangeArrowheads="1"/>
          </p:cNvSpPr>
          <p:nvPr/>
        </p:nvSpPr>
        <p:spPr bwMode="auto">
          <a:xfrm>
            <a:off x="5057775" y="3757613"/>
            <a:ext cx="2928938" cy="457200"/>
          </a:xfrm>
          <a:prstGeom prst="downArrow">
            <a:avLst>
              <a:gd name="adj1" fmla="val 55880"/>
              <a:gd name="adj2" fmla="val 59375"/>
            </a:avLst>
          </a:prstGeom>
          <a:gradFill rotWithShape="1">
            <a:gsLst>
              <a:gs pos="0">
                <a:srgbClr val="454545"/>
              </a:gs>
              <a:gs pos="50000">
                <a:srgbClr val="969696"/>
              </a:gs>
              <a:gs pos="100000">
                <a:srgbClr val="454545"/>
              </a:gs>
            </a:gsLst>
            <a:lin ang="5400000" scaled="1"/>
          </a:gra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endParaRPr lang="ja-JP" altLang="en-US" sz="1800" smtClean="0">
              <a:solidFill>
                <a:srgbClr val="000000"/>
              </a:solidFill>
              <a:ea typeface="HGS創英角ｺﾞｼｯｸUB" pitchFamily="50" charset="-128"/>
            </a:endParaRPr>
          </a:p>
        </p:txBody>
      </p:sp>
      <p:sp>
        <p:nvSpPr>
          <p:cNvPr id="267327" name="Text Box 239"/>
          <p:cNvSpPr txBox="1">
            <a:spLocks noChangeArrowheads="1"/>
          </p:cNvSpPr>
          <p:nvPr/>
        </p:nvSpPr>
        <p:spPr bwMode="auto">
          <a:xfrm>
            <a:off x="4229100" y="4343400"/>
            <a:ext cx="4557713" cy="2162175"/>
          </a:xfrm>
          <a:prstGeom prst="rect">
            <a:avLst/>
          </a:prstGeom>
          <a:solidFill>
            <a:srgbClr val="CCFFCC"/>
          </a:solidFill>
          <a:ln w="9525" algn="ctr">
            <a:solidFill>
              <a:srgbClr val="008000"/>
            </a:solidFill>
            <a:miter lim="800000"/>
            <a:headEnd/>
            <a:tailEnd/>
          </a:ln>
        </p:spPr>
        <p:txBody>
          <a:bodyPr>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lang="en-US" altLang="ja-JP" sz="1800" smtClean="0">
                <a:solidFill>
                  <a:srgbClr val="000000"/>
                </a:solidFill>
                <a:ea typeface="HGS創英角ｺﾞｼｯｸUB" pitchFamily="50" charset="-128"/>
              </a:rPr>
              <a:t>2009</a:t>
            </a:r>
            <a:r>
              <a:rPr lang="ja-JP" altLang="en-US" sz="1800" smtClean="0">
                <a:solidFill>
                  <a:srgbClr val="000000"/>
                </a:solidFill>
                <a:ea typeface="HGS創英角ｺﾞｼｯｸUB" pitchFamily="50" charset="-128"/>
              </a:rPr>
              <a:t>年</a:t>
            </a:r>
            <a:r>
              <a:rPr lang="en-US" altLang="ja-JP" sz="1800" smtClean="0">
                <a:solidFill>
                  <a:srgbClr val="000000"/>
                </a:solidFill>
                <a:ea typeface="HGS創英角ｺﾞｼｯｸUB" pitchFamily="50" charset="-128"/>
              </a:rPr>
              <a:t>3</a:t>
            </a:r>
            <a:r>
              <a:rPr lang="ja-JP" altLang="en-US" sz="1800" smtClean="0">
                <a:solidFill>
                  <a:srgbClr val="000000"/>
                </a:solidFill>
                <a:ea typeface="HGS創英角ｺﾞｼｯｸUB" pitchFamily="50" charset="-128"/>
              </a:rPr>
              <a:t>月期には通期配当を</a:t>
            </a:r>
            <a:r>
              <a:rPr lang="en-US" altLang="ja-JP" sz="1800" smtClean="0">
                <a:solidFill>
                  <a:srgbClr val="000000"/>
                </a:solidFill>
                <a:ea typeface="HGS創英角ｺﾞｼｯｸUB" pitchFamily="50" charset="-128"/>
              </a:rPr>
              <a:t>11,000</a:t>
            </a:r>
            <a:r>
              <a:rPr lang="ja-JP" altLang="en-US" sz="1800" smtClean="0">
                <a:solidFill>
                  <a:srgbClr val="000000"/>
                </a:solidFill>
                <a:ea typeface="HGS創英角ｺﾞｼｯｸUB" pitchFamily="50" charset="-128"/>
              </a:rPr>
              <a:t>円、自己株式取得を</a:t>
            </a:r>
            <a:r>
              <a:rPr lang="en-US" altLang="ja-JP" sz="1800" smtClean="0">
                <a:solidFill>
                  <a:srgbClr val="000000"/>
                </a:solidFill>
                <a:ea typeface="HGS創英角ｺﾞｼｯｸUB" pitchFamily="50" charset="-128"/>
              </a:rPr>
              <a:t>2,000</a:t>
            </a:r>
            <a:r>
              <a:rPr lang="ja-JP" altLang="en-US" sz="1800" smtClean="0">
                <a:solidFill>
                  <a:srgbClr val="000000"/>
                </a:solidFill>
                <a:ea typeface="HGS創英角ｺﾞｼｯｸUB" pitchFamily="50" charset="-128"/>
              </a:rPr>
              <a:t>億円（</a:t>
            </a:r>
            <a:r>
              <a:rPr lang="en-US" altLang="ja-JP" sz="1800" smtClean="0">
                <a:solidFill>
                  <a:srgbClr val="000000"/>
                </a:solidFill>
                <a:ea typeface="HGS創英角ｺﾞｼｯｸUB" pitchFamily="50" charset="-128"/>
              </a:rPr>
              <a:t>08</a:t>
            </a:r>
            <a:r>
              <a:rPr lang="ja-JP" altLang="en-US" sz="1800" smtClean="0">
                <a:solidFill>
                  <a:srgbClr val="000000"/>
                </a:solidFill>
                <a:ea typeface="HGS創英角ｺﾞｼｯｸUB" pitchFamily="50" charset="-128"/>
              </a:rPr>
              <a:t>年</a:t>
            </a:r>
            <a:r>
              <a:rPr lang="en-US" altLang="ja-JP" sz="1800" smtClean="0">
                <a:solidFill>
                  <a:srgbClr val="000000"/>
                </a:solidFill>
                <a:ea typeface="HGS創英角ｺﾞｼｯｸUB" pitchFamily="50" charset="-128"/>
              </a:rPr>
              <a:t>3</a:t>
            </a:r>
            <a:r>
              <a:rPr lang="ja-JP" altLang="en-US" sz="1800" smtClean="0">
                <a:solidFill>
                  <a:srgbClr val="000000"/>
                </a:solidFill>
                <a:ea typeface="HGS創英角ｺﾞｼｯｸUB" pitchFamily="50" charset="-128"/>
              </a:rPr>
              <a:t>月期は</a:t>
            </a:r>
            <a:r>
              <a:rPr lang="en-US" altLang="ja-JP" sz="1800" smtClean="0">
                <a:solidFill>
                  <a:srgbClr val="000000"/>
                </a:solidFill>
                <a:ea typeface="HGS創英角ｺﾞｼｯｸUB" pitchFamily="50" charset="-128"/>
              </a:rPr>
              <a:t>953</a:t>
            </a:r>
            <a:r>
              <a:rPr lang="ja-JP" altLang="en-US" sz="1800" smtClean="0">
                <a:solidFill>
                  <a:srgbClr val="000000"/>
                </a:solidFill>
                <a:ea typeface="HGS創英角ｺﾞｼｯｸUB" pitchFamily="50" charset="-128"/>
              </a:rPr>
              <a:t>億円）にとどめる予定。</a:t>
            </a:r>
          </a:p>
          <a:p>
            <a:pPr>
              <a:spcBef>
                <a:spcPct val="50000"/>
              </a:spcBef>
              <a:buFontTx/>
              <a:buNone/>
            </a:pPr>
            <a:r>
              <a:rPr lang="ja-JP" altLang="en-US" sz="1800" smtClean="0">
                <a:solidFill>
                  <a:srgbClr val="000000"/>
                </a:solidFill>
                <a:ea typeface="HGS創英角ｺﾞｼｯｸUB" pitchFamily="50" charset="-128"/>
              </a:rPr>
              <a:t>　→グループ会社間ではＮＴＴ西日本が無配となることが決定。当該穴埋めをどのグループ会社が行うかの綱引きがスタートしている。</a:t>
            </a:r>
          </a:p>
        </p:txBody>
      </p:sp>
    </p:spTree>
    <p:extLst>
      <p:ext uri="{BB962C8B-B14F-4D97-AF65-F5344CB8AC3E}">
        <p14:creationId xmlns:p14="http://schemas.microsoft.com/office/powerpoint/2010/main" val="139985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AutoShape 2"/>
          <p:cNvSpPr>
            <a:spLocks noChangeArrowheads="1"/>
          </p:cNvSpPr>
          <p:nvPr/>
        </p:nvSpPr>
        <p:spPr bwMode="auto">
          <a:xfrm>
            <a:off x="285750" y="836613"/>
            <a:ext cx="8534400" cy="6985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endParaRPr lang="ja-JP" altLang="en-US" sz="1800" smtClean="0">
              <a:solidFill>
                <a:srgbClr val="000000"/>
              </a:solidFill>
              <a:ea typeface="HGS創英角ｺﾞｼｯｸUB" pitchFamily="50" charset="-128"/>
            </a:endParaRPr>
          </a:p>
        </p:txBody>
      </p:sp>
      <p:sp>
        <p:nvSpPr>
          <p:cNvPr id="269315" name="Rectangle 3"/>
          <p:cNvSpPr>
            <a:spLocks noGrp="1" noChangeArrowheads="1"/>
          </p:cNvSpPr>
          <p:nvPr>
            <p:ph type="title"/>
          </p:nvPr>
        </p:nvSpPr>
        <p:spPr>
          <a:xfrm>
            <a:off x="395288" y="44450"/>
            <a:ext cx="8229600" cy="822325"/>
          </a:xfrm>
        </p:spPr>
        <p:txBody>
          <a:bodyPr/>
          <a:lstStyle/>
          <a:p>
            <a:pPr algn="l"/>
            <a:r>
              <a:rPr lang="ja-JP" altLang="en-US" sz="2800" smtClean="0">
                <a:latin typeface="HGP創英角ｺﾞｼｯｸUB" pitchFamily="50" charset="-128"/>
                <a:ea typeface="HGP創英角ｺﾞｼｯｸUB" pitchFamily="50" charset="-128"/>
              </a:rPr>
              <a:t>商社の配当政策</a:t>
            </a:r>
          </a:p>
        </p:txBody>
      </p:sp>
      <p:graphicFrame>
        <p:nvGraphicFramePr>
          <p:cNvPr id="349276" name="Group 92"/>
          <p:cNvGraphicFramePr>
            <a:graphicFrameLocks noGrp="1"/>
          </p:cNvGraphicFramePr>
          <p:nvPr/>
        </p:nvGraphicFramePr>
        <p:xfrm>
          <a:off x="266700" y="1382713"/>
          <a:ext cx="8510588" cy="2268536"/>
        </p:xfrm>
        <a:graphic>
          <a:graphicData uri="http://schemas.openxmlformats.org/drawingml/2006/table">
            <a:tbl>
              <a:tblPr/>
              <a:tblGrid>
                <a:gridCol w="2127250"/>
                <a:gridCol w="2128838"/>
                <a:gridCol w="2127250"/>
                <a:gridCol w="2127250"/>
              </a:tblGrid>
              <a:tr h="5812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1" marB="4680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連結子会社数</a:t>
                      </a:r>
                    </a:p>
                  </a:txBody>
                  <a:tcPr marL="90000" marR="90000" marT="46801" marB="46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持分法適用の非連結子会社・関連会社数</a:t>
                      </a:r>
                    </a:p>
                  </a:txBody>
                  <a:tcPr marL="90000" marR="90000" marT="46801" marB="46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持分法非適用の非連結子会社・関連会社数</a:t>
                      </a:r>
                    </a:p>
                  </a:txBody>
                  <a:tcPr marL="90000" marR="90000" marT="46801" marB="4680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三菱商事　　　</a:t>
                      </a:r>
                    </a:p>
                  </a:txBody>
                  <a:tcPr marL="90000" marR="90000" marT="46801" marB="4680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379</a:t>
                      </a: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1" marB="46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194</a:t>
                      </a: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1" marB="46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1" marB="4680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三井物産　　　</a:t>
                      </a:r>
                    </a:p>
                  </a:txBody>
                  <a:tcPr marL="90000" marR="90000" marT="46801" marB="4680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373</a:t>
                      </a: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1" marB="46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192</a:t>
                      </a: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1" marB="46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1" marB="4680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伊藤忠商事　　</a:t>
                      </a:r>
                    </a:p>
                  </a:txBody>
                  <a:tcPr marL="90000" marR="90000" marT="46801" marB="4680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438</a:t>
                      </a: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1" marB="46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213</a:t>
                      </a: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1" marB="46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1" marB="4680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住友商事　　　</a:t>
                      </a:r>
                    </a:p>
                  </a:txBody>
                  <a:tcPr marL="90000" marR="90000" marT="46801" marB="4680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649</a:t>
                      </a: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1" marB="46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249</a:t>
                      </a: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1" marB="46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146</a:t>
                      </a: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1" marB="4680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丸紅　　　　　</a:t>
                      </a:r>
                    </a:p>
                  </a:txBody>
                  <a:tcPr marL="90000" marR="90000" marT="46801" marB="4680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385</a:t>
                      </a: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1" marB="46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176</a:t>
                      </a: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1" marB="46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90000" marR="90000" marT="46801" marB="4680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9353" name="Text Box 93"/>
          <p:cNvSpPr txBox="1">
            <a:spLocks noChangeArrowheads="1"/>
          </p:cNvSpPr>
          <p:nvPr/>
        </p:nvSpPr>
        <p:spPr bwMode="auto">
          <a:xfrm>
            <a:off x="200025" y="971550"/>
            <a:ext cx="4329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lang="ja-JP" altLang="en-US" sz="1800" smtClean="0">
                <a:solidFill>
                  <a:srgbClr val="000000"/>
                </a:solidFill>
                <a:ea typeface="HGS創英角ｺﾞｼｯｸUB" pitchFamily="50" charset="-128"/>
              </a:rPr>
              <a:t>◆総合商社　</a:t>
            </a:r>
            <a:r>
              <a:rPr lang="en-US" altLang="ja-JP" sz="1800" smtClean="0">
                <a:solidFill>
                  <a:srgbClr val="000000"/>
                </a:solidFill>
                <a:ea typeface="HGS創英角ｺﾞｼｯｸUB" pitchFamily="50" charset="-128"/>
              </a:rPr>
              <a:t>2007</a:t>
            </a:r>
            <a:r>
              <a:rPr lang="ja-JP" altLang="en-US" sz="1800" smtClean="0">
                <a:solidFill>
                  <a:srgbClr val="000000"/>
                </a:solidFill>
                <a:ea typeface="HGS創英角ｺﾞｼｯｸUB" pitchFamily="50" charset="-128"/>
              </a:rPr>
              <a:t>年</a:t>
            </a:r>
            <a:r>
              <a:rPr lang="en-US" altLang="ja-JP" sz="1800" smtClean="0">
                <a:solidFill>
                  <a:srgbClr val="000000"/>
                </a:solidFill>
                <a:ea typeface="HGS創英角ｺﾞｼｯｸUB" pitchFamily="50" charset="-128"/>
              </a:rPr>
              <a:t>3</a:t>
            </a:r>
            <a:r>
              <a:rPr lang="ja-JP" altLang="en-US" sz="1800" smtClean="0">
                <a:solidFill>
                  <a:srgbClr val="000000"/>
                </a:solidFill>
                <a:ea typeface="HGS創英角ｺﾞｼｯｸUB" pitchFamily="50" charset="-128"/>
              </a:rPr>
              <a:t>月期</a:t>
            </a:r>
          </a:p>
        </p:txBody>
      </p:sp>
      <p:sp>
        <p:nvSpPr>
          <p:cNvPr id="269354" name="Rectangle 94"/>
          <p:cNvSpPr>
            <a:spLocks noChangeArrowheads="1"/>
          </p:cNvSpPr>
          <p:nvPr/>
        </p:nvSpPr>
        <p:spPr bwMode="auto">
          <a:xfrm>
            <a:off x="635000" y="3743325"/>
            <a:ext cx="8056563" cy="2632075"/>
          </a:xfrm>
          <a:prstGeom prst="rect">
            <a:avLst/>
          </a:prstGeom>
          <a:noFill/>
          <a:ln w="9525" algn="ctr">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marL="1171575" indent="-1171575">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hangingPunct="0">
              <a:buFontTx/>
              <a:buNone/>
            </a:pPr>
            <a:r>
              <a:rPr lang="en-US" altLang="ja-JP" sz="1800" smtClean="0">
                <a:solidFill>
                  <a:srgbClr val="000000"/>
                </a:solidFill>
                <a:ea typeface="HGS創英角ｺﾞｼｯｸUB" pitchFamily="50" charset="-128"/>
              </a:rPr>
              <a:t>【</a:t>
            </a:r>
            <a:r>
              <a:rPr lang="ja-JP" altLang="en-US" sz="1800" smtClean="0">
                <a:solidFill>
                  <a:srgbClr val="000000"/>
                </a:solidFill>
                <a:ea typeface="HGS創英角ｺﾞｼｯｸUB" pitchFamily="50" charset="-128"/>
              </a:rPr>
              <a:t>配当ルール</a:t>
            </a:r>
            <a:r>
              <a:rPr lang="en-US" altLang="ja-JP" sz="1800" smtClean="0">
                <a:solidFill>
                  <a:srgbClr val="000000"/>
                </a:solidFill>
                <a:ea typeface="HGS創英角ｺﾞｼｯｸUB" pitchFamily="50" charset="-128"/>
              </a:rPr>
              <a:t>】</a:t>
            </a:r>
            <a:endParaRPr lang="ja-JP" altLang="en-US" sz="1800" smtClean="0">
              <a:solidFill>
                <a:srgbClr val="000000"/>
              </a:solidFill>
              <a:ea typeface="HGS創英角ｺﾞｼｯｸUB" pitchFamily="50" charset="-128"/>
            </a:endParaRPr>
          </a:p>
          <a:p>
            <a:pPr eaLnBrk="0" hangingPunct="0">
              <a:buFontTx/>
              <a:buNone/>
            </a:pPr>
            <a:r>
              <a:rPr lang="ja-JP" altLang="en-US" sz="1800" smtClean="0">
                <a:solidFill>
                  <a:srgbClr val="000000"/>
                </a:solidFill>
                <a:ea typeface="HGS創英角ｺﾞｼｯｸUB" pitchFamily="50" charset="-128"/>
              </a:rPr>
              <a:t>三菱商　　非上場子会社は原則３割以上の配当性向</a:t>
            </a:r>
          </a:p>
          <a:p>
            <a:pPr eaLnBrk="0" hangingPunct="0">
              <a:buFontTx/>
              <a:buNone/>
            </a:pPr>
            <a:r>
              <a:rPr lang="ja-JP" altLang="en-US" sz="1800" smtClean="0">
                <a:solidFill>
                  <a:srgbClr val="000000"/>
                </a:solidFill>
                <a:ea typeface="HGS創英角ｺﾞｼｯｸUB" pitchFamily="50" charset="-128"/>
              </a:rPr>
              <a:t>三井物　　関係会社はリスク資産の１．５倍を超す部分の資本を配当で還元</a:t>
            </a:r>
          </a:p>
          <a:p>
            <a:pPr eaLnBrk="0" hangingPunct="0">
              <a:buFontTx/>
              <a:buNone/>
            </a:pPr>
            <a:r>
              <a:rPr lang="ja-JP" altLang="en-US" sz="1800" smtClean="0">
                <a:solidFill>
                  <a:srgbClr val="000000"/>
                </a:solidFill>
                <a:ea typeface="HGS創英角ｺﾞｼｯｸUB" pitchFamily="50" charset="-128"/>
              </a:rPr>
              <a:t>住友商　　国内非上場子会社は原則５割の配当性向</a:t>
            </a:r>
          </a:p>
          <a:p>
            <a:pPr eaLnBrk="0" hangingPunct="0">
              <a:buFontTx/>
              <a:buNone/>
            </a:pPr>
            <a:r>
              <a:rPr lang="ja-JP" altLang="en-US" sz="1800" smtClean="0">
                <a:solidFill>
                  <a:srgbClr val="000000"/>
                </a:solidFill>
                <a:ea typeface="HGS創英角ｺﾞｼｯｸUB" pitchFamily="50" charset="-128"/>
              </a:rPr>
              <a:t>伊藤忠　　子会社の配当性向を一律３分の１程度以下に抑制するのをやめ、会社ごとに判断</a:t>
            </a:r>
          </a:p>
          <a:p>
            <a:pPr eaLnBrk="0" hangingPunct="0">
              <a:buFontTx/>
              <a:buNone/>
            </a:pPr>
            <a:r>
              <a:rPr lang="ja-JP" altLang="en-US" sz="1800" smtClean="0">
                <a:solidFill>
                  <a:srgbClr val="000000"/>
                </a:solidFill>
                <a:ea typeface="HGS創英角ｺﾞｼｯｸUB" pitchFamily="50" charset="-128"/>
              </a:rPr>
              <a:t>丸紅　　　子会社の配当性向は原則５０％ </a:t>
            </a:r>
          </a:p>
          <a:p>
            <a:pPr eaLnBrk="0" hangingPunct="0">
              <a:buFontTx/>
              <a:buNone/>
            </a:pPr>
            <a:r>
              <a:rPr lang="ja-JP" altLang="en-US" sz="1800" smtClean="0">
                <a:solidFill>
                  <a:srgbClr val="000000"/>
                </a:solidFill>
                <a:ea typeface="HGS創英角ｺﾞｼｯｸUB" pitchFamily="50" charset="-128"/>
              </a:rPr>
              <a:t>　（出所）日本経済新聞　</a:t>
            </a:r>
            <a:r>
              <a:rPr lang="en-US" altLang="ja-JP" sz="1800" smtClean="0">
                <a:solidFill>
                  <a:srgbClr val="000000"/>
                </a:solidFill>
                <a:ea typeface="HGS創英角ｺﾞｼｯｸUB" pitchFamily="50" charset="-128"/>
              </a:rPr>
              <a:t>2005</a:t>
            </a:r>
            <a:r>
              <a:rPr lang="ja-JP" altLang="en-US" sz="1800" smtClean="0">
                <a:solidFill>
                  <a:srgbClr val="000000"/>
                </a:solidFill>
                <a:ea typeface="HGS創英角ｺﾞｼｯｸUB" pitchFamily="50" charset="-128"/>
              </a:rPr>
              <a:t>年</a:t>
            </a:r>
            <a:r>
              <a:rPr lang="en-US" altLang="ja-JP" sz="1800" smtClean="0">
                <a:solidFill>
                  <a:srgbClr val="000000"/>
                </a:solidFill>
                <a:ea typeface="HGS創英角ｺﾞｼｯｸUB" pitchFamily="50" charset="-128"/>
              </a:rPr>
              <a:t>10</a:t>
            </a:r>
            <a:r>
              <a:rPr lang="ja-JP" altLang="en-US" sz="1800" smtClean="0">
                <a:solidFill>
                  <a:srgbClr val="000000"/>
                </a:solidFill>
                <a:ea typeface="HGS創英角ｺﾞｼｯｸUB" pitchFamily="50" charset="-128"/>
              </a:rPr>
              <a:t>月</a:t>
            </a:r>
            <a:r>
              <a:rPr lang="en-US" altLang="ja-JP" sz="1800" smtClean="0">
                <a:solidFill>
                  <a:srgbClr val="000000"/>
                </a:solidFill>
                <a:ea typeface="HGS創英角ｺﾞｼｯｸUB" pitchFamily="50" charset="-128"/>
              </a:rPr>
              <a:t>5</a:t>
            </a:r>
            <a:r>
              <a:rPr lang="ja-JP" altLang="en-US" sz="1800" smtClean="0">
                <a:solidFill>
                  <a:srgbClr val="000000"/>
                </a:solidFill>
                <a:ea typeface="HGS創英角ｺﾞｼｯｸUB" pitchFamily="50" charset="-128"/>
              </a:rPr>
              <a:t>日、</a:t>
            </a:r>
            <a:r>
              <a:rPr lang="en-US" altLang="ja-JP" sz="1800" smtClean="0">
                <a:solidFill>
                  <a:srgbClr val="000000"/>
                </a:solidFill>
                <a:ea typeface="HGS創英角ｺﾞｼｯｸUB" pitchFamily="50" charset="-128"/>
              </a:rPr>
              <a:t>2006</a:t>
            </a:r>
            <a:r>
              <a:rPr lang="ja-JP" altLang="en-US" sz="1800" smtClean="0">
                <a:solidFill>
                  <a:srgbClr val="000000"/>
                </a:solidFill>
                <a:ea typeface="HGS創英角ｺﾞｼｯｸUB" pitchFamily="50" charset="-128"/>
              </a:rPr>
              <a:t>年</a:t>
            </a:r>
            <a:r>
              <a:rPr lang="en-US" altLang="ja-JP" sz="1800" smtClean="0">
                <a:solidFill>
                  <a:srgbClr val="000000"/>
                </a:solidFill>
                <a:ea typeface="HGS創英角ｺﾞｼｯｸUB" pitchFamily="50" charset="-128"/>
              </a:rPr>
              <a:t>2</a:t>
            </a:r>
            <a:r>
              <a:rPr lang="ja-JP" altLang="en-US" sz="1800" smtClean="0">
                <a:solidFill>
                  <a:srgbClr val="000000"/>
                </a:solidFill>
                <a:ea typeface="HGS創英角ｺﾞｼｯｸUB" pitchFamily="50" charset="-128"/>
              </a:rPr>
              <a:t>月</a:t>
            </a:r>
            <a:r>
              <a:rPr lang="en-US" altLang="ja-JP" sz="1800" smtClean="0">
                <a:solidFill>
                  <a:srgbClr val="000000"/>
                </a:solidFill>
                <a:ea typeface="HGS創英角ｺﾞｼｯｸUB" pitchFamily="50" charset="-128"/>
              </a:rPr>
              <a:t>25</a:t>
            </a:r>
            <a:r>
              <a:rPr lang="ja-JP" altLang="en-US" sz="1800" smtClean="0">
                <a:solidFill>
                  <a:srgbClr val="000000"/>
                </a:solidFill>
                <a:ea typeface="HGS創英角ｺﾞｼｯｸUB" pitchFamily="50" charset="-128"/>
              </a:rPr>
              <a:t>日</a:t>
            </a:r>
          </a:p>
        </p:txBody>
      </p:sp>
    </p:spTree>
    <p:extLst>
      <p:ext uri="{BB962C8B-B14F-4D97-AF65-F5344CB8AC3E}">
        <p14:creationId xmlns:p14="http://schemas.microsoft.com/office/powerpoint/2010/main" val="1328372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fld id="{3071E990-80B3-43BD-A54C-C9FBE89A75A4}" type="slidenum">
              <a:rPr lang="en-US" altLang="ja-JP" sz="1400">
                <a:solidFill>
                  <a:srgbClr val="000000"/>
                </a:solidFill>
              </a:rPr>
              <a:pPr>
                <a:spcBef>
                  <a:spcPct val="0"/>
                </a:spcBef>
                <a:buFontTx/>
                <a:buNone/>
              </a:pPr>
              <a:t>36</a:t>
            </a:fld>
            <a:endParaRPr lang="en-US" altLang="ja-JP" sz="1400">
              <a:solidFill>
                <a:srgbClr val="000000"/>
              </a:solidFill>
            </a:endParaRPr>
          </a:p>
        </p:txBody>
      </p:sp>
      <p:sp>
        <p:nvSpPr>
          <p:cNvPr id="265219" name="AutoShape 2"/>
          <p:cNvSpPr>
            <a:spLocks noChangeArrowheads="1"/>
          </p:cNvSpPr>
          <p:nvPr/>
        </p:nvSpPr>
        <p:spPr bwMode="auto">
          <a:xfrm>
            <a:off x="285750" y="751943"/>
            <a:ext cx="8534400" cy="6985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lang="ja-JP" altLang="en-US" sz="1800" smtClean="0">
              <a:solidFill>
                <a:srgbClr val="000000"/>
              </a:solidFill>
              <a:ea typeface="HGS創英角ｺﾞｼｯｸUB" pitchFamily="50" charset="-128"/>
            </a:endParaRPr>
          </a:p>
        </p:txBody>
      </p:sp>
      <p:sp>
        <p:nvSpPr>
          <p:cNvPr id="265220" name="Rectangle 3"/>
          <p:cNvSpPr>
            <a:spLocks noGrp="1" noChangeArrowheads="1"/>
          </p:cNvSpPr>
          <p:nvPr>
            <p:ph type="title"/>
          </p:nvPr>
        </p:nvSpPr>
        <p:spPr>
          <a:xfrm>
            <a:off x="395288" y="44450"/>
            <a:ext cx="8229600" cy="822325"/>
          </a:xfrm>
          <a:noFill/>
        </p:spPr>
        <p:txBody>
          <a:bodyPr/>
          <a:lstStyle/>
          <a:p>
            <a:pPr algn="l"/>
            <a:r>
              <a:rPr lang="ja-JP" altLang="en-US" sz="2800" dirty="0" smtClean="0">
                <a:latin typeface="HGP創英角ｺﾞｼｯｸUB" pitchFamily="50" charset="-128"/>
                <a:ea typeface="HGP創英角ｺﾞｼｯｸUB" pitchFamily="50" charset="-128"/>
              </a:rPr>
              <a:t>配当性向</a:t>
            </a:r>
            <a:r>
              <a:rPr lang="en-US" altLang="ja-JP" sz="2800" dirty="0" smtClean="0">
                <a:latin typeface="HGP創英角ｺﾞｼｯｸUB" pitchFamily="50" charset="-128"/>
                <a:ea typeface="HGP創英角ｺﾞｼｯｸUB" pitchFamily="50" charset="-128"/>
              </a:rPr>
              <a:t>3</a:t>
            </a:r>
            <a:r>
              <a:rPr lang="ja-JP" altLang="en-US" sz="2800" dirty="0" smtClean="0">
                <a:latin typeface="HGP創英角ｺﾞｼｯｸUB" pitchFamily="50" charset="-128"/>
                <a:ea typeface="HGP創英角ｺﾞｼｯｸUB" pitchFamily="50" charset="-128"/>
              </a:rPr>
              <a:t>割のロジックはどこからきているのか？</a:t>
            </a:r>
          </a:p>
        </p:txBody>
      </p:sp>
      <p:sp>
        <p:nvSpPr>
          <p:cNvPr id="548933" name="Rectangle 69"/>
          <p:cNvSpPr>
            <a:spLocks noChangeArrowheads="1"/>
          </p:cNvSpPr>
          <p:nvPr/>
        </p:nvSpPr>
        <p:spPr bwMode="auto">
          <a:xfrm>
            <a:off x="480483" y="968905"/>
            <a:ext cx="8138584" cy="360362"/>
          </a:xfrm>
          <a:prstGeom prst="rect">
            <a:avLst/>
          </a:prstGeom>
          <a:gradFill rotWithShape="1">
            <a:gsLst>
              <a:gs pos="0">
                <a:srgbClr val="FFCCCC"/>
              </a:gs>
              <a:gs pos="50000">
                <a:schemeClr val="bg1"/>
              </a:gs>
              <a:gs pos="100000">
                <a:srgbClr val="FFCCCC"/>
              </a:gs>
            </a:gsLst>
            <a:lin ang="5400000" scaled="1"/>
          </a:gradFill>
          <a:ln w="9525" algn="ctr">
            <a:solidFill>
              <a:schemeClr val="tx1"/>
            </a:solidFill>
            <a:miter lim="800000"/>
            <a:headEnd/>
            <a:tailEnd/>
          </a:ln>
          <a:effectLst/>
        </p:spPr>
        <p:txBody>
          <a:bodyPr anchor="ctr"/>
          <a:lstStyle/>
          <a:p>
            <a:pPr algn="ctr">
              <a:defRPr/>
            </a:pPr>
            <a:r>
              <a:rPr lang="en-US" altLang="ja-JP" sz="1600" dirty="0" smtClean="0">
                <a:solidFill>
                  <a:srgbClr val="000000"/>
                </a:solidFill>
                <a:ea typeface="HGP創英角ｺﾞｼｯｸUB" pitchFamily="50" charset="-128"/>
              </a:rPr>
              <a:t>2017</a:t>
            </a:r>
            <a:r>
              <a:rPr lang="ja-JP" altLang="en-US" sz="1600" dirty="0" smtClean="0">
                <a:solidFill>
                  <a:srgbClr val="000000"/>
                </a:solidFill>
                <a:ea typeface="HGP創英角ｺﾞｼｯｸUB" pitchFamily="50" charset="-128"/>
              </a:rPr>
              <a:t>年の日本企業の</a:t>
            </a:r>
            <a:r>
              <a:rPr lang="en-US" altLang="ja-JP" sz="1600" dirty="0" smtClean="0">
                <a:solidFill>
                  <a:srgbClr val="000000"/>
                </a:solidFill>
                <a:ea typeface="HGP創英角ｺﾞｼｯｸUB" pitchFamily="50" charset="-128"/>
              </a:rPr>
              <a:t>7</a:t>
            </a:r>
            <a:r>
              <a:rPr lang="ja-JP" altLang="en-US" sz="1600" dirty="0" smtClean="0">
                <a:solidFill>
                  <a:srgbClr val="000000"/>
                </a:solidFill>
                <a:ea typeface="HGP創英角ｺﾞｼｯｸUB" pitchFamily="50" charset="-128"/>
              </a:rPr>
              <a:t>割近くは配当性向は</a:t>
            </a:r>
            <a:r>
              <a:rPr lang="en-US" altLang="ja-JP" sz="1600" dirty="0" smtClean="0">
                <a:solidFill>
                  <a:srgbClr val="000000"/>
                </a:solidFill>
                <a:ea typeface="HGP創英角ｺﾞｼｯｸUB" pitchFamily="50" charset="-128"/>
              </a:rPr>
              <a:t>30%</a:t>
            </a:r>
            <a:r>
              <a:rPr lang="ja-JP" altLang="en-US" sz="1600" dirty="0" smtClean="0">
                <a:solidFill>
                  <a:srgbClr val="000000"/>
                </a:solidFill>
                <a:ea typeface="HGP創英角ｺﾞｼｯｸUB" pitchFamily="50" charset="-128"/>
              </a:rPr>
              <a:t>前後（米国で</a:t>
            </a:r>
            <a:r>
              <a:rPr lang="en-US" altLang="ja-JP" sz="1600" dirty="0" smtClean="0">
                <a:solidFill>
                  <a:srgbClr val="000000"/>
                </a:solidFill>
                <a:ea typeface="HGP創英角ｺﾞｼｯｸUB" pitchFamily="50" charset="-128"/>
              </a:rPr>
              <a:t>2</a:t>
            </a:r>
            <a:r>
              <a:rPr lang="ja-JP" altLang="en-US" sz="1600" dirty="0" smtClean="0">
                <a:solidFill>
                  <a:srgbClr val="000000"/>
                </a:solidFill>
                <a:ea typeface="HGP創英角ｺﾞｼｯｸUB" pitchFamily="50" charset="-128"/>
              </a:rPr>
              <a:t>割、欧州・アジアで</a:t>
            </a:r>
            <a:r>
              <a:rPr lang="en-US" altLang="ja-JP" sz="1600" dirty="0" smtClean="0">
                <a:solidFill>
                  <a:srgbClr val="000000"/>
                </a:solidFill>
                <a:ea typeface="HGP創英角ｺﾞｼｯｸUB" pitchFamily="50" charset="-128"/>
              </a:rPr>
              <a:t>3</a:t>
            </a:r>
            <a:r>
              <a:rPr lang="ja-JP" altLang="en-US" sz="1600" dirty="0" smtClean="0">
                <a:solidFill>
                  <a:srgbClr val="000000"/>
                </a:solidFill>
                <a:ea typeface="HGP創英角ｺﾞｼｯｸUB" pitchFamily="50" charset="-128"/>
              </a:rPr>
              <a:t>割前後）</a:t>
            </a:r>
            <a:endParaRPr lang="ja-JP" altLang="en-US" sz="1600" dirty="0">
              <a:solidFill>
                <a:srgbClr val="000000"/>
              </a:solidFill>
              <a:ea typeface="HGP創英角ｺﾞｼｯｸUB" pitchFamily="50" charset="-128"/>
            </a:endParaRPr>
          </a:p>
        </p:txBody>
      </p:sp>
      <p:graphicFrame>
        <p:nvGraphicFramePr>
          <p:cNvPr id="2" name="グラフ 1"/>
          <p:cNvGraphicFramePr/>
          <p:nvPr>
            <p:extLst>
              <p:ext uri="{D42A27DB-BD31-4B8C-83A1-F6EECF244321}">
                <p14:modId xmlns:p14="http://schemas.microsoft.com/office/powerpoint/2010/main" val="2795662833"/>
              </p:ext>
            </p:extLst>
          </p:nvPr>
        </p:nvGraphicFramePr>
        <p:xfrm>
          <a:off x="285750" y="1405467"/>
          <a:ext cx="8534400" cy="3750733"/>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101600" y="5300133"/>
            <a:ext cx="8906933" cy="1323439"/>
          </a:xfrm>
          <a:prstGeom prst="rect">
            <a:avLst/>
          </a:prstGeom>
          <a:gradFill>
            <a:gsLst>
              <a:gs pos="0">
                <a:srgbClr val="FFFF99"/>
              </a:gs>
              <a:gs pos="50000">
                <a:schemeClr val="bg1"/>
              </a:gs>
              <a:gs pos="100000">
                <a:srgbClr val="FFFF99"/>
              </a:gs>
            </a:gsLst>
            <a:lin ang="5400000" scaled="0"/>
          </a:gradFill>
        </p:spPr>
        <p:txBody>
          <a:bodyPr wrap="square" rtlCol="0">
            <a:spAutoFit/>
          </a:bodyPr>
          <a:lstStyle/>
          <a:p>
            <a:pPr marL="285750" indent="-285750">
              <a:buFont typeface="Wingdings" panose="05000000000000000000" pitchFamily="2" charset="2"/>
              <a:buChar char="ü"/>
            </a:pPr>
            <a:r>
              <a:rPr kumimoji="1" lang="ja-JP" altLang="en-US" sz="1600" dirty="0" smtClean="0"/>
              <a:t>日本では堀場製作所が最初に配当性向</a:t>
            </a:r>
            <a:r>
              <a:rPr kumimoji="1" lang="en-US" altLang="ja-JP" sz="1600" dirty="0" smtClean="0"/>
              <a:t>25%</a:t>
            </a:r>
            <a:r>
              <a:rPr kumimoji="1" lang="ja-JP" altLang="en-US" sz="1600" dirty="0" smtClean="0"/>
              <a:t>の目標を掲示</a:t>
            </a:r>
            <a:r>
              <a:rPr lang="ja-JP" altLang="en-US" sz="1600" dirty="0" smtClean="0"/>
              <a:t>（</a:t>
            </a:r>
            <a:r>
              <a:rPr lang="en-US" altLang="ja-JP" sz="1600" dirty="0" smtClean="0"/>
              <a:t>1973</a:t>
            </a:r>
            <a:r>
              <a:rPr lang="ja-JP" altLang="en-US" sz="1600" dirty="0" smtClean="0"/>
              <a:t>年）</a:t>
            </a:r>
            <a:r>
              <a:rPr kumimoji="1" lang="ja-JP" altLang="en-US" sz="1600" dirty="0" smtClean="0"/>
              <a:t>。その後</a:t>
            </a:r>
            <a:r>
              <a:rPr kumimoji="1" lang="en-US" altLang="ja-JP" sz="1600" dirty="0" smtClean="0"/>
              <a:t>30</a:t>
            </a:r>
            <a:r>
              <a:rPr kumimoji="1" lang="ja-JP" altLang="en-US" sz="1600" dirty="0" smtClean="0"/>
              <a:t>％に増加。堀場当時社長は「利益の</a:t>
            </a:r>
            <a:r>
              <a:rPr kumimoji="1" lang="en-US" altLang="ja-JP" sz="1600" dirty="0" smtClean="0"/>
              <a:t>3</a:t>
            </a:r>
            <a:r>
              <a:rPr kumimoji="1" lang="ja-JP" altLang="en-US" sz="1600" dirty="0" smtClean="0"/>
              <a:t>割を株主に、付加価値の半分を従業員に、利益の</a:t>
            </a:r>
            <a:r>
              <a:rPr kumimoji="1" lang="en-US" altLang="ja-JP" sz="1600" dirty="0" smtClean="0"/>
              <a:t>9%</a:t>
            </a:r>
            <a:r>
              <a:rPr kumimoji="1" lang="ja-JP" altLang="en-US" sz="1600" dirty="0" smtClean="0"/>
              <a:t>を経営者賞与に」とコメント（</a:t>
            </a:r>
            <a:r>
              <a:rPr kumimoji="1" lang="en-US" altLang="ja-JP" sz="1600" dirty="0" smtClean="0"/>
              <a:t>1982</a:t>
            </a:r>
            <a:r>
              <a:rPr kumimoji="1" lang="ja-JP" altLang="en-US" sz="1600" dirty="0" smtClean="0"/>
              <a:t>年）。その後、配当性向を目標と掲げる企業の多くは</a:t>
            </a:r>
            <a:r>
              <a:rPr kumimoji="1" lang="en-US" altLang="ja-JP" sz="1600" dirty="0" smtClean="0"/>
              <a:t>30%</a:t>
            </a:r>
            <a:r>
              <a:rPr kumimoji="1" lang="ja-JP" altLang="en-US" sz="1600" dirty="0" smtClean="0"/>
              <a:t>を目標に。</a:t>
            </a:r>
            <a:endParaRPr kumimoji="1" lang="en-US" altLang="ja-JP" sz="1600" dirty="0" smtClean="0"/>
          </a:p>
          <a:p>
            <a:pPr marL="285750" indent="-285750">
              <a:buFont typeface="Wingdings" panose="05000000000000000000" pitchFamily="2" charset="2"/>
              <a:buChar char="ü"/>
            </a:pPr>
            <a:r>
              <a:rPr kumimoji="1" lang="ja-JP" altLang="en-US" sz="1600" dirty="0" smtClean="0"/>
              <a:t>日本証券業協会の自主ルールでは</a:t>
            </a:r>
            <a:r>
              <a:rPr kumimoji="1" lang="en-US" altLang="ja-JP" sz="1600" dirty="0" smtClean="0"/>
              <a:t>1973</a:t>
            </a:r>
            <a:r>
              <a:rPr kumimoji="1" lang="ja-JP" altLang="en-US" sz="1600" dirty="0" smtClean="0"/>
              <a:t>年より公募増資では配当性向がそれまでより上回る水準であることが定められており、</a:t>
            </a:r>
            <a:r>
              <a:rPr kumimoji="1" lang="en-US" altLang="ja-JP" sz="1600" dirty="0" smtClean="0"/>
              <a:t>1992</a:t>
            </a:r>
            <a:r>
              <a:rPr kumimoji="1" lang="ja-JP" altLang="en-US" sz="1600" dirty="0" smtClean="0"/>
              <a:t>年から配当性向</a:t>
            </a:r>
            <a:r>
              <a:rPr kumimoji="1" lang="en-US" altLang="ja-JP" sz="1600" dirty="0" smtClean="0"/>
              <a:t>30%</a:t>
            </a:r>
            <a:r>
              <a:rPr kumimoji="1" lang="ja-JP" altLang="en-US" sz="1600" dirty="0" smtClean="0"/>
              <a:t>を上回ることを求めている（現在は撤廃）。</a:t>
            </a:r>
            <a:endParaRPr kumimoji="1" lang="en-US" altLang="ja-JP" sz="1600" dirty="0" smtClean="0"/>
          </a:p>
        </p:txBody>
      </p:sp>
    </p:spTree>
    <p:extLst>
      <p:ext uri="{BB962C8B-B14F-4D97-AF65-F5344CB8AC3E}">
        <p14:creationId xmlns:p14="http://schemas.microsoft.com/office/powerpoint/2010/main" val="2322633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ChangeArrowheads="1"/>
          </p:cNvSpPr>
          <p:nvPr/>
        </p:nvSpPr>
        <p:spPr bwMode="auto">
          <a:xfrm>
            <a:off x="3249613" y="2708275"/>
            <a:ext cx="2655887" cy="973138"/>
          </a:xfrm>
          <a:prstGeom prst="rect">
            <a:avLst/>
          </a:prstGeom>
          <a:solidFill>
            <a:srgbClr val="FFFF00"/>
          </a:solidFill>
          <a:ln w="38100">
            <a:noFill/>
            <a:miter lim="800000"/>
            <a:headEnd/>
            <a:tailEnd/>
          </a:ln>
          <a:effectLst>
            <a:outerShdw dist="107763" dir="2700000" algn="ctr" rotWithShape="0">
              <a:schemeClr val="bg2">
                <a:alpha val="50000"/>
              </a:schemeClr>
            </a:outerShdw>
          </a:effectLst>
        </p:spPr>
        <p:txBody>
          <a:bodyPr anchor="ctr"/>
          <a:lstStyle/>
          <a:p>
            <a:pPr algn="ctr">
              <a:defRPr/>
            </a:pPr>
            <a:r>
              <a:rPr lang="ja-JP" altLang="en-US" sz="2000" dirty="0" smtClean="0">
                <a:ea typeface="ＭＳ Ｐゴシック" pitchFamily="50" charset="-128"/>
              </a:rPr>
              <a:t>なぜいま企業価値か</a:t>
            </a:r>
            <a:endParaRPr lang="ja-JP" altLang="en-US" sz="2000" dirty="0">
              <a:ea typeface="ＭＳ Ｐゴシック" pitchFamily="50" charset="-128"/>
            </a:endParaRPr>
          </a:p>
        </p:txBody>
      </p:sp>
      <p:sp>
        <p:nvSpPr>
          <p:cNvPr id="26628" name="Rectangle 3"/>
          <p:cNvSpPr>
            <a:spLocks noChangeArrowheads="1"/>
          </p:cNvSpPr>
          <p:nvPr/>
        </p:nvSpPr>
        <p:spPr bwMode="auto">
          <a:xfrm>
            <a:off x="0" y="6597650"/>
            <a:ext cx="184150" cy="244475"/>
          </a:xfrm>
          <a:prstGeom prst="rect">
            <a:avLst/>
          </a:prstGeom>
          <a:noFill/>
          <a:ln w="9525">
            <a:noFill/>
            <a:miter lim="800000"/>
            <a:headEnd/>
            <a:tailEnd/>
          </a:ln>
        </p:spPr>
        <p:txBody>
          <a:bodyPr wrap="none">
            <a:spAutoFit/>
          </a:bodyPr>
          <a:lstStyle/>
          <a:p>
            <a:endParaRPr lang="ja-JP" altLang="ja-JP" sz="1000">
              <a:latin typeface="Times New Roman" pitchFamily="18" charset="0"/>
            </a:endParaRPr>
          </a:p>
        </p:txBody>
      </p:sp>
      <p:sp>
        <p:nvSpPr>
          <p:cNvPr id="2" name="スライド番号プレースホルダー 1"/>
          <p:cNvSpPr>
            <a:spLocks noGrp="1"/>
          </p:cNvSpPr>
          <p:nvPr>
            <p:ph type="sldNum" sz="quarter" idx="12"/>
          </p:nvPr>
        </p:nvSpPr>
        <p:spPr>
          <a:prstGeom prst="rect">
            <a:avLst/>
          </a:prstGeom>
        </p:spPr>
        <p:txBody>
          <a:bodyPr/>
          <a:lstStyle/>
          <a:p>
            <a:pPr algn="r">
              <a:defRPr/>
            </a:pPr>
            <a:fld id="{D35B720F-65A5-4A76-AB08-F23C3677ECBF}" type="slidenum">
              <a:rPr lang="en-US" altLang="ja-JP" smtClean="0"/>
              <a:pPr algn="r">
                <a:defRPr/>
              </a:pPr>
              <a:t>37</a:t>
            </a:fld>
            <a:endParaRPr lang="en-US" altLang="ja-JP"/>
          </a:p>
        </p:txBody>
      </p:sp>
    </p:spTree>
    <p:extLst>
      <p:ext uri="{BB962C8B-B14F-4D97-AF65-F5344CB8AC3E}">
        <p14:creationId xmlns:p14="http://schemas.microsoft.com/office/powerpoint/2010/main" val="2879889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3"/>
          <p:cNvSpPr>
            <a:spLocks noGrp="1"/>
          </p:cNvSpPr>
          <p:nvPr>
            <p:ph type="sldNum" sz="quarter" idx="10"/>
          </p:nvPr>
        </p:nvSpPr>
        <p:spPr>
          <a:xfrm>
            <a:off x="7010400" y="6595533"/>
            <a:ext cx="2133600" cy="262467"/>
          </a:xfrm>
        </p:spPr>
        <p:txBody>
          <a:bodyPr/>
          <a:lstStyle/>
          <a:p>
            <a:pPr algn="r">
              <a:defRPr/>
            </a:pPr>
            <a:fld id="{048ACEDD-2BD7-4829-8D49-C5299AC4BA73}" type="slidenum">
              <a:rPr lang="en-US" altLang="ja-JP"/>
              <a:pPr algn="r">
                <a:defRPr/>
              </a:pPr>
              <a:t>38</a:t>
            </a:fld>
            <a:endParaRPr lang="en-US" altLang="ja-JP" dirty="0"/>
          </a:p>
        </p:txBody>
      </p:sp>
      <p:sp>
        <p:nvSpPr>
          <p:cNvPr id="92163" name="AutoShape 2"/>
          <p:cNvSpPr>
            <a:spLocks noChangeArrowheads="1"/>
          </p:cNvSpPr>
          <p:nvPr/>
        </p:nvSpPr>
        <p:spPr bwMode="auto">
          <a:xfrm>
            <a:off x="323850" y="836613"/>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800">
              <a:ea typeface="HGP創英角ｺﾞｼｯｸUB" pitchFamily="50" charset="-128"/>
            </a:endParaRPr>
          </a:p>
        </p:txBody>
      </p:sp>
      <p:sp>
        <p:nvSpPr>
          <p:cNvPr id="92164" name="Rectangle 3"/>
          <p:cNvSpPr>
            <a:spLocks noChangeArrowheads="1"/>
          </p:cNvSpPr>
          <p:nvPr/>
        </p:nvSpPr>
        <p:spPr bwMode="auto">
          <a:xfrm>
            <a:off x="684213" y="76200"/>
            <a:ext cx="77739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i="1">
                <a:solidFill>
                  <a:schemeClr val="tx2"/>
                </a:solidFill>
              </a:rPr>
              <a:t>投資部門別株式保有比率①</a:t>
            </a:r>
          </a:p>
        </p:txBody>
      </p:sp>
      <p:sp>
        <p:nvSpPr>
          <p:cNvPr id="92165" name="Rectangle 5"/>
          <p:cNvSpPr>
            <a:spLocks noChangeArrowheads="1"/>
          </p:cNvSpPr>
          <p:nvPr/>
        </p:nvSpPr>
        <p:spPr bwMode="auto">
          <a:xfrm>
            <a:off x="0" y="1714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800">
              <a:ea typeface="HGP創英角ｺﾞｼｯｸUB" pitchFamily="50" charset="-128"/>
            </a:endParaRPr>
          </a:p>
        </p:txBody>
      </p:sp>
      <p:graphicFrame>
        <p:nvGraphicFramePr>
          <p:cNvPr id="92166" name="オブジェクト 1"/>
          <p:cNvGraphicFramePr>
            <a:graphicFrameLocks noChangeAspect="1"/>
          </p:cNvGraphicFramePr>
          <p:nvPr/>
        </p:nvGraphicFramePr>
        <p:xfrm>
          <a:off x="0" y="1052513"/>
          <a:ext cx="9001125" cy="5437187"/>
        </p:xfrm>
        <a:graphic>
          <a:graphicData uri="http://schemas.openxmlformats.org/presentationml/2006/ole">
            <mc:AlternateContent xmlns:mc="http://schemas.openxmlformats.org/markup-compatibility/2006">
              <mc:Choice xmlns:v="urn:schemas-microsoft-com:vml" Requires="v">
                <p:oleObj spid="_x0000_s57375" name="グラフ" r:id="rId3" imgW="8496221" imgH="5229360" progId="MSGraph.Chart.8">
                  <p:embed followColorScheme="full"/>
                </p:oleObj>
              </mc:Choice>
              <mc:Fallback>
                <p:oleObj name="グラフ" r:id="rId3" imgW="8496221" imgH="5229360" progId="MSGraph.Chart.8">
                  <p:embed followColorScheme="full"/>
                  <p:pic>
                    <p:nvPicPr>
                      <p:cNvPr id="0" name=""/>
                      <p:cNvPicPr>
                        <a:picLocks noChangeAspect="1" noChangeArrowheads="1"/>
                      </p:cNvPicPr>
                      <p:nvPr/>
                    </p:nvPicPr>
                    <p:blipFill>
                      <a:blip r:embed="rId4"/>
                      <a:srcRect/>
                      <a:stretch>
                        <a:fillRect/>
                      </a:stretch>
                    </p:blipFill>
                    <p:spPr bwMode="auto">
                      <a:xfrm>
                        <a:off x="0" y="1052513"/>
                        <a:ext cx="900112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44407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3"/>
          <p:cNvSpPr>
            <a:spLocks noGrp="1"/>
          </p:cNvSpPr>
          <p:nvPr>
            <p:ph type="sldNum" sz="quarter" idx="10"/>
          </p:nvPr>
        </p:nvSpPr>
        <p:spPr>
          <a:xfrm>
            <a:off x="8588375" y="6643688"/>
            <a:ext cx="555625" cy="214312"/>
          </a:xfrm>
        </p:spPr>
        <p:txBody>
          <a:bodyPr/>
          <a:lstStyle/>
          <a:p>
            <a:pPr>
              <a:defRPr/>
            </a:pPr>
            <a:fld id="{A011EF3E-FA09-4E45-9C6A-7F921646CC4C}" type="slidenum">
              <a:rPr lang="en-US" altLang="ja-JP" sz="1100"/>
              <a:pPr>
                <a:defRPr/>
              </a:pPr>
              <a:t>39</a:t>
            </a:fld>
            <a:endParaRPr lang="en-US" altLang="ja-JP" sz="1100" dirty="0"/>
          </a:p>
        </p:txBody>
      </p:sp>
      <p:sp>
        <p:nvSpPr>
          <p:cNvPr id="93187" name="AutoShape 2"/>
          <p:cNvSpPr>
            <a:spLocks noChangeArrowheads="1"/>
          </p:cNvSpPr>
          <p:nvPr/>
        </p:nvSpPr>
        <p:spPr bwMode="auto">
          <a:xfrm>
            <a:off x="323850" y="836613"/>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800">
              <a:ea typeface="HGP創英角ｺﾞｼｯｸUB" pitchFamily="50" charset="-128"/>
            </a:endParaRPr>
          </a:p>
        </p:txBody>
      </p:sp>
      <p:sp>
        <p:nvSpPr>
          <p:cNvPr id="93188" name="Rectangle 3"/>
          <p:cNvSpPr>
            <a:spLocks noChangeArrowheads="1"/>
          </p:cNvSpPr>
          <p:nvPr/>
        </p:nvSpPr>
        <p:spPr bwMode="auto">
          <a:xfrm>
            <a:off x="684213" y="76200"/>
            <a:ext cx="77739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800" i="1">
                <a:solidFill>
                  <a:schemeClr val="tx2"/>
                </a:solidFill>
              </a:rPr>
              <a:t>投資部門別株式保有比率②</a:t>
            </a:r>
            <a:endParaRPr lang="ja-JP" altLang="en-US" sz="2400" i="1">
              <a:solidFill>
                <a:schemeClr val="tx2"/>
              </a:solidFill>
            </a:endParaRPr>
          </a:p>
        </p:txBody>
      </p:sp>
      <p:sp>
        <p:nvSpPr>
          <p:cNvPr id="93189" name="Rectangle 5"/>
          <p:cNvSpPr>
            <a:spLocks noChangeArrowheads="1"/>
          </p:cNvSpPr>
          <p:nvPr/>
        </p:nvSpPr>
        <p:spPr bwMode="auto">
          <a:xfrm>
            <a:off x="0" y="1714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800">
              <a:ea typeface="HGP創英角ｺﾞｼｯｸUB" pitchFamily="50" charset="-128"/>
            </a:endParaRPr>
          </a:p>
        </p:txBody>
      </p:sp>
      <p:sp>
        <p:nvSpPr>
          <p:cNvPr id="9319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800">
              <a:ea typeface="HGP創英角ｺﾞｼｯｸUB" pitchFamily="50" charset="-128"/>
            </a:endParaRPr>
          </a:p>
        </p:txBody>
      </p:sp>
      <p:graphicFrame>
        <p:nvGraphicFramePr>
          <p:cNvPr id="93191" name="Object 8"/>
          <p:cNvGraphicFramePr>
            <a:graphicFrameLocks noChangeAspect="1"/>
          </p:cNvGraphicFramePr>
          <p:nvPr/>
        </p:nvGraphicFramePr>
        <p:xfrm>
          <a:off x="231775" y="1065213"/>
          <a:ext cx="8804275" cy="5443537"/>
        </p:xfrm>
        <a:graphic>
          <a:graphicData uri="http://schemas.openxmlformats.org/presentationml/2006/ole">
            <mc:AlternateContent xmlns:mc="http://schemas.openxmlformats.org/markup-compatibility/2006">
              <mc:Choice xmlns:v="urn:schemas-microsoft-com:vml" Requires="v">
                <p:oleObj spid="_x0000_s58399" name="グラフ" r:id="rId3" imgW="8496221" imgH="5229360" progId="MSGraph.Chart.8">
                  <p:embed followColorScheme="full"/>
                </p:oleObj>
              </mc:Choice>
              <mc:Fallback>
                <p:oleObj name="グラフ" r:id="rId3" imgW="8496221" imgH="5229360" progId="MSGraph.Chart.8">
                  <p:embed followColorScheme="full"/>
                  <p:pic>
                    <p:nvPicPr>
                      <p:cNvPr id="0" name=""/>
                      <p:cNvPicPr>
                        <a:picLocks noChangeAspect="1" noChangeArrowheads="1"/>
                      </p:cNvPicPr>
                      <p:nvPr/>
                    </p:nvPicPr>
                    <p:blipFill>
                      <a:blip r:embed="rId4"/>
                      <a:srcRect/>
                      <a:stretch>
                        <a:fillRect/>
                      </a:stretch>
                    </p:blipFill>
                    <p:spPr bwMode="auto">
                      <a:xfrm>
                        <a:off x="231775" y="1065213"/>
                        <a:ext cx="8804275"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94229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C7B68240-577D-4C7F-AAA5-FF823256455F}" type="slidenum">
              <a:rPr lang="en-US" altLang="ja-JP">
                <a:solidFill>
                  <a:srgbClr val="000000"/>
                </a:solidFill>
              </a:rPr>
              <a:pPr>
                <a:defRPr/>
              </a:pPr>
              <a:t>4</a:t>
            </a:fld>
            <a:endParaRPr lang="en-US" altLang="ja-JP">
              <a:solidFill>
                <a:srgbClr val="000000"/>
              </a:solidFill>
            </a:endParaRPr>
          </a:p>
        </p:txBody>
      </p:sp>
      <p:sp>
        <p:nvSpPr>
          <p:cNvPr id="5123" name="Rectangle 2"/>
          <p:cNvSpPr>
            <a:spLocks noGrp="1" noChangeArrowheads="1"/>
          </p:cNvSpPr>
          <p:nvPr>
            <p:ph type="title"/>
          </p:nvPr>
        </p:nvSpPr>
        <p:spPr>
          <a:xfrm>
            <a:off x="457200" y="333375"/>
            <a:ext cx="8229600" cy="423863"/>
          </a:xfrm>
          <a:noFill/>
        </p:spPr>
        <p:txBody>
          <a:bodyPr/>
          <a:lstStyle/>
          <a:p>
            <a:pPr algn="l" eaLnBrk="1" hangingPunct="1"/>
            <a:r>
              <a:rPr lang="ja-JP" altLang="en-US" sz="3200" smtClean="0">
                <a:ea typeface="HGP創英角ｺﾞｼｯｸUB" pitchFamily="50" charset="-128"/>
              </a:rPr>
              <a:t>あなたが想起するエクセレント・カンパニーとは？</a:t>
            </a:r>
          </a:p>
        </p:txBody>
      </p:sp>
      <p:sp>
        <p:nvSpPr>
          <p:cNvPr id="5124" name="AutoShape 3"/>
          <p:cNvSpPr>
            <a:spLocks noChangeArrowheads="1"/>
          </p:cNvSpPr>
          <p:nvPr/>
        </p:nvSpPr>
        <p:spPr bwMode="auto">
          <a:xfrm>
            <a:off x="285750" y="850900"/>
            <a:ext cx="8534400" cy="76200"/>
          </a:xfrm>
          <a:prstGeom prst="roundRect">
            <a:avLst>
              <a:gd name="adj" fmla="val 50000"/>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800" smtClean="0">
              <a:solidFill>
                <a:srgbClr val="000000"/>
              </a:solidFill>
              <a:ea typeface="HGP創英角ｺﾞｼｯｸUB" pitchFamily="50" charset="-128"/>
            </a:endParaRPr>
          </a:p>
        </p:txBody>
      </p:sp>
    </p:spTree>
    <p:extLst>
      <p:ext uri="{BB962C8B-B14F-4D97-AF65-F5344CB8AC3E}">
        <p14:creationId xmlns:p14="http://schemas.microsoft.com/office/powerpoint/2010/main" val="1237496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fld id="{F42EC91F-51E4-4449-93A3-7BA49E14117A}" type="slidenum">
              <a:rPr lang="en-US" altLang="ja-JP" sz="1400" smtClean="0">
                <a:solidFill>
                  <a:srgbClr val="000000"/>
                </a:solidFill>
              </a:rPr>
              <a:pPr>
                <a:spcBef>
                  <a:spcPct val="0"/>
                </a:spcBef>
                <a:buFontTx/>
                <a:buNone/>
              </a:pPr>
              <a:t>40</a:t>
            </a:fld>
            <a:endParaRPr lang="en-US" altLang="ja-JP" sz="1400" smtClean="0">
              <a:solidFill>
                <a:srgbClr val="000000"/>
              </a:solidFill>
            </a:endParaRPr>
          </a:p>
        </p:txBody>
      </p:sp>
      <p:sp>
        <p:nvSpPr>
          <p:cNvPr id="107523" name="Rectangle 2"/>
          <p:cNvSpPr>
            <a:spLocks noGrp="1" noChangeArrowheads="1"/>
          </p:cNvSpPr>
          <p:nvPr>
            <p:ph type="title"/>
          </p:nvPr>
        </p:nvSpPr>
        <p:spPr>
          <a:xfrm>
            <a:off x="381000" y="0"/>
            <a:ext cx="7772400" cy="957263"/>
          </a:xfrm>
        </p:spPr>
        <p:txBody>
          <a:bodyPr/>
          <a:lstStyle/>
          <a:p>
            <a:pPr algn="l" eaLnBrk="1" hangingPunct="1"/>
            <a:r>
              <a:rPr lang="ja-JP" altLang="en-US" sz="2800" i="1" smtClean="0">
                <a:solidFill>
                  <a:schemeClr val="tx1"/>
                </a:solidFill>
              </a:rPr>
              <a:t>企業価値経営と会社の数値</a:t>
            </a:r>
            <a:br>
              <a:rPr lang="ja-JP" altLang="en-US" sz="2800" i="1" smtClean="0">
                <a:solidFill>
                  <a:schemeClr val="tx1"/>
                </a:solidFill>
              </a:rPr>
            </a:br>
            <a:r>
              <a:rPr lang="en-US" altLang="ja-JP" sz="2800" i="1" smtClean="0">
                <a:solidFill>
                  <a:schemeClr val="tx1"/>
                </a:solidFill>
              </a:rPr>
              <a:t>TOB</a:t>
            </a:r>
            <a:r>
              <a:rPr lang="ja-JP" altLang="en-US" sz="2800" i="1" smtClean="0">
                <a:solidFill>
                  <a:schemeClr val="tx1"/>
                </a:solidFill>
              </a:rPr>
              <a:t>の対象となる会社、対象とならない会社</a:t>
            </a:r>
          </a:p>
        </p:txBody>
      </p:sp>
      <p:sp>
        <p:nvSpPr>
          <p:cNvPr id="107524" name="AutoShape 3"/>
          <p:cNvSpPr>
            <a:spLocks noChangeArrowheads="1"/>
          </p:cNvSpPr>
          <p:nvPr/>
        </p:nvSpPr>
        <p:spPr bwMode="auto">
          <a:xfrm>
            <a:off x="304800" y="957263"/>
            <a:ext cx="8534400" cy="76200"/>
          </a:xfrm>
          <a:prstGeom prst="roundRect">
            <a:avLst>
              <a:gd name="adj" fmla="val 50000"/>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pPr>
            <a:endParaRPr lang="ja-JP" altLang="en-US" sz="1800" smtClean="0">
              <a:solidFill>
                <a:srgbClr val="000000"/>
              </a:solidFill>
              <a:ea typeface="HGS創英角ｺﾞｼｯｸUB" pitchFamily="50" charset="-128"/>
            </a:endParaRPr>
          </a:p>
        </p:txBody>
      </p:sp>
      <p:sp>
        <p:nvSpPr>
          <p:cNvPr id="429061" name="Text Box 5"/>
          <p:cNvSpPr txBox="1">
            <a:spLocks noChangeArrowheads="1"/>
          </p:cNvSpPr>
          <p:nvPr/>
        </p:nvSpPr>
        <p:spPr bwMode="auto">
          <a:xfrm>
            <a:off x="591228" y="1079033"/>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lang="en-US" altLang="ja-JP" sz="2400" dirty="0" smtClean="0">
                <a:solidFill>
                  <a:srgbClr val="000000"/>
                </a:solidFill>
                <a:latin typeface="Times New Roman" pitchFamily="18" charset="0"/>
              </a:rPr>
              <a:t>◆</a:t>
            </a:r>
            <a:r>
              <a:rPr lang="ja-JP" altLang="en-US" sz="2400" dirty="0" smtClean="0">
                <a:solidFill>
                  <a:srgbClr val="000000"/>
                </a:solidFill>
                <a:latin typeface="Times New Roman" pitchFamily="18" charset="0"/>
              </a:rPr>
              <a:t>日本企業の</a:t>
            </a:r>
            <a:r>
              <a:rPr lang="en-US" altLang="ja-JP" sz="2400" u="sng" dirty="0" smtClean="0">
                <a:solidFill>
                  <a:srgbClr val="000000"/>
                </a:solidFill>
                <a:latin typeface="Times New Roman" pitchFamily="18" charset="0"/>
              </a:rPr>
              <a:t>PBR</a:t>
            </a:r>
            <a:r>
              <a:rPr lang="ja-JP" altLang="en-US" sz="2400" dirty="0" smtClean="0">
                <a:solidFill>
                  <a:srgbClr val="000000"/>
                </a:solidFill>
                <a:latin typeface="Times New Roman" pitchFamily="18" charset="0"/>
              </a:rPr>
              <a:t>の推移</a:t>
            </a:r>
          </a:p>
        </p:txBody>
      </p:sp>
      <p:graphicFrame>
        <p:nvGraphicFramePr>
          <p:cNvPr id="3" name="オブジェクト 2"/>
          <p:cNvGraphicFramePr>
            <a:graphicFrameLocks noChangeAspect="1"/>
          </p:cNvGraphicFramePr>
          <p:nvPr/>
        </p:nvGraphicFramePr>
        <p:xfrm>
          <a:off x="566738" y="1250950"/>
          <a:ext cx="8231187" cy="5492750"/>
        </p:xfrm>
        <a:graphic>
          <a:graphicData uri="http://schemas.openxmlformats.org/presentationml/2006/ole">
            <mc:AlternateContent xmlns:mc="http://schemas.openxmlformats.org/markup-compatibility/2006">
              <mc:Choice xmlns:v="urn:schemas-microsoft-com:vml" Requires="v">
                <p:oleObj spid="_x0000_s59423" name="グラフ" r:id="rId4" imgW="6096090" imgH="4067280" progId="MSGraph.Chart.8">
                  <p:embed followColorScheme="full"/>
                </p:oleObj>
              </mc:Choice>
              <mc:Fallback>
                <p:oleObj name="グラフ" r:id="rId4" imgW="6096090" imgH="4067280" progId="MSGraph.Chart.8">
                  <p:embed followColorScheme="full"/>
                  <p:pic>
                    <p:nvPicPr>
                      <p:cNvPr id="0" name=""/>
                      <p:cNvPicPr>
                        <a:picLocks noChangeAspect="1" noChangeArrowheads="1"/>
                      </p:cNvPicPr>
                      <p:nvPr/>
                    </p:nvPicPr>
                    <p:blipFill>
                      <a:blip r:embed="rId5"/>
                      <a:srcRect/>
                      <a:stretch>
                        <a:fillRect/>
                      </a:stretch>
                    </p:blipFill>
                    <p:spPr bwMode="auto">
                      <a:xfrm>
                        <a:off x="566738" y="1250950"/>
                        <a:ext cx="8231187" cy="549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0438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9061">
                                            <p:txEl>
                                              <p:pRg st="0" end="0"/>
                                            </p:txEl>
                                          </p:spTgt>
                                        </p:tgtEl>
                                        <p:attrNameLst>
                                          <p:attrName>style.visibility</p:attrName>
                                        </p:attrNameLst>
                                      </p:cBhvr>
                                      <p:to>
                                        <p:strVal val="visible"/>
                                      </p:to>
                                    </p:set>
                                    <p:animEffect transition="in" filter="fade">
                                      <p:cBhvr>
                                        <p:cTn id="7" dur="500"/>
                                        <p:tgtEl>
                                          <p:spTgt spid="4290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30213" y="-23813"/>
            <a:ext cx="7543800" cy="582613"/>
          </a:xfrm>
        </p:spPr>
        <p:txBody>
          <a:bodyPr/>
          <a:lstStyle/>
          <a:p>
            <a:pPr eaLnBrk="1" hangingPunct="1"/>
            <a:r>
              <a:rPr lang="ja-JP" altLang="en-US" sz="3200" smtClean="0"/>
              <a:t>企業価値の国際比較</a:t>
            </a:r>
          </a:p>
        </p:txBody>
      </p:sp>
      <p:graphicFrame>
        <p:nvGraphicFramePr>
          <p:cNvPr id="11" name="表 10"/>
          <p:cNvGraphicFramePr>
            <a:graphicFrameLocks noGrp="1"/>
          </p:cNvGraphicFramePr>
          <p:nvPr/>
        </p:nvGraphicFramePr>
        <p:xfrm>
          <a:off x="265113" y="560388"/>
          <a:ext cx="8662987" cy="6072198"/>
        </p:xfrm>
        <a:graphic>
          <a:graphicData uri="http://schemas.openxmlformats.org/drawingml/2006/table">
            <a:tbl>
              <a:tblPr firstRow="1" bandRow="1">
                <a:tableStyleId>{5C22544A-7EE6-4342-B048-85BDC9FD1C3A}</a:tableStyleId>
              </a:tblPr>
              <a:tblGrid>
                <a:gridCol w="2872345"/>
                <a:gridCol w="1459149"/>
                <a:gridCol w="3053877"/>
                <a:gridCol w="1277616"/>
              </a:tblGrid>
              <a:tr h="259138">
                <a:tc>
                  <a:txBody>
                    <a:bodyPr/>
                    <a:lstStyle/>
                    <a:p>
                      <a:pPr algn="ctr"/>
                      <a:r>
                        <a:rPr kumimoji="1" lang="ja-JP" altLang="en-US" sz="1100" dirty="0" smtClean="0">
                          <a:solidFill>
                            <a:schemeClr val="tx1"/>
                          </a:solidFill>
                        </a:rPr>
                        <a:t>日本企業</a:t>
                      </a:r>
                      <a:endParaRPr kumimoji="1" lang="ja-JP" altLang="en-US" sz="1100" dirty="0">
                        <a:solidFill>
                          <a:schemeClr val="tx1"/>
                        </a:solidFill>
                      </a:endParaRPr>
                    </a:p>
                  </a:txBody>
                  <a:tcPr marL="91425" marR="91425"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100" dirty="0" smtClean="0">
                          <a:solidFill>
                            <a:schemeClr val="tx1"/>
                          </a:solidFill>
                        </a:rPr>
                        <a:t>株式時価総額</a:t>
                      </a:r>
                      <a:endParaRPr kumimoji="1" lang="ja-JP" altLang="en-US" sz="1100" dirty="0">
                        <a:solidFill>
                          <a:schemeClr val="tx1"/>
                        </a:solidFill>
                      </a:endParaRPr>
                    </a:p>
                  </a:txBody>
                  <a:tcPr marL="91425" marR="91425"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100" dirty="0" smtClean="0">
                          <a:solidFill>
                            <a:schemeClr val="tx1"/>
                          </a:solidFill>
                        </a:rPr>
                        <a:t>海外企業</a:t>
                      </a:r>
                      <a:endParaRPr kumimoji="1" lang="ja-JP" altLang="en-US" sz="1100" dirty="0">
                        <a:solidFill>
                          <a:schemeClr val="tx1"/>
                        </a:solidFill>
                      </a:endParaRPr>
                    </a:p>
                  </a:txBody>
                  <a:tcPr marL="91425" marR="91425"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100" dirty="0" smtClean="0">
                          <a:solidFill>
                            <a:schemeClr val="tx1"/>
                          </a:solidFill>
                        </a:rPr>
                        <a:t>株式時価総額</a:t>
                      </a:r>
                      <a:endParaRPr kumimoji="1" lang="ja-JP" altLang="en-US" sz="1100" dirty="0">
                        <a:solidFill>
                          <a:schemeClr val="tx1"/>
                        </a:solidFill>
                      </a:endParaRPr>
                    </a:p>
                  </a:txBody>
                  <a:tcPr marL="91425" marR="91425"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a:effectLst/>
                          <a:latin typeface="Arial"/>
                        </a:rPr>
                        <a:t>キリンホールディングス</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25,923</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effectLst/>
                          <a:latin typeface="Times New Roman" pitchFamily="18" charset="0"/>
                          <a:cs typeface="Times New Roman" pitchFamily="18" charset="0"/>
                        </a:rPr>
                        <a:t>ANHEUSER-BUSCH INBEV</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243,563</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a:effectLst/>
                          <a:latin typeface="Arial"/>
                        </a:rPr>
                        <a:t>味の素</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12,051</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smtClean="0">
                          <a:effectLst/>
                          <a:latin typeface="Times New Roman" pitchFamily="18" charset="0"/>
                          <a:cs typeface="Times New Roman" pitchFamily="18" charset="0"/>
                        </a:rPr>
                        <a:t>NESTLE</a:t>
                      </a:r>
                      <a:r>
                        <a:rPr lang="en-US" sz="1400" b="0" i="0" u="none" strike="noStrike" baseline="0" dirty="0" smtClean="0">
                          <a:effectLst/>
                          <a:latin typeface="Times New Roman" pitchFamily="18" charset="0"/>
                          <a:cs typeface="Times New Roman" pitchFamily="18" charset="0"/>
                        </a:rPr>
                        <a:t> S/A</a:t>
                      </a:r>
                      <a:endParaRPr lang="en-US" sz="1400" b="0" i="0" u="none" strike="noStrike" dirty="0">
                        <a:effectLst/>
                        <a:latin typeface="Times New Roman" pitchFamily="18" charset="0"/>
                        <a:cs typeface="Times New Roman" pitchFamily="18" charset="0"/>
                      </a:endParaRP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300,100</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a:effectLst/>
                          <a:latin typeface="Arial"/>
                        </a:rPr>
                        <a:t>花王</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37,543</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effectLst/>
                          <a:latin typeface="Times New Roman" pitchFamily="18" charset="0"/>
                          <a:cs typeface="Times New Roman" pitchFamily="18" charset="0"/>
                        </a:rPr>
                        <a:t>PROCTER &amp; GAMBLE</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263,701</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a:effectLst/>
                          <a:latin typeface="Arial"/>
                        </a:rPr>
                        <a:t>日立製作所</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42,383</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effectLst/>
                          <a:latin typeface="Times New Roman" pitchFamily="18" charset="0"/>
                          <a:cs typeface="Times New Roman" pitchFamily="18" charset="0"/>
                        </a:rPr>
                        <a:t>GENERAL ELECTRIC</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170,448</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a:effectLst/>
                          <a:latin typeface="Arial"/>
                        </a:rPr>
                        <a:t>パナソニック</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38,473</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effectLst/>
                          <a:latin typeface="Times New Roman" pitchFamily="18" charset="0"/>
                          <a:cs typeface="Times New Roman" pitchFamily="18" charset="0"/>
                        </a:rPr>
                        <a:t>SAMSUNG ELECTRONICS</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359,335</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a:effectLst/>
                          <a:latin typeface="Arial"/>
                        </a:rPr>
                        <a:t>ソニー</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64,257</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effectLst/>
                          <a:latin typeface="Times New Roman" pitchFamily="18" charset="0"/>
                          <a:cs typeface="Times New Roman" pitchFamily="18" charset="0"/>
                        </a:rPr>
                        <a:t>APPLE</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969,655</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a:effectLst/>
                          <a:latin typeface="Arial"/>
                        </a:rPr>
                        <a:t>トヨタ自動車</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210,443</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altLang="ja-JP" sz="1400" b="0" i="0" u="none" strike="noStrike" dirty="0" smtClean="0">
                          <a:effectLst/>
                          <a:latin typeface="Times New Roman" pitchFamily="18" charset="0"/>
                          <a:cs typeface="Times New Roman" pitchFamily="18" charset="0"/>
                        </a:rPr>
                        <a:t>Volkswagen</a:t>
                      </a:r>
                      <a:endParaRPr lang="en-US" altLang="ja-JP" sz="1400" b="0" i="0" u="none" strike="noStrike" dirty="0">
                        <a:effectLst/>
                        <a:latin typeface="Times New Roman" pitchFamily="18" charset="0"/>
                        <a:cs typeface="Times New Roman" pitchFamily="18" charset="0"/>
                      </a:endParaRP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113,810</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a:effectLst/>
                          <a:latin typeface="Arial"/>
                        </a:rPr>
                        <a:t>キヤノン</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45,350</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smtClean="0">
                          <a:effectLst/>
                          <a:latin typeface="Times New Roman" pitchFamily="18" charset="0"/>
                          <a:cs typeface="Times New Roman" pitchFamily="18" charset="0"/>
                        </a:rPr>
                        <a:t>HP</a:t>
                      </a:r>
                      <a:endParaRPr lang="en-US" sz="1400" b="0" i="0" u="none" strike="noStrike" dirty="0">
                        <a:effectLst/>
                        <a:latin typeface="Times New Roman" pitchFamily="18" charset="0"/>
                        <a:cs typeface="Times New Roman" pitchFamily="18" charset="0"/>
                      </a:endParaRP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38,934</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a:effectLst/>
                          <a:latin typeface="Arial"/>
                        </a:rPr>
                        <a:t>コマツ</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38,465</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effectLst/>
                          <a:latin typeface="Times New Roman" pitchFamily="18" charset="0"/>
                          <a:cs typeface="Times New Roman" pitchFamily="18" charset="0"/>
                        </a:rPr>
                        <a:t>CATERPILLAR</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105,595</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dirty="0" smtClean="0">
                          <a:effectLst/>
                          <a:latin typeface="Arial"/>
                        </a:rPr>
                        <a:t>新日鐵住金</a:t>
                      </a:r>
                      <a:endParaRPr lang="ja-JP" altLang="en-US" sz="1200" b="0" i="0" u="none" strike="noStrike" dirty="0">
                        <a:effectLst/>
                        <a:latin typeface="Arial"/>
                      </a:endParaRP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25,506</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effectLst/>
                          <a:latin typeface="Times New Roman" pitchFamily="18" charset="0"/>
                          <a:cs typeface="Times New Roman" pitchFamily="18" charset="0"/>
                        </a:rPr>
                        <a:t>ARCELORMITTAL</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37,406</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a:effectLst/>
                          <a:latin typeface="Arial"/>
                        </a:rPr>
                        <a:t>信越化学工業</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48,827</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fr-FR" altLang="ja-JP" sz="1400" b="0" i="0" u="none" strike="noStrike" dirty="0" smtClean="0">
                          <a:effectLst/>
                          <a:latin typeface="Times New Roman" pitchFamily="18" charset="0"/>
                          <a:cs typeface="Times New Roman" pitchFamily="18" charset="0"/>
                        </a:rPr>
                        <a:t>DowDu</a:t>
                      </a:r>
                      <a:r>
                        <a:rPr lang="fr-FR" altLang="ja-JP" sz="1400" b="0" i="0" u="none" strike="noStrike" baseline="0" dirty="0" smtClean="0">
                          <a:effectLst/>
                          <a:latin typeface="Times New Roman" pitchFamily="18" charset="0"/>
                          <a:cs typeface="Times New Roman" pitchFamily="18" charset="0"/>
                        </a:rPr>
                        <a:t>pont</a:t>
                      </a:r>
                      <a:endParaRPr lang="fr-FR" altLang="ja-JP" sz="1400" b="0" i="0" u="none" strike="noStrike" dirty="0">
                        <a:effectLst/>
                        <a:latin typeface="Times New Roman" pitchFamily="18" charset="0"/>
                        <a:cs typeface="Times New Roman" pitchFamily="18" charset="0"/>
                      </a:endParaRP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187,711</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zh-TW" altLang="en-US" sz="1200" b="0" i="0" u="none" strike="noStrike">
                          <a:effectLst/>
                          <a:latin typeface="Arial"/>
                        </a:rPr>
                        <a:t>武田薬品工業</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50,379</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effectLst/>
                          <a:latin typeface="Times New Roman" pitchFamily="18" charset="0"/>
                          <a:cs typeface="Times New Roman" pitchFamily="18" charset="0"/>
                        </a:rPr>
                        <a:t>JOHNSON &amp; JOHNSON</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422,787</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dirty="0" smtClean="0">
                          <a:effectLst/>
                          <a:latin typeface="Arial"/>
                        </a:rPr>
                        <a:t>ダイキン工業</a:t>
                      </a:r>
                      <a:endParaRPr lang="ja-JP" altLang="en-US" sz="1200" b="0" i="0" u="none" strike="noStrike" dirty="0">
                        <a:effectLst/>
                        <a:latin typeface="Arial"/>
                      </a:endParaRP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38,993</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err="1" smtClean="0">
                          <a:effectLst/>
                          <a:latin typeface="Times New Roman" pitchFamily="18" charset="0"/>
                          <a:cs typeface="Times New Roman" pitchFamily="18" charset="0"/>
                        </a:rPr>
                        <a:t>Midea</a:t>
                      </a:r>
                      <a:r>
                        <a:rPr lang="en-US" sz="1400" b="0" i="0" u="none" strike="noStrike" baseline="0" dirty="0" smtClean="0">
                          <a:effectLst/>
                          <a:latin typeface="Times New Roman" pitchFamily="18" charset="0"/>
                          <a:cs typeface="Times New Roman" pitchFamily="18" charset="0"/>
                        </a:rPr>
                        <a:t> Group</a:t>
                      </a:r>
                      <a:endParaRPr lang="en-US" sz="1400" b="0" i="0" u="none" strike="noStrike" dirty="0">
                        <a:effectLst/>
                        <a:latin typeface="Times New Roman" pitchFamily="18" charset="0"/>
                        <a:cs typeface="Times New Roman" pitchFamily="18" charset="0"/>
                      </a:endParaRP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62,558</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a:effectLst/>
                          <a:latin typeface="Arial"/>
                        </a:rPr>
                        <a:t>ブリヂストン</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39,696</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effectLst/>
                          <a:latin typeface="Times New Roman" pitchFamily="18" charset="0"/>
                          <a:cs typeface="Times New Roman" pitchFamily="18" charset="0"/>
                        </a:rPr>
                        <a:t>MICHELIN</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29,013</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dirty="0" smtClean="0">
                          <a:effectLst/>
                          <a:latin typeface="Arial"/>
                        </a:rPr>
                        <a:t>日本電産</a:t>
                      </a:r>
                      <a:endParaRPr lang="ja-JP" altLang="en-US" sz="1200" b="0" i="0" u="none" strike="noStrike" dirty="0">
                        <a:effectLst/>
                        <a:latin typeface="Arial"/>
                      </a:endParaRP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46,810</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effectLst/>
                          <a:latin typeface="Times New Roman" pitchFamily="18" charset="0"/>
                          <a:cs typeface="Times New Roman" pitchFamily="18" charset="0"/>
                        </a:rPr>
                        <a:t>Intel</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243,324</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dirty="0" smtClean="0">
                          <a:effectLst/>
                          <a:latin typeface="+mn-lt"/>
                        </a:rPr>
                        <a:t>富士通</a:t>
                      </a:r>
                      <a:endParaRPr lang="ja-JP" altLang="en-US" sz="1200" b="0" i="0" u="none" strike="noStrike" dirty="0">
                        <a:effectLst/>
                        <a:latin typeface="+mn-lt"/>
                      </a:endParaRP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16,459</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effectLst/>
                          <a:latin typeface="Times New Roman" pitchFamily="18" charset="0"/>
                          <a:cs typeface="Times New Roman" pitchFamily="18" charset="0"/>
                        </a:rPr>
                        <a:t>INTL BUSINESS MACHINES</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159,981</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dirty="0" smtClean="0">
                          <a:effectLst/>
                          <a:latin typeface="Arial"/>
                        </a:rPr>
                        <a:t>村田製作所</a:t>
                      </a:r>
                      <a:endParaRPr lang="ja-JP" altLang="en-US" sz="1200" b="0" i="0" u="none" strike="noStrike" dirty="0">
                        <a:effectLst/>
                        <a:latin typeface="Arial"/>
                      </a:endParaRP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32,167</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effectLst/>
                          <a:latin typeface="Times New Roman" pitchFamily="18" charset="0"/>
                          <a:cs typeface="Times New Roman" pitchFamily="18" charset="0"/>
                        </a:rPr>
                        <a:t>CISCO SYSTEMS</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213,264</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a:effectLst/>
                          <a:latin typeface="Arial"/>
                        </a:rPr>
                        <a:t>セブン＆アイ・ホールディングス</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41,422</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effectLst/>
                          <a:latin typeface="Times New Roman" pitchFamily="18" charset="0"/>
                          <a:cs typeface="Times New Roman" pitchFamily="18" charset="0"/>
                        </a:rPr>
                        <a:t>WAL-MART STORES</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329,497</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a:effectLst/>
                          <a:latin typeface="Arial"/>
                        </a:rPr>
                        <a:t>ヤマトホールディングス</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8,940</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effectLst/>
                          <a:latin typeface="Times New Roman" pitchFamily="18" charset="0"/>
                          <a:cs typeface="Times New Roman" pitchFamily="18" charset="0"/>
                        </a:rPr>
                        <a:t>FEDEX</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75,296</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a:effectLst/>
                          <a:latin typeface="Arial"/>
                        </a:rPr>
                        <a:t>楽天</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13,965</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effectLst/>
                          <a:latin typeface="Times New Roman" pitchFamily="18" charset="0"/>
                          <a:cs typeface="Times New Roman" pitchFamily="18" charset="0"/>
                        </a:rPr>
                        <a:t>Amazon.com</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634,738</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dirty="0" smtClean="0">
                          <a:effectLst/>
                          <a:latin typeface="Arial"/>
                        </a:rPr>
                        <a:t>ソフトバンク</a:t>
                      </a:r>
                      <a:endParaRPr lang="ja-JP" altLang="en-US" sz="1200" b="0" i="0" u="none" strike="noStrike" dirty="0">
                        <a:effectLst/>
                        <a:latin typeface="Arial"/>
                      </a:endParaRP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97,183</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smtClean="0">
                          <a:effectLst/>
                          <a:latin typeface="Times New Roman" pitchFamily="18" charset="0"/>
                          <a:cs typeface="Times New Roman" pitchFamily="18" charset="0"/>
                        </a:rPr>
                        <a:t>Google</a:t>
                      </a:r>
                      <a:endParaRPr lang="en-US" sz="1400" b="0" i="0" u="none" strike="noStrike" dirty="0">
                        <a:effectLst/>
                        <a:latin typeface="Times New Roman" pitchFamily="18" charset="0"/>
                        <a:cs typeface="Times New Roman" pitchFamily="18" charset="0"/>
                      </a:endParaRP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821,625</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30">
                <a:tc>
                  <a:txBody>
                    <a:bodyPr/>
                    <a:lstStyle/>
                    <a:p>
                      <a:pPr algn="l" fontAlgn="b"/>
                      <a:r>
                        <a:rPr lang="ja-JP" altLang="en-US" sz="1200" b="0" i="0" u="none" strike="noStrike" dirty="0">
                          <a:effectLst/>
                          <a:latin typeface="Arial"/>
                        </a:rPr>
                        <a:t>三菱</a:t>
                      </a:r>
                      <a:r>
                        <a:rPr lang="en-US" sz="1200" b="0" i="0" u="none" strike="noStrike" dirty="0">
                          <a:effectLst/>
                          <a:latin typeface="Arial"/>
                        </a:rPr>
                        <a:t>ＵＦＪ</a:t>
                      </a:r>
                      <a:r>
                        <a:rPr lang="ja-JP" altLang="en-US" sz="1200" b="0" i="0" u="none" strike="noStrike" dirty="0">
                          <a:effectLst/>
                          <a:latin typeface="Arial"/>
                        </a:rPr>
                        <a:t>ﾌｨﾅﾝｼｬﾙ･ｸﾞﾙｰﾌﾟ</a:t>
                      </a: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108,792</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smtClean="0">
                          <a:effectLst/>
                          <a:latin typeface="Times New Roman" pitchFamily="18" charset="0"/>
                          <a:cs typeface="Times New Roman" pitchFamily="18" charset="0"/>
                        </a:rPr>
                        <a:t>WELLS</a:t>
                      </a:r>
                      <a:r>
                        <a:rPr lang="en-US" sz="1400" b="0" i="0" u="none" strike="noStrike" baseline="0" dirty="0" smtClean="0">
                          <a:effectLst/>
                          <a:latin typeface="Times New Roman" pitchFamily="18" charset="0"/>
                          <a:cs typeface="Times New Roman" pitchFamily="18" charset="0"/>
                        </a:rPr>
                        <a:t> FARGO </a:t>
                      </a:r>
                      <a:endParaRPr lang="en-US" sz="1400" b="0" i="0" u="none" strike="noStrike" dirty="0">
                        <a:effectLst/>
                        <a:latin typeface="Times New Roman" pitchFamily="18" charset="0"/>
                        <a:cs typeface="Times New Roman" pitchFamily="18" charset="0"/>
                      </a:endParaRPr>
                    </a:p>
                  </a:txBody>
                  <a:tcPr marL="9524" marR="9524"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336,503</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4333" name="テキスト ボックス 11"/>
          <p:cNvSpPr txBox="1">
            <a:spLocks noChangeArrowheads="1"/>
          </p:cNvSpPr>
          <p:nvPr/>
        </p:nvSpPr>
        <p:spPr bwMode="auto">
          <a:xfrm>
            <a:off x="3548063" y="6581775"/>
            <a:ext cx="4176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eaLnBrk="1" hangingPunct="1">
              <a:spcBef>
                <a:spcPct val="0"/>
              </a:spcBef>
              <a:buFontTx/>
              <a:buNone/>
            </a:pPr>
            <a:r>
              <a:rPr lang="en-US" altLang="ja-JP" sz="1200" smtClean="0">
                <a:solidFill>
                  <a:srgbClr val="000000"/>
                </a:solidFill>
                <a:ea typeface="HGP創英角ｺﾞｼｯｸUB" pitchFamily="50" charset="-128"/>
              </a:rPr>
              <a:t>※2017</a:t>
            </a:r>
            <a:r>
              <a:rPr lang="ja-JP" altLang="en-US" sz="1200" smtClean="0">
                <a:solidFill>
                  <a:srgbClr val="000000"/>
                </a:solidFill>
                <a:ea typeface="HGP創英角ｺﾞｼｯｸUB" pitchFamily="50" charset="-128"/>
              </a:rPr>
              <a:t>年</a:t>
            </a:r>
            <a:r>
              <a:rPr lang="en-US" altLang="ja-JP" sz="1200" smtClean="0">
                <a:solidFill>
                  <a:srgbClr val="000000"/>
                </a:solidFill>
                <a:ea typeface="HGP創英角ｺﾞｼｯｸUB" pitchFamily="50" charset="-128"/>
              </a:rPr>
              <a:t>12</a:t>
            </a:r>
            <a:r>
              <a:rPr lang="ja-JP" altLang="en-US" sz="1200" smtClean="0">
                <a:solidFill>
                  <a:srgbClr val="000000"/>
                </a:solidFill>
                <a:ea typeface="HGP創英角ｺﾞｼｯｸUB" pitchFamily="50" charset="-128"/>
              </a:rPr>
              <a:t>月末時点。単位は億円。</a:t>
            </a:r>
          </a:p>
        </p:txBody>
      </p:sp>
      <p:sp>
        <p:nvSpPr>
          <p:cNvPr id="94334" name="AutoShape 2"/>
          <p:cNvSpPr>
            <a:spLocks noChangeArrowheads="1"/>
          </p:cNvSpPr>
          <p:nvPr/>
        </p:nvSpPr>
        <p:spPr bwMode="auto">
          <a:xfrm>
            <a:off x="177800" y="487363"/>
            <a:ext cx="8534400" cy="4445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800" smtClean="0">
              <a:solidFill>
                <a:srgbClr val="000000"/>
              </a:solidFill>
              <a:ea typeface="HGP創英角ｺﾞｼｯｸUB" pitchFamily="50" charset="-128"/>
            </a:endParaRPr>
          </a:p>
        </p:txBody>
      </p:sp>
      <p:sp>
        <p:nvSpPr>
          <p:cNvPr id="8" name="スライド番号プレースホルダ 3"/>
          <p:cNvSpPr>
            <a:spLocks noGrp="1"/>
          </p:cNvSpPr>
          <p:nvPr>
            <p:ph type="sldNum" sz="quarter" idx="10"/>
          </p:nvPr>
        </p:nvSpPr>
        <p:spPr>
          <a:xfrm>
            <a:off x="8588375" y="6643688"/>
            <a:ext cx="555625" cy="214312"/>
          </a:xfrm>
        </p:spPr>
        <p:txBody>
          <a:bodyPr/>
          <a:lstStyle/>
          <a:p>
            <a:pPr>
              <a:defRPr/>
            </a:pPr>
            <a:fld id="{59626A7C-2A4C-461A-BAF7-D53AB331AD03}" type="slidenum">
              <a:rPr lang="en-US" altLang="ja-JP" sz="1100">
                <a:solidFill>
                  <a:srgbClr val="000000"/>
                </a:solidFill>
              </a:rPr>
              <a:pPr>
                <a:defRPr/>
              </a:pPr>
              <a:t>41</a:t>
            </a:fld>
            <a:endParaRPr lang="en-US" altLang="ja-JP" sz="1100" dirty="0">
              <a:solidFill>
                <a:srgbClr val="000000"/>
              </a:solidFill>
            </a:endParaRPr>
          </a:p>
        </p:txBody>
      </p:sp>
    </p:spTree>
    <p:extLst>
      <p:ext uri="{BB962C8B-B14F-4D97-AF65-F5344CB8AC3E}">
        <p14:creationId xmlns:p14="http://schemas.microsoft.com/office/powerpoint/2010/main" val="2470181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1143000" y="-315913"/>
            <a:ext cx="1460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329" tIns="36165" rIns="72329" bIns="36165" anchor="ctr">
            <a:spAutoFit/>
          </a:bodyPr>
          <a:lstStyle>
            <a:lvl1pPr algn="l" defTabSz="722313" eaLnBrk="0" hangingPunct="0">
              <a:spcBef>
                <a:spcPct val="20000"/>
              </a:spcBef>
              <a:buChar char="•"/>
              <a:defRPr kumimoji="1" sz="3200">
                <a:solidFill>
                  <a:schemeClr val="tx1"/>
                </a:solidFill>
                <a:latin typeface="Arial" charset="0"/>
                <a:ea typeface="ＭＳ Ｐゴシック" charset="-128"/>
              </a:defRPr>
            </a:lvl1pPr>
            <a:lvl2pPr marL="742950" indent="-285750" algn="l" defTabSz="722313" eaLnBrk="0" hangingPunct="0">
              <a:spcBef>
                <a:spcPct val="20000"/>
              </a:spcBef>
              <a:buChar char="–"/>
              <a:defRPr kumimoji="1" sz="2800">
                <a:solidFill>
                  <a:schemeClr val="tx1"/>
                </a:solidFill>
                <a:latin typeface="Arial" charset="0"/>
                <a:ea typeface="ＭＳ Ｐゴシック" charset="-128"/>
              </a:defRPr>
            </a:lvl2pPr>
            <a:lvl3pPr marL="1143000" indent="-228600" algn="l" defTabSz="722313" eaLnBrk="0" hangingPunct="0">
              <a:spcBef>
                <a:spcPct val="20000"/>
              </a:spcBef>
              <a:buChar char="•"/>
              <a:defRPr kumimoji="1" sz="2400">
                <a:solidFill>
                  <a:schemeClr val="tx1"/>
                </a:solidFill>
                <a:latin typeface="Arial" charset="0"/>
                <a:ea typeface="ＭＳ Ｐゴシック" charset="-128"/>
              </a:defRPr>
            </a:lvl3pPr>
            <a:lvl4pPr marL="1600200" indent="-228600" algn="l" defTabSz="722313" eaLnBrk="0" hangingPunct="0">
              <a:spcBef>
                <a:spcPct val="20000"/>
              </a:spcBef>
              <a:buChar char="–"/>
              <a:defRPr kumimoji="1" sz="2000">
                <a:solidFill>
                  <a:schemeClr val="tx1"/>
                </a:solidFill>
                <a:latin typeface="Arial" charset="0"/>
                <a:ea typeface="ＭＳ Ｐゴシック" charset="-128"/>
              </a:defRPr>
            </a:lvl4pPr>
            <a:lvl5pPr marL="2057400" indent="-228600" algn="l" defTabSz="722313" eaLnBrk="0" hangingPunct="0">
              <a:spcBef>
                <a:spcPct val="20000"/>
              </a:spcBef>
              <a:buChar char="»"/>
              <a:defRPr kumimoji="1" sz="2000">
                <a:solidFill>
                  <a:schemeClr val="tx1"/>
                </a:solidFill>
                <a:latin typeface="Arial" charset="0"/>
                <a:ea typeface="ＭＳ Ｐゴシック" charset="-128"/>
              </a:defRPr>
            </a:lvl5pPr>
            <a:lvl6pPr marL="2514600" indent="-228600" defTabSz="7223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7223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7223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7223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400">
              <a:solidFill>
                <a:srgbClr val="000000"/>
              </a:solidFill>
              <a:latin typeface="Calibri" pitchFamily="34" charset="0"/>
            </a:endParaRPr>
          </a:p>
        </p:txBody>
      </p:sp>
      <p:sp>
        <p:nvSpPr>
          <p:cNvPr id="2" name="スライド番号プレースホルダー 1"/>
          <p:cNvSpPr>
            <a:spLocks noGrp="1"/>
          </p:cNvSpPr>
          <p:nvPr>
            <p:ph type="sldNum" sz="quarter" idx="10"/>
          </p:nvPr>
        </p:nvSpPr>
        <p:spPr>
          <a:xfrm>
            <a:off x="7010400" y="6629400"/>
            <a:ext cx="2133600" cy="228600"/>
          </a:xfrm>
        </p:spPr>
        <p:txBody>
          <a:bodyPr/>
          <a:lstStyle/>
          <a:p>
            <a:pPr>
              <a:defRPr/>
            </a:pPr>
            <a:fld id="{B0B56125-9BF9-4ACD-9DBA-B151036A5006}" type="slidenum">
              <a:rPr lang="ja-JP" altLang="en-US" smtClean="0">
                <a:solidFill>
                  <a:prstClr val="black">
                    <a:tint val="75000"/>
                  </a:prstClr>
                </a:solidFill>
              </a:rPr>
              <a:pPr>
                <a:defRPr/>
              </a:pPr>
              <a:t>42</a:t>
            </a:fld>
            <a:endParaRPr lang="ja-JP" altLang="en-US" dirty="0">
              <a:solidFill>
                <a:prstClr val="black">
                  <a:tint val="75000"/>
                </a:prstClr>
              </a:solidFill>
            </a:endParaRPr>
          </a:p>
        </p:txBody>
      </p:sp>
      <p:cxnSp>
        <p:nvCxnSpPr>
          <p:cNvPr id="10" name="直線コネクタ 9"/>
          <p:cNvCxnSpPr/>
          <p:nvPr/>
        </p:nvCxnSpPr>
        <p:spPr>
          <a:xfrm>
            <a:off x="149225" y="568325"/>
            <a:ext cx="8535988" cy="7938"/>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22250" y="96838"/>
            <a:ext cx="8462963" cy="393700"/>
          </a:xfrm>
          <a:prstGeom prst="rect">
            <a:avLst/>
          </a:prstGeom>
          <a:noFill/>
        </p:spPr>
        <p:txBody>
          <a:bodyPr>
            <a:spAutoFit/>
          </a:bodyPr>
          <a:lstStyle/>
          <a:p>
            <a:pPr defTabSz="742950" fontAlgn="auto">
              <a:spcBef>
                <a:spcPts val="0"/>
              </a:spcBef>
              <a:spcAft>
                <a:spcPts val="0"/>
              </a:spcAft>
              <a:defRPr/>
            </a:pPr>
            <a:r>
              <a:rPr lang="en-US" altLang="ja-JP" sz="1950" dirty="0" smtClean="0">
                <a:solidFill>
                  <a:prstClr val="black"/>
                </a:solidFill>
                <a:latin typeface="Calibri"/>
                <a:ea typeface="ＭＳ Ｐゴシック"/>
              </a:rPr>
              <a:t>2008-2018</a:t>
            </a:r>
            <a:r>
              <a:rPr lang="ja-JP" altLang="en-US" sz="1950" dirty="0" smtClean="0">
                <a:solidFill>
                  <a:prstClr val="black"/>
                </a:solidFill>
                <a:latin typeface="Calibri"/>
                <a:ea typeface="ＭＳ Ｐゴシック"/>
              </a:rPr>
              <a:t>年 </a:t>
            </a:r>
            <a:r>
              <a:rPr lang="en-US" altLang="ja-JP" sz="1950" dirty="0">
                <a:solidFill>
                  <a:prstClr val="black"/>
                </a:solidFill>
                <a:latin typeface="Calibri"/>
                <a:ea typeface="ＭＳ Ｐゴシック"/>
              </a:rPr>
              <a:t>M&amp;A</a:t>
            </a:r>
            <a:r>
              <a:rPr lang="ja-JP" altLang="en-US" sz="1950" dirty="0">
                <a:solidFill>
                  <a:prstClr val="black"/>
                </a:solidFill>
                <a:latin typeface="Calibri"/>
                <a:ea typeface="ＭＳ Ｐゴシック"/>
              </a:rPr>
              <a:t>取引額ランキング　トップ</a:t>
            </a:r>
            <a:r>
              <a:rPr lang="en-US" altLang="ja-JP" sz="1950" dirty="0">
                <a:solidFill>
                  <a:prstClr val="black"/>
                </a:solidFill>
                <a:latin typeface="Calibri"/>
                <a:ea typeface="ＭＳ Ｐゴシック"/>
              </a:rPr>
              <a:t>20</a:t>
            </a:r>
          </a:p>
        </p:txBody>
      </p:sp>
      <p:graphicFrame>
        <p:nvGraphicFramePr>
          <p:cNvPr id="3" name="表 2"/>
          <p:cNvGraphicFramePr>
            <a:graphicFrameLocks noGrp="1"/>
          </p:cNvGraphicFramePr>
          <p:nvPr>
            <p:extLst>
              <p:ext uri="{D42A27DB-BD31-4B8C-83A1-F6EECF244321}">
                <p14:modId xmlns:p14="http://schemas.microsoft.com/office/powerpoint/2010/main" val="2291865877"/>
              </p:ext>
            </p:extLst>
          </p:nvPr>
        </p:nvGraphicFramePr>
        <p:xfrm>
          <a:off x="331788" y="695325"/>
          <a:ext cx="8650287" cy="5840933"/>
        </p:xfrm>
        <a:graphic>
          <a:graphicData uri="http://schemas.openxmlformats.org/drawingml/2006/table">
            <a:tbl>
              <a:tblPr firstRow="1" bandRow="1">
                <a:tableStyleId>{5C22544A-7EE6-4342-B048-85BDC9FD1C3A}</a:tableStyleId>
              </a:tblPr>
              <a:tblGrid>
                <a:gridCol w="887439"/>
                <a:gridCol w="2778849"/>
                <a:gridCol w="2859525"/>
                <a:gridCol w="1102576"/>
                <a:gridCol w="1021898"/>
              </a:tblGrid>
              <a:tr h="275713">
                <a:tc>
                  <a:txBody>
                    <a:bodyPr/>
                    <a:lstStyle/>
                    <a:p>
                      <a:pPr algn="l" fontAlgn="b"/>
                      <a:r>
                        <a:rPr lang="ja-JP" altLang="en-US" sz="1200" b="1" i="0" u="sng" strike="noStrike" dirty="0">
                          <a:solidFill>
                            <a:srgbClr val="000000"/>
                          </a:solidFill>
                          <a:effectLst/>
                          <a:latin typeface="ＭＳ Ｐゴシック"/>
                        </a:rPr>
                        <a:t>取引公表日</a:t>
                      </a:r>
                    </a:p>
                  </a:txBody>
                  <a:tcPr marL="9524" marR="9524" marT="9527" marB="0" anchor="ctr" anchorCtr="1"/>
                </a:tc>
                <a:tc>
                  <a:txBody>
                    <a:bodyPr/>
                    <a:lstStyle/>
                    <a:p>
                      <a:pPr algn="l" fontAlgn="b"/>
                      <a:r>
                        <a:rPr lang="ja-JP" altLang="en-US" sz="1200" b="1" i="0" u="sng" strike="noStrike" dirty="0">
                          <a:solidFill>
                            <a:srgbClr val="000000"/>
                          </a:solidFill>
                          <a:effectLst/>
                          <a:latin typeface="ＭＳ Ｐゴシック"/>
                        </a:rPr>
                        <a:t>買収者</a:t>
                      </a:r>
                    </a:p>
                  </a:txBody>
                  <a:tcPr marL="9524" marR="9524" marT="9527" marB="0" anchor="ctr" anchorCtr="1"/>
                </a:tc>
                <a:tc>
                  <a:txBody>
                    <a:bodyPr/>
                    <a:lstStyle/>
                    <a:p>
                      <a:pPr algn="l" fontAlgn="b"/>
                      <a:r>
                        <a:rPr lang="ja-JP" altLang="en-US" sz="1200" b="1" i="0" u="sng" strike="noStrike" dirty="0">
                          <a:solidFill>
                            <a:srgbClr val="000000"/>
                          </a:solidFill>
                          <a:effectLst/>
                          <a:latin typeface="ＭＳ Ｐゴシック"/>
                        </a:rPr>
                        <a:t>買収ターゲット</a:t>
                      </a:r>
                    </a:p>
                  </a:txBody>
                  <a:tcPr marL="9524" marR="9524" marT="9527" marB="0" anchor="ctr" anchorCtr="1"/>
                </a:tc>
                <a:tc>
                  <a:txBody>
                    <a:bodyPr/>
                    <a:lstStyle/>
                    <a:p>
                      <a:pPr algn="l" fontAlgn="b"/>
                      <a:r>
                        <a:rPr lang="ja-JP" altLang="en-US" sz="1200" b="1" i="0" u="sng" strike="noStrike" dirty="0">
                          <a:solidFill>
                            <a:srgbClr val="000000"/>
                          </a:solidFill>
                          <a:effectLst/>
                          <a:latin typeface="ＭＳ Ｐゴシック"/>
                        </a:rPr>
                        <a:t>取引状況</a:t>
                      </a:r>
                    </a:p>
                  </a:txBody>
                  <a:tcPr marL="9524" marR="9524" marT="9527" marB="0" anchor="ctr" anchorCtr="1"/>
                </a:tc>
                <a:tc>
                  <a:txBody>
                    <a:bodyPr/>
                    <a:lstStyle/>
                    <a:p>
                      <a:pPr algn="r" fontAlgn="b"/>
                      <a:r>
                        <a:rPr lang="ja-JP" altLang="en-US" sz="1200" b="1" i="0" u="sng" strike="noStrike" dirty="0">
                          <a:solidFill>
                            <a:srgbClr val="000000"/>
                          </a:solidFill>
                          <a:effectLst/>
                          <a:latin typeface="ＭＳ Ｐゴシック"/>
                        </a:rPr>
                        <a:t>取引金額</a:t>
                      </a:r>
                    </a:p>
                  </a:txBody>
                  <a:tcPr marL="9524" marR="9524" marT="9527" marB="0" anchor="ctr" anchorCtr="1"/>
                </a:tc>
              </a:tr>
              <a:tr h="278261">
                <a:tc>
                  <a:txBody>
                    <a:bodyPr/>
                    <a:lstStyle/>
                    <a:p>
                      <a:pPr algn="l" fontAlgn="t"/>
                      <a:r>
                        <a:rPr lang="en-US" altLang="ja-JP" sz="1200" b="0" i="0" u="none" strike="noStrike" dirty="0">
                          <a:solidFill>
                            <a:srgbClr val="000000"/>
                          </a:solidFill>
                          <a:effectLst/>
                          <a:latin typeface="Times New Roman" panose="02020603050405020304" pitchFamily="18" charset="0"/>
                          <a:cs typeface="Times New Roman" panose="02020603050405020304" pitchFamily="18" charset="0"/>
                        </a:rPr>
                        <a:t>11/23/2015</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Pfizer Inc.</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Allergan plc </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Cancelled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23,728,157.58 </a:t>
                      </a:r>
                    </a:p>
                  </a:txBody>
                  <a:tcPr marL="9525" marR="9525" marT="9525" marB="0" anchor="ctr"/>
                </a:tc>
              </a:tr>
              <a:tr h="278261">
                <a:tc>
                  <a:txBody>
                    <a:bodyPr/>
                    <a:lstStyle/>
                    <a:p>
                      <a:pPr algn="l" fontAlgn="t"/>
                      <a:r>
                        <a:rPr lang="en-US" altLang="ja-JP" sz="1200" b="0" i="0" u="none" strike="noStrike" dirty="0">
                          <a:solidFill>
                            <a:srgbClr val="000000"/>
                          </a:solidFill>
                          <a:effectLst/>
                          <a:latin typeface="Times New Roman" panose="02020603050405020304" pitchFamily="18" charset="0"/>
                          <a:cs typeface="Times New Roman" panose="02020603050405020304" pitchFamily="18" charset="0"/>
                        </a:rPr>
                        <a:t>11/06/2017</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Broadcom Inc.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QUALCOMM Incorporated </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Cancelled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15,354,479.29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09/02/2013</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Verizon Communications Inc.</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Cellco Partnership, Inc.</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12,941,793.33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04/28/2014</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Pfizer Inc.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AstraZeneca PLC </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Cancelled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12,900,978.65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02/23/2016</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Honeywell International Inc.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United Technologies Corporation </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Cancelled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12,524,606.38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09/17/2015</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Anheuser-Busch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InBev</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SA/NV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ABI SAB Group Holding Limited</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11,874,343.56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10/22/2016</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AT&amp;T Inc.</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Warner Media, LLC</a:t>
                      </a:r>
                    </a:p>
                  </a:txBody>
                  <a:tcPr marL="9525" marR="9525" marT="9525" marB="0" anchor="ctr"/>
                </a:tc>
                <a:tc>
                  <a:txBody>
                    <a:bodyPr/>
                    <a:lstStyle/>
                    <a:p>
                      <a:pPr algn="l" fontAlgn="t"/>
                      <a:r>
                        <a:rPr lang="en-US" sz="1200" b="0" i="0" u="none" strike="noStrike" dirty="0">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11,351,850.42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03/20/2014</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Pfizer Inc.</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AstraZeneca PLC </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Cancelled</a:t>
                      </a:r>
                    </a:p>
                  </a:txBody>
                  <a:tcPr marL="9525" marR="9525" marT="9525" marB="0" anchor="ctr"/>
                </a:tc>
                <a:tc>
                  <a:txBody>
                    <a:bodyPr/>
                    <a:lstStyle/>
                    <a:p>
                      <a:pPr algn="ctr" fontAlgn="t"/>
                      <a:r>
                        <a:rPr lang="ja-JP" altLang="en-US" sz="1200" b="0" i="0" u="none" strike="noStrike" dirty="0">
                          <a:effectLst/>
                          <a:latin typeface="Times New Roman" panose="02020603050405020304" pitchFamily="18" charset="0"/>
                          <a:cs typeface="Times New Roman" panose="02020603050405020304" pitchFamily="18" charset="0"/>
                        </a:rPr>
                        <a:t> </a:t>
                      </a:r>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11,215,445.06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02/17/2017</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The Kraft Heinz Company</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Unilever N.V. </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Cancelled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10,803,509.01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04/08/2015</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Royal Dutch Shell plc </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BG Group Limited</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10,366,333.15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07/31/2008</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Orange S.A.</a:t>
                      </a:r>
                    </a:p>
                  </a:txBody>
                  <a:tcPr marL="9525" marR="9525" marT="9525" marB="0" anchor="ctr"/>
                </a:tc>
                <a:tc>
                  <a:txBody>
                    <a:bodyPr/>
                    <a:lstStyle/>
                    <a:p>
                      <a:pPr algn="l" fontAlgn="t"/>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Telia</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Company AB </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Cancelled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10,291,688.82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12/14/2017</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The Walt Disney Company </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Twenty-First Century Fox, Inc. </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Announced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10,254,323.77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07/16/2014</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Twenty-First Century Fox, Inc. </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Warner Media, LLC</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Cancelled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10,034,230.71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05/26/2015</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Charter Communications, Inc. </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Spectrum Management Holding Company, </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9,785,866.66 </a:t>
                      </a:r>
                    </a:p>
                  </a:txBody>
                  <a:tcPr marL="9525" marR="9525" marT="9525" marB="0" anchor="ctr"/>
                </a:tc>
              </a:tr>
              <a:tr h="278261">
                <a:tc>
                  <a:txBody>
                    <a:bodyPr/>
                    <a:lstStyle/>
                    <a:p>
                      <a:pPr algn="l" fontAlgn="t"/>
                      <a:r>
                        <a:rPr lang="en-US" altLang="ja-JP" sz="1200" b="0" i="0" u="none" strike="noStrike" dirty="0">
                          <a:solidFill>
                            <a:srgbClr val="000000"/>
                          </a:solidFill>
                          <a:effectLst/>
                          <a:latin typeface="Times New Roman" panose="02020603050405020304" pitchFamily="18" charset="0"/>
                          <a:cs typeface="Times New Roman" panose="02020603050405020304" pitchFamily="18" charset="0"/>
                        </a:rPr>
                        <a:t>06/13/2018</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Comcast Corporation </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Twenty-First Century Fox, Inc. </a:t>
                      </a:r>
                    </a:p>
                  </a:txBody>
                  <a:tcPr marL="9525" marR="9525" marT="9525" marB="0" anchor="ctr"/>
                </a:tc>
                <a:tc>
                  <a:txBody>
                    <a:bodyPr/>
                    <a:lstStyle/>
                    <a:p>
                      <a:pPr algn="l" fontAlgn="t"/>
                      <a:r>
                        <a:rPr lang="en-US" sz="1200" b="0" i="0" u="none" strike="noStrike" dirty="0">
                          <a:effectLst/>
                          <a:latin typeface="Times New Roman" panose="02020603050405020304" pitchFamily="18" charset="0"/>
                          <a:cs typeface="Times New Roman" panose="02020603050405020304" pitchFamily="18" charset="0"/>
                        </a:rPr>
                        <a:t>Cancelled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9,660,104.65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02/17/2017</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The Kraft Heinz Company </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Unilever PLC </a:t>
                      </a:r>
                    </a:p>
                  </a:txBody>
                  <a:tcPr marL="9525" marR="9525" marT="9525" marB="0" anchor="ctr"/>
                </a:tc>
                <a:tc>
                  <a:txBody>
                    <a:bodyPr/>
                    <a:lstStyle/>
                    <a:p>
                      <a:pPr algn="l" fontAlgn="t"/>
                      <a:r>
                        <a:rPr lang="en-US" sz="1200" b="0" i="0" u="none" strike="noStrike" dirty="0">
                          <a:effectLst/>
                          <a:latin typeface="Times New Roman" panose="02020603050405020304" pitchFamily="18" charset="0"/>
                          <a:cs typeface="Times New Roman" panose="02020603050405020304" pitchFamily="18" charset="0"/>
                        </a:rPr>
                        <a:t>Cancelled</a:t>
                      </a:r>
                    </a:p>
                  </a:txBody>
                  <a:tcPr marL="9525" marR="9525" marT="9525" marB="0" anchor="ctr"/>
                </a:tc>
                <a:tc>
                  <a:txBody>
                    <a:bodyPr/>
                    <a:lstStyle/>
                    <a:p>
                      <a:pPr algn="ctr" fontAlgn="t"/>
                      <a:r>
                        <a:rPr lang="ja-JP" altLang="en-US" sz="1200" b="0" i="0" u="none" strike="noStrike" dirty="0">
                          <a:effectLst/>
                          <a:latin typeface="Times New Roman" panose="02020603050405020304" pitchFamily="18" charset="0"/>
                          <a:cs typeface="Times New Roman" panose="02020603050405020304" pitchFamily="18" charset="0"/>
                        </a:rPr>
                        <a:t> </a:t>
                      </a:r>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9,246,853.92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10/12/2015</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Dell Technologies Inc.</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Dell EMC</a:t>
                      </a:r>
                    </a:p>
                  </a:txBody>
                  <a:tcPr marL="9525" marR="9525" marT="9525" marB="0" anchor="ctr"/>
                </a:tc>
                <a:tc>
                  <a:txBody>
                    <a:bodyPr/>
                    <a:lstStyle/>
                    <a:p>
                      <a:pPr algn="l" fontAlgn="t"/>
                      <a:r>
                        <a:rPr lang="en-US" sz="1200" b="0" i="0" u="none" strike="noStrike" dirty="0">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9,084,088.43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04/19/2018</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Takeda Pharmaceutical Company Limited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Shire plc </a:t>
                      </a:r>
                    </a:p>
                  </a:txBody>
                  <a:tcPr marL="9525" marR="9525" marT="9525" marB="0" anchor="ctr"/>
                </a:tc>
                <a:tc>
                  <a:txBody>
                    <a:bodyPr/>
                    <a:lstStyle/>
                    <a:p>
                      <a:pPr algn="l" fontAlgn="t"/>
                      <a:r>
                        <a:rPr lang="en-US" sz="1200" b="0" i="0" u="none" strike="noStrike" dirty="0">
                          <a:effectLst/>
                          <a:latin typeface="Times New Roman" panose="02020603050405020304" pitchFamily="18" charset="0"/>
                          <a:cs typeface="Times New Roman" panose="02020603050405020304" pitchFamily="18" charset="0"/>
                        </a:rPr>
                        <a:t>Announced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8,912,269.84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12/11/2015</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DowDuPont Inc. </a:t>
                      </a:r>
                    </a:p>
                  </a:txBody>
                  <a:tcPr marL="9525" marR="9525" marT="9525" marB="0" anchor="ctr"/>
                </a:tc>
                <a:tc>
                  <a:txBody>
                    <a:bodyPr/>
                    <a:lstStyle/>
                    <a:p>
                      <a:pPr algn="l" fontAlgn="t"/>
                      <a:r>
                        <a:rPr lang="fr-FR" sz="1200" b="0" i="0" u="none" strike="noStrike">
                          <a:solidFill>
                            <a:srgbClr val="000000"/>
                          </a:solidFill>
                          <a:effectLst/>
                          <a:latin typeface="Times New Roman" panose="02020603050405020304" pitchFamily="18" charset="0"/>
                          <a:cs typeface="Times New Roman" panose="02020603050405020304" pitchFamily="18" charset="0"/>
                        </a:rPr>
                        <a:t>E. I. du Pont de Nemours and Company</a:t>
                      </a:r>
                    </a:p>
                  </a:txBody>
                  <a:tcPr marL="9525" marR="9525" marT="9525" marB="0" anchor="ctr"/>
                </a:tc>
                <a:tc>
                  <a:txBody>
                    <a:bodyPr/>
                    <a:lstStyle/>
                    <a:p>
                      <a:pPr algn="l" fontAlgn="t"/>
                      <a:r>
                        <a:rPr lang="en-US" sz="1200" b="0" i="0" u="none" strike="noStrike" dirty="0">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8,794,754.07 </a:t>
                      </a:r>
                    </a:p>
                  </a:txBody>
                  <a:tcPr marL="9525" marR="9525" marT="9525" marB="0" anchor="ctr"/>
                </a:tc>
              </a:tr>
              <a:tr h="27826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11/17/2014</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Actavis plc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Allergan, Inc.</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ja-JP" altLang="en-US" sz="1200" b="0" i="0" u="none" strike="noStrike" dirty="0" smtClean="0">
                          <a:effectLst/>
                          <a:latin typeface="Times New Roman" panose="02020603050405020304" pitchFamily="18" charset="0"/>
                          <a:cs typeface="Times New Roman" panose="02020603050405020304" pitchFamily="18" charset="0"/>
                        </a:rPr>
                        <a:t>     </a:t>
                      </a:r>
                      <a:r>
                        <a:rPr lang="en-US" altLang="ja-JP" sz="1200" b="0" i="0" u="none" strike="noStrike" dirty="0">
                          <a:effectLst/>
                          <a:latin typeface="Times New Roman" panose="02020603050405020304" pitchFamily="18" charset="0"/>
                          <a:cs typeface="Times New Roman" panose="02020603050405020304" pitchFamily="18" charset="0"/>
                        </a:rPr>
                        <a:t>8,482,639.31 </a:t>
                      </a:r>
                    </a:p>
                  </a:txBody>
                  <a:tcPr marL="9525" marR="9525" marT="9525" marB="0" anchor="ctr"/>
                </a:tc>
              </a:tr>
            </a:tbl>
          </a:graphicData>
        </a:graphic>
      </p:graphicFrame>
    </p:spTree>
    <p:extLst>
      <p:ext uri="{BB962C8B-B14F-4D97-AF65-F5344CB8AC3E}">
        <p14:creationId xmlns:p14="http://schemas.microsoft.com/office/powerpoint/2010/main" val="25220745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1143000" y="-315913"/>
            <a:ext cx="1460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329" tIns="36165" rIns="72329" bIns="36165" anchor="ctr">
            <a:spAutoFit/>
          </a:bodyPr>
          <a:lstStyle>
            <a:lvl1pPr algn="l" defTabSz="722313" eaLnBrk="0" hangingPunct="0">
              <a:spcBef>
                <a:spcPct val="20000"/>
              </a:spcBef>
              <a:buChar char="•"/>
              <a:defRPr kumimoji="1" sz="3200">
                <a:solidFill>
                  <a:schemeClr val="tx1"/>
                </a:solidFill>
                <a:latin typeface="Arial" charset="0"/>
                <a:ea typeface="ＭＳ Ｐゴシック" charset="-128"/>
              </a:defRPr>
            </a:lvl1pPr>
            <a:lvl2pPr marL="742950" indent="-285750" algn="l" defTabSz="722313" eaLnBrk="0" hangingPunct="0">
              <a:spcBef>
                <a:spcPct val="20000"/>
              </a:spcBef>
              <a:buChar char="–"/>
              <a:defRPr kumimoji="1" sz="2800">
                <a:solidFill>
                  <a:schemeClr val="tx1"/>
                </a:solidFill>
                <a:latin typeface="Arial" charset="0"/>
                <a:ea typeface="ＭＳ Ｐゴシック" charset="-128"/>
              </a:defRPr>
            </a:lvl2pPr>
            <a:lvl3pPr marL="1143000" indent="-228600" algn="l" defTabSz="722313" eaLnBrk="0" hangingPunct="0">
              <a:spcBef>
                <a:spcPct val="20000"/>
              </a:spcBef>
              <a:buChar char="•"/>
              <a:defRPr kumimoji="1" sz="2400">
                <a:solidFill>
                  <a:schemeClr val="tx1"/>
                </a:solidFill>
                <a:latin typeface="Arial" charset="0"/>
                <a:ea typeface="ＭＳ Ｐゴシック" charset="-128"/>
              </a:defRPr>
            </a:lvl3pPr>
            <a:lvl4pPr marL="1600200" indent="-228600" algn="l" defTabSz="722313" eaLnBrk="0" hangingPunct="0">
              <a:spcBef>
                <a:spcPct val="20000"/>
              </a:spcBef>
              <a:buChar char="–"/>
              <a:defRPr kumimoji="1" sz="2000">
                <a:solidFill>
                  <a:schemeClr val="tx1"/>
                </a:solidFill>
                <a:latin typeface="Arial" charset="0"/>
                <a:ea typeface="ＭＳ Ｐゴシック" charset="-128"/>
              </a:defRPr>
            </a:lvl4pPr>
            <a:lvl5pPr marL="2057400" indent="-228600" algn="l" defTabSz="722313" eaLnBrk="0" hangingPunct="0">
              <a:spcBef>
                <a:spcPct val="20000"/>
              </a:spcBef>
              <a:buChar char="»"/>
              <a:defRPr kumimoji="1" sz="2000">
                <a:solidFill>
                  <a:schemeClr val="tx1"/>
                </a:solidFill>
                <a:latin typeface="Arial" charset="0"/>
                <a:ea typeface="ＭＳ Ｐゴシック" charset="-128"/>
              </a:defRPr>
            </a:lvl5pPr>
            <a:lvl6pPr marL="2514600" indent="-228600" defTabSz="7223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7223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7223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7223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400">
              <a:solidFill>
                <a:srgbClr val="000000"/>
              </a:solidFill>
              <a:latin typeface="Calibri" pitchFamily="34" charset="0"/>
            </a:endParaRPr>
          </a:p>
        </p:txBody>
      </p:sp>
      <p:sp>
        <p:nvSpPr>
          <p:cNvPr id="2" name="スライド番号プレースホルダー 1"/>
          <p:cNvSpPr>
            <a:spLocks noGrp="1"/>
          </p:cNvSpPr>
          <p:nvPr>
            <p:ph type="sldNum" sz="quarter" idx="10"/>
          </p:nvPr>
        </p:nvSpPr>
        <p:spPr>
          <a:xfrm>
            <a:off x="7010400" y="6492875"/>
            <a:ext cx="2133600" cy="365125"/>
          </a:xfrm>
        </p:spPr>
        <p:txBody>
          <a:bodyPr/>
          <a:lstStyle/>
          <a:p>
            <a:pPr>
              <a:defRPr/>
            </a:pPr>
            <a:fld id="{C9BB5DB6-F967-46ED-BB95-8CA1656F83C2}" type="slidenum">
              <a:rPr lang="ja-JP" altLang="en-US" smtClean="0">
                <a:solidFill>
                  <a:prstClr val="black">
                    <a:tint val="75000"/>
                  </a:prstClr>
                </a:solidFill>
              </a:rPr>
              <a:pPr>
                <a:defRPr/>
              </a:pPr>
              <a:t>43</a:t>
            </a:fld>
            <a:endParaRPr lang="ja-JP" altLang="en-US" dirty="0">
              <a:solidFill>
                <a:prstClr val="black">
                  <a:tint val="75000"/>
                </a:prstClr>
              </a:solidFill>
            </a:endParaRPr>
          </a:p>
        </p:txBody>
      </p:sp>
      <p:cxnSp>
        <p:nvCxnSpPr>
          <p:cNvPr id="10" name="直線コネクタ 9"/>
          <p:cNvCxnSpPr/>
          <p:nvPr/>
        </p:nvCxnSpPr>
        <p:spPr>
          <a:xfrm>
            <a:off x="149225" y="568325"/>
            <a:ext cx="8535988" cy="7938"/>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22250" y="96838"/>
            <a:ext cx="8462963" cy="393700"/>
          </a:xfrm>
          <a:prstGeom prst="rect">
            <a:avLst/>
          </a:prstGeom>
          <a:noFill/>
        </p:spPr>
        <p:txBody>
          <a:bodyPr>
            <a:spAutoFit/>
          </a:bodyPr>
          <a:lstStyle/>
          <a:p>
            <a:pPr defTabSz="742950" fontAlgn="auto">
              <a:spcBef>
                <a:spcPts val="0"/>
              </a:spcBef>
              <a:spcAft>
                <a:spcPts val="0"/>
              </a:spcAft>
              <a:defRPr/>
            </a:pPr>
            <a:r>
              <a:rPr lang="en-US" altLang="ja-JP" sz="1950" dirty="0" smtClean="0">
                <a:solidFill>
                  <a:prstClr val="black"/>
                </a:solidFill>
                <a:latin typeface="Calibri"/>
                <a:ea typeface="ＭＳ Ｐゴシック"/>
              </a:rPr>
              <a:t>2008-2018</a:t>
            </a:r>
            <a:r>
              <a:rPr lang="ja-JP" altLang="en-US" sz="1950" dirty="0" smtClean="0">
                <a:solidFill>
                  <a:prstClr val="black"/>
                </a:solidFill>
                <a:latin typeface="Calibri"/>
                <a:ea typeface="ＭＳ Ｐゴシック"/>
              </a:rPr>
              <a:t>年 </a:t>
            </a:r>
            <a:r>
              <a:rPr lang="en-US" altLang="ja-JP" sz="1950" dirty="0">
                <a:solidFill>
                  <a:prstClr val="black"/>
                </a:solidFill>
                <a:latin typeface="Calibri"/>
                <a:ea typeface="ＭＳ Ｐゴシック"/>
              </a:rPr>
              <a:t>M&amp;A</a:t>
            </a:r>
            <a:r>
              <a:rPr lang="ja-JP" altLang="en-US" sz="1950" dirty="0">
                <a:solidFill>
                  <a:prstClr val="black"/>
                </a:solidFill>
                <a:latin typeface="Calibri"/>
                <a:ea typeface="ＭＳ Ｐゴシック"/>
              </a:rPr>
              <a:t>取引額ランキング　トップ</a:t>
            </a:r>
            <a:r>
              <a:rPr lang="en-US" altLang="ja-JP" sz="1950" dirty="0">
                <a:solidFill>
                  <a:prstClr val="black"/>
                </a:solidFill>
                <a:latin typeface="Calibri"/>
                <a:ea typeface="ＭＳ Ｐゴシック"/>
              </a:rPr>
              <a:t>20</a:t>
            </a:r>
            <a:r>
              <a:rPr lang="ja-JP" altLang="en-US" sz="1950" dirty="0">
                <a:solidFill>
                  <a:prstClr val="black"/>
                </a:solidFill>
                <a:latin typeface="Calibri"/>
                <a:ea typeface="ＭＳ Ｐゴシック"/>
              </a:rPr>
              <a:t>（</a:t>
            </a:r>
            <a:r>
              <a:rPr lang="en-US" altLang="ja-JP" sz="1950" dirty="0">
                <a:solidFill>
                  <a:prstClr val="black"/>
                </a:solidFill>
                <a:latin typeface="Calibri"/>
                <a:ea typeface="ＭＳ Ｐゴシック"/>
              </a:rPr>
              <a:t>Cancelled</a:t>
            </a:r>
            <a:r>
              <a:rPr lang="ja-JP" altLang="en-US" sz="1950" dirty="0">
                <a:solidFill>
                  <a:prstClr val="black"/>
                </a:solidFill>
                <a:latin typeface="Calibri"/>
                <a:ea typeface="ＭＳ Ｐゴシック"/>
              </a:rPr>
              <a:t>を除く）</a:t>
            </a:r>
            <a:endParaRPr lang="en-US" altLang="ja-JP" sz="1950" dirty="0">
              <a:solidFill>
                <a:prstClr val="black"/>
              </a:solidFill>
              <a:latin typeface="Calibri"/>
              <a:ea typeface="ＭＳ Ｐゴシック"/>
            </a:endParaRPr>
          </a:p>
        </p:txBody>
      </p:sp>
      <p:graphicFrame>
        <p:nvGraphicFramePr>
          <p:cNvPr id="3" name="表 2"/>
          <p:cNvGraphicFramePr>
            <a:graphicFrameLocks noGrp="1"/>
          </p:cNvGraphicFramePr>
          <p:nvPr>
            <p:extLst>
              <p:ext uri="{D42A27DB-BD31-4B8C-83A1-F6EECF244321}">
                <p14:modId xmlns:p14="http://schemas.microsoft.com/office/powerpoint/2010/main" val="2098547662"/>
              </p:ext>
            </p:extLst>
          </p:nvPr>
        </p:nvGraphicFramePr>
        <p:xfrm>
          <a:off x="246063" y="672861"/>
          <a:ext cx="8651875" cy="5986729"/>
        </p:xfrm>
        <a:graphic>
          <a:graphicData uri="http://schemas.openxmlformats.org/drawingml/2006/table">
            <a:tbl>
              <a:tblPr firstRow="1" bandRow="1">
                <a:tableStyleId>{21E4AEA4-8DFA-4A89-87EB-49C32662AFE0}</a:tableStyleId>
              </a:tblPr>
              <a:tblGrid>
                <a:gridCol w="887602"/>
                <a:gridCol w="2779359"/>
                <a:gridCol w="3021433"/>
                <a:gridCol w="941396"/>
                <a:gridCol w="1022085"/>
              </a:tblGrid>
              <a:tr h="272709">
                <a:tc>
                  <a:txBody>
                    <a:bodyPr/>
                    <a:lstStyle/>
                    <a:p>
                      <a:pPr algn="l" fontAlgn="b"/>
                      <a:r>
                        <a:rPr lang="ja-JP" altLang="en-US" sz="1200" u="sng" strike="noStrike" dirty="0">
                          <a:effectLst/>
                        </a:rPr>
                        <a:t>取引公表日</a:t>
                      </a:r>
                      <a:endParaRPr lang="ja-JP" altLang="en-US" sz="1200" b="1" i="0" u="sng" strike="noStrike" dirty="0">
                        <a:solidFill>
                          <a:srgbClr val="000000"/>
                        </a:solidFill>
                        <a:effectLst/>
                        <a:latin typeface="ＭＳ Ｐゴシック"/>
                      </a:endParaRPr>
                    </a:p>
                  </a:txBody>
                  <a:tcPr marL="9526" marR="9526" marT="9525" marB="0" anchor="ctr" anchorCtr="1"/>
                </a:tc>
                <a:tc>
                  <a:txBody>
                    <a:bodyPr/>
                    <a:lstStyle/>
                    <a:p>
                      <a:pPr algn="l" fontAlgn="b"/>
                      <a:r>
                        <a:rPr lang="ja-JP" altLang="en-US" sz="1200" u="sng" strike="noStrike" dirty="0">
                          <a:effectLst/>
                        </a:rPr>
                        <a:t>買収者</a:t>
                      </a:r>
                      <a:endParaRPr lang="ja-JP" altLang="en-US" sz="1200" b="1" i="0" u="sng" strike="noStrike" dirty="0">
                        <a:solidFill>
                          <a:srgbClr val="000000"/>
                        </a:solidFill>
                        <a:effectLst/>
                        <a:latin typeface="ＭＳ Ｐゴシック"/>
                      </a:endParaRPr>
                    </a:p>
                  </a:txBody>
                  <a:tcPr marL="9526" marR="9526" marT="9525" marB="0" anchor="ctr" anchorCtr="1"/>
                </a:tc>
                <a:tc>
                  <a:txBody>
                    <a:bodyPr/>
                    <a:lstStyle/>
                    <a:p>
                      <a:pPr algn="l" fontAlgn="b"/>
                      <a:r>
                        <a:rPr lang="ja-JP" altLang="en-US" sz="1200" u="sng" strike="noStrike" dirty="0">
                          <a:effectLst/>
                        </a:rPr>
                        <a:t>買収ターゲット</a:t>
                      </a:r>
                      <a:endParaRPr lang="ja-JP" altLang="en-US" sz="1200" b="1" i="0" u="sng" strike="noStrike" dirty="0">
                        <a:solidFill>
                          <a:srgbClr val="000000"/>
                        </a:solidFill>
                        <a:effectLst/>
                        <a:latin typeface="ＭＳ Ｐゴシック"/>
                      </a:endParaRPr>
                    </a:p>
                  </a:txBody>
                  <a:tcPr marL="9526" marR="9526" marT="9525" marB="0" anchor="ctr" anchorCtr="1"/>
                </a:tc>
                <a:tc>
                  <a:txBody>
                    <a:bodyPr/>
                    <a:lstStyle/>
                    <a:p>
                      <a:pPr algn="l" fontAlgn="b"/>
                      <a:r>
                        <a:rPr lang="ja-JP" altLang="en-US" sz="1200" u="sng" strike="noStrike" dirty="0">
                          <a:effectLst/>
                        </a:rPr>
                        <a:t>取引状況</a:t>
                      </a:r>
                      <a:endParaRPr lang="ja-JP" altLang="en-US" sz="1200" b="1" i="0" u="sng" strike="noStrike" dirty="0">
                        <a:solidFill>
                          <a:srgbClr val="000000"/>
                        </a:solidFill>
                        <a:effectLst/>
                        <a:latin typeface="ＭＳ Ｐゴシック"/>
                      </a:endParaRPr>
                    </a:p>
                  </a:txBody>
                  <a:tcPr marL="9526" marR="9526" marT="9525" marB="0" anchor="ctr" anchorCtr="1"/>
                </a:tc>
                <a:tc>
                  <a:txBody>
                    <a:bodyPr/>
                    <a:lstStyle/>
                    <a:p>
                      <a:pPr algn="r" fontAlgn="b"/>
                      <a:r>
                        <a:rPr lang="ja-JP" altLang="en-US" sz="1200" u="sng" strike="noStrike" dirty="0">
                          <a:effectLst/>
                        </a:rPr>
                        <a:t>取引金額</a:t>
                      </a:r>
                      <a:endParaRPr lang="ja-JP" altLang="en-US" sz="1200" b="1" i="0" u="sng" strike="noStrike" dirty="0">
                        <a:solidFill>
                          <a:srgbClr val="000000"/>
                        </a:solidFill>
                        <a:effectLst/>
                        <a:latin typeface="ＭＳ Ｐゴシック"/>
                      </a:endParaRPr>
                    </a:p>
                  </a:txBody>
                  <a:tcPr marL="9526" marR="9526" marT="9525" marB="0" anchor="ctr" anchorCtr="1"/>
                </a:tc>
              </a:tr>
              <a:tr h="285701">
                <a:tc>
                  <a:txBody>
                    <a:bodyPr/>
                    <a:lstStyle/>
                    <a:p>
                      <a:pPr algn="l" fontAlgn="t"/>
                      <a:r>
                        <a:rPr lang="en-US" altLang="ja-JP" sz="1200" b="0" i="0" u="none" strike="noStrike" dirty="0">
                          <a:solidFill>
                            <a:srgbClr val="000000"/>
                          </a:solidFill>
                          <a:effectLst/>
                          <a:latin typeface="Times New Roman" panose="02020603050405020304" pitchFamily="18" charset="0"/>
                          <a:cs typeface="Times New Roman" panose="02020603050405020304" pitchFamily="18" charset="0"/>
                        </a:rPr>
                        <a:t>09/02/2013</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Verizon Communications Inc.</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Cellco Partnership, Inc.</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12,941,793.33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09/17/2015</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Anheuser-Busch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InBev</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SA/NV </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ABI SAB Group Holding Limited</a:t>
                      </a:r>
                    </a:p>
                  </a:txBody>
                  <a:tcPr marL="9525" marR="9525" marT="9525" marB="0" anchor="ctr"/>
                </a:tc>
                <a:tc>
                  <a:txBody>
                    <a:bodyPr/>
                    <a:lstStyle/>
                    <a:p>
                      <a:pPr algn="l" fontAlgn="t"/>
                      <a:r>
                        <a:rPr lang="en-US" sz="1200" b="0" i="0" u="none" strike="noStrike" dirty="0">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11,874,343.56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10/22/2016</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AT&amp;T Inc.</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Warner Media, LLC</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11,351,850.42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04/08/2015</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Royal Dutch Shell plc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BG Group Limited</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10,366,333.15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dirty="0">
                          <a:solidFill>
                            <a:srgbClr val="000000"/>
                          </a:solidFill>
                          <a:effectLst/>
                          <a:latin typeface="Times New Roman" panose="02020603050405020304" pitchFamily="18" charset="0"/>
                          <a:cs typeface="Times New Roman" panose="02020603050405020304" pitchFamily="18" charset="0"/>
                        </a:rPr>
                        <a:t>12/14/2017</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The Walt Disney Company </a:t>
                      </a:r>
                    </a:p>
                  </a:txBody>
                  <a:tcPr marL="9525" marR="9525" marT="9525" marB="0" anchor="ct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Twenty-First Century Fox, Inc. </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Announced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10,254,323.77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05/26/2015</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Charter Communications, Inc.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Spectrum Management Holding Company, LLC</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9,785,866.66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10/12/2015</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Dell Technologies Inc.</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Dell EMC</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9,084,088.43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04/19/2018</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Takeda Pharmaceutical Company Limited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Shire plc </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Announced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8,912,269.84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12/11/2015</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DowDuPont Inc. </a:t>
                      </a:r>
                    </a:p>
                  </a:txBody>
                  <a:tcPr marL="9525" marR="9525" marT="9525" marB="0" anchor="ctr"/>
                </a:tc>
                <a:tc>
                  <a:txBody>
                    <a:bodyPr/>
                    <a:lstStyle/>
                    <a:p>
                      <a:pPr algn="l" fontAlgn="t"/>
                      <a:r>
                        <a:rPr lang="fr-FR" sz="1200" b="0" i="0" u="none" strike="noStrike">
                          <a:solidFill>
                            <a:srgbClr val="000000"/>
                          </a:solidFill>
                          <a:effectLst/>
                          <a:latin typeface="Times New Roman" panose="02020603050405020304" pitchFamily="18" charset="0"/>
                          <a:cs typeface="Times New Roman" panose="02020603050405020304" pitchFamily="18" charset="0"/>
                        </a:rPr>
                        <a:t>E. I. du Pont de Nemours and Company</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8,794,754.07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11/17/2014</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Actavis plc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Allergan, Inc.</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8,482,639.31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08/01/2018</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Energy Transfer Equity, L.P.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Energy Transfer Partners, L.P. </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Announced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7,746,918.64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12/03/2017</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CVS Health Corporation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Aetna Inc. </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Announced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7,700,078.45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04/29/2018</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T-Mobile US, Inc.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Sprint Corporation </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Announced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7,552,899.78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01/09/2015</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CK Hutchison Holdings Limited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Hutchison Whampoa Limited</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7,538,966.29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03/08/2018</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Cigna Corporation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Express Scripts Holding Company </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Announced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7,532,505.03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05/18/2014</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AT&amp;T Inc.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DIRECTV, LLC</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7,257,100.99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01/26/2009</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Pfizer Inc.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Wyeth LLC</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7,114,435.17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10/21/2016</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British American Tobacco p.l.c.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Reynolds American Inc.</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7,110,387.07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04/20/2015</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SK Holdings Co., Ltd. </a:t>
                      </a:r>
                    </a:p>
                  </a:txBody>
                  <a:tcPr marL="9525" marR="9525" marT="9525" marB="0" anchor="ctr"/>
                </a:tc>
                <a:tc>
                  <a:txBody>
                    <a:bodyPr/>
                    <a:lstStyle/>
                    <a:p>
                      <a:pPr algn="l" fontAlgn="t"/>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SK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C&amp;C Co. Ltd.</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6,861,805.43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285701">
                <a:tc>
                  <a:txBody>
                    <a:bodyPr/>
                    <a:lstStyle/>
                    <a:p>
                      <a:pPr algn="l" fontAlgn="t"/>
                      <a:r>
                        <a:rPr lang="en-US" altLang="ja-JP" sz="1200" b="0" i="0" u="none" strike="noStrike">
                          <a:solidFill>
                            <a:srgbClr val="000000"/>
                          </a:solidFill>
                          <a:effectLst/>
                          <a:latin typeface="Times New Roman" panose="02020603050405020304" pitchFamily="18" charset="0"/>
                          <a:cs typeface="Times New Roman" panose="02020603050405020304" pitchFamily="18" charset="0"/>
                        </a:rPr>
                        <a:t>05/18/2016</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Bayer Aktiengesellschaft </a:t>
                      </a:r>
                    </a:p>
                  </a:txBody>
                  <a:tcPr marL="9525" marR="9525" marT="9525" marB="0" anchor="ctr"/>
                </a:tc>
                <a:tc>
                  <a:txBody>
                    <a:bodyPr/>
                    <a:lstStyle/>
                    <a:p>
                      <a:pPr algn="l"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Monsanto Company</a:t>
                      </a:r>
                    </a:p>
                  </a:txBody>
                  <a:tcPr marL="9525" marR="9525" marT="9525" marB="0" anchor="ctr"/>
                </a:tc>
                <a:tc>
                  <a:txBody>
                    <a:bodyPr/>
                    <a:lstStyle/>
                    <a:p>
                      <a:pPr algn="l" fontAlgn="t"/>
                      <a:r>
                        <a:rPr lang="en-US" sz="1200" b="0" i="0" u="none" strike="noStrike">
                          <a:effectLst/>
                          <a:latin typeface="Times New Roman" panose="02020603050405020304" pitchFamily="18" charset="0"/>
                          <a:cs typeface="Times New Roman" panose="02020603050405020304" pitchFamily="18" charset="0"/>
                        </a:rPr>
                        <a:t>Closed</a:t>
                      </a:r>
                    </a:p>
                  </a:txBody>
                  <a:tcPr marL="9525" marR="9525" marT="9525" marB="0" anchor="ctr"/>
                </a:tc>
                <a:tc>
                  <a:txBody>
                    <a:bodyPr/>
                    <a:lstStyle/>
                    <a:p>
                      <a:pPr algn="ctr" fontAlgn="t"/>
                      <a:r>
                        <a:rPr lang="en-US" altLang="ja-JP" sz="1200" b="0" i="0" u="none" strike="noStrike" dirty="0" smtClean="0">
                          <a:effectLst/>
                          <a:latin typeface="Times New Roman" panose="02020603050405020304" pitchFamily="18" charset="0"/>
                          <a:cs typeface="Times New Roman" panose="02020603050405020304" pitchFamily="18" charset="0"/>
                        </a:rPr>
                        <a:t>6,790,250.05 </a:t>
                      </a:r>
                      <a:endParaRPr lang="en-US" altLang="ja-JP"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spTree>
    <p:extLst>
      <p:ext uri="{BB962C8B-B14F-4D97-AF65-F5344CB8AC3E}">
        <p14:creationId xmlns:p14="http://schemas.microsoft.com/office/powerpoint/2010/main" val="21932518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2"/>
          <p:cNvSpPr>
            <a:spLocks noChangeArrowheads="1"/>
          </p:cNvSpPr>
          <p:nvPr/>
        </p:nvSpPr>
        <p:spPr bwMode="auto">
          <a:xfrm>
            <a:off x="198438" y="476250"/>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800">
              <a:ea typeface="HGP創英角ｺﾞｼｯｸUB" pitchFamily="50" charset="-128"/>
            </a:endParaRPr>
          </a:p>
        </p:txBody>
      </p:sp>
      <p:sp>
        <p:nvSpPr>
          <p:cNvPr id="125955" name="Text Box 159"/>
          <p:cNvSpPr txBox="1">
            <a:spLocks noChangeArrowheads="1"/>
          </p:cNvSpPr>
          <p:nvPr/>
        </p:nvSpPr>
        <p:spPr bwMode="auto">
          <a:xfrm>
            <a:off x="127000" y="42863"/>
            <a:ext cx="874871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lnSpc>
                <a:spcPct val="80000"/>
              </a:lnSpc>
              <a:spcBef>
                <a:spcPct val="0"/>
              </a:spcBef>
              <a:buFontTx/>
              <a:buNone/>
            </a:pPr>
            <a:r>
              <a:rPr lang="ja-JP" altLang="en-US" sz="2800">
                <a:latin typeface="HGP創英角ｺﾞｼｯｸUB" pitchFamily="50" charset="-128"/>
                <a:ea typeface="HGP創英角ｺﾞｼｯｸUB" pitchFamily="50" charset="-128"/>
              </a:rPr>
              <a:t>敵対的買収と買収防衛策①</a:t>
            </a:r>
          </a:p>
        </p:txBody>
      </p:sp>
      <p:sp>
        <p:nvSpPr>
          <p:cNvPr id="125956" name="Text Box 163"/>
          <p:cNvSpPr txBox="1">
            <a:spLocks noChangeArrowheads="1"/>
          </p:cNvSpPr>
          <p:nvPr/>
        </p:nvSpPr>
        <p:spPr bwMode="auto">
          <a:xfrm>
            <a:off x="354013" y="754063"/>
            <a:ext cx="5545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b="1" u="sng"/>
              <a:t>◆</a:t>
            </a:r>
            <a:r>
              <a:rPr lang="ja-JP" altLang="en-US" sz="1800" b="1" u="sng"/>
              <a:t>日本電産による東洋電機製造への買収提案</a:t>
            </a:r>
          </a:p>
        </p:txBody>
      </p:sp>
      <p:graphicFrame>
        <p:nvGraphicFramePr>
          <p:cNvPr id="55341" name="Group 45"/>
          <p:cNvGraphicFramePr>
            <a:graphicFrameLocks noGrp="1"/>
          </p:cNvGraphicFramePr>
          <p:nvPr/>
        </p:nvGraphicFramePr>
        <p:xfrm>
          <a:off x="463550" y="1303338"/>
          <a:ext cx="8121650" cy="3587760"/>
        </p:xfrm>
        <a:graphic>
          <a:graphicData uri="http://schemas.openxmlformats.org/drawingml/2006/table">
            <a:tbl>
              <a:tblPr/>
              <a:tblGrid>
                <a:gridCol w="1497013"/>
                <a:gridCol w="6624637"/>
              </a:tblGrid>
              <a:tr h="518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2008</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年</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9</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月</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16</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日</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日本電産、東洋電機製造にＴＯＢを提案したと発表。事前株価（</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305</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円）に約</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108.2%</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上乗せした</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635</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円で株式公開買い付けを実施することを発表。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9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10</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月</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日</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東洋電機製造、日本電産に質問状を送付（</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81</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項目）</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9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10</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月</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10</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日</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日本電産、東洋電機製造に回答書を提出したと発表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9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10</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月</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24</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日</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東洋電機製造、</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2</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度目の質問状を送付（</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55</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項目）</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9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11</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月</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5</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日</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日本電産、回答書を送付</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9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11</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月</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17</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日</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東洋電機製造、</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3</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度目の質問状を送付</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9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11</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月</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25</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日</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日本電産、回答書を送付</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9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12</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月</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5</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日</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両社のトップが都内で会議。過去の質問・回答を開示することなどで合意。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9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12</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月</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8</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日</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両社が質問状、回答書を開示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9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12</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月</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11</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日</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両社幹部が意見交換</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9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12</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月</a:t>
                      </a:r>
                      <a:r>
                        <a:rPr kumimoji="1" lang="en-US" altLang="ja-JP" sz="1400" b="0" i="0" u="none" strike="noStrike" cap="none" normalizeH="0" baseline="0" smtClean="0">
                          <a:ln>
                            <a:noFill/>
                          </a:ln>
                          <a:solidFill>
                            <a:schemeClr val="tx1"/>
                          </a:solidFill>
                          <a:effectLst/>
                          <a:latin typeface="Times New Roman" pitchFamily="18" charset="0"/>
                          <a:ea typeface="ＭＳ Ｐゴシック" charset="-128"/>
                        </a:rPr>
                        <a:t>15</a:t>
                      </a: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日</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itchFamily="18" charset="0"/>
                          <a:ea typeface="ＭＳ Ｐゴシック" charset="-128"/>
                        </a:rPr>
                        <a:t>ＴＯＢ提案書の期限。日本電産が提案の延長や新たな提案をしないと発表。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スライド番号プレースホルダ 3"/>
          <p:cNvSpPr>
            <a:spLocks noGrp="1"/>
          </p:cNvSpPr>
          <p:nvPr>
            <p:ph type="sldNum" sz="quarter" idx="10"/>
          </p:nvPr>
        </p:nvSpPr>
        <p:spPr>
          <a:xfrm>
            <a:off x="8588375" y="6643688"/>
            <a:ext cx="555625" cy="214312"/>
          </a:xfrm>
        </p:spPr>
        <p:txBody>
          <a:bodyPr/>
          <a:lstStyle/>
          <a:p>
            <a:pPr>
              <a:defRPr/>
            </a:pPr>
            <a:fld id="{36FE4349-D1AC-4F65-9DF5-5BE3E572EC63}" type="slidenum">
              <a:rPr lang="en-US" altLang="ja-JP" sz="1100"/>
              <a:pPr>
                <a:defRPr/>
              </a:pPr>
              <a:t>44</a:t>
            </a:fld>
            <a:endParaRPr lang="en-US" altLang="ja-JP" sz="1100" dirty="0"/>
          </a:p>
        </p:txBody>
      </p:sp>
    </p:spTree>
    <p:extLst>
      <p:ext uri="{BB962C8B-B14F-4D97-AF65-F5344CB8AC3E}">
        <p14:creationId xmlns:p14="http://schemas.microsoft.com/office/powerpoint/2010/main" val="36049755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2"/>
          <p:cNvSpPr>
            <a:spLocks noGrp="1"/>
          </p:cNvSpPr>
          <p:nvPr>
            <p:ph type="sldNum" sz="quarter" idx="10"/>
          </p:nvPr>
        </p:nvSpPr>
        <p:spPr>
          <a:xfrm>
            <a:off x="457200" y="6245225"/>
            <a:ext cx="2133600" cy="476250"/>
          </a:xfrm>
        </p:spPr>
        <p:txBody>
          <a:bodyPr/>
          <a:lstStyle/>
          <a:p>
            <a:pPr algn="l">
              <a:defRPr/>
            </a:pPr>
            <a:fld id="{00F68E6A-F0A9-4023-B9E7-A6E1E570C88B}" type="slidenum">
              <a:rPr lang="en-US" altLang="ja-JP"/>
              <a:pPr algn="l">
                <a:defRPr/>
              </a:pPr>
              <a:t>45</a:t>
            </a:fld>
            <a:endParaRPr lang="en-US" altLang="ja-JP"/>
          </a:p>
        </p:txBody>
      </p:sp>
      <p:sp>
        <p:nvSpPr>
          <p:cNvPr id="126979" name="AutoShape 2"/>
          <p:cNvSpPr>
            <a:spLocks noChangeArrowheads="1"/>
          </p:cNvSpPr>
          <p:nvPr/>
        </p:nvSpPr>
        <p:spPr bwMode="auto">
          <a:xfrm>
            <a:off x="198438" y="476250"/>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800">
              <a:ea typeface="HGP創英角ｺﾞｼｯｸUB" pitchFamily="50" charset="-128"/>
            </a:endParaRPr>
          </a:p>
        </p:txBody>
      </p:sp>
      <p:sp>
        <p:nvSpPr>
          <p:cNvPr id="126980" name="Text Box 3"/>
          <p:cNvSpPr txBox="1">
            <a:spLocks noChangeArrowheads="1"/>
          </p:cNvSpPr>
          <p:nvPr/>
        </p:nvSpPr>
        <p:spPr bwMode="auto">
          <a:xfrm>
            <a:off x="127000" y="42863"/>
            <a:ext cx="874871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lnSpc>
                <a:spcPct val="80000"/>
              </a:lnSpc>
              <a:spcBef>
                <a:spcPct val="0"/>
              </a:spcBef>
              <a:buFontTx/>
              <a:buNone/>
            </a:pPr>
            <a:r>
              <a:rPr lang="ja-JP" altLang="en-US" sz="2800">
                <a:latin typeface="HGP創英角ｺﾞｼｯｸUB" pitchFamily="50" charset="-128"/>
                <a:ea typeface="HGP創英角ｺﾞｼｯｸUB" pitchFamily="50" charset="-128"/>
              </a:rPr>
              <a:t>敵対的買収と買収防衛策②</a:t>
            </a:r>
          </a:p>
        </p:txBody>
      </p:sp>
      <p:sp>
        <p:nvSpPr>
          <p:cNvPr id="126981" name="Text Box 4"/>
          <p:cNvSpPr txBox="1">
            <a:spLocks noChangeArrowheads="1"/>
          </p:cNvSpPr>
          <p:nvPr/>
        </p:nvSpPr>
        <p:spPr bwMode="auto">
          <a:xfrm>
            <a:off x="354013" y="665163"/>
            <a:ext cx="5545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b="1" u="sng"/>
              <a:t>◆</a:t>
            </a:r>
            <a:r>
              <a:rPr lang="ja-JP" altLang="en-US" sz="1800" b="1" u="sng"/>
              <a:t>東洋電機製造の株価の推移</a:t>
            </a:r>
          </a:p>
        </p:txBody>
      </p:sp>
      <p:graphicFrame>
        <p:nvGraphicFramePr>
          <p:cNvPr id="126982" name="Object 43"/>
          <p:cNvGraphicFramePr>
            <a:graphicFrameLocks noChangeAspect="1"/>
          </p:cNvGraphicFramePr>
          <p:nvPr/>
        </p:nvGraphicFramePr>
        <p:xfrm>
          <a:off x="215900" y="1016000"/>
          <a:ext cx="8661400" cy="5257800"/>
        </p:xfrm>
        <a:graphic>
          <a:graphicData uri="http://schemas.openxmlformats.org/presentationml/2006/ole">
            <mc:AlternateContent xmlns:mc="http://schemas.openxmlformats.org/markup-compatibility/2006">
              <mc:Choice xmlns:v="urn:schemas-microsoft-com:vml" Requires="v">
                <p:oleObj spid="_x0000_s39982" name="グラフ" r:id="rId3" imgW="8658301" imgH="5257710" progId="MSGraph.Chart.8">
                  <p:embed followColorScheme="full"/>
                </p:oleObj>
              </mc:Choice>
              <mc:Fallback>
                <p:oleObj name="グラフ" r:id="rId3" imgW="8658301" imgH="5257710" progId="MSGraph.Chart.8">
                  <p:embed followColorScheme="full"/>
                  <p:pic>
                    <p:nvPicPr>
                      <p:cNvPr id="0" name=""/>
                      <p:cNvPicPr>
                        <a:picLocks noChangeAspect="1" noChangeArrowheads="1"/>
                      </p:cNvPicPr>
                      <p:nvPr/>
                    </p:nvPicPr>
                    <p:blipFill>
                      <a:blip r:embed="rId4"/>
                      <a:srcRect/>
                      <a:stretch>
                        <a:fillRect/>
                      </a:stretch>
                    </p:blipFill>
                    <p:spPr bwMode="auto">
                      <a:xfrm>
                        <a:off x="215900" y="1016000"/>
                        <a:ext cx="86614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6983" name="Line 44"/>
          <p:cNvSpPr>
            <a:spLocks noChangeShapeType="1"/>
          </p:cNvSpPr>
          <p:nvPr/>
        </p:nvSpPr>
        <p:spPr bwMode="auto">
          <a:xfrm flipV="1">
            <a:off x="1814513" y="1252538"/>
            <a:ext cx="14287" cy="397986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6984" name="Line 45"/>
          <p:cNvSpPr>
            <a:spLocks noChangeShapeType="1"/>
          </p:cNvSpPr>
          <p:nvPr/>
        </p:nvSpPr>
        <p:spPr bwMode="auto">
          <a:xfrm flipV="1">
            <a:off x="2762250" y="1257300"/>
            <a:ext cx="14288" cy="3979863"/>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6985" name="Line 46"/>
          <p:cNvSpPr>
            <a:spLocks noChangeShapeType="1"/>
          </p:cNvSpPr>
          <p:nvPr/>
        </p:nvSpPr>
        <p:spPr bwMode="auto">
          <a:xfrm flipV="1">
            <a:off x="3352800" y="1257300"/>
            <a:ext cx="14288" cy="397986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6986" name="Line 47"/>
          <p:cNvSpPr>
            <a:spLocks noChangeShapeType="1"/>
          </p:cNvSpPr>
          <p:nvPr/>
        </p:nvSpPr>
        <p:spPr bwMode="auto">
          <a:xfrm flipV="1">
            <a:off x="4233863" y="1252538"/>
            <a:ext cx="14287" cy="3979862"/>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6987" name="Line 48"/>
          <p:cNvSpPr>
            <a:spLocks noChangeShapeType="1"/>
          </p:cNvSpPr>
          <p:nvPr/>
        </p:nvSpPr>
        <p:spPr bwMode="auto">
          <a:xfrm flipV="1">
            <a:off x="5045075" y="1233488"/>
            <a:ext cx="14288" cy="397986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6988" name="Line 49"/>
          <p:cNvSpPr>
            <a:spLocks noChangeShapeType="1"/>
          </p:cNvSpPr>
          <p:nvPr/>
        </p:nvSpPr>
        <p:spPr bwMode="auto">
          <a:xfrm flipV="1">
            <a:off x="5815013" y="1257300"/>
            <a:ext cx="14287" cy="3979863"/>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6989" name="Line 50"/>
          <p:cNvSpPr>
            <a:spLocks noChangeShapeType="1"/>
          </p:cNvSpPr>
          <p:nvPr/>
        </p:nvSpPr>
        <p:spPr bwMode="auto">
          <a:xfrm flipV="1">
            <a:off x="6357938" y="1252538"/>
            <a:ext cx="14287" cy="397986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6990" name="Line 51"/>
          <p:cNvSpPr>
            <a:spLocks noChangeShapeType="1"/>
          </p:cNvSpPr>
          <p:nvPr/>
        </p:nvSpPr>
        <p:spPr bwMode="auto">
          <a:xfrm flipV="1">
            <a:off x="7005638" y="1252538"/>
            <a:ext cx="14287" cy="3979862"/>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6991" name="Line 52"/>
          <p:cNvSpPr>
            <a:spLocks noChangeShapeType="1"/>
          </p:cNvSpPr>
          <p:nvPr/>
        </p:nvSpPr>
        <p:spPr bwMode="auto">
          <a:xfrm flipV="1">
            <a:off x="7221538" y="1230313"/>
            <a:ext cx="14287" cy="3979862"/>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6992" name="Line 53"/>
          <p:cNvSpPr>
            <a:spLocks noChangeShapeType="1"/>
          </p:cNvSpPr>
          <p:nvPr/>
        </p:nvSpPr>
        <p:spPr bwMode="auto">
          <a:xfrm flipV="1">
            <a:off x="7432675" y="1243013"/>
            <a:ext cx="14288" cy="3979862"/>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6993" name="Line 54"/>
          <p:cNvSpPr>
            <a:spLocks noChangeShapeType="1"/>
          </p:cNvSpPr>
          <p:nvPr/>
        </p:nvSpPr>
        <p:spPr bwMode="auto">
          <a:xfrm flipV="1">
            <a:off x="7670800" y="1257300"/>
            <a:ext cx="14288" cy="3979863"/>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 name="スライド番号プレースホルダ 3"/>
          <p:cNvSpPr txBox="1">
            <a:spLocks noGrp="1"/>
          </p:cNvSpPr>
          <p:nvPr/>
        </p:nvSpPr>
        <p:spPr bwMode="auto">
          <a:xfrm>
            <a:off x="8588375" y="6643688"/>
            <a:ext cx="555625" cy="214312"/>
          </a:xfrm>
          <a:prstGeom prst="rect">
            <a:avLst/>
          </a:prstGeom>
          <a:noFill/>
          <a:ln>
            <a:miter lim="800000"/>
            <a:headEnd/>
            <a:tailEnd/>
          </a:ln>
        </p:spPr>
        <p:txBody>
          <a:bodyPr/>
          <a:lstStyle/>
          <a:p>
            <a:pPr algn="r">
              <a:defRPr/>
            </a:pPr>
            <a:fld id="{5BE0F859-488D-4FF1-993F-12E49B22AC1D}" type="slidenum">
              <a:rPr lang="en-US" altLang="ja-JP" sz="1100">
                <a:ea typeface="+mn-ea"/>
              </a:rPr>
              <a:pPr algn="r">
                <a:defRPr/>
              </a:pPr>
              <a:t>45</a:t>
            </a:fld>
            <a:endParaRPr lang="en-US" altLang="ja-JP" sz="1100" dirty="0">
              <a:ea typeface="+mn-ea"/>
            </a:endParaRPr>
          </a:p>
        </p:txBody>
      </p:sp>
    </p:spTree>
    <p:extLst>
      <p:ext uri="{BB962C8B-B14F-4D97-AF65-F5344CB8AC3E}">
        <p14:creationId xmlns:p14="http://schemas.microsoft.com/office/powerpoint/2010/main" val="23689859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a:off x="222250" y="803275"/>
            <a:ext cx="8535988" cy="7938"/>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22250" y="255588"/>
            <a:ext cx="7034213" cy="392112"/>
          </a:xfrm>
          <a:prstGeom prst="rect">
            <a:avLst/>
          </a:prstGeom>
          <a:noFill/>
        </p:spPr>
        <p:txBody>
          <a:bodyPr>
            <a:spAutoFit/>
          </a:bodyPr>
          <a:lstStyle/>
          <a:p>
            <a:pPr defTabSz="742950" fontAlgn="auto">
              <a:spcBef>
                <a:spcPts val="0"/>
              </a:spcBef>
              <a:spcAft>
                <a:spcPts val="0"/>
              </a:spcAft>
              <a:defRPr/>
            </a:pPr>
            <a:r>
              <a:rPr lang="ja-JP" altLang="en-US" sz="1950" dirty="0">
                <a:solidFill>
                  <a:prstClr val="black"/>
                </a:solidFill>
                <a:latin typeface="Calibri"/>
                <a:ea typeface="ＭＳ Ｐゴシック"/>
              </a:rPr>
              <a:t>日本企業　成長戦略のため株式市場に放たれた３つの矢</a:t>
            </a:r>
            <a:endParaRPr lang="en-US" altLang="ja-JP" sz="1950" dirty="0">
              <a:solidFill>
                <a:prstClr val="black"/>
              </a:solidFill>
              <a:latin typeface="Calibri"/>
              <a:ea typeface="ＭＳ Ｐゴシック"/>
            </a:endParaRPr>
          </a:p>
        </p:txBody>
      </p:sp>
      <p:sp>
        <p:nvSpPr>
          <p:cNvPr id="14" name="スライド番号プレースホルダ 3"/>
          <p:cNvSpPr>
            <a:spLocks noGrp="1"/>
          </p:cNvSpPr>
          <p:nvPr>
            <p:ph type="sldNum" sz="quarter" idx="12"/>
          </p:nvPr>
        </p:nvSpPr>
        <p:spPr>
          <a:xfrm>
            <a:off x="8588375" y="6643688"/>
            <a:ext cx="555625" cy="214312"/>
          </a:xfrm>
        </p:spPr>
        <p:txBody>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l" eaLnBrk="1" hangingPunct="1"/>
            <a:fld id="{3A2A47BE-5624-4E00-ADC2-5B85B3AAAFEE}" type="slidenum">
              <a:rPr lang="en-US" altLang="ja-JP" sz="1100">
                <a:solidFill>
                  <a:srgbClr val="898989"/>
                </a:solidFill>
              </a:rPr>
              <a:pPr algn="l" eaLnBrk="1" hangingPunct="1"/>
              <a:t>46</a:t>
            </a:fld>
            <a:endParaRPr lang="en-US" altLang="ja-JP" sz="1100">
              <a:solidFill>
                <a:srgbClr val="898989"/>
              </a:solidFill>
            </a:endParaRPr>
          </a:p>
        </p:txBody>
      </p:sp>
      <p:grpSp>
        <p:nvGrpSpPr>
          <p:cNvPr id="130053" name="グループ化 1"/>
          <p:cNvGrpSpPr>
            <a:grpSpLocks/>
          </p:cNvGrpSpPr>
          <p:nvPr/>
        </p:nvGrpSpPr>
        <p:grpSpPr bwMode="auto">
          <a:xfrm>
            <a:off x="130175" y="979488"/>
            <a:ext cx="3478213" cy="2211387"/>
            <a:chOff x="130174" y="979488"/>
            <a:chExt cx="3478737" cy="2211007"/>
          </a:xfrm>
        </p:grpSpPr>
        <p:sp>
          <p:nvSpPr>
            <p:cNvPr id="4" name="テキスト ボックス 3"/>
            <p:cNvSpPr txBox="1"/>
            <p:nvPr/>
          </p:nvSpPr>
          <p:spPr>
            <a:xfrm>
              <a:off x="153991" y="979488"/>
              <a:ext cx="3426341" cy="338079"/>
            </a:xfrm>
            <a:prstGeom prst="rect">
              <a:avLst/>
            </a:prstGeom>
            <a:noFill/>
            <a:ln>
              <a:solidFill>
                <a:schemeClr val="tx2">
                  <a:lumMod val="50000"/>
                </a:schemeClr>
              </a:solidFill>
            </a:ln>
          </p:spPr>
          <p:txBody>
            <a:bodyPr>
              <a:spAutoFit/>
            </a:bodyPr>
            <a:lstStyle/>
            <a:p>
              <a:pPr algn="ctr">
                <a:defRPr/>
              </a:pPr>
              <a:r>
                <a:rPr lang="ja-JP" altLang="en-US" sz="1600" dirty="0">
                  <a:solidFill>
                    <a:prstClr val="black"/>
                  </a:solidFill>
                  <a:ea typeface="HGP創英角ｺﾞｼｯｸUB" panose="020B0900000000000000" pitchFamily="50" charset="-128"/>
                </a:rPr>
                <a:t>スチュワードシップコード</a:t>
              </a:r>
            </a:p>
          </p:txBody>
        </p:sp>
        <p:sp>
          <p:nvSpPr>
            <p:cNvPr id="5" name="正方形/長方形 4"/>
            <p:cNvSpPr/>
            <p:nvPr/>
          </p:nvSpPr>
          <p:spPr>
            <a:xfrm>
              <a:off x="130174" y="1439784"/>
              <a:ext cx="3478737" cy="1750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prstClr val="black"/>
                  </a:solidFill>
                </a:rPr>
                <a:t>機関投資家が投資先企業やその事業環境等に関する深い理解に基づく建設的な「目的を持った対話」（エンゲージメント）などを通じて、当該企業の企業価値の向上や持続的成長を促すことにより、「顧客・受益者」（最終受益者を含む。以下同じ。）の中長期的な投資リターンの拡大を図る責任を持つために必要な取り組みをまとめたもの。</a:t>
              </a:r>
            </a:p>
          </p:txBody>
        </p:sp>
      </p:grpSp>
      <p:grpSp>
        <p:nvGrpSpPr>
          <p:cNvPr id="130054" name="グループ化 2"/>
          <p:cNvGrpSpPr>
            <a:grpSpLocks/>
          </p:cNvGrpSpPr>
          <p:nvPr/>
        </p:nvGrpSpPr>
        <p:grpSpPr bwMode="auto">
          <a:xfrm>
            <a:off x="5451475" y="977900"/>
            <a:ext cx="3479800" cy="2209800"/>
            <a:chOff x="5452163" y="977746"/>
            <a:chExt cx="3478737" cy="2210516"/>
          </a:xfrm>
        </p:grpSpPr>
        <p:sp>
          <p:nvSpPr>
            <p:cNvPr id="15" name="テキスト ボックス 14"/>
            <p:cNvSpPr txBox="1"/>
            <p:nvPr/>
          </p:nvSpPr>
          <p:spPr>
            <a:xfrm>
              <a:off x="5477555" y="977746"/>
              <a:ext cx="3426366" cy="338248"/>
            </a:xfrm>
            <a:prstGeom prst="rect">
              <a:avLst/>
            </a:prstGeom>
            <a:noFill/>
            <a:ln>
              <a:solidFill>
                <a:schemeClr val="accent2">
                  <a:lumMod val="50000"/>
                </a:schemeClr>
              </a:solidFill>
            </a:ln>
          </p:spPr>
          <p:txBody>
            <a:bodyPr>
              <a:spAutoFit/>
            </a:bodyPr>
            <a:lstStyle/>
            <a:p>
              <a:pPr algn="ctr">
                <a:defRPr/>
              </a:pPr>
              <a:r>
                <a:rPr lang="ja-JP" altLang="en-US" sz="1600" dirty="0">
                  <a:solidFill>
                    <a:prstClr val="black"/>
                  </a:solidFill>
                  <a:ea typeface="HGP創英角ｺﾞｼｯｸUB" panose="020B0900000000000000" pitchFamily="50" charset="-128"/>
                </a:rPr>
                <a:t>コーポレートガバナンスコード</a:t>
              </a:r>
            </a:p>
          </p:txBody>
        </p:sp>
        <p:sp>
          <p:nvSpPr>
            <p:cNvPr id="16" name="正方形/長方形 15"/>
            <p:cNvSpPr/>
            <p:nvPr/>
          </p:nvSpPr>
          <p:spPr>
            <a:xfrm>
              <a:off x="5452163" y="1439859"/>
              <a:ext cx="3478737" cy="1748403"/>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prstClr val="black"/>
                  </a:solidFill>
                </a:rPr>
                <a:t>「コーポレートガバナンス」とは、会社が、株主をはじめ顧客・従業員・地域社会等の立場を踏まえた上で、透明・公正かつ迅速・果断な意思決定を行うための仕組みを意味する。日本企業の持続的な価値創造を促すためのコーポレートガバナンスの取り組みをとりまとめたもの。</a:t>
              </a:r>
            </a:p>
          </p:txBody>
        </p:sp>
      </p:grpSp>
      <p:grpSp>
        <p:nvGrpSpPr>
          <p:cNvPr id="130055" name="グループ化 6"/>
          <p:cNvGrpSpPr>
            <a:grpSpLocks/>
          </p:cNvGrpSpPr>
          <p:nvPr/>
        </p:nvGrpSpPr>
        <p:grpSpPr bwMode="auto">
          <a:xfrm>
            <a:off x="2820988" y="3389313"/>
            <a:ext cx="3479800" cy="1611312"/>
            <a:chOff x="2821731" y="3388639"/>
            <a:chExt cx="3478737" cy="1612239"/>
          </a:xfrm>
        </p:grpSpPr>
        <p:sp>
          <p:nvSpPr>
            <p:cNvPr id="17" name="テキスト ボックス 16"/>
            <p:cNvSpPr txBox="1"/>
            <p:nvPr/>
          </p:nvSpPr>
          <p:spPr>
            <a:xfrm>
              <a:off x="2845536" y="3388639"/>
              <a:ext cx="3426366" cy="338332"/>
            </a:xfrm>
            <a:prstGeom prst="rect">
              <a:avLst/>
            </a:prstGeom>
            <a:noFill/>
            <a:ln>
              <a:solidFill>
                <a:schemeClr val="accent6">
                  <a:lumMod val="50000"/>
                </a:schemeClr>
              </a:solidFill>
            </a:ln>
          </p:spPr>
          <p:txBody>
            <a:bodyPr>
              <a:spAutoFit/>
            </a:bodyPr>
            <a:lstStyle/>
            <a:p>
              <a:pPr algn="ctr">
                <a:defRPr/>
              </a:pPr>
              <a:r>
                <a:rPr lang="ja-JP" altLang="en-US" sz="1600" dirty="0">
                  <a:solidFill>
                    <a:prstClr val="black"/>
                  </a:solidFill>
                  <a:ea typeface="HGP創英角ｺﾞｼｯｸUB" panose="020B0900000000000000" pitchFamily="50" charset="-128"/>
                </a:rPr>
                <a:t>伊藤レポート</a:t>
              </a:r>
            </a:p>
          </p:txBody>
        </p:sp>
        <p:sp>
          <p:nvSpPr>
            <p:cNvPr id="18" name="正方形/長方形 17"/>
            <p:cNvSpPr/>
            <p:nvPr/>
          </p:nvSpPr>
          <p:spPr>
            <a:xfrm>
              <a:off x="2821731" y="3849279"/>
              <a:ext cx="3478737" cy="1151599"/>
            </a:xfrm>
            <a:prstGeom prst="rect">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prstClr val="black"/>
                  </a:solidFill>
                </a:rPr>
                <a:t>企業と投資家との建設的な対話・エンゲージメントを通じて、企業の持続的な価値創造を促すために日本企業が直面する課題やそれを克服するための取り組みについて提言したもの。</a:t>
              </a:r>
            </a:p>
          </p:txBody>
        </p:sp>
      </p:grpSp>
      <p:sp>
        <p:nvSpPr>
          <p:cNvPr id="6" name="正方形/長方形 5"/>
          <p:cNvSpPr/>
          <p:nvPr/>
        </p:nvSpPr>
        <p:spPr>
          <a:xfrm>
            <a:off x="2184400" y="5154613"/>
            <a:ext cx="4895850" cy="4206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rPr>
              <a:t>経営者・投資家フォーラム</a:t>
            </a:r>
          </a:p>
        </p:txBody>
      </p:sp>
      <p:sp>
        <p:nvSpPr>
          <p:cNvPr id="19" name="正方形/長方形 18"/>
          <p:cNvSpPr/>
          <p:nvPr/>
        </p:nvSpPr>
        <p:spPr>
          <a:xfrm>
            <a:off x="2174875" y="5654675"/>
            <a:ext cx="4895850" cy="42068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rPr>
              <a:t>株主総会の実施・運営をめぐる課題</a:t>
            </a:r>
          </a:p>
        </p:txBody>
      </p:sp>
      <p:sp>
        <p:nvSpPr>
          <p:cNvPr id="20" name="正方形/長方形 19"/>
          <p:cNvSpPr/>
          <p:nvPr/>
        </p:nvSpPr>
        <p:spPr>
          <a:xfrm>
            <a:off x="2174875" y="6164263"/>
            <a:ext cx="4894263" cy="4206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rPr>
              <a:t>企業開示の情報過多・重複をめぐる課題</a:t>
            </a:r>
          </a:p>
        </p:txBody>
      </p:sp>
    </p:spTree>
    <p:extLst>
      <p:ext uri="{BB962C8B-B14F-4D97-AF65-F5344CB8AC3E}">
        <p14:creationId xmlns:p14="http://schemas.microsoft.com/office/powerpoint/2010/main" val="8480574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 4"/>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59458DE8-4A9B-4D02-8E44-142CD8C98F0E}" type="slidenum">
              <a:rPr lang="en-US" altLang="ja-JP" sz="1400"/>
              <a:pPr algn="r" eaLnBrk="1" hangingPunct="1"/>
              <a:t>47</a:t>
            </a:fld>
            <a:endParaRPr lang="en-US" altLang="ja-JP" sz="1400"/>
          </a:p>
        </p:txBody>
      </p:sp>
      <p:sp>
        <p:nvSpPr>
          <p:cNvPr id="14339" name="AutoShape 2"/>
          <p:cNvSpPr>
            <a:spLocks noChangeArrowheads="1"/>
          </p:cNvSpPr>
          <p:nvPr/>
        </p:nvSpPr>
        <p:spPr bwMode="auto">
          <a:xfrm>
            <a:off x="250828" y="522288"/>
            <a:ext cx="8569325" cy="36512"/>
          </a:xfrm>
          <a:prstGeom prst="roundRect">
            <a:avLst>
              <a:gd name="adj" fmla="val 50000"/>
            </a:avLst>
          </a:prstGeom>
          <a:solidFill>
            <a:srgbClr val="000080"/>
          </a:solidFill>
          <a:ln w="9525">
            <a:solidFill>
              <a:srgbClr val="000080"/>
            </a:solidFill>
            <a:round/>
            <a:headEnd/>
            <a:tailEnd/>
          </a:ln>
        </p:spPr>
        <p:txBody>
          <a:bodyPr wrap="none" anchor="ctr"/>
          <a:lstStyle/>
          <a:p>
            <a:endParaRPr lang="ja-JP" altLang="en-US"/>
          </a:p>
        </p:txBody>
      </p:sp>
      <p:sp>
        <p:nvSpPr>
          <p:cNvPr id="14340" name="Text Box 3"/>
          <p:cNvSpPr txBox="1">
            <a:spLocks noChangeArrowheads="1"/>
          </p:cNvSpPr>
          <p:nvPr/>
        </p:nvSpPr>
        <p:spPr bwMode="auto">
          <a:xfrm>
            <a:off x="323850" y="87313"/>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dirty="0" smtClean="0">
                <a:latin typeface="Times New Roman" pitchFamily="18" charset="0"/>
              </a:rPr>
              <a:t>コーポレートガバナンス関連施策と日本再興戦略</a:t>
            </a:r>
            <a:endParaRPr lang="en-US" altLang="ja-JP" sz="2400" dirty="0">
              <a:latin typeface="Times New Roman" pitchFamily="18" charset="0"/>
            </a:endParaRPr>
          </a:p>
        </p:txBody>
      </p:sp>
      <p:sp>
        <p:nvSpPr>
          <p:cNvPr id="14341" name="Rectangle 2"/>
          <p:cNvSpPr>
            <a:spLocks noChangeArrowheads="1"/>
          </p:cNvSpPr>
          <p:nvPr/>
        </p:nvSpPr>
        <p:spPr bwMode="auto">
          <a:xfrm>
            <a:off x="2" y="-42755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ja-JP" altLang="en-US"/>
          </a:p>
        </p:txBody>
      </p:sp>
      <p:sp>
        <p:nvSpPr>
          <p:cNvPr id="14342" name="Rectangle 4"/>
          <p:cNvSpPr>
            <a:spLocks noChangeArrowheads="1"/>
          </p:cNvSpPr>
          <p:nvPr/>
        </p:nvSpPr>
        <p:spPr bwMode="auto">
          <a:xfrm>
            <a:off x="2" y="-42755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ja-JP" altLang="en-US"/>
          </a:p>
        </p:txBody>
      </p:sp>
      <p:sp>
        <p:nvSpPr>
          <p:cNvPr id="1434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graphicFrame>
        <p:nvGraphicFramePr>
          <p:cNvPr id="2" name="表 1"/>
          <p:cNvGraphicFramePr>
            <a:graphicFrameLocks noGrp="1"/>
          </p:cNvGraphicFramePr>
          <p:nvPr>
            <p:extLst>
              <p:ext uri="{D42A27DB-BD31-4B8C-83A1-F6EECF244321}">
                <p14:modId xmlns:p14="http://schemas.microsoft.com/office/powerpoint/2010/main" val="3739236090"/>
              </p:ext>
            </p:extLst>
          </p:nvPr>
        </p:nvGraphicFramePr>
        <p:xfrm>
          <a:off x="110532" y="634071"/>
          <a:ext cx="8837715" cy="5196840"/>
        </p:xfrm>
        <a:graphic>
          <a:graphicData uri="http://schemas.openxmlformats.org/drawingml/2006/table">
            <a:tbl>
              <a:tblPr firstRow="1" bandRow="1">
                <a:tableStyleId>{5C22544A-7EE6-4342-B048-85BDC9FD1C3A}</a:tableStyleId>
              </a:tblPr>
              <a:tblGrid>
                <a:gridCol w="1145512"/>
                <a:gridCol w="4943789"/>
                <a:gridCol w="2748414"/>
              </a:tblGrid>
              <a:tr h="251773">
                <a:tc>
                  <a:txBody>
                    <a:bodyPr/>
                    <a:lstStyle/>
                    <a:p>
                      <a:pPr algn="ct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rPr>
                        <a:t>主な取り組み</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rPr>
                        <a:t>実施状況</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773">
                <a:tc rowSpan="4">
                  <a:txBody>
                    <a:bodyPr/>
                    <a:lstStyle/>
                    <a:p>
                      <a:pPr algn="ctr"/>
                      <a:r>
                        <a:rPr kumimoji="1" lang="ja-JP" altLang="en-US" sz="1200" dirty="0" smtClean="0"/>
                        <a:t>日本再興戦略</a:t>
                      </a:r>
                      <a:endParaRPr kumimoji="1" lang="ja-JP" altLang="en-US" sz="1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t>伊藤レポート</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smtClean="0"/>
                        <a:t>2013</a:t>
                      </a:r>
                      <a:r>
                        <a:rPr kumimoji="1" lang="ja-JP" altLang="en-US" sz="1100" dirty="0" smtClean="0"/>
                        <a:t>年</a:t>
                      </a:r>
                      <a:r>
                        <a:rPr kumimoji="1" lang="en-US" altLang="ja-JP" sz="1100" dirty="0" smtClean="0"/>
                        <a:t>7</a:t>
                      </a:r>
                      <a:r>
                        <a:rPr kumimoji="1" lang="ja-JP" altLang="en-US" sz="1100" dirty="0" smtClean="0"/>
                        <a:t>月開示、</a:t>
                      </a:r>
                      <a:r>
                        <a:rPr kumimoji="1" lang="en-US" altLang="ja-JP" sz="1100" dirty="0" smtClean="0"/>
                        <a:t>2004</a:t>
                      </a:r>
                      <a:r>
                        <a:rPr kumimoji="1" lang="ja-JP" altLang="en-US" sz="1100" dirty="0" smtClean="0"/>
                        <a:t>年</a:t>
                      </a:r>
                      <a:r>
                        <a:rPr kumimoji="1" lang="en-US" altLang="ja-JP" sz="1100" dirty="0" smtClean="0"/>
                        <a:t>8</a:t>
                      </a:r>
                      <a:r>
                        <a:rPr kumimoji="1" lang="ja-JP" altLang="en-US" sz="1100" dirty="0" smtClean="0"/>
                        <a:t>月最終報告</a:t>
                      </a:r>
                      <a:endParaRPr kumimoji="1" lang="en-US" altLang="ja-JP"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773">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smtClean="0"/>
                        <a:t>JPX</a:t>
                      </a:r>
                      <a:r>
                        <a:rPr kumimoji="1" lang="ja-JP" altLang="en-US" sz="1100" dirty="0" smtClean="0"/>
                        <a:t>日経インデックス</a:t>
                      </a:r>
                      <a:r>
                        <a:rPr kumimoji="1" lang="en-US" altLang="ja-JP" sz="1100" dirty="0" smtClean="0"/>
                        <a:t>400</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smtClean="0"/>
                        <a:t>2014</a:t>
                      </a:r>
                      <a:r>
                        <a:rPr kumimoji="1" lang="ja-JP" altLang="en-US" sz="1100" dirty="0" smtClean="0"/>
                        <a:t>年</a:t>
                      </a:r>
                      <a:r>
                        <a:rPr kumimoji="1" lang="en-US" altLang="ja-JP" sz="1100" dirty="0" smtClean="0"/>
                        <a:t>1</a:t>
                      </a:r>
                      <a:r>
                        <a:rPr kumimoji="1" lang="ja-JP" altLang="en-US" sz="1100" dirty="0" smtClean="0"/>
                        <a:t>月算出開始</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773">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t>日本版スチュワードシップ・コード</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smtClean="0"/>
                        <a:t>2014</a:t>
                      </a:r>
                      <a:r>
                        <a:rPr kumimoji="1" lang="ja-JP" altLang="en-US" sz="1100" dirty="0" smtClean="0"/>
                        <a:t>年</a:t>
                      </a:r>
                      <a:r>
                        <a:rPr kumimoji="1" lang="en-US" altLang="ja-JP" sz="1100" dirty="0" smtClean="0"/>
                        <a:t>2</a:t>
                      </a:r>
                      <a:r>
                        <a:rPr kumimoji="1" lang="ja-JP" altLang="en-US" sz="1100" dirty="0" smtClean="0"/>
                        <a:t>月公表</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773">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t>会社法改正</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smtClean="0"/>
                        <a:t>2015</a:t>
                      </a:r>
                      <a:r>
                        <a:rPr kumimoji="1" lang="ja-JP" altLang="en-US" sz="1100" dirty="0" smtClean="0"/>
                        <a:t>年</a:t>
                      </a:r>
                      <a:r>
                        <a:rPr kumimoji="1" lang="en-US" altLang="ja-JP" sz="1100" dirty="0" smtClean="0"/>
                        <a:t>5</a:t>
                      </a:r>
                      <a:r>
                        <a:rPr kumimoji="1" lang="ja-JP" altLang="en-US" sz="1100" dirty="0" smtClean="0"/>
                        <a:t>月施行</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773">
                <a:tc rowSpan="3">
                  <a:txBody>
                    <a:bodyPr/>
                    <a:lstStyle/>
                    <a:p>
                      <a:pPr algn="ctr"/>
                      <a:r>
                        <a:rPr kumimoji="1" lang="ja-JP" altLang="en-US" sz="1200" dirty="0" smtClean="0"/>
                        <a:t>日本再興戦略</a:t>
                      </a:r>
                      <a:endParaRPr kumimoji="1" lang="en-US" altLang="ja-JP" sz="1200" dirty="0" smtClean="0"/>
                    </a:p>
                    <a:p>
                      <a:pPr algn="ctr"/>
                      <a:r>
                        <a:rPr kumimoji="1" lang="ja-JP" altLang="en-US" sz="1200" dirty="0" smtClean="0"/>
                        <a:t>改訂</a:t>
                      </a:r>
                      <a:r>
                        <a:rPr kumimoji="1" lang="en-US" altLang="ja-JP" sz="1200" dirty="0" smtClean="0"/>
                        <a:t>2014</a:t>
                      </a:r>
                      <a:endParaRPr kumimoji="1" lang="ja-JP" altLang="en-US" sz="1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t>経営者・投資家フォーラム</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smtClean="0"/>
                        <a:t>2015</a:t>
                      </a:r>
                      <a:r>
                        <a:rPr kumimoji="1" lang="ja-JP" altLang="en-US" sz="1100" dirty="0" smtClean="0"/>
                        <a:t>年</a:t>
                      </a:r>
                      <a:r>
                        <a:rPr kumimoji="1" lang="en-US" altLang="ja-JP" sz="1100" dirty="0" smtClean="0"/>
                        <a:t>6</a:t>
                      </a:r>
                      <a:r>
                        <a:rPr kumimoji="1" lang="ja-JP" altLang="en-US" sz="1100" dirty="0" smtClean="0"/>
                        <a:t>月開始</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773">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t>コーポレートガバナンス・コード</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smtClean="0"/>
                        <a:t>2015</a:t>
                      </a:r>
                      <a:r>
                        <a:rPr kumimoji="1" lang="ja-JP" altLang="en-US" sz="1100" dirty="0" smtClean="0"/>
                        <a:t>年</a:t>
                      </a:r>
                      <a:r>
                        <a:rPr kumimoji="1" lang="en-US" altLang="ja-JP" sz="1100" dirty="0" smtClean="0"/>
                        <a:t>6</a:t>
                      </a:r>
                      <a:r>
                        <a:rPr kumimoji="1" lang="ja-JP" altLang="en-US" sz="1100" dirty="0" smtClean="0"/>
                        <a:t>月適用開始</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773">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t>持続的成長に向けた企業と投資家の対話促進研究会</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smtClean="0"/>
                        <a:t>2015</a:t>
                      </a:r>
                      <a:r>
                        <a:rPr kumimoji="1" lang="ja-JP" altLang="en-US" sz="1100" dirty="0" smtClean="0"/>
                        <a:t>年</a:t>
                      </a:r>
                      <a:r>
                        <a:rPr kumimoji="1" lang="en-US" altLang="ja-JP" sz="1100" dirty="0" smtClean="0"/>
                        <a:t>4</a:t>
                      </a:r>
                      <a:r>
                        <a:rPr kumimoji="1" lang="ja-JP" altLang="en-US" sz="1100" dirty="0" smtClean="0"/>
                        <a:t>月報告書公表</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773">
                <a:tc rowSpan="4">
                  <a:txBody>
                    <a:bodyPr/>
                    <a:lstStyle/>
                    <a:p>
                      <a:pPr algn="ctr"/>
                      <a:r>
                        <a:rPr kumimoji="1" lang="ja-JP" altLang="en-US" sz="1200" dirty="0" smtClean="0"/>
                        <a:t>日本再興戦略</a:t>
                      </a:r>
                      <a:endParaRPr kumimoji="1" lang="en-US" altLang="ja-JP" sz="1200" dirty="0" smtClean="0"/>
                    </a:p>
                    <a:p>
                      <a:pPr algn="ctr"/>
                      <a:r>
                        <a:rPr kumimoji="1" lang="ja-JP" altLang="en-US" sz="1200" dirty="0" smtClean="0"/>
                        <a:t>改訂</a:t>
                      </a:r>
                      <a:r>
                        <a:rPr kumimoji="1" lang="en-US" altLang="ja-JP" sz="1200" dirty="0" smtClean="0"/>
                        <a:t>2015</a:t>
                      </a:r>
                      <a:endParaRPr kumimoji="1" lang="ja-JP" altLang="en-US" sz="1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t>コーポレートガバナンスシステムの在り方に関する研究会</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smtClean="0"/>
                        <a:t>2015</a:t>
                      </a:r>
                      <a:r>
                        <a:rPr kumimoji="1" lang="ja-JP" altLang="en-US" sz="1100" dirty="0" smtClean="0"/>
                        <a:t>年</a:t>
                      </a:r>
                      <a:r>
                        <a:rPr kumimoji="1" lang="en-US" altLang="ja-JP" sz="1100" dirty="0" smtClean="0"/>
                        <a:t>7</a:t>
                      </a:r>
                      <a:r>
                        <a:rPr kumimoji="1" lang="ja-JP" altLang="en-US" sz="1100" dirty="0" smtClean="0"/>
                        <a:t>月報告書公表</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773">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t>株主総会プロセスの電子化促進等に関する研究会</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smtClean="0"/>
                        <a:t>2016</a:t>
                      </a:r>
                      <a:r>
                        <a:rPr kumimoji="1" lang="ja-JP" altLang="en-US" sz="1100" dirty="0" smtClean="0"/>
                        <a:t>年</a:t>
                      </a:r>
                      <a:r>
                        <a:rPr kumimoji="1" lang="en-US" altLang="ja-JP" sz="1100" dirty="0" smtClean="0"/>
                        <a:t>4</a:t>
                      </a:r>
                      <a:r>
                        <a:rPr kumimoji="1" lang="ja-JP" altLang="en-US" sz="1100" dirty="0" smtClean="0"/>
                        <a:t>月報告書公表</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773">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t>金融審議会　ディスクロージャーワーキング・グループ</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2016</a:t>
                      </a:r>
                      <a:r>
                        <a:rPr kumimoji="1" lang="ja-JP" altLang="en-US" sz="1100" dirty="0" smtClean="0"/>
                        <a:t>年</a:t>
                      </a:r>
                      <a:r>
                        <a:rPr kumimoji="1" lang="en-US" altLang="ja-JP" sz="1100" dirty="0" smtClean="0"/>
                        <a:t>4</a:t>
                      </a:r>
                      <a:r>
                        <a:rPr kumimoji="1" lang="ja-JP" altLang="en-US" sz="1100" dirty="0" smtClean="0"/>
                        <a:t>月報告書公表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773">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t>スチュワードシップ・コード及びコーポレートガバナンスコードのフォローアップ会議</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2015</a:t>
                      </a:r>
                      <a:r>
                        <a:rPr kumimoji="1" lang="ja-JP" altLang="en-US" sz="1100" dirty="0" smtClean="0"/>
                        <a:t>年</a:t>
                      </a:r>
                      <a:r>
                        <a:rPr kumimoji="1" lang="en-US" altLang="ja-JP" sz="1100" dirty="0" smtClean="0"/>
                        <a:t>9</a:t>
                      </a:r>
                      <a:r>
                        <a:rPr kumimoji="1" lang="ja-JP" altLang="en-US" sz="1100" dirty="0" smtClean="0"/>
                        <a:t>月から検討を開始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rowSpan="4">
                  <a:txBody>
                    <a:bodyPr/>
                    <a:lstStyle/>
                    <a:p>
                      <a:pPr algn="ctr"/>
                      <a:r>
                        <a:rPr kumimoji="1" lang="ja-JP" altLang="en-US" sz="1200" dirty="0" smtClean="0"/>
                        <a:t>日本再興戦略</a:t>
                      </a:r>
                      <a:endParaRPr kumimoji="1" lang="en-US" altLang="ja-JP" sz="1200" dirty="0" smtClean="0"/>
                    </a:p>
                    <a:p>
                      <a:pPr algn="ctr"/>
                      <a:r>
                        <a:rPr kumimoji="1" lang="en-US" altLang="ja-JP" sz="1200" dirty="0" smtClean="0"/>
                        <a:t>2016</a:t>
                      </a:r>
                      <a:endParaRPr kumimoji="1" lang="ja-JP" altLang="en-US" sz="1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t>コーポレートガバナンスシステム研究会（取締役会の役割、運用方法、</a:t>
                      </a:r>
                      <a:r>
                        <a:rPr kumimoji="1" lang="en-US" altLang="ja-JP" sz="1100" dirty="0" smtClean="0"/>
                        <a:t>CEO</a:t>
                      </a:r>
                      <a:r>
                        <a:rPr kumimoji="1" lang="ja-JP" altLang="en-US" sz="1100" dirty="0" smtClean="0"/>
                        <a:t>の選解任、サクセッションプランやインセンティブ報酬、顧問・相談役制度、社外取締役の役割・機能、政策保有株式等）</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smtClean="0"/>
                        <a:t>2016</a:t>
                      </a:r>
                      <a:r>
                        <a:rPr kumimoji="1" lang="ja-JP" altLang="en-US" sz="1100" dirty="0" smtClean="0"/>
                        <a:t>年</a:t>
                      </a:r>
                      <a:r>
                        <a:rPr kumimoji="1" lang="en-US" altLang="ja-JP" sz="1100" dirty="0" smtClean="0"/>
                        <a:t>7</a:t>
                      </a:r>
                      <a:r>
                        <a:rPr kumimoji="1" lang="ja-JP" altLang="en-US" sz="1100" dirty="0" smtClean="0"/>
                        <a:t>月から検討を開始、</a:t>
                      </a:r>
                      <a:r>
                        <a:rPr kumimoji="1" lang="en-US" altLang="ja-JP" sz="1100" dirty="0" smtClean="0"/>
                        <a:t>2017</a:t>
                      </a:r>
                      <a:r>
                        <a:rPr kumimoji="1" lang="ja-JP" altLang="en-US" sz="1100" dirty="0" smtClean="0"/>
                        <a:t>年</a:t>
                      </a:r>
                      <a:r>
                        <a:rPr kumimoji="1" lang="en-US" altLang="ja-JP" sz="1100" dirty="0" smtClean="0"/>
                        <a:t>3</a:t>
                      </a:r>
                      <a:r>
                        <a:rPr kumimoji="1" lang="ja-JP" altLang="en-US" sz="1100" dirty="0" smtClean="0"/>
                        <a:t>月にガイダンス公表。同年</a:t>
                      </a:r>
                      <a:r>
                        <a:rPr kumimoji="1" lang="en-US" altLang="ja-JP" sz="1100" dirty="0" smtClean="0"/>
                        <a:t>5</a:t>
                      </a:r>
                      <a:r>
                        <a:rPr kumimoji="1" lang="ja-JP" altLang="en-US" sz="1100" dirty="0" smtClean="0"/>
                        <a:t>月改訂</a:t>
                      </a:r>
                      <a:r>
                        <a:rPr kumimoji="1" lang="en-US" altLang="ja-JP" sz="1100" dirty="0" smtClean="0"/>
                        <a:t>SS</a:t>
                      </a:r>
                      <a:r>
                        <a:rPr kumimoji="1" lang="ja-JP" altLang="en-US" sz="1100" dirty="0" smtClean="0"/>
                        <a:t>コード、</a:t>
                      </a:r>
                      <a:r>
                        <a:rPr kumimoji="1" lang="en-US" altLang="ja-JP" sz="1100" dirty="0" smtClean="0"/>
                        <a:t>2018</a:t>
                      </a:r>
                      <a:r>
                        <a:rPr kumimoji="1" lang="ja-JP" altLang="en-US" sz="1100" dirty="0" smtClean="0"/>
                        <a:t>年</a:t>
                      </a:r>
                      <a:r>
                        <a:rPr kumimoji="1" lang="en-US" altLang="ja-JP" sz="1100" dirty="0" smtClean="0"/>
                        <a:t>5</a:t>
                      </a:r>
                      <a:r>
                        <a:rPr kumimoji="1" lang="ja-JP" altLang="en-US" sz="1100" dirty="0" smtClean="0"/>
                        <a:t>月改訂</a:t>
                      </a:r>
                      <a:r>
                        <a:rPr kumimoji="1" lang="en-US" altLang="ja-JP" sz="1100" dirty="0" smtClean="0"/>
                        <a:t>CG</a:t>
                      </a:r>
                      <a:r>
                        <a:rPr kumimoji="1" lang="ja-JP" altLang="en-US" sz="1100" dirty="0" smtClean="0"/>
                        <a:t>コードを公表</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900">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t>持続的成長に向けた長期投資（</a:t>
                      </a:r>
                      <a:r>
                        <a:rPr kumimoji="1" lang="en-US" altLang="ja-JP" sz="1100" dirty="0" smtClean="0"/>
                        <a:t>ESG</a:t>
                      </a:r>
                      <a:r>
                        <a:rPr kumimoji="1" lang="ja-JP" altLang="en-US" sz="1100" dirty="0" smtClean="0"/>
                        <a:t>・無形資産投資）研究会（企業における長期投資の判断、評価の在り方、投資家が中長期的な企業価値評価の視点、対話・コミュニケーションの在り方）</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smtClean="0"/>
                        <a:t>2016</a:t>
                      </a:r>
                      <a:r>
                        <a:rPr kumimoji="1" lang="ja-JP" altLang="en-US" sz="1100" dirty="0" smtClean="0"/>
                        <a:t>年</a:t>
                      </a:r>
                      <a:r>
                        <a:rPr kumimoji="1" lang="en-US" altLang="ja-JP" sz="1100" dirty="0" smtClean="0"/>
                        <a:t>8</a:t>
                      </a:r>
                      <a:r>
                        <a:rPr kumimoji="1" lang="ja-JP" altLang="en-US" sz="1100" dirty="0" smtClean="0"/>
                        <a:t>月検討開始、</a:t>
                      </a:r>
                      <a:r>
                        <a:rPr kumimoji="1" lang="en-US" altLang="ja-JP" sz="1100" dirty="0" smtClean="0"/>
                        <a:t>2017</a:t>
                      </a:r>
                      <a:r>
                        <a:rPr kumimoji="1" lang="ja-JP" altLang="en-US" sz="1100" dirty="0" smtClean="0"/>
                        <a:t>年</a:t>
                      </a:r>
                      <a:r>
                        <a:rPr kumimoji="1" lang="en-US" altLang="ja-JP" sz="1100" dirty="0" smtClean="0"/>
                        <a:t>3</a:t>
                      </a:r>
                      <a:r>
                        <a:rPr kumimoji="1" lang="ja-JP" altLang="en-US" sz="1100" dirty="0" smtClean="0"/>
                        <a:t>月に価値協創ｶﾞｲﾀﾞﾝｽ公表、同年</a:t>
                      </a:r>
                      <a:r>
                        <a:rPr kumimoji="1" lang="en-US" altLang="ja-JP" sz="1100" dirty="0" smtClean="0"/>
                        <a:t>10</a:t>
                      </a:r>
                      <a:r>
                        <a:rPr kumimoji="1" lang="ja-JP" altLang="en-US" sz="1100" dirty="0" smtClean="0"/>
                        <a:t>月に報告書公表、</a:t>
                      </a:r>
                      <a:r>
                        <a:rPr kumimoji="1" lang="en-US" altLang="ja-JP" sz="1100" dirty="0" smtClean="0"/>
                        <a:t>2018</a:t>
                      </a:r>
                      <a:r>
                        <a:rPr kumimoji="1" lang="ja-JP" altLang="en-US" sz="1100" dirty="0" smtClean="0"/>
                        <a:t>年</a:t>
                      </a:r>
                      <a:r>
                        <a:rPr kumimoji="1" lang="en-US" altLang="ja-JP" sz="1100" dirty="0" smtClean="0"/>
                        <a:t>3</a:t>
                      </a:r>
                      <a:r>
                        <a:rPr kumimoji="1" lang="ja-JP" altLang="en-US" sz="1100" dirty="0" smtClean="0"/>
                        <a:t>月にﾊﾞｲｵﾍﾞﾝﾁｬｰ版ｶﾞｲﾀﾞﾝｽ公表。</a:t>
                      </a:r>
                      <a:endParaRPr kumimoji="1" lang="en-US" altLang="ja-JP"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773">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t>国際的に効果的かつ効率的な開示の実現（開示制度の見直し）</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t>会社法、金商法等に基づく制度開示の共通化。四半期決算短信の簡素化等。</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773">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t>対話型株主総会プロセスの実現</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t>対話型株主総会プロセスの実現に向けた関係者の取り組みをフォローアップ</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2" name="正方形/長方形 21"/>
          <p:cNvSpPr/>
          <p:nvPr/>
        </p:nvSpPr>
        <p:spPr>
          <a:xfrm>
            <a:off x="92368" y="5923242"/>
            <a:ext cx="8922680" cy="657904"/>
          </a:xfrm>
          <a:prstGeom prst="rect">
            <a:avLst/>
          </a:prstGeom>
          <a:gradFill>
            <a:gsLst>
              <a:gs pos="0">
                <a:srgbClr val="F79646">
                  <a:lumMod val="60000"/>
                  <a:lumOff val="40000"/>
                </a:srgbClr>
              </a:gs>
              <a:gs pos="50000">
                <a:sysClr val="window" lastClr="FFFFFF"/>
              </a:gs>
              <a:gs pos="100000">
                <a:srgbClr val="F79646">
                  <a:lumMod val="40000"/>
                  <a:lumOff val="60000"/>
                </a:srgbClr>
              </a:gs>
            </a:gsLst>
            <a:lin ang="5400000" scaled="0"/>
          </a:gradFill>
          <a:ln w="25400" cap="flat" cmpd="sng" algn="ctr">
            <a:solidFill>
              <a:srgbClr val="F79646">
                <a:lumMod val="75000"/>
              </a:srgbClr>
            </a:solidFill>
            <a:prstDash val="solid"/>
          </a:ln>
          <a:effectLst/>
        </p:spPr>
        <p:txBody>
          <a:bodyPr lIns="72329" tIns="36165" rIns="72329" bIns="36165" rtlCol="0" anchor="ctr"/>
          <a:lstStyle/>
          <a:p>
            <a:pPr marL="0" marR="0" lvl="0" indent="0" defTabSz="72329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Calibri"/>
                <a:ea typeface="ＭＳ Ｐゴシック"/>
                <a:cs typeface="+mn-cs"/>
              </a:rPr>
              <a:t>伊藤レポート、スチュワードシップ・コード、コーポレートガバナンス・コードを契機に、二の矢、三の矢を打ち続けることで、企業経営者と投資家との円滑な対話・エンゲージメントを実践できる環境を整備。</a:t>
            </a:r>
          </a:p>
        </p:txBody>
      </p:sp>
    </p:spTree>
    <p:extLst>
      <p:ext uri="{BB962C8B-B14F-4D97-AF65-F5344CB8AC3E}">
        <p14:creationId xmlns:p14="http://schemas.microsoft.com/office/powerpoint/2010/main" val="41059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304800" y="685800"/>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endParaRPr lang="ja-JP" altLang="en-US" sz="1800" smtClean="0">
              <a:solidFill>
                <a:srgbClr val="000000"/>
              </a:solidFill>
              <a:ea typeface="HGP創英角ｺﾞｼｯｸUB" pitchFamily="50" charset="-128"/>
            </a:endParaRPr>
          </a:p>
        </p:txBody>
      </p:sp>
      <p:sp>
        <p:nvSpPr>
          <p:cNvPr id="50179" name="Rectangle 3"/>
          <p:cNvSpPr>
            <a:spLocks noChangeArrowheads="1"/>
          </p:cNvSpPr>
          <p:nvPr/>
        </p:nvSpPr>
        <p:spPr bwMode="auto">
          <a:xfrm>
            <a:off x="304800" y="92075"/>
            <a:ext cx="853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lang="ja-JP" altLang="en-US" sz="2800" i="1" smtClean="0">
                <a:solidFill>
                  <a:srgbClr val="000000"/>
                </a:solidFill>
                <a:ea typeface="HGS創英角ｺﾞｼｯｸUB" pitchFamily="50" charset="-128"/>
              </a:rPr>
              <a:t>直面する企業価値創造の課題</a:t>
            </a:r>
          </a:p>
        </p:txBody>
      </p:sp>
      <p:sp>
        <p:nvSpPr>
          <p:cNvPr id="50180" name="Text Box 4"/>
          <p:cNvSpPr txBox="1">
            <a:spLocks noChangeArrowheads="1"/>
          </p:cNvSpPr>
          <p:nvPr/>
        </p:nvSpPr>
        <p:spPr bwMode="auto">
          <a:xfrm>
            <a:off x="4073525" y="1036638"/>
            <a:ext cx="642938" cy="2016125"/>
          </a:xfrm>
          <a:prstGeom prst="rect">
            <a:avLst/>
          </a:prstGeom>
          <a:noFill/>
          <a:ln w="317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lang="ja-JP" altLang="en-US" sz="2400" smtClean="0">
                <a:solidFill>
                  <a:srgbClr val="000000"/>
                </a:solidFill>
                <a:latin typeface="Times New Roman" pitchFamily="18" charset="0"/>
              </a:rPr>
              <a:t>　</a:t>
            </a:r>
            <a:r>
              <a:rPr lang="ja-JP" altLang="en-US" sz="2800" smtClean="0">
                <a:solidFill>
                  <a:srgbClr val="000000"/>
                </a:solidFill>
                <a:latin typeface="Times New Roman" pitchFamily="18" charset="0"/>
              </a:rPr>
              <a:t>企業価値</a:t>
            </a:r>
          </a:p>
        </p:txBody>
      </p:sp>
      <p:sp>
        <p:nvSpPr>
          <p:cNvPr id="50181" name="AutoShape 5"/>
          <p:cNvSpPr>
            <a:spLocks noChangeArrowheads="1"/>
          </p:cNvSpPr>
          <p:nvPr/>
        </p:nvSpPr>
        <p:spPr bwMode="auto">
          <a:xfrm>
            <a:off x="2836863" y="1477963"/>
            <a:ext cx="989012" cy="1171575"/>
          </a:xfrm>
          <a:prstGeom prst="leftArrow">
            <a:avLst>
              <a:gd name="adj1" fmla="val 50000"/>
              <a:gd name="adj2" fmla="val 25000"/>
            </a:avLst>
          </a:prstGeom>
          <a:gradFill rotWithShape="0">
            <a:gsLst>
              <a:gs pos="0">
                <a:srgbClr val="009999"/>
              </a:gs>
              <a:gs pos="50000">
                <a:srgbClr val="FFFFFF"/>
              </a:gs>
              <a:gs pos="100000">
                <a:srgbClr val="009999"/>
              </a:gs>
            </a:gsLst>
            <a:lin ang="5400000" scaled="1"/>
          </a:gra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endParaRPr lang="ja-JP" altLang="en-US" sz="1800" smtClean="0">
              <a:solidFill>
                <a:srgbClr val="000000"/>
              </a:solidFill>
              <a:ea typeface="HGP創英角ｺﾞｼｯｸUB" pitchFamily="50" charset="-128"/>
            </a:endParaRPr>
          </a:p>
        </p:txBody>
      </p:sp>
      <p:sp>
        <p:nvSpPr>
          <p:cNvPr id="50182" name="AutoShape 6"/>
          <p:cNvSpPr>
            <a:spLocks noChangeArrowheads="1"/>
          </p:cNvSpPr>
          <p:nvPr/>
        </p:nvSpPr>
        <p:spPr bwMode="auto">
          <a:xfrm>
            <a:off x="5000625" y="1360488"/>
            <a:ext cx="989013" cy="1173162"/>
          </a:xfrm>
          <a:prstGeom prst="rightArrow">
            <a:avLst>
              <a:gd name="adj1" fmla="val 50000"/>
              <a:gd name="adj2" fmla="val 25000"/>
            </a:avLst>
          </a:prstGeom>
          <a:gradFill rotWithShape="0">
            <a:gsLst>
              <a:gs pos="0">
                <a:srgbClr val="009999"/>
              </a:gs>
              <a:gs pos="50000">
                <a:srgbClr val="FFFFFF"/>
              </a:gs>
              <a:gs pos="100000">
                <a:srgbClr val="009999"/>
              </a:gs>
            </a:gsLst>
            <a:lin ang="5400000" scaled="1"/>
          </a:gra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endParaRPr lang="ja-JP" altLang="en-US" sz="1800" smtClean="0">
              <a:solidFill>
                <a:srgbClr val="000000"/>
              </a:solidFill>
              <a:ea typeface="HGP創英角ｺﾞｼｯｸUB" pitchFamily="50" charset="-128"/>
            </a:endParaRPr>
          </a:p>
        </p:txBody>
      </p:sp>
      <p:sp>
        <p:nvSpPr>
          <p:cNvPr id="50183" name="AutoShape 7"/>
          <p:cNvSpPr>
            <a:spLocks noChangeArrowheads="1"/>
          </p:cNvSpPr>
          <p:nvPr/>
        </p:nvSpPr>
        <p:spPr bwMode="auto">
          <a:xfrm>
            <a:off x="1600200" y="990600"/>
            <a:ext cx="773113" cy="1793875"/>
          </a:xfrm>
          <a:prstGeom prst="roundRect">
            <a:avLst>
              <a:gd name="adj" fmla="val 16667"/>
            </a:avLst>
          </a:prstGeom>
          <a:solidFill>
            <a:srgbClr val="FFFF99"/>
          </a:solidFill>
          <a:ln w="9525">
            <a:solidFill>
              <a:schemeClr val="tx1"/>
            </a:solidFill>
            <a:round/>
            <a:headEnd/>
            <a:tailEnd/>
          </a:ln>
          <a:effectLst>
            <a:outerShdw dist="107763" dir="2700000" algn="ctr" rotWithShape="0">
              <a:schemeClr val="bg2"/>
            </a:outerShd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lang="ja-JP" altLang="en-US" sz="2400" smtClean="0">
                <a:solidFill>
                  <a:srgbClr val="000000"/>
                </a:solidFill>
                <a:latin typeface="Times New Roman" pitchFamily="18" charset="0"/>
                <a:ea typeface="HGS創英角ｺﾞｼｯｸUB" pitchFamily="50" charset="-128"/>
              </a:rPr>
              <a:t>経営者</a:t>
            </a:r>
          </a:p>
        </p:txBody>
      </p:sp>
      <p:sp>
        <p:nvSpPr>
          <p:cNvPr id="50184" name="AutoShape 8"/>
          <p:cNvSpPr>
            <a:spLocks noChangeArrowheads="1"/>
          </p:cNvSpPr>
          <p:nvPr/>
        </p:nvSpPr>
        <p:spPr bwMode="auto">
          <a:xfrm>
            <a:off x="6313488" y="990600"/>
            <a:ext cx="773112" cy="1708150"/>
          </a:xfrm>
          <a:prstGeom prst="roundRect">
            <a:avLst>
              <a:gd name="adj" fmla="val 16667"/>
            </a:avLst>
          </a:prstGeom>
          <a:solidFill>
            <a:srgbClr val="CCFFFF"/>
          </a:solidFill>
          <a:ln w="9525">
            <a:solidFill>
              <a:schemeClr val="tx1"/>
            </a:solidFill>
            <a:round/>
            <a:headEnd/>
            <a:tailEnd/>
          </a:ln>
          <a:effectLst>
            <a:outerShdw dist="107763" dir="2700000" algn="ctr" rotWithShape="0">
              <a:schemeClr val="bg2"/>
            </a:outerShd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lang="ja-JP" altLang="en-US" sz="2400" smtClean="0">
                <a:solidFill>
                  <a:srgbClr val="000000"/>
                </a:solidFill>
                <a:latin typeface="Times New Roman" pitchFamily="18" charset="0"/>
                <a:ea typeface="HGS創英角ｺﾞｼｯｸUB" pitchFamily="50" charset="-128"/>
              </a:rPr>
              <a:t>従業員</a:t>
            </a:r>
          </a:p>
        </p:txBody>
      </p:sp>
      <p:grpSp>
        <p:nvGrpSpPr>
          <p:cNvPr id="2" name="Group 9"/>
          <p:cNvGrpSpPr>
            <a:grpSpLocks/>
          </p:cNvGrpSpPr>
          <p:nvPr/>
        </p:nvGrpSpPr>
        <p:grpSpPr bwMode="auto">
          <a:xfrm>
            <a:off x="1128713" y="3322638"/>
            <a:ext cx="6615112" cy="1066800"/>
            <a:chOff x="711" y="2093"/>
            <a:chExt cx="4167" cy="672"/>
          </a:xfrm>
        </p:grpSpPr>
        <p:sp>
          <p:nvSpPr>
            <p:cNvPr id="50202" name="Rectangle 10"/>
            <p:cNvSpPr>
              <a:spLocks noChangeArrowheads="1"/>
            </p:cNvSpPr>
            <p:nvPr/>
          </p:nvSpPr>
          <p:spPr bwMode="auto">
            <a:xfrm>
              <a:off x="711" y="2323"/>
              <a:ext cx="4167" cy="442"/>
            </a:xfrm>
            <a:prstGeom prst="rect">
              <a:avLst/>
            </a:prstGeom>
            <a:solidFill>
              <a:srgbClr val="FFCCCC"/>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lang="ja-JP" altLang="en-US" sz="1800" smtClean="0">
                  <a:solidFill>
                    <a:srgbClr val="000000"/>
                  </a:solidFill>
                  <a:ea typeface="HGP創英角ｺﾞｼｯｸUB" pitchFamily="50" charset="-128"/>
                </a:rPr>
                <a:t>企業価値創造のプレッシャーにより、経営者に対する業績向上のプレッシャーはかつてないほど増大している</a:t>
              </a:r>
            </a:p>
          </p:txBody>
        </p:sp>
        <p:sp>
          <p:nvSpPr>
            <p:cNvPr id="50203" name="AutoShape 11"/>
            <p:cNvSpPr>
              <a:spLocks noChangeArrowheads="1"/>
            </p:cNvSpPr>
            <p:nvPr/>
          </p:nvSpPr>
          <p:spPr bwMode="auto">
            <a:xfrm flipV="1">
              <a:off x="1978" y="2093"/>
              <a:ext cx="1612" cy="163"/>
            </a:xfrm>
            <a:prstGeom prst="triangle">
              <a:avLst>
                <a:gd name="adj" fmla="val 50000"/>
              </a:avLst>
            </a:prstGeom>
            <a:gradFill rotWithShape="1">
              <a:gsLst>
                <a:gs pos="0">
                  <a:srgbClr val="454545"/>
                </a:gs>
                <a:gs pos="50000">
                  <a:srgbClr val="969696"/>
                </a:gs>
                <a:gs pos="100000">
                  <a:srgbClr val="454545"/>
                </a:gs>
              </a:gsLst>
              <a:lin ang="5400000" scaled="1"/>
            </a:gra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endParaRPr lang="ja-JP" altLang="en-US" sz="1800" smtClean="0">
                <a:solidFill>
                  <a:srgbClr val="000000"/>
                </a:solidFill>
                <a:ea typeface="HGP創英角ｺﾞｼｯｸUB" pitchFamily="50" charset="-128"/>
              </a:endParaRPr>
            </a:p>
          </p:txBody>
        </p:sp>
      </p:grpSp>
      <p:sp>
        <p:nvSpPr>
          <p:cNvPr id="352268" name="AutoShape 12"/>
          <p:cNvSpPr>
            <a:spLocks noChangeArrowheads="1"/>
          </p:cNvSpPr>
          <p:nvPr/>
        </p:nvSpPr>
        <p:spPr bwMode="auto">
          <a:xfrm flipV="1">
            <a:off x="3143250" y="4543425"/>
            <a:ext cx="2559050" cy="258763"/>
          </a:xfrm>
          <a:prstGeom prst="triangle">
            <a:avLst>
              <a:gd name="adj" fmla="val 50000"/>
            </a:avLst>
          </a:prstGeom>
          <a:gradFill rotWithShape="1">
            <a:gsLst>
              <a:gs pos="0">
                <a:srgbClr val="454545"/>
              </a:gs>
              <a:gs pos="50000">
                <a:srgbClr val="969696"/>
              </a:gs>
              <a:gs pos="100000">
                <a:srgbClr val="454545"/>
              </a:gs>
            </a:gsLst>
            <a:lin ang="5400000" scaled="1"/>
          </a:gra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endParaRPr lang="ja-JP" altLang="en-US" sz="1800" smtClean="0">
              <a:solidFill>
                <a:srgbClr val="000000"/>
              </a:solidFill>
              <a:ea typeface="HGP創英角ｺﾞｼｯｸUB" pitchFamily="50" charset="-128"/>
            </a:endParaRPr>
          </a:p>
        </p:txBody>
      </p:sp>
      <p:sp>
        <p:nvSpPr>
          <p:cNvPr id="352269" name="Rectangle 13"/>
          <p:cNvSpPr>
            <a:spLocks noChangeArrowheads="1"/>
          </p:cNvSpPr>
          <p:nvPr/>
        </p:nvSpPr>
        <p:spPr bwMode="auto">
          <a:xfrm>
            <a:off x="330200" y="5268913"/>
            <a:ext cx="1752600" cy="990600"/>
          </a:xfrm>
          <a:prstGeom prst="rect">
            <a:avLst/>
          </a:prstGeom>
          <a:solidFill>
            <a:srgbClr val="FFCC99"/>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lang="ja-JP" altLang="en-US" sz="1800" smtClean="0">
                <a:solidFill>
                  <a:srgbClr val="000000"/>
                </a:solidFill>
                <a:ea typeface="HGP創英角ｺﾞｼｯｸUB" pitchFamily="50" charset="-128"/>
              </a:rPr>
              <a:t>現場から現実に即した経営目標の設定</a:t>
            </a:r>
          </a:p>
        </p:txBody>
      </p:sp>
      <p:grpSp>
        <p:nvGrpSpPr>
          <p:cNvPr id="3" name="Group 14"/>
          <p:cNvGrpSpPr>
            <a:grpSpLocks/>
          </p:cNvGrpSpPr>
          <p:nvPr/>
        </p:nvGrpSpPr>
        <p:grpSpPr bwMode="auto">
          <a:xfrm>
            <a:off x="2162175" y="5270500"/>
            <a:ext cx="2135188" cy="990600"/>
            <a:chOff x="1362" y="3320"/>
            <a:chExt cx="1345" cy="624"/>
          </a:xfrm>
        </p:grpSpPr>
        <p:sp>
          <p:nvSpPr>
            <p:cNvPr id="50200" name="AutoShape 15"/>
            <p:cNvSpPr>
              <a:spLocks noChangeArrowheads="1"/>
            </p:cNvSpPr>
            <p:nvPr/>
          </p:nvSpPr>
          <p:spPr bwMode="auto">
            <a:xfrm>
              <a:off x="1362" y="3452"/>
              <a:ext cx="163" cy="423"/>
            </a:xfrm>
            <a:prstGeom prst="rightArrow">
              <a:avLst>
                <a:gd name="adj1" fmla="val 50000"/>
                <a:gd name="adj2" fmla="val 40833"/>
              </a:avLst>
            </a:prstGeom>
            <a:gradFill rotWithShape="1">
              <a:gsLst>
                <a:gs pos="0">
                  <a:srgbClr val="454545"/>
                </a:gs>
                <a:gs pos="50000">
                  <a:srgbClr val="969696"/>
                </a:gs>
                <a:gs pos="100000">
                  <a:srgbClr val="454545"/>
                </a:gs>
              </a:gsLst>
              <a:lin ang="0" scaled="1"/>
            </a:gra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endParaRPr lang="ja-JP" altLang="en-US" sz="1800" smtClean="0">
                <a:solidFill>
                  <a:srgbClr val="000000"/>
                </a:solidFill>
                <a:ea typeface="HGP創英角ｺﾞｼｯｸUB" pitchFamily="50" charset="-128"/>
              </a:endParaRPr>
            </a:p>
          </p:txBody>
        </p:sp>
        <p:sp>
          <p:nvSpPr>
            <p:cNvPr id="50201" name="Rectangle 16"/>
            <p:cNvSpPr>
              <a:spLocks noChangeArrowheads="1"/>
            </p:cNvSpPr>
            <p:nvPr/>
          </p:nvSpPr>
          <p:spPr bwMode="auto">
            <a:xfrm>
              <a:off x="1603" y="3320"/>
              <a:ext cx="1104" cy="624"/>
            </a:xfrm>
            <a:prstGeom prst="rect">
              <a:avLst/>
            </a:prstGeom>
            <a:solidFill>
              <a:srgbClr val="FFCC99"/>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lang="ja-JP" altLang="en-US" sz="1800" smtClean="0">
                  <a:solidFill>
                    <a:srgbClr val="000000"/>
                  </a:solidFill>
                  <a:ea typeface="HGP創英角ｺﾞｼｯｸUB" pitchFamily="50" charset="-128"/>
                </a:rPr>
                <a:t>ストレッチ目標の丸投げ現象</a:t>
              </a:r>
            </a:p>
          </p:txBody>
        </p:sp>
      </p:grpSp>
      <p:grpSp>
        <p:nvGrpSpPr>
          <p:cNvPr id="4" name="Group 17"/>
          <p:cNvGrpSpPr>
            <a:grpSpLocks/>
          </p:cNvGrpSpPr>
          <p:nvPr/>
        </p:nvGrpSpPr>
        <p:grpSpPr bwMode="auto">
          <a:xfrm>
            <a:off x="4379913" y="5289550"/>
            <a:ext cx="2135187" cy="990600"/>
            <a:chOff x="2759" y="3332"/>
            <a:chExt cx="1345" cy="624"/>
          </a:xfrm>
        </p:grpSpPr>
        <p:sp>
          <p:nvSpPr>
            <p:cNvPr id="50198" name="AutoShape 18"/>
            <p:cNvSpPr>
              <a:spLocks noChangeArrowheads="1"/>
            </p:cNvSpPr>
            <p:nvPr/>
          </p:nvSpPr>
          <p:spPr bwMode="auto">
            <a:xfrm>
              <a:off x="2759" y="3464"/>
              <a:ext cx="163" cy="423"/>
            </a:xfrm>
            <a:prstGeom prst="rightArrow">
              <a:avLst>
                <a:gd name="adj1" fmla="val 50000"/>
                <a:gd name="adj2" fmla="val 40833"/>
              </a:avLst>
            </a:prstGeom>
            <a:gradFill rotWithShape="1">
              <a:gsLst>
                <a:gs pos="0">
                  <a:srgbClr val="454545"/>
                </a:gs>
                <a:gs pos="50000">
                  <a:srgbClr val="969696"/>
                </a:gs>
                <a:gs pos="100000">
                  <a:srgbClr val="454545"/>
                </a:gs>
              </a:gsLst>
              <a:lin ang="0" scaled="1"/>
            </a:gra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endParaRPr lang="ja-JP" altLang="en-US" sz="1800" smtClean="0">
                <a:solidFill>
                  <a:srgbClr val="000000"/>
                </a:solidFill>
                <a:ea typeface="HGP創英角ｺﾞｼｯｸUB" pitchFamily="50" charset="-128"/>
              </a:endParaRPr>
            </a:p>
          </p:txBody>
        </p:sp>
        <p:sp>
          <p:nvSpPr>
            <p:cNvPr id="50199" name="Rectangle 19"/>
            <p:cNvSpPr>
              <a:spLocks noChangeArrowheads="1"/>
            </p:cNvSpPr>
            <p:nvPr/>
          </p:nvSpPr>
          <p:spPr bwMode="auto">
            <a:xfrm>
              <a:off x="3000" y="3332"/>
              <a:ext cx="1104" cy="624"/>
            </a:xfrm>
            <a:prstGeom prst="rect">
              <a:avLst/>
            </a:prstGeom>
            <a:solidFill>
              <a:srgbClr val="FFCC99"/>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lang="ja-JP" altLang="en-US" sz="1800" smtClean="0">
                  <a:solidFill>
                    <a:srgbClr val="000000"/>
                  </a:solidFill>
                  <a:ea typeface="HGP創英角ｺﾞｼｯｸUB" pitchFamily="50" charset="-128"/>
                </a:rPr>
                <a:t>未達成。現場からあがる次期目標は控えめに</a:t>
              </a:r>
            </a:p>
          </p:txBody>
        </p:sp>
      </p:grpSp>
      <p:grpSp>
        <p:nvGrpSpPr>
          <p:cNvPr id="5" name="Group 20"/>
          <p:cNvGrpSpPr>
            <a:grpSpLocks/>
          </p:cNvGrpSpPr>
          <p:nvPr/>
        </p:nvGrpSpPr>
        <p:grpSpPr bwMode="auto">
          <a:xfrm>
            <a:off x="6577013" y="5307013"/>
            <a:ext cx="2135187" cy="990600"/>
            <a:chOff x="4143" y="3343"/>
            <a:chExt cx="1345" cy="624"/>
          </a:xfrm>
        </p:grpSpPr>
        <p:sp>
          <p:nvSpPr>
            <p:cNvPr id="50196" name="AutoShape 21"/>
            <p:cNvSpPr>
              <a:spLocks noChangeArrowheads="1"/>
            </p:cNvSpPr>
            <p:nvPr/>
          </p:nvSpPr>
          <p:spPr bwMode="auto">
            <a:xfrm>
              <a:off x="4143" y="3475"/>
              <a:ext cx="163" cy="423"/>
            </a:xfrm>
            <a:prstGeom prst="rightArrow">
              <a:avLst>
                <a:gd name="adj1" fmla="val 50000"/>
                <a:gd name="adj2" fmla="val 40833"/>
              </a:avLst>
            </a:prstGeom>
            <a:gradFill rotWithShape="1">
              <a:gsLst>
                <a:gs pos="0">
                  <a:srgbClr val="454545"/>
                </a:gs>
                <a:gs pos="50000">
                  <a:srgbClr val="969696"/>
                </a:gs>
                <a:gs pos="100000">
                  <a:srgbClr val="454545"/>
                </a:gs>
              </a:gsLst>
              <a:lin ang="0" scaled="1"/>
            </a:gra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endParaRPr lang="ja-JP" altLang="en-US" sz="1800" smtClean="0">
                <a:solidFill>
                  <a:srgbClr val="000000"/>
                </a:solidFill>
                <a:ea typeface="HGP創英角ｺﾞｼｯｸUB" pitchFamily="50" charset="-128"/>
              </a:endParaRPr>
            </a:p>
          </p:txBody>
        </p:sp>
        <p:sp>
          <p:nvSpPr>
            <p:cNvPr id="50197" name="Rectangle 22"/>
            <p:cNvSpPr>
              <a:spLocks noChangeArrowheads="1"/>
            </p:cNvSpPr>
            <p:nvPr/>
          </p:nvSpPr>
          <p:spPr bwMode="auto">
            <a:xfrm>
              <a:off x="4384" y="3343"/>
              <a:ext cx="1104" cy="624"/>
            </a:xfrm>
            <a:prstGeom prst="rect">
              <a:avLst/>
            </a:prstGeom>
            <a:solidFill>
              <a:srgbClr val="FFCC99"/>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lang="ja-JP" altLang="en-US" sz="1800" smtClean="0">
                  <a:solidFill>
                    <a:srgbClr val="000000"/>
                  </a:solidFill>
                  <a:ea typeface="HGP創英角ｺﾞｼｯｸUB" pitchFamily="50" charset="-128"/>
                </a:rPr>
                <a:t>現場に対するトップの懐疑心が発生。</a:t>
              </a:r>
            </a:p>
          </p:txBody>
        </p:sp>
      </p:grpSp>
      <p:cxnSp>
        <p:nvCxnSpPr>
          <p:cNvPr id="352279" name="AutoShape 23"/>
          <p:cNvCxnSpPr>
            <a:cxnSpLocks noChangeShapeType="1"/>
            <a:stCxn id="50197" idx="2"/>
            <a:endCxn id="50201" idx="2"/>
          </p:cNvCxnSpPr>
          <p:nvPr/>
        </p:nvCxnSpPr>
        <p:spPr bwMode="auto">
          <a:xfrm rot="16200000" flipV="1">
            <a:off x="5610225" y="4071938"/>
            <a:ext cx="36513" cy="4414837"/>
          </a:xfrm>
          <a:prstGeom prst="bentConnector3">
            <a:avLst>
              <a:gd name="adj1" fmla="val -626088"/>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pSp>
        <p:nvGrpSpPr>
          <p:cNvPr id="6" name="Group 24"/>
          <p:cNvGrpSpPr>
            <a:grpSpLocks/>
          </p:cNvGrpSpPr>
          <p:nvPr/>
        </p:nvGrpSpPr>
        <p:grpSpPr bwMode="auto">
          <a:xfrm>
            <a:off x="0" y="4587875"/>
            <a:ext cx="8788400" cy="2036763"/>
            <a:chOff x="0" y="2890"/>
            <a:chExt cx="5536" cy="1235"/>
          </a:xfrm>
        </p:grpSpPr>
        <p:sp>
          <p:nvSpPr>
            <p:cNvPr id="50194" name="Rectangle 25"/>
            <p:cNvSpPr>
              <a:spLocks noChangeArrowheads="1"/>
            </p:cNvSpPr>
            <p:nvPr/>
          </p:nvSpPr>
          <p:spPr bwMode="auto">
            <a:xfrm>
              <a:off x="74" y="3175"/>
              <a:ext cx="5462" cy="950"/>
            </a:xfrm>
            <a:prstGeom prst="rect">
              <a:avLst/>
            </a:prstGeom>
            <a:noFill/>
            <a:ln w="1905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endParaRPr lang="ja-JP" altLang="en-US" sz="1800" smtClean="0">
                <a:solidFill>
                  <a:srgbClr val="000000"/>
                </a:solidFill>
                <a:ea typeface="HGP創英角ｺﾞｼｯｸUB" pitchFamily="50" charset="-128"/>
              </a:endParaRPr>
            </a:p>
          </p:txBody>
        </p:sp>
        <p:sp>
          <p:nvSpPr>
            <p:cNvPr id="50195" name="Text Box 26"/>
            <p:cNvSpPr txBox="1">
              <a:spLocks noChangeArrowheads="1"/>
            </p:cNvSpPr>
            <p:nvPr/>
          </p:nvSpPr>
          <p:spPr bwMode="auto">
            <a:xfrm>
              <a:off x="0" y="2890"/>
              <a:ext cx="1919"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lang="en-US" altLang="ja-JP" sz="1800" smtClean="0">
                  <a:solidFill>
                    <a:srgbClr val="000000"/>
                  </a:solidFill>
                  <a:ea typeface="HGP創英角ｺﾞｼｯｸUB" pitchFamily="50" charset="-128"/>
                </a:rPr>
                <a:t>【</a:t>
              </a:r>
              <a:r>
                <a:rPr lang="ja-JP" altLang="en-US" sz="1800" smtClean="0">
                  <a:solidFill>
                    <a:srgbClr val="000000"/>
                  </a:solidFill>
                  <a:ea typeface="HGP創英角ｺﾞｼｯｸUB" pitchFamily="50" charset="-128"/>
                </a:rPr>
                <a:t>経営目標をめぐる一風景</a:t>
              </a:r>
              <a:r>
                <a:rPr lang="en-US" altLang="ja-JP" sz="1800" smtClean="0">
                  <a:solidFill>
                    <a:srgbClr val="000000"/>
                  </a:solidFill>
                  <a:ea typeface="HGP創英角ｺﾞｼｯｸUB" pitchFamily="50" charset="-128"/>
                </a:rPr>
                <a:t>】</a:t>
              </a:r>
            </a:p>
          </p:txBody>
        </p:sp>
      </p:grpSp>
      <p:sp>
        <p:nvSpPr>
          <p:cNvPr id="50193" name="スライド番号プレースホルダ 3"/>
          <p:cNvSpPr>
            <a:spLocks noGrp="1"/>
          </p:cNvSpPr>
          <p:nvPr>
            <p:ph type="sldNum" sz="quarter" idx="10"/>
          </p:nvPr>
        </p:nvSpPr>
        <p:spPr>
          <a:xfrm>
            <a:off x="8588375" y="6643688"/>
            <a:ext cx="555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FontTx/>
              <a:buNone/>
            </a:pPr>
            <a:fld id="{F0EA96A3-A0C8-4463-B689-264F86B4B6B1}" type="slidenum">
              <a:rPr lang="en-US" altLang="ja-JP" sz="1100" smtClean="0">
                <a:solidFill>
                  <a:srgbClr val="000000"/>
                </a:solidFill>
              </a:rPr>
              <a:pPr>
                <a:spcBef>
                  <a:spcPct val="0"/>
                </a:spcBef>
                <a:buFontTx/>
                <a:buNone/>
              </a:pPr>
              <a:t>48</a:t>
            </a:fld>
            <a:endParaRPr lang="en-US" altLang="ja-JP" sz="1100" smtClean="0">
              <a:solidFill>
                <a:srgbClr val="000000"/>
              </a:solidFill>
            </a:endParaRPr>
          </a:p>
        </p:txBody>
      </p:sp>
    </p:spTree>
    <p:extLst>
      <p:ext uri="{BB962C8B-B14F-4D97-AF65-F5344CB8AC3E}">
        <p14:creationId xmlns:p14="http://schemas.microsoft.com/office/powerpoint/2010/main" val="1101489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2268"/>
                                        </p:tgtEl>
                                        <p:attrNameLst>
                                          <p:attrName>style.visibility</p:attrName>
                                        </p:attrNameLst>
                                      </p:cBhvr>
                                      <p:to>
                                        <p:strVal val="visible"/>
                                      </p:to>
                                    </p:set>
                                    <p:anim calcmode="lin" valueType="num">
                                      <p:cBhvr additive="base">
                                        <p:cTn id="13" dur="500" fill="hold"/>
                                        <p:tgtEl>
                                          <p:spTgt spid="352268"/>
                                        </p:tgtEl>
                                        <p:attrNameLst>
                                          <p:attrName>ppt_x</p:attrName>
                                        </p:attrNameLst>
                                      </p:cBhvr>
                                      <p:tavLst>
                                        <p:tav tm="0">
                                          <p:val>
                                            <p:strVal val="#ppt_x"/>
                                          </p:val>
                                        </p:tav>
                                        <p:tav tm="100000">
                                          <p:val>
                                            <p:strVal val="#ppt_x"/>
                                          </p:val>
                                        </p:tav>
                                      </p:tavLst>
                                    </p:anim>
                                    <p:anim calcmode="lin" valueType="num">
                                      <p:cBhvr additive="base">
                                        <p:cTn id="14" dur="500" fill="hold"/>
                                        <p:tgtEl>
                                          <p:spTgt spid="3522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52269"/>
                                        </p:tgtEl>
                                        <p:attrNameLst>
                                          <p:attrName>style.visibility</p:attrName>
                                        </p:attrNameLst>
                                      </p:cBhvr>
                                      <p:to>
                                        <p:strVal val="visible"/>
                                      </p:to>
                                    </p:set>
                                    <p:anim calcmode="lin" valueType="num">
                                      <p:cBhvr additive="base">
                                        <p:cTn id="24" dur="500" fill="hold"/>
                                        <p:tgtEl>
                                          <p:spTgt spid="352269"/>
                                        </p:tgtEl>
                                        <p:attrNameLst>
                                          <p:attrName>ppt_x</p:attrName>
                                        </p:attrNameLst>
                                      </p:cBhvr>
                                      <p:tavLst>
                                        <p:tav tm="0">
                                          <p:val>
                                            <p:strVal val="0-#ppt_w/2"/>
                                          </p:val>
                                        </p:tav>
                                        <p:tav tm="100000">
                                          <p:val>
                                            <p:strVal val="#ppt_x"/>
                                          </p:val>
                                        </p:tav>
                                      </p:tavLst>
                                    </p:anim>
                                    <p:anim calcmode="lin" valueType="num">
                                      <p:cBhvr additive="base">
                                        <p:cTn id="25" dur="500" fill="hold"/>
                                        <p:tgtEl>
                                          <p:spTgt spid="352269"/>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0-#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0-#ppt_w/2"/>
                                          </p:val>
                                        </p:tav>
                                        <p:tav tm="100000">
                                          <p:val>
                                            <p:strVal val="#ppt_x"/>
                                          </p:val>
                                        </p:tav>
                                      </p:tavLst>
                                    </p:anim>
                                    <p:anim calcmode="lin" valueType="num">
                                      <p:cBhvr additive="base">
                                        <p:cTn id="4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352279"/>
                                        </p:tgtEl>
                                        <p:attrNameLst>
                                          <p:attrName>style.visibility</p:attrName>
                                        </p:attrNameLst>
                                      </p:cBhvr>
                                      <p:to>
                                        <p:strVal val="visible"/>
                                      </p:to>
                                    </p:set>
                                    <p:animEffect transition="in" filter="blinds(horizontal)">
                                      <p:cBhvr>
                                        <p:cTn id="48" dur="500"/>
                                        <p:tgtEl>
                                          <p:spTgt spid="352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8" grpId="0" animBg="1"/>
      <p:bldP spid="35226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AutoShape 2"/>
          <p:cNvSpPr>
            <a:spLocks noChangeArrowheads="1"/>
          </p:cNvSpPr>
          <p:nvPr/>
        </p:nvSpPr>
        <p:spPr bwMode="auto">
          <a:xfrm>
            <a:off x="323850" y="838200"/>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endParaRPr lang="ja-JP" altLang="en-US" sz="1800">
              <a:solidFill>
                <a:srgbClr val="000000"/>
              </a:solidFill>
              <a:ea typeface="HGS創英角ｺﾞｼｯｸUB" pitchFamily="50" charset="-128"/>
            </a:endParaRPr>
          </a:p>
        </p:txBody>
      </p:sp>
      <p:sp>
        <p:nvSpPr>
          <p:cNvPr id="191491" name="Text Box 3"/>
          <p:cNvSpPr txBox="1">
            <a:spLocks noChangeArrowheads="1"/>
          </p:cNvSpPr>
          <p:nvPr/>
        </p:nvSpPr>
        <p:spPr bwMode="auto">
          <a:xfrm>
            <a:off x="423863" y="228600"/>
            <a:ext cx="8567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kumimoji="0" lang="ja-JP" altLang="en-US" sz="2400" i="1">
                <a:solidFill>
                  <a:srgbClr val="000000"/>
                </a:solidFill>
              </a:rPr>
              <a:t>　日本企業の社員の会社への忠誠心は？　</a:t>
            </a:r>
            <a:endParaRPr lang="ja-JP" altLang="en-US" sz="2400" i="1">
              <a:solidFill>
                <a:srgbClr val="000000"/>
              </a:solidFill>
              <a:latin typeface="Times New Roman" pitchFamily="18" charset="0"/>
            </a:endParaRPr>
          </a:p>
        </p:txBody>
      </p:sp>
      <p:sp>
        <p:nvSpPr>
          <p:cNvPr id="191492" name="Rectangle 4"/>
          <p:cNvSpPr>
            <a:spLocks noChangeArrowheads="1"/>
          </p:cNvSpPr>
          <p:nvPr/>
        </p:nvSpPr>
        <p:spPr bwMode="auto">
          <a:xfrm>
            <a:off x="0" y="2247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endParaRPr lang="ja-JP" altLang="en-US" sz="1800">
              <a:solidFill>
                <a:srgbClr val="000000"/>
              </a:solidFill>
              <a:ea typeface="HGS創英角ｺﾞｼｯｸUB" pitchFamily="50" charset="-128"/>
            </a:endParaRPr>
          </a:p>
        </p:txBody>
      </p:sp>
      <p:graphicFrame>
        <p:nvGraphicFramePr>
          <p:cNvPr id="191493" name="Object 5"/>
          <p:cNvGraphicFramePr>
            <a:graphicFrameLocks noChangeAspect="1"/>
          </p:cNvGraphicFramePr>
          <p:nvPr/>
        </p:nvGraphicFramePr>
        <p:xfrm>
          <a:off x="323850" y="981075"/>
          <a:ext cx="8208963" cy="4770438"/>
        </p:xfrm>
        <a:graphic>
          <a:graphicData uri="http://schemas.openxmlformats.org/presentationml/2006/ole">
            <mc:AlternateContent xmlns:mc="http://schemas.openxmlformats.org/markup-compatibility/2006">
              <mc:Choice xmlns:v="urn:schemas-microsoft-com:vml" Requires="v">
                <p:oleObj spid="_x0000_s31797" name="グラフ" r:id="rId4" imgW="6096090" imgH="4067280" progId="MSGraph.Chart.8">
                  <p:embed followColorScheme="full"/>
                </p:oleObj>
              </mc:Choice>
              <mc:Fallback>
                <p:oleObj name="グラフ" r:id="rId4" imgW="6096090" imgH="4067280" progId="MSGraph.Chart.8">
                  <p:embed followColorScheme="full"/>
                  <p:pic>
                    <p:nvPicPr>
                      <p:cNvPr id="0" name=""/>
                      <p:cNvPicPr>
                        <a:picLocks noChangeAspect="1" noChangeArrowheads="1"/>
                      </p:cNvPicPr>
                      <p:nvPr/>
                    </p:nvPicPr>
                    <p:blipFill>
                      <a:blip r:embed="rId5"/>
                      <a:srcRect/>
                      <a:stretch>
                        <a:fillRect/>
                      </a:stretch>
                    </p:blipFill>
                    <p:spPr bwMode="auto">
                      <a:xfrm>
                        <a:off x="323850" y="981075"/>
                        <a:ext cx="8208963" cy="477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1494" name="Text Box 6"/>
          <p:cNvSpPr txBox="1">
            <a:spLocks noChangeArrowheads="1"/>
          </p:cNvSpPr>
          <p:nvPr/>
        </p:nvSpPr>
        <p:spPr bwMode="auto">
          <a:xfrm>
            <a:off x="1187450" y="5805488"/>
            <a:ext cx="71294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en-US" altLang="ja-JP" sz="1400">
                <a:solidFill>
                  <a:srgbClr val="000000"/>
                </a:solidFill>
              </a:rPr>
              <a:t>※</a:t>
            </a:r>
            <a:r>
              <a:rPr lang="ja-JP" altLang="en-US" sz="1400">
                <a:solidFill>
                  <a:srgbClr val="000000"/>
                </a:solidFill>
              </a:rPr>
              <a:t>アメリカのギャラップ社による</a:t>
            </a:r>
            <a:r>
              <a:rPr lang="en-US" altLang="ja-JP" sz="1400">
                <a:solidFill>
                  <a:srgbClr val="000000"/>
                </a:solidFill>
              </a:rPr>
              <a:t>2003</a:t>
            </a:r>
            <a:r>
              <a:rPr lang="ja-JP" altLang="en-US" sz="1400">
                <a:solidFill>
                  <a:srgbClr val="000000"/>
                </a:solidFill>
              </a:rPr>
              <a:t>年調査（日本は</a:t>
            </a:r>
            <a:r>
              <a:rPr lang="en-US" altLang="ja-JP" sz="1400">
                <a:solidFill>
                  <a:srgbClr val="000000"/>
                </a:solidFill>
              </a:rPr>
              <a:t>2005</a:t>
            </a:r>
            <a:r>
              <a:rPr lang="ja-JP" altLang="en-US" sz="1400">
                <a:solidFill>
                  <a:srgbClr val="000000"/>
                </a:solidFill>
              </a:rPr>
              <a:t>年）。各国ビジネスマン</a:t>
            </a:r>
            <a:r>
              <a:rPr lang="en-US" altLang="ja-JP" sz="1400">
                <a:solidFill>
                  <a:srgbClr val="000000"/>
                </a:solidFill>
              </a:rPr>
              <a:t>1000</a:t>
            </a:r>
            <a:r>
              <a:rPr lang="ja-JP" altLang="en-US" sz="1400">
                <a:solidFill>
                  <a:srgbClr val="000000"/>
                </a:solidFill>
              </a:rPr>
              <a:t>人を対象にした調査。データソースは朝日新聞</a:t>
            </a:r>
            <a:r>
              <a:rPr lang="en-US" altLang="ja-JP" sz="1400">
                <a:solidFill>
                  <a:srgbClr val="000000"/>
                </a:solidFill>
              </a:rPr>
              <a:t>2005</a:t>
            </a:r>
            <a:r>
              <a:rPr lang="ja-JP" altLang="en-US" sz="1400">
                <a:solidFill>
                  <a:srgbClr val="000000"/>
                </a:solidFill>
              </a:rPr>
              <a:t>年</a:t>
            </a:r>
            <a:r>
              <a:rPr lang="en-US" altLang="ja-JP" sz="1400">
                <a:solidFill>
                  <a:srgbClr val="000000"/>
                </a:solidFill>
              </a:rPr>
              <a:t>5</a:t>
            </a:r>
            <a:r>
              <a:rPr lang="ja-JP" altLang="en-US" sz="1400">
                <a:solidFill>
                  <a:srgbClr val="000000"/>
                </a:solidFill>
              </a:rPr>
              <a:t>月</a:t>
            </a:r>
            <a:r>
              <a:rPr lang="en-US" altLang="ja-JP" sz="1400">
                <a:solidFill>
                  <a:srgbClr val="000000"/>
                </a:solidFill>
              </a:rPr>
              <a:t>13</a:t>
            </a:r>
            <a:r>
              <a:rPr lang="ja-JP" altLang="en-US" sz="1400">
                <a:solidFill>
                  <a:srgbClr val="000000"/>
                </a:solidFill>
              </a:rPr>
              <a:t>日。</a:t>
            </a:r>
          </a:p>
        </p:txBody>
      </p:sp>
    </p:spTree>
    <p:extLst>
      <p:ext uri="{BB962C8B-B14F-4D97-AF65-F5344CB8AC3E}">
        <p14:creationId xmlns:p14="http://schemas.microsoft.com/office/powerpoint/2010/main" val="4282953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ChangeArrowheads="1"/>
          </p:cNvSpPr>
          <p:nvPr/>
        </p:nvSpPr>
        <p:spPr bwMode="auto">
          <a:xfrm>
            <a:off x="3249613" y="2708275"/>
            <a:ext cx="2655887" cy="973138"/>
          </a:xfrm>
          <a:prstGeom prst="rect">
            <a:avLst/>
          </a:prstGeom>
          <a:solidFill>
            <a:srgbClr val="FFFF00"/>
          </a:solidFill>
          <a:ln w="38100">
            <a:noFill/>
            <a:miter lim="800000"/>
            <a:headEnd/>
            <a:tailEnd/>
          </a:ln>
          <a:effectLst>
            <a:outerShdw dist="107763" dir="2700000" algn="ctr" rotWithShape="0">
              <a:schemeClr val="bg2">
                <a:alpha val="50000"/>
              </a:schemeClr>
            </a:outerShdw>
          </a:effectLst>
        </p:spPr>
        <p:txBody>
          <a:bodyPr anchor="ctr"/>
          <a:lstStyle/>
          <a:p>
            <a:pPr algn="ctr">
              <a:defRPr/>
            </a:pPr>
            <a:r>
              <a:rPr lang="ja-JP" altLang="en-US" sz="2000" dirty="0" smtClean="0">
                <a:solidFill>
                  <a:prstClr val="black"/>
                </a:solidFill>
              </a:rPr>
              <a:t>本セッションの狙い</a:t>
            </a:r>
            <a:endParaRPr lang="ja-JP" altLang="en-US" sz="2000" dirty="0">
              <a:solidFill>
                <a:prstClr val="black"/>
              </a:solidFill>
            </a:endParaRPr>
          </a:p>
        </p:txBody>
      </p:sp>
      <p:sp>
        <p:nvSpPr>
          <p:cNvPr id="26628" name="Rectangle 3"/>
          <p:cNvSpPr>
            <a:spLocks noChangeArrowheads="1"/>
          </p:cNvSpPr>
          <p:nvPr/>
        </p:nvSpPr>
        <p:spPr bwMode="auto">
          <a:xfrm>
            <a:off x="0" y="6597650"/>
            <a:ext cx="184150" cy="244475"/>
          </a:xfrm>
          <a:prstGeom prst="rect">
            <a:avLst/>
          </a:prstGeom>
          <a:noFill/>
          <a:ln w="9525">
            <a:noFill/>
            <a:miter lim="800000"/>
            <a:headEnd/>
            <a:tailEnd/>
          </a:ln>
        </p:spPr>
        <p:txBody>
          <a:bodyPr wrap="none">
            <a:spAutoFit/>
          </a:bodyPr>
          <a:lstStyle/>
          <a:p>
            <a:endParaRPr lang="ja-JP" altLang="ja-JP" sz="1000">
              <a:solidFill>
                <a:prstClr val="black"/>
              </a:solidFill>
              <a:latin typeface="Times New Roman" pitchFamily="18" charset="0"/>
            </a:endParaRPr>
          </a:p>
        </p:txBody>
      </p:sp>
      <p:sp>
        <p:nvSpPr>
          <p:cNvPr id="2" name="スライド番号プレースホルダー 1"/>
          <p:cNvSpPr>
            <a:spLocks noGrp="1"/>
          </p:cNvSpPr>
          <p:nvPr>
            <p:ph type="sldNum" sz="quarter" idx="12"/>
          </p:nvPr>
        </p:nvSpPr>
        <p:spPr/>
        <p:txBody>
          <a:bodyPr/>
          <a:lstStyle/>
          <a:p>
            <a:pPr>
              <a:defRPr/>
            </a:pPr>
            <a:fld id="{D35B720F-65A5-4A76-AB08-F23C3677ECBF}" type="slidenum">
              <a:rPr lang="en-US" altLang="ja-JP" smtClean="0">
                <a:solidFill>
                  <a:prstClr val="black">
                    <a:tint val="75000"/>
                  </a:prstClr>
                </a:solidFill>
              </a:rPr>
              <a:pPr>
                <a:defRPr/>
              </a:pPr>
              <a:t>5</a:t>
            </a:fld>
            <a:endParaRPr lang="en-US" altLang="ja-JP">
              <a:solidFill>
                <a:prstClr val="black">
                  <a:tint val="75000"/>
                </a:prstClr>
              </a:solidFill>
            </a:endParaRPr>
          </a:p>
        </p:txBody>
      </p:sp>
    </p:spTree>
    <p:extLst>
      <p:ext uri="{BB962C8B-B14F-4D97-AF65-F5344CB8AC3E}">
        <p14:creationId xmlns:p14="http://schemas.microsoft.com/office/powerpoint/2010/main" val="18075883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AutoShape 2"/>
          <p:cNvSpPr>
            <a:spLocks noChangeArrowheads="1"/>
          </p:cNvSpPr>
          <p:nvPr/>
        </p:nvSpPr>
        <p:spPr bwMode="auto">
          <a:xfrm>
            <a:off x="323850" y="838200"/>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endParaRPr lang="ja-JP" altLang="en-US" sz="1800">
              <a:solidFill>
                <a:srgbClr val="000000"/>
              </a:solidFill>
              <a:ea typeface="HGS創英角ｺﾞｼｯｸUB" pitchFamily="50" charset="-128"/>
            </a:endParaRPr>
          </a:p>
        </p:txBody>
      </p:sp>
      <p:sp>
        <p:nvSpPr>
          <p:cNvPr id="192515" name="Text Box 3"/>
          <p:cNvSpPr txBox="1">
            <a:spLocks noChangeArrowheads="1"/>
          </p:cNvSpPr>
          <p:nvPr/>
        </p:nvSpPr>
        <p:spPr bwMode="auto">
          <a:xfrm>
            <a:off x="423863" y="228600"/>
            <a:ext cx="85677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kumimoji="0" lang="ja-JP" altLang="en-US" sz="2800" i="1">
                <a:solidFill>
                  <a:srgbClr val="000000"/>
                </a:solidFill>
              </a:rPr>
              <a:t>　日本企業の社員の働く意欲は？</a:t>
            </a:r>
            <a:endParaRPr lang="ja-JP" altLang="en-US" sz="2800" i="1">
              <a:solidFill>
                <a:srgbClr val="000000"/>
              </a:solidFill>
              <a:latin typeface="Times New Roman" pitchFamily="18" charset="0"/>
            </a:endParaRPr>
          </a:p>
        </p:txBody>
      </p:sp>
      <p:sp>
        <p:nvSpPr>
          <p:cNvPr id="192516" name="Rectangle 4"/>
          <p:cNvSpPr>
            <a:spLocks noChangeArrowheads="1"/>
          </p:cNvSpPr>
          <p:nvPr/>
        </p:nvSpPr>
        <p:spPr bwMode="auto">
          <a:xfrm>
            <a:off x="0" y="2247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endParaRPr lang="ja-JP" altLang="en-US" sz="1800">
              <a:solidFill>
                <a:srgbClr val="000000"/>
              </a:solidFill>
              <a:ea typeface="HGS創英角ｺﾞｼｯｸUB" pitchFamily="50" charset="-128"/>
            </a:endParaRPr>
          </a:p>
        </p:txBody>
      </p:sp>
      <p:sp>
        <p:nvSpPr>
          <p:cNvPr id="192517" name="Rectangle 5"/>
          <p:cNvSpPr>
            <a:spLocks noChangeArrowheads="1"/>
          </p:cNvSpPr>
          <p:nvPr/>
        </p:nvSpPr>
        <p:spPr bwMode="auto">
          <a:xfrm>
            <a:off x="0" y="65976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000">
              <a:solidFill>
                <a:srgbClr val="000000"/>
              </a:solidFill>
              <a:latin typeface="Times New Roman" pitchFamily="18" charset="0"/>
            </a:endParaRPr>
          </a:p>
        </p:txBody>
      </p:sp>
      <p:graphicFrame>
        <p:nvGraphicFramePr>
          <p:cNvPr id="192518" name="Object 6"/>
          <p:cNvGraphicFramePr>
            <a:graphicFrameLocks noChangeAspect="1"/>
          </p:cNvGraphicFramePr>
          <p:nvPr/>
        </p:nvGraphicFramePr>
        <p:xfrm>
          <a:off x="323850" y="981075"/>
          <a:ext cx="8208963" cy="4770438"/>
        </p:xfrm>
        <a:graphic>
          <a:graphicData uri="http://schemas.openxmlformats.org/presentationml/2006/ole">
            <mc:AlternateContent xmlns:mc="http://schemas.openxmlformats.org/markup-compatibility/2006">
              <mc:Choice xmlns:v="urn:schemas-microsoft-com:vml" Requires="v">
                <p:oleObj spid="_x0000_s32821" name="グラフ" r:id="rId4" imgW="6096090" imgH="4067280" progId="MSGraph.Chart.8">
                  <p:embed followColorScheme="full"/>
                </p:oleObj>
              </mc:Choice>
              <mc:Fallback>
                <p:oleObj name="グラフ" r:id="rId4" imgW="6096090" imgH="4067280" progId="MSGraph.Chart.8">
                  <p:embed followColorScheme="full"/>
                  <p:pic>
                    <p:nvPicPr>
                      <p:cNvPr id="0" name=""/>
                      <p:cNvPicPr>
                        <a:picLocks noChangeAspect="1" noChangeArrowheads="1"/>
                      </p:cNvPicPr>
                      <p:nvPr/>
                    </p:nvPicPr>
                    <p:blipFill>
                      <a:blip r:embed="rId5"/>
                      <a:srcRect/>
                      <a:stretch>
                        <a:fillRect/>
                      </a:stretch>
                    </p:blipFill>
                    <p:spPr bwMode="auto">
                      <a:xfrm>
                        <a:off x="323850" y="981075"/>
                        <a:ext cx="8208963" cy="477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2519" name="Text Box 7"/>
          <p:cNvSpPr txBox="1">
            <a:spLocks noChangeArrowheads="1"/>
          </p:cNvSpPr>
          <p:nvPr/>
        </p:nvSpPr>
        <p:spPr bwMode="auto">
          <a:xfrm>
            <a:off x="1187450" y="5805488"/>
            <a:ext cx="71294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en-US" altLang="ja-JP" sz="1400">
                <a:solidFill>
                  <a:srgbClr val="000000"/>
                </a:solidFill>
              </a:rPr>
              <a:t>※</a:t>
            </a:r>
            <a:r>
              <a:rPr lang="ja-JP" altLang="en-US" sz="1400">
                <a:solidFill>
                  <a:srgbClr val="000000"/>
                </a:solidFill>
              </a:rPr>
              <a:t>アメリカのタワーズペリンによる</a:t>
            </a:r>
            <a:r>
              <a:rPr lang="en-US" altLang="ja-JP" sz="1400">
                <a:solidFill>
                  <a:srgbClr val="000000"/>
                </a:solidFill>
              </a:rPr>
              <a:t>2005</a:t>
            </a:r>
            <a:r>
              <a:rPr lang="ja-JP" altLang="en-US" sz="1400">
                <a:solidFill>
                  <a:srgbClr val="000000"/>
                </a:solidFill>
              </a:rPr>
              <a:t>年の調査結果。世界１６カ国の</a:t>
            </a:r>
            <a:r>
              <a:rPr lang="en-US" altLang="ja-JP" sz="1400">
                <a:solidFill>
                  <a:srgbClr val="000000"/>
                </a:solidFill>
              </a:rPr>
              <a:t>10</a:t>
            </a:r>
            <a:r>
              <a:rPr lang="ja-JP" altLang="en-US" sz="1400">
                <a:solidFill>
                  <a:srgbClr val="000000"/>
                </a:solidFill>
              </a:rPr>
              <a:t>～</a:t>
            </a:r>
            <a:r>
              <a:rPr lang="en-US" altLang="ja-JP" sz="1400">
                <a:solidFill>
                  <a:srgbClr val="000000"/>
                </a:solidFill>
              </a:rPr>
              <a:t>50</a:t>
            </a:r>
            <a:r>
              <a:rPr lang="ja-JP" altLang="en-US" sz="1400">
                <a:solidFill>
                  <a:srgbClr val="000000"/>
                </a:solidFill>
              </a:rPr>
              <a:t>代の企業従業員</a:t>
            </a:r>
            <a:r>
              <a:rPr lang="en-US" altLang="ja-JP" sz="1400">
                <a:solidFill>
                  <a:srgbClr val="000000"/>
                </a:solidFill>
              </a:rPr>
              <a:t>86,000</a:t>
            </a:r>
            <a:r>
              <a:rPr lang="ja-JP" altLang="en-US" sz="1400">
                <a:solidFill>
                  <a:srgbClr val="000000"/>
                </a:solidFill>
              </a:rPr>
              <a:t>人を対象に調査を実施。日本は</a:t>
            </a:r>
            <a:r>
              <a:rPr lang="en-US" altLang="ja-JP" sz="1400">
                <a:solidFill>
                  <a:srgbClr val="000000"/>
                </a:solidFill>
              </a:rPr>
              <a:t>16</a:t>
            </a:r>
            <a:r>
              <a:rPr lang="ja-JP" altLang="en-US" sz="1400">
                <a:solidFill>
                  <a:srgbClr val="000000"/>
                </a:solidFill>
              </a:rPr>
              <a:t>カ国中「意欲的ではない」がインドに次ぐワースト２位。「非常に意欲的」はワースト１位。</a:t>
            </a:r>
          </a:p>
        </p:txBody>
      </p:sp>
    </p:spTree>
    <p:extLst>
      <p:ext uri="{BB962C8B-B14F-4D97-AF65-F5344CB8AC3E}">
        <p14:creationId xmlns:p14="http://schemas.microsoft.com/office/powerpoint/2010/main" val="27909734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ChangeArrowheads="1"/>
          </p:cNvSpPr>
          <p:nvPr/>
        </p:nvSpPr>
        <p:spPr bwMode="auto">
          <a:xfrm>
            <a:off x="304800" y="685800"/>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endParaRPr lang="ja-JP" altLang="en-US" sz="1800" smtClean="0">
              <a:solidFill>
                <a:srgbClr val="000000"/>
              </a:solidFill>
              <a:ea typeface="HGP創英角ｺﾞｼｯｸUB" pitchFamily="50" charset="-128"/>
            </a:endParaRPr>
          </a:p>
        </p:txBody>
      </p:sp>
      <p:sp>
        <p:nvSpPr>
          <p:cNvPr id="51203" name="Rectangle 3"/>
          <p:cNvSpPr>
            <a:spLocks noChangeArrowheads="1"/>
          </p:cNvSpPr>
          <p:nvPr/>
        </p:nvSpPr>
        <p:spPr bwMode="auto">
          <a:xfrm>
            <a:off x="304800" y="92075"/>
            <a:ext cx="853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lang="ja-JP" altLang="en-US" sz="2800" i="1" smtClean="0">
                <a:solidFill>
                  <a:srgbClr val="000000"/>
                </a:solidFill>
                <a:ea typeface="HGS創英角ｺﾞｼｯｸUB" pitchFamily="50" charset="-128"/>
              </a:rPr>
              <a:t>オープンブック・マネジメントとは何か？</a:t>
            </a:r>
          </a:p>
        </p:txBody>
      </p:sp>
      <p:sp>
        <p:nvSpPr>
          <p:cNvPr id="354308" name="Rectangle 4"/>
          <p:cNvSpPr>
            <a:spLocks noChangeArrowheads="1"/>
          </p:cNvSpPr>
          <p:nvPr/>
        </p:nvSpPr>
        <p:spPr bwMode="auto">
          <a:xfrm>
            <a:off x="700088" y="1600200"/>
            <a:ext cx="8137525" cy="76200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a:lstStyle/>
          <a:p>
            <a:pPr algn="ctr">
              <a:defRPr/>
            </a:pPr>
            <a:r>
              <a:rPr lang="ja-JP" altLang="en-US" sz="2000">
                <a:solidFill>
                  <a:srgbClr val="000000"/>
                </a:solidFill>
                <a:ea typeface="HGP創英角ｺﾞｼｯｸUB" pitchFamily="50" charset="-128"/>
              </a:rPr>
              <a:t>　オープンブック･マネジメントとは、財務情報を中心とした経営情報を広く一般社員にまで共有し、その基盤に基づき全員経営を目指す経営モデル。</a:t>
            </a:r>
          </a:p>
        </p:txBody>
      </p:sp>
      <p:sp>
        <p:nvSpPr>
          <p:cNvPr id="354309" name="Text Box 5"/>
          <p:cNvSpPr txBox="1">
            <a:spLocks noChangeArrowheads="1"/>
          </p:cNvSpPr>
          <p:nvPr/>
        </p:nvSpPr>
        <p:spPr bwMode="auto">
          <a:xfrm>
            <a:off x="401638" y="942975"/>
            <a:ext cx="8458200" cy="396875"/>
          </a:xfrm>
          <a:prstGeom prst="rect">
            <a:avLst/>
          </a:prstGeom>
          <a:solidFill>
            <a:srgbClr val="FFCC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Clr>
                <a:srgbClr val="990000"/>
              </a:buClr>
              <a:buFont typeface="Wingdings" pitchFamily="2" charset="2"/>
              <a:buChar char="ü"/>
            </a:pPr>
            <a:r>
              <a:rPr lang="ja-JP" altLang="en-US" sz="2000" smtClean="0">
                <a:solidFill>
                  <a:srgbClr val="000000"/>
                </a:solidFill>
                <a:latin typeface="Tahoma" pitchFamily="34" charset="0"/>
              </a:rPr>
              <a:t>オープンブック・マネジメントとは何か？</a:t>
            </a:r>
          </a:p>
        </p:txBody>
      </p:sp>
      <p:sp>
        <p:nvSpPr>
          <p:cNvPr id="354310" name="Text Box 6"/>
          <p:cNvSpPr txBox="1">
            <a:spLocks noChangeArrowheads="1"/>
          </p:cNvSpPr>
          <p:nvPr/>
        </p:nvSpPr>
        <p:spPr bwMode="auto">
          <a:xfrm>
            <a:off x="328613" y="2636838"/>
            <a:ext cx="8458200" cy="396875"/>
          </a:xfrm>
          <a:prstGeom prst="rect">
            <a:avLst/>
          </a:prstGeom>
          <a:solidFill>
            <a:srgbClr val="FFCC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Clr>
                <a:srgbClr val="990000"/>
              </a:buClr>
              <a:buFont typeface="Wingdings" pitchFamily="2" charset="2"/>
              <a:buChar char="ü"/>
            </a:pPr>
            <a:r>
              <a:rPr lang="ja-JP" altLang="en-US" sz="2000" smtClean="0">
                <a:solidFill>
                  <a:srgbClr val="000000"/>
                </a:solidFill>
                <a:latin typeface="Tahoma" pitchFamily="34" charset="0"/>
              </a:rPr>
              <a:t>オープンブック・マネジメントを実践するための基本要件</a:t>
            </a:r>
          </a:p>
        </p:txBody>
      </p:sp>
      <p:sp>
        <p:nvSpPr>
          <p:cNvPr id="354311" name="Rectangle 7"/>
          <p:cNvSpPr>
            <a:spLocks noChangeArrowheads="1"/>
          </p:cNvSpPr>
          <p:nvPr/>
        </p:nvSpPr>
        <p:spPr bwMode="auto">
          <a:xfrm>
            <a:off x="673100" y="3324225"/>
            <a:ext cx="8197850" cy="1920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a:lstStyle/>
          <a:p>
            <a:pPr>
              <a:lnSpc>
                <a:spcPct val="150000"/>
              </a:lnSpc>
              <a:defRPr/>
            </a:pPr>
            <a:r>
              <a:rPr lang="en-US" altLang="ja-JP" sz="2000" dirty="0">
                <a:solidFill>
                  <a:srgbClr val="000000"/>
                </a:solidFill>
                <a:ea typeface="HGP創英角ｺﾞｼｯｸUB" pitchFamily="50" charset="-128"/>
              </a:rPr>
              <a:t>【</a:t>
            </a:r>
            <a:r>
              <a:rPr lang="ja-JP" altLang="en-US" sz="2000" dirty="0">
                <a:solidFill>
                  <a:srgbClr val="000000"/>
                </a:solidFill>
                <a:ea typeface="HGP創英角ｺﾞｼｯｸUB" pitchFamily="50" charset="-128"/>
              </a:rPr>
              <a:t>要件１</a:t>
            </a:r>
            <a:r>
              <a:rPr lang="en-US" altLang="ja-JP" sz="2000" dirty="0">
                <a:solidFill>
                  <a:srgbClr val="000000"/>
                </a:solidFill>
                <a:ea typeface="HGP創英角ｺﾞｼｯｸUB" pitchFamily="50" charset="-128"/>
              </a:rPr>
              <a:t>】</a:t>
            </a:r>
            <a:r>
              <a:rPr lang="ja-JP" altLang="en-US" sz="2000" dirty="0">
                <a:solidFill>
                  <a:srgbClr val="000000"/>
                </a:solidFill>
                <a:ea typeface="HGP創英角ｺﾞｼｯｸUB" pitchFamily="50" charset="-128"/>
              </a:rPr>
              <a:t>財務情報を中核とした経営情報の共有</a:t>
            </a:r>
          </a:p>
          <a:p>
            <a:pPr>
              <a:lnSpc>
                <a:spcPct val="150000"/>
              </a:lnSpc>
              <a:defRPr/>
            </a:pPr>
            <a:r>
              <a:rPr lang="en-US" altLang="ja-JP" sz="2000" dirty="0">
                <a:solidFill>
                  <a:srgbClr val="000000"/>
                </a:solidFill>
                <a:ea typeface="HGP創英角ｺﾞｼｯｸUB" pitchFamily="50" charset="-128"/>
              </a:rPr>
              <a:t>【</a:t>
            </a:r>
            <a:r>
              <a:rPr lang="ja-JP" altLang="en-US" sz="2000" dirty="0">
                <a:solidFill>
                  <a:srgbClr val="000000"/>
                </a:solidFill>
                <a:ea typeface="HGP創英角ｺﾞｼｯｸUB" pitchFamily="50" charset="-128"/>
              </a:rPr>
              <a:t>要件２</a:t>
            </a:r>
            <a:r>
              <a:rPr lang="en-US" altLang="ja-JP" sz="2000" dirty="0">
                <a:solidFill>
                  <a:srgbClr val="000000"/>
                </a:solidFill>
                <a:ea typeface="HGP創英角ｺﾞｼｯｸUB" pitchFamily="50" charset="-128"/>
              </a:rPr>
              <a:t>】</a:t>
            </a:r>
            <a:r>
              <a:rPr lang="ja-JP" altLang="en-US" sz="2000" dirty="0">
                <a:solidFill>
                  <a:srgbClr val="000000"/>
                </a:solidFill>
                <a:ea typeface="HGP創英角ｺﾞｼｯｸUB" pitchFamily="50" charset="-128"/>
              </a:rPr>
              <a:t>従業員のビジネス・リテラシーの理解促進</a:t>
            </a:r>
          </a:p>
          <a:p>
            <a:pPr>
              <a:lnSpc>
                <a:spcPct val="150000"/>
              </a:lnSpc>
              <a:defRPr/>
            </a:pPr>
            <a:r>
              <a:rPr lang="en-US" altLang="ja-JP" sz="2000" dirty="0">
                <a:solidFill>
                  <a:srgbClr val="000000"/>
                </a:solidFill>
                <a:ea typeface="HGP創英角ｺﾞｼｯｸUB" pitchFamily="50" charset="-128"/>
              </a:rPr>
              <a:t>【</a:t>
            </a:r>
            <a:r>
              <a:rPr lang="ja-JP" altLang="en-US" sz="2000" dirty="0">
                <a:solidFill>
                  <a:srgbClr val="000000"/>
                </a:solidFill>
                <a:ea typeface="HGP創英角ｺﾞｼｯｸUB" pitchFamily="50" charset="-128"/>
              </a:rPr>
              <a:t>要件３</a:t>
            </a:r>
            <a:r>
              <a:rPr lang="en-US" altLang="ja-JP" sz="2000" dirty="0">
                <a:solidFill>
                  <a:srgbClr val="000000"/>
                </a:solidFill>
                <a:ea typeface="HGP創英角ｺﾞｼｯｸUB" pitchFamily="50" charset="-128"/>
              </a:rPr>
              <a:t>】</a:t>
            </a:r>
            <a:r>
              <a:rPr lang="ja-JP" altLang="en-US" sz="2000" dirty="0">
                <a:solidFill>
                  <a:srgbClr val="000000"/>
                </a:solidFill>
                <a:ea typeface="HGP創英角ｺﾞｼｯｸUB" pitchFamily="50" charset="-128"/>
              </a:rPr>
              <a:t>現場への意思決定の権限委譲、エンパワーメント</a:t>
            </a:r>
          </a:p>
          <a:p>
            <a:pPr>
              <a:lnSpc>
                <a:spcPct val="150000"/>
              </a:lnSpc>
              <a:defRPr/>
            </a:pPr>
            <a:r>
              <a:rPr lang="en-US" altLang="ja-JP" sz="2000" dirty="0">
                <a:solidFill>
                  <a:srgbClr val="000000"/>
                </a:solidFill>
                <a:ea typeface="HGP創英角ｺﾞｼｯｸUB" pitchFamily="50" charset="-128"/>
              </a:rPr>
              <a:t>【</a:t>
            </a:r>
            <a:r>
              <a:rPr lang="ja-JP" altLang="en-US" sz="2000" dirty="0">
                <a:solidFill>
                  <a:srgbClr val="000000"/>
                </a:solidFill>
                <a:ea typeface="HGP創英角ｺﾞｼｯｸUB" pitchFamily="50" charset="-128"/>
              </a:rPr>
              <a:t>要件４</a:t>
            </a:r>
            <a:r>
              <a:rPr lang="en-US" altLang="ja-JP" sz="2000" dirty="0">
                <a:solidFill>
                  <a:srgbClr val="000000"/>
                </a:solidFill>
                <a:ea typeface="HGP創英角ｺﾞｼｯｸUB" pitchFamily="50" charset="-128"/>
              </a:rPr>
              <a:t>】</a:t>
            </a:r>
            <a:r>
              <a:rPr lang="ja-JP" altLang="en-US" sz="2000" dirty="0">
                <a:solidFill>
                  <a:srgbClr val="000000"/>
                </a:solidFill>
                <a:ea typeface="HGP創英角ｺﾞｼｯｸUB" pitchFamily="50" charset="-128"/>
              </a:rPr>
              <a:t>成功報酬</a:t>
            </a:r>
          </a:p>
        </p:txBody>
      </p:sp>
      <p:sp>
        <p:nvSpPr>
          <p:cNvPr id="50185" name="Rectangle 8"/>
          <p:cNvSpPr>
            <a:spLocks noChangeArrowheads="1"/>
          </p:cNvSpPr>
          <p:nvPr/>
        </p:nvSpPr>
        <p:spPr bwMode="auto">
          <a:xfrm>
            <a:off x="576263" y="5627688"/>
            <a:ext cx="8104187" cy="717550"/>
          </a:xfrm>
          <a:prstGeom prst="rect">
            <a:avLst/>
          </a:prstGeom>
          <a:noFill/>
          <a:ln w="2857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lang="ja-JP" altLang="en-US" sz="1800" smtClean="0">
                <a:solidFill>
                  <a:srgbClr val="000000"/>
                </a:solidFill>
                <a:ea typeface="HGP創英角ｺﾞｼｯｸUB" pitchFamily="50" charset="-128"/>
              </a:rPr>
              <a:t>ケース：サウスウェスト航空、ＳＲＣ社、</a:t>
            </a:r>
            <a:r>
              <a:rPr lang="en-US" altLang="ja-JP" sz="1800" smtClean="0">
                <a:solidFill>
                  <a:srgbClr val="000000"/>
                </a:solidFill>
                <a:latin typeface="HGP創英角ｺﾞｼｯｸUB" pitchFamily="50" charset="-128"/>
                <a:ea typeface="HGP創英角ｺﾞｼｯｸUB" pitchFamily="50" charset="-128"/>
              </a:rPr>
              <a:t>Phelps Country Bank</a:t>
            </a:r>
            <a:r>
              <a:rPr lang="ja-JP" altLang="en-US" sz="1800" smtClean="0">
                <a:solidFill>
                  <a:srgbClr val="000000"/>
                </a:solidFill>
                <a:latin typeface="HGP創英角ｺﾞｼｯｸUB" pitchFamily="50" charset="-128"/>
                <a:ea typeface="HGP創英角ｺﾞｼｯｸUB" pitchFamily="50" charset="-128"/>
              </a:rPr>
              <a:t>、三州製菓など</a:t>
            </a:r>
          </a:p>
        </p:txBody>
      </p:sp>
      <p:sp>
        <p:nvSpPr>
          <p:cNvPr id="51209" name="スライド番号プレースホルダ 3"/>
          <p:cNvSpPr>
            <a:spLocks noGrp="1"/>
          </p:cNvSpPr>
          <p:nvPr>
            <p:ph type="sldNum" sz="quarter" idx="10"/>
          </p:nvPr>
        </p:nvSpPr>
        <p:spPr>
          <a:xfrm>
            <a:off x="8588375" y="6643688"/>
            <a:ext cx="555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FontTx/>
              <a:buNone/>
            </a:pPr>
            <a:fld id="{85DB573F-3D2B-4EF6-A9B6-BB4EAB5203F5}" type="slidenum">
              <a:rPr lang="en-US" altLang="ja-JP" sz="1100" smtClean="0">
                <a:solidFill>
                  <a:srgbClr val="000000"/>
                </a:solidFill>
              </a:rPr>
              <a:pPr>
                <a:spcBef>
                  <a:spcPct val="0"/>
                </a:spcBef>
                <a:buFontTx/>
                <a:buNone/>
              </a:pPr>
              <a:t>51</a:t>
            </a:fld>
            <a:endParaRPr lang="en-US" altLang="ja-JP" sz="1100" smtClean="0">
              <a:solidFill>
                <a:srgbClr val="000000"/>
              </a:solidFill>
            </a:endParaRPr>
          </a:p>
        </p:txBody>
      </p:sp>
    </p:spTree>
    <p:extLst>
      <p:ext uri="{BB962C8B-B14F-4D97-AF65-F5344CB8AC3E}">
        <p14:creationId xmlns:p14="http://schemas.microsoft.com/office/powerpoint/2010/main" val="2132036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4309"/>
                                        </p:tgtEl>
                                        <p:attrNameLst>
                                          <p:attrName>style.visibility</p:attrName>
                                        </p:attrNameLst>
                                      </p:cBhvr>
                                      <p:to>
                                        <p:strVal val="visible"/>
                                      </p:to>
                                    </p:set>
                                    <p:anim calcmode="lin" valueType="num">
                                      <p:cBhvr additive="base">
                                        <p:cTn id="7" dur="500" fill="hold"/>
                                        <p:tgtEl>
                                          <p:spTgt spid="354309"/>
                                        </p:tgtEl>
                                        <p:attrNameLst>
                                          <p:attrName>ppt_x</p:attrName>
                                        </p:attrNameLst>
                                      </p:cBhvr>
                                      <p:tavLst>
                                        <p:tav tm="0">
                                          <p:val>
                                            <p:strVal val="0-#ppt_w/2"/>
                                          </p:val>
                                        </p:tav>
                                        <p:tav tm="100000">
                                          <p:val>
                                            <p:strVal val="#ppt_x"/>
                                          </p:val>
                                        </p:tav>
                                      </p:tavLst>
                                    </p:anim>
                                    <p:anim calcmode="lin" valueType="num">
                                      <p:cBhvr additive="base">
                                        <p:cTn id="8" dur="500" fill="hold"/>
                                        <p:tgtEl>
                                          <p:spTgt spid="35430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54308"/>
                                        </p:tgtEl>
                                        <p:attrNameLst>
                                          <p:attrName>style.visibility</p:attrName>
                                        </p:attrNameLst>
                                      </p:cBhvr>
                                      <p:to>
                                        <p:strVal val="visible"/>
                                      </p:to>
                                    </p:set>
                                    <p:animEffect transition="in" filter="box(in)">
                                      <p:cBhvr>
                                        <p:cTn id="13" dur="500"/>
                                        <p:tgtEl>
                                          <p:spTgt spid="35430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54310"/>
                                        </p:tgtEl>
                                        <p:attrNameLst>
                                          <p:attrName>style.visibility</p:attrName>
                                        </p:attrNameLst>
                                      </p:cBhvr>
                                      <p:to>
                                        <p:strVal val="visible"/>
                                      </p:to>
                                    </p:set>
                                    <p:anim calcmode="lin" valueType="num">
                                      <p:cBhvr additive="base">
                                        <p:cTn id="18" dur="500" fill="hold"/>
                                        <p:tgtEl>
                                          <p:spTgt spid="354310"/>
                                        </p:tgtEl>
                                        <p:attrNameLst>
                                          <p:attrName>ppt_x</p:attrName>
                                        </p:attrNameLst>
                                      </p:cBhvr>
                                      <p:tavLst>
                                        <p:tav tm="0">
                                          <p:val>
                                            <p:strVal val="0-#ppt_w/2"/>
                                          </p:val>
                                        </p:tav>
                                        <p:tav tm="100000">
                                          <p:val>
                                            <p:strVal val="#ppt_x"/>
                                          </p:val>
                                        </p:tav>
                                      </p:tavLst>
                                    </p:anim>
                                    <p:anim calcmode="lin" valueType="num">
                                      <p:cBhvr additive="base">
                                        <p:cTn id="19" dur="500" fill="hold"/>
                                        <p:tgtEl>
                                          <p:spTgt spid="354310"/>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54311"/>
                                        </p:tgtEl>
                                        <p:attrNameLst>
                                          <p:attrName>style.visibility</p:attrName>
                                        </p:attrNameLst>
                                      </p:cBhvr>
                                      <p:to>
                                        <p:strVal val="visible"/>
                                      </p:to>
                                    </p:set>
                                    <p:animEffect transition="in" filter="box(in)">
                                      <p:cBhvr>
                                        <p:cTn id="24" dur="500"/>
                                        <p:tgtEl>
                                          <p:spTgt spid="3543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0185"/>
                                        </p:tgtEl>
                                        <p:attrNameLst>
                                          <p:attrName>style.visibility</p:attrName>
                                        </p:attrNameLst>
                                      </p:cBhvr>
                                      <p:to>
                                        <p:strVal val="visible"/>
                                      </p:to>
                                    </p:set>
                                    <p:anim calcmode="lin" valueType="num">
                                      <p:cBhvr additive="base">
                                        <p:cTn id="29" dur="500" fill="hold"/>
                                        <p:tgtEl>
                                          <p:spTgt spid="50185"/>
                                        </p:tgtEl>
                                        <p:attrNameLst>
                                          <p:attrName>ppt_x</p:attrName>
                                        </p:attrNameLst>
                                      </p:cBhvr>
                                      <p:tavLst>
                                        <p:tav tm="0">
                                          <p:val>
                                            <p:strVal val="#ppt_x"/>
                                          </p:val>
                                        </p:tav>
                                        <p:tav tm="100000">
                                          <p:val>
                                            <p:strVal val="#ppt_x"/>
                                          </p:val>
                                        </p:tav>
                                      </p:tavLst>
                                    </p:anim>
                                    <p:anim calcmode="lin" valueType="num">
                                      <p:cBhvr additive="base">
                                        <p:cTn id="30" dur="500" fill="hold"/>
                                        <p:tgtEl>
                                          <p:spTgt spid="501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8" grpId="0" animBg="1"/>
      <p:bldP spid="354309" grpId="0" animBg="1" autoUpdateAnimBg="0"/>
      <p:bldP spid="354310" grpId="0" animBg="1" autoUpdateAnimBg="0"/>
      <p:bldP spid="354311" grpId="0" animBg="1"/>
      <p:bldP spid="5018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ChangeArrowheads="1"/>
          </p:cNvSpPr>
          <p:nvPr/>
        </p:nvSpPr>
        <p:spPr bwMode="auto">
          <a:xfrm>
            <a:off x="3249613" y="2708275"/>
            <a:ext cx="2655887" cy="973138"/>
          </a:xfrm>
          <a:prstGeom prst="rect">
            <a:avLst/>
          </a:prstGeom>
          <a:solidFill>
            <a:srgbClr val="FFFF00"/>
          </a:solidFill>
          <a:ln w="38100">
            <a:noFill/>
            <a:miter lim="800000"/>
            <a:headEnd/>
            <a:tailEnd/>
          </a:ln>
          <a:effectLst>
            <a:outerShdw dist="107763" dir="2700000" algn="ctr" rotWithShape="0">
              <a:schemeClr val="bg2">
                <a:alpha val="50000"/>
              </a:schemeClr>
            </a:outerShdw>
          </a:effectLst>
        </p:spPr>
        <p:txBody>
          <a:bodyPr anchor="ctr"/>
          <a:lstStyle/>
          <a:p>
            <a:pPr algn="ctr">
              <a:defRPr/>
            </a:pPr>
            <a:r>
              <a:rPr lang="ja-JP" altLang="en-US" sz="2000" dirty="0" smtClean="0">
                <a:ea typeface="ＭＳ Ｐゴシック" pitchFamily="50" charset="-128"/>
              </a:rPr>
              <a:t>企業価値とは何か？</a:t>
            </a:r>
            <a:endParaRPr lang="ja-JP" altLang="en-US" sz="2000" dirty="0">
              <a:ea typeface="ＭＳ Ｐゴシック" pitchFamily="50" charset="-128"/>
            </a:endParaRPr>
          </a:p>
        </p:txBody>
      </p:sp>
      <p:sp>
        <p:nvSpPr>
          <p:cNvPr id="26628" name="Rectangle 3"/>
          <p:cNvSpPr>
            <a:spLocks noChangeArrowheads="1"/>
          </p:cNvSpPr>
          <p:nvPr/>
        </p:nvSpPr>
        <p:spPr bwMode="auto">
          <a:xfrm>
            <a:off x="0" y="6597650"/>
            <a:ext cx="184150" cy="244475"/>
          </a:xfrm>
          <a:prstGeom prst="rect">
            <a:avLst/>
          </a:prstGeom>
          <a:noFill/>
          <a:ln w="9525">
            <a:noFill/>
            <a:miter lim="800000"/>
            <a:headEnd/>
            <a:tailEnd/>
          </a:ln>
        </p:spPr>
        <p:txBody>
          <a:bodyPr wrap="none">
            <a:spAutoFit/>
          </a:bodyPr>
          <a:lstStyle/>
          <a:p>
            <a:endParaRPr lang="ja-JP" altLang="ja-JP" sz="1000">
              <a:latin typeface="Times New Roman" pitchFamily="18" charset="0"/>
            </a:endParaRPr>
          </a:p>
        </p:txBody>
      </p:sp>
      <p:sp>
        <p:nvSpPr>
          <p:cNvPr id="2" name="スライド番号プレースホルダー 1"/>
          <p:cNvSpPr>
            <a:spLocks noGrp="1"/>
          </p:cNvSpPr>
          <p:nvPr>
            <p:ph type="sldNum" sz="quarter" idx="11"/>
          </p:nvPr>
        </p:nvSpPr>
        <p:spPr>
          <a:xfrm>
            <a:off x="6248400" y="6492875"/>
            <a:ext cx="2895600" cy="365125"/>
          </a:xfrm>
        </p:spPr>
        <p:txBody>
          <a:bodyPr/>
          <a:lstStyle/>
          <a:p>
            <a:pPr algn="r">
              <a:defRPr/>
            </a:pPr>
            <a:fld id="{D35B720F-65A5-4A76-AB08-F23C3677ECBF}" type="slidenum">
              <a:rPr lang="en-US" altLang="ja-JP" smtClean="0"/>
              <a:pPr algn="r">
                <a:defRPr/>
              </a:pPr>
              <a:t>52</a:t>
            </a:fld>
            <a:endParaRPr lang="en-US" altLang="ja-JP"/>
          </a:p>
        </p:txBody>
      </p:sp>
    </p:spTree>
    <p:extLst>
      <p:ext uri="{BB962C8B-B14F-4D97-AF65-F5344CB8AC3E}">
        <p14:creationId xmlns:p14="http://schemas.microsoft.com/office/powerpoint/2010/main" val="14561195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3"/>
          <p:cNvSpPr>
            <a:spLocks noGrp="1"/>
          </p:cNvSpPr>
          <p:nvPr>
            <p:ph type="sldNum" sz="quarter" idx="10"/>
          </p:nvPr>
        </p:nvSpPr>
        <p:spPr>
          <a:xfrm>
            <a:off x="7010400" y="6492875"/>
            <a:ext cx="2133600" cy="365125"/>
          </a:xfrm>
        </p:spPr>
        <p:txBody>
          <a:bodyPr/>
          <a:lstStyle/>
          <a:p>
            <a:pPr algn="r">
              <a:defRPr/>
            </a:pPr>
            <a:fld id="{C50B847E-6113-4DF8-89CB-83A65F7219B1}" type="slidenum">
              <a:rPr lang="en-US" altLang="ja-JP"/>
              <a:pPr algn="r">
                <a:defRPr/>
              </a:pPr>
              <a:t>53</a:t>
            </a:fld>
            <a:endParaRPr lang="en-US" altLang="ja-JP"/>
          </a:p>
        </p:txBody>
      </p:sp>
      <p:sp>
        <p:nvSpPr>
          <p:cNvPr id="72707" name="AutoShape 2"/>
          <p:cNvSpPr>
            <a:spLocks noChangeArrowheads="1"/>
          </p:cNvSpPr>
          <p:nvPr/>
        </p:nvSpPr>
        <p:spPr bwMode="auto">
          <a:xfrm>
            <a:off x="323850" y="836613"/>
            <a:ext cx="8534400" cy="762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800">
              <a:ea typeface="HGP創英角ｺﾞｼｯｸUB" pitchFamily="50" charset="-128"/>
            </a:endParaRPr>
          </a:p>
        </p:txBody>
      </p:sp>
      <p:sp>
        <p:nvSpPr>
          <p:cNvPr id="72708" name="Rectangle 3"/>
          <p:cNvSpPr>
            <a:spLocks noChangeArrowheads="1"/>
          </p:cNvSpPr>
          <p:nvPr/>
        </p:nvSpPr>
        <p:spPr bwMode="auto">
          <a:xfrm>
            <a:off x="684213" y="76200"/>
            <a:ext cx="77739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i="1" dirty="0" smtClean="0">
                <a:solidFill>
                  <a:schemeClr val="tx2"/>
                </a:solidFill>
              </a:rPr>
              <a:t>企業価値とは何か？</a:t>
            </a:r>
            <a:endParaRPr lang="ja-JP" altLang="en-US" i="1" dirty="0">
              <a:solidFill>
                <a:schemeClr val="tx2"/>
              </a:solidFill>
            </a:endParaRPr>
          </a:p>
        </p:txBody>
      </p:sp>
      <p:sp>
        <p:nvSpPr>
          <p:cNvPr id="72709" name="Rectangle 5"/>
          <p:cNvSpPr>
            <a:spLocks noChangeArrowheads="1"/>
          </p:cNvSpPr>
          <p:nvPr/>
        </p:nvSpPr>
        <p:spPr bwMode="auto">
          <a:xfrm>
            <a:off x="0" y="1714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800">
              <a:ea typeface="HGP創英角ｺﾞｼｯｸUB" pitchFamily="50" charset="-128"/>
            </a:endParaRPr>
          </a:p>
        </p:txBody>
      </p:sp>
      <p:sp>
        <p:nvSpPr>
          <p:cNvPr id="2" name="角丸四角形 1"/>
          <p:cNvSpPr/>
          <p:nvPr/>
        </p:nvSpPr>
        <p:spPr>
          <a:xfrm>
            <a:off x="684213" y="2244538"/>
            <a:ext cx="2444469" cy="1082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ステークホルダー価値</a:t>
            </a:r>
            <a:endParaRPr lang="en-US" altLang="ja-JP" dirty="0" smtClean="0"/>
          </a:p>
          <a:p>
            <a:pPr algn="ctr"/>
            <a:r>
              <a:rPr lang="ja-JP" altLang="en-US" dirty="0" smtClean="0"/>
              <a:t>（各ステークホルダーの効用の総和）</a:t>
            </a:r>
            <a:endParaRPr kumimoji="1" lang="ja-JP" altLang="en-US" dirty="0"/>
          </a:p>
        </p:txBody>
      </p:sp>
      <p:sp>
        <p:nvSpPr>
          <p:cNvPr id="8" name="角丸四角形 7"/>
          <p:cNvSpPr/>
          <p:nvPr/>
        </p:nvSpPr>
        <p:spPr>
          <a:xfrm>
            <a:off x="5825483" y="2244538"/>
            <a:ext cx="2444469" cy="1082488"/>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株式時価総額</a:t>
            </a:r>
            <a:endParaRPr kumimoji="1" lang="en-US" altLang="ja-JP" dirty="0" smtClean="0"/>
          </a:p>
          <a:p>
            <a:pPr algn="ctr"/>
            <a:r>
              <a:rPr lang="ja-JP" altLang="en-US" dirty="0" smtClean="0"/>
              <a:t>（将来</a:t>
            </a:r>
            <a:r>
              <a:rPr lang="en-US" altLang="ja-JP" dirty="0" smtClean="0"/>
              <a:t>CF</a:t>
            </a:r>
            <a:r>
              <a:rPr lang="ja-JP" altLang="en-US" dirty="0" smtClean="0"/>
              <a:t>の現在価値）</a:t>
            </a:r>
            <a:endParaRPr kumimoji="1" lang="ja-JP" altLang="en-US" dirty="0"/>
          </a:p>
        </p:txBody>
      </p:sp>
      <p:sp>
        <p:nvSpPr>
          <p:cNvPr id="3" name="下カーブ矢印 2"/>
          <p:cNvSpPr/>
          <p:nvPr/>
        </p:nvSpPr>
        <p:spPr>
          <a:xfrm>
            <a:off x="3114441" y="1758203"/>
            <a:ext cx="2913530" cy="486335"/>
          </a:xfrm>
          <a:prstGeom prst="curvedDownArrow">
            <a:avLst>
              <a:gd name="adj1" fmla="val 50160"/>
              <a:gd name="adj2" fmla="val 102816"/>
              <a:gd name="adj3" fmla="val 36502"/>
            </a:avLst>
          </a:prstGeom>
          <a:gradFill>
            <a:gsLst>
              <a:gs pos="0">
                <a:schemeClr val="bg1">
                  <a:lumMod val="50000"/>
                </a:schemeClr>
              </a:gs>
              <a:gs pos="50000">
                <a:schemeClr val="bg1"/>
              </a:gs>
              <a:gs pos="100000">
                <a:schemeClr val="bg1">
                  <a:lumMod val="5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下カーブ矢印 9"/>
          <p:cNvSpPr/>
          <p:nvPr/>
        </p:nvSpPr>
        <p:spPr>
          <a:xfrm flipH="1" flipV="1">
            <a:off x="3006865" y="3407709"/>
            <a:ext cx="2913530" cy="486335"/>
          </a:xfrm>
          <a:prstGeom prst="curvedDownArrow">
            <a:avLst>
              <a:gd name="adj1" fmla="val 50160"/>
              <a:gd name="adj2" fmla="val 102816"/>
              <a:gd name="adj3" fmla="val 36502"/>
            </a:avLst>
          </a:prstGeom>
          <a:gradFill>
            <a:gsLst>
              <a:gs pos="0">
                <a:schemeClr val="bg1">
                  <a:lumMod val="50000"/>
                </a:schemeClr>
              </a:gs>
              <a:gs pos="50000">
                <a:schemeClr val="bg1"/>
              </a:gs>
              <a:gs pos="100000">
                <a:schemeClr val="bg1">
                  <a:lumMod val="5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円/楕円 3"/>
          <p:cNvSpPr/>
          <p:nvPr/>
        </p:nvSpPr>
        <p:spPr>
          <a:xfrm>
            <a:off x="3643358" y="2305610"/>
            <a:ext cx="1855695" cy="960344"/>
          </a:xfrm>
          <a:prstGeom prst="ellipse">
            <a:avLst/>
          </a:prstGeom>
          <a:solidFill>
            <a:srgbClr val="FFFF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持続的な</a:t>
            </a:r>
            <a:endParaRPr kumimoji="1" lang="en-US" altLang="ja-JP" dirty="0" smtClean="0">
              <a:solidFill>
                <a:schemeClr val="tx1"/>
              </a:solidFill>
            </a:endParaRPr>
          </a:p>
          <a:p>
            <a:pPr algn="ctr"/>
            <a:r>
              <a:rPr kumimoji="1" lang="ja-JP" altLang="en-US" dirty="0" smtClean="0">
                <a:solidFill>
                  <a:schemeClr val="tx1"/>
                </a:solidFill>
              </a:rPr>
              <a:t>価値創造</a:t>
            </a:r>
            <a:endParaRPr kumimoji="1" lang="ja-JP" altLang="en-US" dirty="0">
              <a:solidFill>
                <a:schemeClr val="tx1"/>
              </a:solidFill>
            </a:endParaRPr>
          </a:p>
        </p:txBody>
      </p:sp>
      <p:sp>
        <p:nvSpPr>
          <p:cNvPr id="5" name="左右矢印 4"/>
          <p:cNvSpPr/>
          <p:nvPr/>
        </p:nvSpPr>
        <p:spPr>
          <a:xfrm>
            <a:off x="2405832" y="1219200"/>
            <a:ext cx="4142498" cy="358588"/>
          </a:xfrm>
          <a:prstGeom prst="leftRightArrow">
            <a:avLst/>
          </a:prstGeom>
          <a:gradFill>
            <a:gsLst>
              <a:gs pos="0">
                <a:schemeClr val="bg1">
                  <a:lumMod val="50000"/>
                </a:schemeClr>
              </a:gs>
              <a:gs pos="50000">
                <a:schemeClr val="bg1"/>
              </a:gs>
              <a:gs pos="100000">
                <a:schemeClr val="bg1">
                  <a:lumMod val="50000"/>
                </a:schemeClr>
              </a:gs>
            </a:gsLst>
            <a:lin ang="5400000" scaled="0"/>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407061" y="1219200"/>
            <a:ext cx="998771" cy="369332"/>
          </a:xfrm>
          <a:prstGeom prst="rect">
            <a:avLst/>
          </a:prstGeom>
          <a:noFill/>
        </p:spPr>
        <p:txBody>
          <a:bodyPr wrap="square" rtlCol="0">
            <a:spAutoFit/>
          </a:bodyPr>
          <a:lstStyle/>
          <a:p>
            <a:pPr algn="ctr"/>
            <a:r>
              <a:rPr kumimoji="1" lang="ja-JP" altLang="en-US" dirty="0" smtClean="0"/>
              <a:t>広義</a:t>
            </a:r>
            <a:endParaRPr kumimoji="1" lang="ja-JP" altLang="en-US" dirty="0"/>
          </a:p>
        </p:txBody>
      </p:sp>
      <p:sp>
        <p:nvSpPr>
          <p:cNvPr id="14" name="テキスト ボックス 13"/>
          <p:cNvSpPr txBox="1"/>
          <p:nvPr/>
        </p:nvSpPr>
        <p:spPr>
          <a:xfrm>
            <a:off x="6548331" y="1219200"/>
            <a:ext cx="998771" cy="369332"/>
          </a:xfrm>
          <a:prstGeom prst="rect">
            <a:avLst/>
          </a:prstGeom>
          <a:noFill/>
        </p:spPr>
        <p:txBody>
          <a:bodyPr wrap="square" rtlCol="0">
            <a:spAutoFit/>
          </a:bodyPr>
          <a:lstStyle/>
          <a:p>
            <a:pPr algn="ctr"/>
            <a:r>
              <a:rPr lang="ja-JP" altLang="en-US" dirty="0"/>
              <a:t>狭義</a:t>
            </a:r>
            <a:endParaRPr kumimoji="1" lang="ja-JP" altLang="en-US" dirty="0"/>
          </a:p>
        </p:txBody>
      </p:sp>
      <p:sp>
        <p:nvSpPr>
          <p:cNvPr id="9" name="正方形/長方形 8"/>
          <p:cNvSpPr/>
          <p:nvPr/>
        </p:nvSpPr>
        <p:spPr>
          <a:xfrm>
            <a:off x="493059" y="4303058"/>
            <a:ext cx="8113059" cy="229496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anose="05000000000000000000" pitchFamily="2" charset="2"/>
              <a:buChar char="ü"/>
            </a:pPr>
            <a:r>
              <a:rPr kumimoji="1" lang="ja-JP" altLang="en-US" dirty="0" smtClean="0">
                <a:solidFill>
                  <a:schemeClr val="tx1"/>
                </a:solidFill>
              </a:rPr>
              <a:t>日本企業の多くは、「広義」の企業価値を重視してきた。それが日本企業のイノベーション力や高い品質、ホスピタリティー、モノづくりの力に結びついてきた側面もあるが、一方で「狭義」の企業価値を軽視してきたことが、グローバル市場での競争プレゼンスの低下に結びついている可能性がある。</a:t>
            </a:r>
            <a:endParaRPr kumimoji="1" lang="en-US" altLang="ja-JP" dirty="0" smtClean="0">
              <a:solidFill>
                <a:schemeClr val="tx1"/>
              </a:solidFill>
            </a:endParaRPr>
          </a:p>
          <a:p>
            <a:pPr marL="285750" indent="-285750">
              <a:buFont typeface="Wingdings" panose="05000000000000000000" pitchFamily="2" charset="2"/>
              <a:buChar char="ü"/>
            </a:pPr>
            <a:r>
              <a:rPr kumimoji="1" lang="ja-JP" altLang="en-US" dirty="0" smtClean="0">
                <a:solidFill>
                  <a:schemeClr val="tx1"/>
                </a:solidFill>
              </a:rPr>
              <a:t>短期的には両者は矛盾することもあるが、中長期的には合致するケースも多いのではないか？</a:t>
            </a:r>
            <a:endParaRPr kumimoji="1" lang="en-US" altLang="ja-JP" dirty="0" smtClean="0">
              <a:solidFill>
                <a:schemeClr val="tx1"/>
              </a:solidFill>
            </a:endParaRPr>
          </a:p>
          <a:p>
            <a:pPr marL="285750" indent="-285750">
              <a:buFont typeface="Wingdings" panose="05000000000000000000" pitchFamily="2" charset="2"/>
              <a:buChar char="ü"/>
            </a:pPr>
            <a:r>
              <a:rPr kumimoji="1" lang="ja-JP" altLang="en-US" dirty="0" smtClean="0">
                <a:solidFill>
                  <a:schemeClr val="tx1"/>
                </a:solidFill>
              </a:rPr>
              <a:t>他社では必ずしも効率的に実践できない社会的な課題を克服するのが企業の役割。</a:t>
            </a:r>
            <a:endParaRPr kumimoji="1" lang="ja-JP" altLang="en-US" dirty="0">
              <a:solidFill>
                <a:schemeClr val="tx1"/>
              </a:solidFill>
            </a:endParaRPr>
          </a:p>
        </p:txBody>
      </p:sp>
    </p:spTree>
    <p:extLst>
      <p:ext uri="{BB962C8B-B14F-4D97-AF65-F5344CB8AC3E}">
        <p14:creationId xmlns:p14="http://schemas.microsoft.com/office/powerpoint/2010/main" val="30953894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企業</a:t>
            </a:r>
            <a:r>
              <a:rPr lang="ja-JP" altLang="en-US" sz="2400" dirty="0" smtClean="0"/>
              <a:t>価値</a:t>
            </a:r>
            <a:r>
              <a:rPr lang="ja-JP" altLang="en-US" sz="2400" dirty="0"/>
              <a:t>とは何</a:t>
            </a:r>
            <a:r>
              <a:rPr lang="ja-JP" altLang="en-US" sz="2400" dirty="0" smtClean="0"/>
              <a:t>か（</a:t>
            </a:r>
            <a:r>
              <a:rPr lang="en-US" altLang="ja-JP" sz="2400" dirty="0" smtClean="0"/>
              <a:t>1</a:t>
            </a:r>
            <a:r>
              <a:rPr lang="ja-JP" altLang="en-US" sz="2400" dirty="0" smtClean="0"/>
              <a:t>）</a:t>
            </a:r>
            <a:endParaRPr kumimoji="1" lang="ja-JP" altLang="en-US" sz="2400" dirty="0"/>
          </a:p>
        </p:txBody>
      </p:sp>
      <p:sp>
        <p:nvSpPr>
          <p:cNvPr id="4" name="スライド番号プレースホルダー 3"/>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54</a:t>
            </a:fld>
            <a:endParaRPr lang="en-US" altLang="ja-JP">
              <a:solidFill>
                <a:srgbClr val="000000"/>
              </a:solidFill>
            </a:endParaRPr>
          </a:p>
        </p:txBody>
      </p:sp>
      <p:cxnSp>
        <p:nvCxnSpPr>
          <p:cNvPr id="8" name="直線矢印コネクタ 7"/>
          <p:cNvCxnSpPr/>
          <p:nvPr/>
        </p:nvCxnSpPr>
        <p:spPr>
          <a:xfrm flipV="1">
            <a:off x="1685364" y="2070847"/>
            <a:ext cx="0" cy="29942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1685364" y="5065059"/>
            <a:ext cx="554915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805952" y="2483224"/>
            <a:ext cx="484094" cy="2581835"/>
          </a:xfrm>
          <a:prstGeom prst="rect">
            <a:avLst/>
          </a:prstGeom>
          <a:solidFill>
            <a:srgbClr val="99CCFF"/>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22729" y="1076088"/>
            <a:ext cx="8214368" cy="369332"/>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a:solidFill>
              <a:srgbClr val="FF6600"/>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現在の</a:t>
            </a:r>
            <a:r>
              <a:rPr lang="en-US" altLang="ja-JP" dirty="0" smtClean="0">
                <a:solidFill>
                  <a:srgbClr val="000000"/>
                </a:solidFill>
                <a:latin typeface="Times New Roman" panose="02020603050405020304" pitchFamily="18" charset="0"/>
                <a:cs typeface="Times New Roman" panose="02020603050405020304" pitchFamily="18" charset="0"/>
              </a:rPr>
              <a:t>100</a:t>
            </a:r>
            <a:r>
              <a:rPr lang="ja-JP" altLang="en-US" dirty="0" smtClean="0">
                <a:solidFill>
                  <a:srgbClr val="000000"/>
                </a:solidFill>
                <a:latin typeface="Times New Roman" panose="02020603050405020304" pitchFamily="18" charset="0"/>
                <a:cs typeface="Times New Roman" panose="02020603050405020304" pitchFamily="18" charset="0"/>
              </a:rPr>
              <a:t>億円と</a:t>
            </a:r>
            <a:r>
              <a:rPr lang="en-US" altLang="ja-JP" dirty="0" smtClean="0">
                <a:solidFill>
                  <a:srgbClr val="000000"/>
                </a:solidFill>
                <a:latin typeface="Times New Roman" panose="02020603050405020304" pitchFamily="18" charset="0"/>
                <a:cs typeface="Times New Roman" panose="02020603050405020304" pitchFamily="18" charset="0"/>
              </a:rPr>
              <a:t>1</a:t>
            </a:r>
            <a:r>
              <a:rPr lang="ja-JP" altLang="en-US" dirty="0" smtClean="0">
                <a:solidFill>
                  <a:srgbClr val="000000"/>
                </a:solidFill>
                <a:latin typeface="Times New Roman" panose="02020603050405020304" pitchFamily="18" charset="0"/>
                <a:cs typeface="Times New Roman" panose="02020603050405020304" pitchFamily="18" charset="0"/>
              </a:rPr>
              <a:t>年後の</a:t>
            </a:r>
            <a:r>
              <a:rPr lang="en-US" altLang="ja-JP" dirty="0" smtClean="0">
                <a:solidFill>
                  <a:srgbClr val="000000"/>
                </a:solidFill>
                <a:latin typeface="Times New Roman" panose="02020603050405020304" pitchFamily="18" charset="0"/>
                <a:cs typeface="Times New Roman" panose="02020603050405020304" pitchFamily="18" charset="0"/>
              </a:rPr>
              <a:t>100</a:t>
            </a:r>
            <a:r>
              <a:rPr lang="ja-JP" altLang="en-US" dirty="0" smtClean="0">
                <a:solidFill>
                  <a:srgbClr val="000000"/>
                </a:solidFill>
                <a:latin typeface="Times New Roman" panose="02020603050405020304" pitchFamily="18" charset="0"/>
                <a:cs typeface="Times New Roman" panose="02020603050405020304" pitchFamily="18" charset="0"/>
              </a:rPr>
              <a:t>億円は同じ価値か？</a:t>
            </a:r>
            <a:endParaRPr lang="ja-JP" altLang="en-US" dirty="0">
              <a:solidFill>
                <a:srgbClr val="000000"/>
              </a:solidFill>
              <a:latin typeface="Times New Roman" panose="02020603050405020304" pitchFamily="18" charset="0"/>
              <a:cs typeface="Times New Roman" panose="02020603050405020304" pitchFamily="18" charset="0"/>
            </a:endParaRPr>
          </a:p>
        </p:txBody>
      </p:sp>
      <p:sp>
        <p:nvSpPr>
          <p:cNvPr id="13" name="正方形/長方形 12"/>
          <p:cNvSpPr/>
          <p:nvPr/>
        </p:nvSpPr>
        <p:spPr>
          <a:xfrm>
            <a:off x="5244352" y="2483223"/>
            <a:ext cx="484094" cy="2581835"/>
          </a:xfrm>
          <a:prstGeom prst="rect">
            <a:avLst/>
          </a:prstGeom>
          <a:solidFill>
            <a:srgbClr val="99CCFF"/>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弧 14"/>
          <p:cNvSpPr/>
          <p:nvPr/>
        </p:nvSpPr>
        <p:spPr>
          <a:xfrm>
            <a:off x="3227296" y="2483224"/>
            <a:ext cx="376518" cy="2581836"/>
          </a:xfrm>
          <a:prstGeom prst="arc">
            <a:avLst>
              <a:gd name="adj1" fmla="val 16200000"/>
              <a:gd name="adj2" fmla="val 54373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3747247" y="3567953"/>
            <a:ext cx="1156447" cy="369332"/>
          </a:xfrm>
          <a:prstGeom prst="rect">
            <a:avLst/>
          </a:prstGeom>
          <a:noFill/>
        </p:spPr>
        <p:txBody>
          <a:bodyPr wrap="square" rtlCol="0">
            <a:spAutoFit/>
          </a:bodyPr>
          <a:lstStyle/>
          <a:p>
            <a:r>
              <a:rPr kumimoji="1" lang="en-US" altLang="ja-JP" dirty="0" smtClean="0"/>
              <a:t>100</a:t>
            </a:r>
            <a:r>
              <a:rPr kumimoji="1" lang="ja-JP" altLang="en-US" dirty="0" smtClean="0"/>
              <a:t>億円</a:t>
            </a:r>
            <a:endParaRPr kumimoji="1" lang="ja-JP" altLang="en-US" dirty="0"/>
          </a:p>
        </p:txBody>
      </p:sp>
      <p:sp>
        <p:nvSpPr>
          <p:cNvPr id="17" name="円弧 16"/>
          <p:cNvSpPr/>
          <p:nvPr/>
        </p:nvSpPr>
        <p:spPr>
          <a:xfrm>
            <a:off x="5916707" y="2472481"/>
            <a:ext cx="376518" cy="2581836"/>
          </a:xfrm>
          <a:prstGeom prst="arc">
            <a:avLst>
              <a:gd name="adj1" fmla="val 16200000"/>
              <a:gd name="adj2" fmla="val 54373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6436658" y="3557210"/>
            <a:ext cx="1156447" cy="369332"/>
          </a:xfrm>
          <a:prstGeom prst="rect">
            <a:avLst/>
          </a:prstGeom>
          <a:noFill/>
        </p:spPr>
        <p:txBody>
          <a:bodyPr wrap="square" rtlCol="0">
            <a:spAutoFit/>
          </a:bodyPr>
          <a:lstStyle/>
          <a:p>
            <a:r>
              <a:rPr kumimoji="1" lang="en-US" altLang="ja-JP" dirty="0" smtClean="0"/>
              <a:t>100</a:t>
            </a:r>
            <a:r>
              <a:rPr kumimoji="1" lang="ja-JP" altLang="en-US" dirty="0" smtClean="0"/>
              <a:t>億円</a:t>
            </a:r>
            <a:endParaRPr kumimoji="1" lang="ja-JP" altLang="en-US" dirty="0"/>
          </a:p>
        </p:txBody>
      </p:sp>
      <p:grpSp>
        <p:nvGrpSpPr>
          <p:cNvPr id="27" name="グループ化 26"/>
          <p:cNvGrpSpPr/>
          <p:nvPr/>
        </p:nvGrpSpPr>
        <p:grpSpPr>
          <a:xfrm>
            <a:off x="5244352" y="2113892"/>
            <a:ext cx="2348752" cy="369332"/>
            <a:chOff x="5244352" y="2113892"/>
            <a:chExt cx="2348752" cy="369332"/>
          </a:xfrm>
        </p:grpSpPr>
        <p:sp>
          <p:nvSpPr>
            <p:cNvPr id="14" name="正方形/長方形 13"/>
            <p:cNvSpPr/>
            <p:nvPr/>
          </p:nvSpPr>
          <p:spPr>
            <a:xfrm>
              <a:off x="5244352" y="2178422"/>
              <a:ext cx="484094" cy="304801"/>
            </a:xfrm>
            <a:prstGeom prst="rect">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弧 18"/>
            <p:cNvSpPr/>
            <p:nvPr/>
          </p:nvSpPr>
          <p:spPr>
            <a:xfrm>
              <a:off x="5916707" y="2178421"/>
              <a:ext cx="376518" cy="295837"/>
            </a:xfrm>
            <a:prstGeom prst="arc">
              <a:avLst>
                <a:gd name="adj1" fmla="val 16200000"/>
                <a:gd name="adj2" fmla="val 54373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p:cNvSpPr txBox="1"/>
            <p:nvPr/>
          </p:nvSpPr>
          <p:spPr>
            <a:xfrm>
              <a:off x="6436657" y="2113892"/>
              <a:ext cx="1156447" cy="369332"/>
            </a:xfrm>
            <a:prstGeom prst="rect">
              <a:avLst/>
            </a:prstGeom>
            <a:noFill/>
          </p:spPr>
          <p:txBody>
            <a:bodyPr wrap="square" rtlCol="0">
              <a:spAutoFit/>
            </a:bodyPr>
            <a:lstStyle/>
            <a:p>
              <a:r>
                <a:rPr kumimoji="1" lang="en-US" altLang="ja-JP" dirty="0" smtClean="0"/>
                <a:t>1</a:t>
              </a:r>
              <a:r>
                <a:rPr kumimoji="1" lang="ja-JP" altLang="en-US" dirty="0" smtClean="0"/>
                <a:t>億円</a:t>
              </a:r>
              <a:endParaRPr kumimoji="1" lang="ja-JP" altLang="en-US" dirty="0"/>
            </a:p>
          </p:txBody>
        </p:sp>
      </p:grpSp>
      <p:grpSp>
        <p:nvGrpSpPr>
          <p:cNvPr id="26" name="グループ化 25"/>
          <p:cNvGrpSpPr/>
          <p:nvPr/>
        </p:nvGrpSpPr>
        <p:grpSpPr>
          <a:xfrm>
            <a:off x="3146611" y="1744560"/>
            <a:ext cx="2339788" cy="738664"/>
            <a:chOff x="3146611" y="1744560"/>
            <a:chExt cx="2339788" cy="738664"/>
          </a:xfrm>
        </p:grpSpPr>
        <p:sp>
          <p:nvSpPr>
            <p:cNvPr id="21" name="テキスト ボックス 20"/>
            <p:cNvSpPr txBox="1"/>
            <p:nvPr/>
          </p:nvSpPr>
          <p:spPr>
            <a:xfrm>
              <a:off x="3146611" y="1744560"/>
              <a:ext cx="2339788" cy="369332"/>
            </a:xfrm>
            <a:prstGeom prst="rect">
              <a:avLst/>
            </a:prstGeom>
            <a:noFill/>
          </p:spPr>
          <p:txBody>
            <a:bodyPr wrap="square" rtlCol="0">
              <a:spAutoFit/>
            </a:bodyPr>
            <a:lstStyle/>
            <a:p>
              <a:r>
                <a:rPr lang="ja-JP" altLang="en-US" dirty="0" smtClean="0"/>
                <a:t>無リスク利子率</a:t>
              </a:r>
              <a:r>
                <a:rPr lang="en-US" altLang="ja-JP" dirty="0" smtClean="0"/>
                <a:t>=1%</a:t>
              </a:r>
              <a:endParaRPr kumimoji="1" lang="ja-JP" altLang="en-US" dirty="0"/>
            </a:p>
          </p:txBody>
        </p:sp>
        <p:cxnSp>
          <p:nvCxnSpPr>
            <p:cNvPr id="23" name="直線矢印コネクタ 22"/>
            <p:cNvCxnSpPr/>
            <p:nvPr/>
          </p:nvCxnSpPr>
          <p:spPr>
            <a:xfrm flipV="1">
              <a:off x="3747247" y="2298559"/>
              <a:ext cx="1272988" cy="184665"/>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p:nvGrpSpPr>
        <p:grpSpPr>
          <a:xfrm>
            <a:off x="7306228" y="2178422"/>
            <a:ext cx="1627098" cy="2886639"/>
            <a:chOff x="7306228" y="2178422"/>
            <a:chExt cx="1627098" cy="2886639"/>
          </a:xfrm>
        </p:grpSpPr>
        <p:sp>
          <p:nvSpPr>
            <p:cNvPr id="28" name="円弧 27"/>
            <p:cNvSpPr/>
            <p:nvPr/>
          </p:nvSpPr>
          <p:spPr>
            <a:xfrm>
              <a:off x="7306228" y="2178422"/>
              <a:ext cx="376518" cy="2886639"/>
            </a:xfrm>
            <a:prstGeom prst="arc">
              <a:avLst>
                <a:gd name="adj1" fmla="val 16200000"/>
                <a:gd name="adj2" fmla="val 54373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p:cNvSpPr txBox="1"/>
            <p:nvPr/>
          </p:nvSpPr>
          <p:spPr>
            <a:xfrm>
              <a:off x="7776879" y="3472935"/>
              <a:ext cx="1156447" cy="369332"/>
            </a:xfrm>
            <a:prstGeom prst="rect">
              <a:avLst/>
            </a:prstGeom>
            <a:noFill/>
          </p:spPr>
          <p:txBody>
            <a:bodyPr wrap="square" rtlCol="0">
              <a:spAutoFit/>
            </a:bodyPr>
            <a:lstStyle/>
            <a:p>
              <a:r>
                <a:rPr kumimoji="1" lang="en-US" altLang="ja-JP" dirty="0" smtClean="0"/>
                <a:t>101</a:t>
              </a:r>
              <a:r>
                <a:rPr kumimoji="1" lang="ja-JP" altLang="en-US" dirty="0" smtClean="0"/>
                <a:t>億円</a:t>
              </a:r>
              <a:endParaRPr kumimoji="1" lang="ja-JP" altLang="en-US" dirty="0"/>
            </a:p>
          </p:txBody>
        </p:sp>
      </p:grpSp>
      <p:sp>
        <p:nvSpPr>
          <p:cNvPr id="30" name="テキスト ボックス 29"/>
          <p:cNvSpPr txBox="1"/>
          <p:nvPr/>
        </p:nvSpPr>
        <p:spPr>
          <a:xfrm>
            <a:off x="2528045" y="5154706"/>
            <a:ext cx="1039908" cy="369332"/>
          </a:xfrm>
          <a:prstGeom prst="rect">
            <a:avLst/>
          </a:prstGeom>
          <a:noFill/>
        </p:spPr>
        <p:txBody>
          <a:bodyPr wrap="square" rtlCol="0">
            <a:spAutoFit/>
          </a:bodyPr>
          <a:lstStyle/>
          <a:p>
            <a:pPr algn="ctr"/>
            <a:r>
              <a:rPr kumimoji="1" lang="en-US" altLang="ja-JP" dirty="0" smtClean="0"/>
              <a:t>t</a:t>
            </a:r>
            <a:r>
              <a:rPr kumimoji="1" lang="ja-JP" altLang="en-US" dirty="0" smtClean="0"/>
              <a:t>年度</a:t>
            </a:r>
            <a:endParaRPr kumimoji="1" lang="ja-JP" altLang="en-US" dirty="0"/>
          </a:p>
        </p:txBody>
      </p:sp>
      <p:sp>
        <p:nvSpPr>
          <p:cNvPr id="31" name="テキスト ボックス 30"/>
          <p:cNvSpPr txBox="1"/>
          <p:nvPr/>
        </p:nvSpPr>
        <p:spPr>
          <a:xfrm>
            <a:off x="4966445" y="5142149"/>
            <a:ext cx="1039908" cy="369332"/>
          </a:xfrm>
          <a:prstGeom prst="rect">
            <a:avLst/>
          </a:prstGeom>
          <a:noFill/>
        </p:spPr>
        <p:txBody>
          <a:bodyPr wrap="square" rtlCol="0">
            <a:spAutoFit/>
          </a:bodyPr>
          <a:lstStyle/>
          <a:p>
            <a:pPr algn="ctr"/>
            <a:r>
              <a:rPr kumimoji="1" lang="en-US" altLang="ja-JP" dirty="0" smtClean="0"/>
              <a:t>t+1</a:t>
            </a:r>
            <a:r>
              <a:rPr kumimoji="1" lang="ja-JP" altLang="en-US" dirty="0" smtClean="0"/>
              <a:t>年度</a:t>
            </a:r>
            <a:endParaRPr kumimoji="1" lang="ja-JP" altLang="en-US" dirty="0"/>
          </a:p>
        </p:txBody>
      </p:sp>
      <p:sp>
        <p:nvSpPr>
          <p:cNvPr id="33" name="正方形/長方形 32"/>
          <p:cNvSpPr/>
          <p:nvPr/>
        </p:nvSpPr>
        <p:spPr>
          <a:xfrm>
            <a:off x="352756" y="5809452"/>
            <a:ext cx="8214368" cy="369332"/>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a:solidFill>
              <a:srgbClr val="FF6600"/>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無リスク利子率が</a:t>
            </a:r>
            <a:r>
              <a:rPr lang="en-US" altLang="ja-JP" dirty="0" smtClean="0">
                <a:solidFill>
                  <a:srgbClr val="000000"/>
                </a:solidFill>
                <a:latin typeface="Times New Roman" panose="02020603050405020304" pitchFamily="18" charset="0"/>
                <a:cs typeface="Times New Roman" panose="02020603050405020304" pitchFamily="18" charset="0"/>
              </a:rPr>
              <a:t>1%</a:t>
            </a:r>
            <a:r>
              <a:rPr lang="ja-JP" altLang="en-US" dirty="0" smtClean="0">
                <a:solidFill>
                  <a:srgbClr val="000000"/>
                </a:solidFill>
                <a:latin typeface="Times New Roman" panose="02020603050405020304" pitchFamily="18" charset="0"/>
                <a:cs typeface="Times New Roman" panose="02020603050405020304" pitchFamily="18" charset="0"/>
              </a:rPr>
              <a:t>の場合、</a:t>
            </a:r>
            <a:r>
              <a:rPr lang="ja-JP" altLang="en-US" dirty="0" err="1" smtClean="0">
                <a:solidFill>
                  <a:srgbClr val="000000"/>
                </a:solidFill>
                <a:latin typeface="Times New Roman" panose="02020603050405020304" pitchFamily="18" charset="0"/>
                <a:cs typeface="Times New Roman" panose="02020603050405020304" pitchFamily="18" charset="0"/>
              </a:rPr>
              <a:t>ｔ</a:t>
            </a:r>
            <a:r>
              <a:rPr lang="ja-JP" altLang="en-US" dirty="0" smtClean="0">
                <a:solidFill>
                  <a:srgbClr val="000000"/>
                </a:solidFill>
                <a:latin typeface="Times New Roman" panose="02020603050405020304" pitchFamily="18" charset="0"/>
                <a:cs typeface="Times New Roman" panose="02020603050405020304" pitchFamily="18" charset="0"/>
              </a:rPr>
              <a:t>年度の</a:t>
            </a:r>
            <a:r>
              <a:rPr lang="en-US" altLang="ja-JP" dirty="0" smtClean="0">
                <a:solidFill>
                  <a:srgbClr val="000000"/>
                </a:solidFill>
                <a:latin typeface="Times New Roman" panose="02020603050405020304" pitchFamily="18" charset="0"/>
                <a:cs typeface="Times New Roman" panose="02020603050405020304" pitchFamily="18" charset="0"/>
              </a:rPr>
              <a:t>100</a:t>
            </a:r>
            <a:r>
              <a:rPr lang="ja-JP" altLang="en-US" dirty="0" smtClean="0">
                <a:solidFill>
                  <a:srgbClr val="000000"/>
                </a:solidFill>
                <a:latin typeface="Times New Roman" panose="02020603050405020304" pitchFamily="18" charset="0"/>
                <a:cs typeface="Times New Roman" panose="02020603050405020304" pitchFamily="18" charset="0"/>
              </a:rPr>
              <a:t>億円＝</a:t>
            </a:r>
            <a:r>
              <a:rPr lang="en-US" altLang="ja-JP" dirty="0" smtClean="0">
                <a:solidFill>
                  <a:srgbClr val="000000"/>
                </a:solidFill>
                <a:latin typeface="Times New Roman" panose="02020603050405020304" pitchFamily="18" charset="0"/>
                <a:cs typeface="Times New Roman" panose="02020603050405020304" pitchFamily="18" charset="0"/>
              </a:rPr>
              <a:t>t+1</a:t>
            </a:r>
            <a:r>
              <a:rPr lang="ja-JP" altLang="en-US" dirty="0" smtClean="0">
                <a:solidFill>
                  <a:srgbClr val="000000"/>
                </a:solidFill>
                <a:latin typeface="Times New Roman" panose="02020603050405020304" pitchFamily="18" charset="0"/>
                <a:cs typeface="Times New Roman" panose="02020603050405020304" pitchFamily="18" charset="0"/>
              </a:rPr>
              <a:t>年度の</a:t>
            </a:r>
            <a:r>
              <a:rPr lang="en-US" altLang="ja-JP" dirty="0" smtClean="0">
                <a:solidFill>
                  <a:srgbClr val="000000"/>
                </a:solidFill>
                <a:latin typeface="Times New Roman" panose="02020603050405020304" pitchFamily="18" charset="0"/>
                <a:cs typeface="Times New Roman" panose="02020603050405020304" pitchFamily="18" charset="0"/>
              </a:rPr>
              <a:t>101</a:t>
            </a:r>
            <a:r>
              <a:rPr lang="ja-JP" altLang="en-US" dirty="0" smtClean="0">
                <a:solidFill>
                  <a:srgbClr val="000000"/>
                </a:solidFill>
                <a:latin typeface="Times New Roman" panose="02020603050405020304" pitchFamily="18" charset="0"/>
                <a:cs typeface="Times New Roman" panose="02020603050405020304" pitchFamily="18" charset="0"/>
              </a:rPr>
              <a:t>億円</a:t>
            </a:r>
            <a:endParaRPr lang="ja-JP" alt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45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企業</a:t>
            </a:r>
            <a:r>
              <a:rPr lang="ja-JP" altLang="en-US" sz="2400" dirty="0" smtClean="0"/>
              <a:t>価値</a:t>
            </a:r>
            <a:r>
              <a:rPr lang="ja-JP" altLang="en-US" sz="2400" dirty="0"/>
              <a:t>とは何</a:t>
            </a:r>
            <a:r>
              <a:rPr lang="ja-JP" altLang="en-US" sz="2400" dirty="0" smtClean="0"/>
              <a:t>か（</a:t>
            </a:r>
            <a:r>
              <a:rPr lang="en-US" altLang="ja-JP" sz="2400" dirty="0" smtClean="0"/>
              <a:t>2</a:t>
            </a:r>
            <a:r>
              <a:rPr lang="ja-JP" altLang="en-US" sz="2400" dirty="0" smtClean="0"/>
              <a:t>）</a:t>
            </a:r>
            <a:endParaRPr kumimoji="1" lang="ja-JP" altLang="en-US" sz="2400" dirty="0"/>
          </a:p>
        </p:txBody>
      </p:sp>
      <p:sp>
        <p:nvSpPr>
          <p:cNvPr id="4" name="スライド番号プレースホルダー 3"/>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55</a:t>
            </a:fld>
            <a:endParaRPr lang="en-US" altLang="ja-JP">
              <a:solidFill>
                <a:srgbClr val="000000"/>
              </a:solidFill>
            </a:endParaRPr>
          </a:p>
        </p:txBody>
      </p:sp>
      <p:cxnSp>
        <p:nvCxnSpPr>
          <p:cNvPr id="8" name="直線矢印コネクタ 7"/>
          <p:cNvCxnSpPr/>
          <p:nvPr/>
        </p:nvCxnSpPr>
        <p:spPr>
          <a:xfrm flipV="1">
            <a:off x="515469" y="2433041"/>
            <a:ext cx="0" cy="29942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515469" y="5427252"/>
            <a:ext cx="8225119"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636057" y="2845418"/>
            <a:ext cx="484094" cy="2581835"/>
          </a:xfrm>
          <a:prstGeom prst="rect">
            <a:avLst/>
          </a:prstGeom>
          <a:solidFill>
            <a:srgbClr val="99CCFF"/>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22729" y="1076088"/>
            <a:ext cx="8214368" cy="923330"/>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a:solidFill>
              <a:srgbClr val="FF6600"/>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a:t>
            </a:r>
            <a:r>
              <a:rPr lang="en-US" altLang="ja-JP" dirty="0" smtClean="0">
                <a:solidFill>
                  <a:srgbClr val="000000"/>
                </a:solidFill>
                <a:latin typeface="Times New Roman" panose="02020603050405020304" pitchFamily="18" charset="0"/>
                <a:cs typeface="Times New Roman" panose="02020603050405020304" pitchFamily="18" charset="0"/>
              </a:rPr>
              <a:t>t</a:t>
            </a:r>
            <a:r>
              <a:rPr lang="ja-JP" altLang="en-US" dirty="0" smtClean="0">
                <a:solidFill>
                  <a:srgbClr val="000000"/>
                </a:solidFill>
                <a:latin typeface="Times New Roman" panose="02020603050405020304" pitchFamily="18" charset="0"/>
                <a:cs typeface="Times New Roman" panose="02020603050405020304" pitchFamily="18" charset="0"/>
              </a:rPr>
              <a:t>年度</a:t>
            </a:r>
            <a:r>
              <a:rPr lang="en-US" altLang="ja-JP" dirty="0" smtClean="0">
                <a:solidFill>
                  <a:srgbClr val="000000"/>
                </a:solidFill>
                <a:latin typeface="Times New Roman" panose="02020603050405020304" pitchFamily="18" charset="0"/>
                <a:cs typeface="Times New Roman" panose="02020603050405020304" pitchFamily="18" charset="0"/>
              </a:rPr>
              <a:t>100</a:t>
            </a:r>
            <a:r>
              <a:rPr lang="ja-JP" altLang="en-US" dirty="0" smtClean="0">
                <a:solidFill>
                  <a:srgbClr val="000000"/>
                </a:solidFill>
                <a:latin typeface="Times New Roman" panose="02020603050405020304" pitchFamily="18" charset="0"/>
                <a:cs typeface="Times New Roman" panose="02020603050405020304" pitchFamily="18" charset="0"/>
              </a:rPr>
              <a:t>億円＝</a:t>
            </a:r>
            <a:r>
              <a:rPr lang="en-US" altLang="ja-JP" dirty="0" smtClean="0">
                <a:solidFill>
                  <a:srgbClr val="000000"/>
                </a:solidFill>
                <a:latin typeface="Times New Roman" panose="02020603050405020304" pitchFamily="18" charset="0"/>
                <a:cs typeface="Times New Roman" panose="02020603050405020304" pitchFamily="18" charset="0"/>
              </a:rPr>
              <a:t>t+1</a:t>
            </a:r>
            <a:r>
              <a:rPr lang="ja-JP" altLang="en-US" dirty="0" smtClean="0">
                <a:solidFill>
                  <a:srgbClr val="000000"/>
                </a:solidFill>
                <a:latin typeface="Times New Roman" panose="02020603050405020304" pitchFamily="18" charset="0"/>
                <a:cs typeface="Times New Roman" panose="02020603050405020304" pitchFamily="18" charset="0"/>
              </a:rPr>
              <a:t>年度 </a:t>
            </a:r>
            <a:r>
              <a:rPr lang="en-US" altLang="ja-JP" dirty="0" smtClean="0">
                <a:solidFill>
                  <a:srgbClr val="000000"/>
                </a:solidFill>
                <a:latin typeface="Times New Roman" panose="02020603050405020304" pitchFamily="18" charset="0"/>
                <a:cs typeface="Times New Roman" panose="02020603050405020304" pitchFamily="18" charset="0"/>
              </a:rPr>
              <a:t>100/(1+0.01)+</a:t>
            </a:r>
            <a:r>
              <a:rPr lang="en-US" altLang="ja-JP" dirty="0">
                <a:solidFill>
                  <a:srgbClr val="000000"/>
                </a:solidFill>
                <a:latin typeface="Times New Roman" panose="02020603050405020304" pitchFamily="18" charset="0"/>
                <a:cs typeface="Times New Roman" panose="02020603050405020304" pitchFamily="18" charset="0"/>
              </a:rPr>
              <a:t>1/(1+0.01)</a:t>
            </a:r>
            <a:r>
              <a:rPr lang="ja-JP" altLang="en-US" dirty="0" smtClean="0">
                <a:solidFill>
                  <a:srgbClr val="000000"/>
                </a:solidFill>
                <a:latin typeface="Times New Roman" panose="02020603050405020304" pitchFamily="18" charset="0"/>
                <a:cs typeface="Times New Roman" panose="02020603050405020304" pitchFamily="18" charset="0"/>
              </a:rPr>
              <a:t>　</a:t>
            </a:r>
            <a:endParaRPr lang="en-US" altLang="ja-JP" dirty="0" smtClean="0">
              <a:solidFill>
                <a:srgbClr val="000000"/>
              </a:solidFill>
              <a:latin typeface="Times New Roman" panose="02020603050405020304" pitchFamily="18" charset="0"/>
              <a:cs typeface="Times New Roman" panose="02020603050405020304" pitchFamily="18" charset="0"/>
            </a:endParaRPr>
          </a:p>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　　　　　　　　  ＝</a:t>
            </a:r>
            <a:r>
              <a:rPr lang="en-US" altLang="ja-JP" dirty="0" smtClean="0">
                <a:solidFill>
                  <a:srgbClr val="000000"/>
                </a:solidFill>
                <a:latin typeface="Times New Roman" panose="02020603050405020304" pitchFamily="18" charset="0"/>
                <a:cs typeface="Times New Roman" panose="02020603050405020304" pitchFamily="18" charset="0"/>
              </a:rPr>
              <a:t>t+2</a:t>
            </a:r>
            <a:r>
              <a:rPr lang="ja-JP" altLang="en-US" dirty="0" smtClean="0">
                <a:solidFill>
                  <a:srgbClr val="000000"/>
                </a:solidFill>
                <a:latin typeface="Times New Roman" panose="02020603050405020304" pitchFamily="18" charset="0"/>
                <a:cs typeface="Times New Roman" panose="02020603050405020304" pitchFamily="18" charset="0"/>
              </a:rPr>
              <a:t>年度 </a:t>
            </a:r>
            <a:r>
              <a:rPr lang="en-US" altLang="ja-JP" dirty="0" smtClean="0">
                <a:solidFill>
                  <a:srgbClr val="000000"/>
                </a:solidFill>
                <a:latin typeface="Times New Roman" panose="02020603050405020304" pitchFamily="18" charset="0"/>
                <a:cs typeface="Times New Roman" panose="02020603050405020304" pitchFamily="18" charset="0"/>
              </a:rPr>
              <a:t>100/(1+0.01)</a:t>
            </a:r>
            <a:r>
              <a:rPr lang="en-US" altLang="ja-JP" baseline="30000" dirty="0" smtClean="0">
                <a:solidFill>
                  <a:srgbClr val="000000"/>
                </a:solidFill>
                <a:latin typeface="Times New Roman" panose="02020603050405020304" pitchFamily="18" charset="0"/>
                <a:cs typeface="Times New Roman" panose="02020603050405020304" pitchFamily="18" charset="0"/>
              </a:rPr>
              <a:t>2</a:t>
            </a:r>
            <a:r>
              <a:rPr lang="en-US" altLang="ja-JP" dirty="0" smtClean="0">
                <a:solidFill>
                  <a:srgbClr val="000000"/>
                </a:solidFill>
                <a:latin typeface="Times New Roman" panose="02020603050405020304" pitchFamily="18" charset="0"/>
                <a:cs typeface="Times New Roman" panose="02020603050405020304" pitchFamily="18" charset="0"/>
              </a:rPr>
              <a:t>+1/100</a:t>
            </a:r>
            <a:r>
              <a:rPr lang="en-US" altLang="ja-JP" dirty="0">
                <a:solidFill>
                  <a:srgbClr val="000000"/>
                </a:solidFill>
                <a:latin typeface="Times New Roman" panose="02020603050405020304" pitchFamily="18" charset="0"/>
                <a:cs typeface="Times New Roman" panose="02020603050405020304" pitchFamily="18" charset="0"/>
              </a:rPr>
              <a:t>/(</a:t>
            </a:r>
            <a:r>
              <a:rPr lang="en-US" altLang="ja-JP" dirty="0" smtClean="0">
                <a:solidFill>
                  <a:srgbClr val="000000"/>
                </a:solidFill>
                <a:latin typeface="Times New Roman" panose="02020603050405020304" pitchFamily="18" charset="0"/>
                <a:cs typeface="Times New Roman" panose="02020603050405020304" pitchFamily="18" charset="0"/>
              </a:rPr>
              <a:t>1+0.01)</a:t>
            </a:r>
            <a:r>
              <a:rPr lang="en-US" altLang="ja-JP" baseline="30000" dirty="0" smtClean="0">
                <a:solidFill>
                  <a:srgbClr val="000000"/>
                </a:solidFill>
                <a:latin typeface="Times New Roman" panose="02020603050405020304" pitchFamily="18" charset="0"/>
                <a:cs typeface="Times New Roman" panose="02020603050405020304" pitchFamily="18" charset="0"/>
              </a:rPr>
              <a:t>2</a:t>
            </a:r>
            <a:r>
              <a:rPr lang="en-US" altLang="ja-JP" dirty="0">
                <a:solidFill>
                  <a:srgbClr val="000000"/>
                </a:solidFill>
                <a:latin typeface="Times New Roman" panose="02020603050405020304" pitchFamily="18" charset="0"/>
                <a:cs typeface="Times New Roman" panose="02020603050405020304" pitchFamily="18" charset="0"/>
              </a:rPr>
              <a:t> </a:t>
            </a:r>
            <a:r>
              <a:rPr lang="en-US" altLang="ja-JP" dirty="0" smtClean="0">
                <a:solidFill>
                  <a:srgbClr val="000000"/>
                </a:solidFill>
                <a:latin typeface="Times New Roman" panose="02020603050405020304" pitchFamily="18" charset="0"/>
                <a:cs typeface="Times New Roman" panose="02020603050405020304" pitchFamily="18" charset="0"/>
              </a:rPr>
              <a:t>+</a:t>
            </a:r>
            <a:r>
              <a:rPr lang="en-US" altLang="ja-JP" dirty="0">
                <a:solidFill>
                  <a:srgbClr val="000000"/>
                </a:solidFill>
                <a:latin typeface="Times New Roman" panose="02020603050405020304" pitchFamily="18" charset="0"/>
                <a:cs typeface="Times New Roman" panose="02020603050405020304" pitchFamily="18" charset="0"/>
              </a:rPr>
              <a:t>1/100/(1+0.01)</a:t>
            </a:r>
            <a:r>
              <a:rPr lang="en-US" altLang="ja-JP" baseline="30000" dirty="0">
                <a:solidFill>
                  <a:srgbClr val="000000"/>
                </a:solidFill>
                <a:latin typeface="Times New Roman" panose="02020603050405020304" pitchFamily="18" charset="0"/>
                <a:cs typeface="Times New Roman" panose="02020603050405020304" pitchFamily="18" charset="0"/>
              </a:rPr>
              <a:t>2 </a:t>
            </a:r>
            <a:endParaRPr lang="en-US" altLang="ja-JP" baseline="30000" dirty="0" smtClean="0">
              <a:solidFill>
                <a:srgbClr val="000000"/>
              </a:solidFill>
              <a:latin typeface="Times New Roman" panose="02020603050405020304" pitchFamily="18" charset="0"/>
              <a:cs typeface="Times New Roman" panose="02020603050405020304" pitchFamily="18" charset="0"/>
            </a:endParaRPr>
          </a:p>
          <a:p>
            <a:r>
              <a:rPr lang="en-US" altLang="ja-JP" baseline="30000" dirty="0">
                <a:solidFill>
                  <a:srgbClr val="000000"/>
                </a:solidFill>
                <a:latin typeface="Times New Roman" panose="02020603050405020304" pitchFamily="18" charset="0"/>
                <a:cs typeface="Times New Roman" panose="02020603050405020304" pitchFamily="18" charset="0"/>
              </a:rPr>
              <a:t> </a:t>
            </a:r>
            <a:r>
              <a:rPr lang="en-US" altLang="ja-JP" baseline="30000" dirty="0" smtClean="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a:t>
            </a:r>
            <a:endParaRPr lang="ja-JP" altLang="en-US" dirty="0">
              <a:solidFill>
                <a:srgbClr val="000000"/>
              </a:solidFill>
              <a:latin typeface="Times New Roman" panose="02020603050405020304" pitchFamily="18" charset="0"/>
              <a:cs typeface="Times New Roman" panose="02020603050405020304" pitchFamily="18" charset="0"/>
            </a:endParaRPr>
          </a:p>
        </p:txBody>
      </p:sp>
      <p:sp>
        <p:nvSpPr>
          <p:cNvPr id="13" name="正方形/長方形 12"/>
          <p:cNvSpPr/>
          <p:nvPr/>
        </p:nvSpPr>
        <p:spPr>
          <a:xfrm>
            <a:off x="3074897" y="3069535"/>
            <a:ext cx="484094" cy="2343384"/>
          </a:xfrm>
          <a:prstGeom prst="rect">
            <a:avLst/>
          </a:prstGeom>
          <a:solidFill>
            <a:srgbClr val="99CCFF"/>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弧 14"/>
          <p:cNvSpPr/>
          <p:nvPr/>
        </p:nvSpPr>
        <p:spPr>
          <a:xfrm flipH="1">
            <a:off x="1219200" y="2845418"/>
            <a:ext cx="376518" cy="2581836"/>
          </a:xfrm>
          <a:prstGeom prst="arc">
            <a:avLst>
              <a:gd name="adj1" fmla="val 16200000"/>
              <a:gd name="adj2" fmla="val 54373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515469" y="3930147"/>
            <a:ext cx="1156447" cy="369332"/>
          </a:xfrm>
          <a:prstGeom prst="rect">
            <a:avLst/>
          </a:prstGeom>
          <a:noFill/>
        </p:spPr>
        <p:txBody>
          <a:bodyPr wrap="square" rtlCol="0">
            <a:spAutoFit/>
          </a:bodyPr>
          <a:lstStyle/>
          <a:p>
            <a:r>
              <a:rPr kumimoji="1" lang="en-US" altLang="ja-JP" dirty="0" smtClean="0"/>
              <a:t>100</a:t>
            </a:r>
            <a:r>
              <a:rPr kumimoji="1" lang="ja-JP" altLang="en-US" dirty="0" smtClean="0"/>
              <a:t>億円</a:t>
            </a:r>
            <a:endParaRPr kumimoji="1" lang="ja-JP" altLang="en-US" dirty="0"/>
          </a:p>
        </p:txBody>
      </p:sp>
      <p:sp>
        <p:nvSpPr>
          <p:cNvPr id="14" name="正方形/長方形 13"/>
          <p:cNvSpPr/>
          <p:nvPr/>
        </p:nvSpPr>
        <p:spPr>
          <a:xfrm>
            <a:off x="3074897" y="2831086"/>
            <a:ext cx="484094" cy="233082"/>
          </a:xfrm>
          <a:prstGeom prst="rect">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84413" y="2128273"/>
            <a:ext cx="2339788" cy="369332"/>
          </a:xfrm>
          <a:prstGeom prst="rect">
            <a:avLst/>
          </a:prstGeom>
          <a:noFill/>
        </p:spPr>
        <p:txBody>
          <a:bodyPr wrap="square" rtlCol="0">
            <a:spAutoFit/>
          </a:bodyPr>
          <a:lstStyle/>
          <a:p>
            <a:r>
              <a:rPr lang="ja-JP" altLang="en-US" dirty="0" smtClean="0"/>
              <a:t>無リスク利子率</a:t>
            </a:r>
            <a:r>
              <a:rPr lang="en-US" altLang="ja-JP" dirty="0" smtClean="0"/>
              <a:t>=1%</a:t>
            </a:r>
            <a:endParaRPr kumimoji="1" lang="ja-JP" altLang="en-US" dirty="0"/>
          </a:p>
        </p:txBody>
      </p:sp>
      <p:sp>
        <p:nvSpPr>
          <p:cNvPr id="30" name="テキスト ボックス 29"/>
          <p:cNvSpPr txBox="1"/>
          <p:nvPr/>
        </p:nvSpPr>
        <p:spPr>
          <a:xfrm>
            <a:off x="1358150" y="5516900"/>
            <a:ext cx="1039908" cy="369332"/>
          </a:xfrm>
          <a:prstGeom prst="rect">
            <a:avLst/>
          </a:prstGeom>
          <a:noFill/>
        </p:spPr>
        <p:txBody>
          <a:bodyPr wrap="square" rtlCol="0">
            <a:spAutoFit/>
          </a:bodyPr>
          <a:lstStyle/>
          <a:p>
            <a:pPr algn="ctr"/>
            <a:r>
              <a:rPr kumimoji="1" lang="en-US" altLang="ja-JP" dirty="0" smtClean="0"/>
              <a:t>t</a:t>
            </a:r>
            <a:r>
              <a:rPr kumimoji="1" lang="ja-JP" altLang="en-US" dirty="0" smtClean="0"/>
              <a:t>年度</a:t>
            </a:r>
            <a:endParaRPr kumimoji="1" lang="ja-JP" altLang="en-US" dirty="0"/>
          </a:p>
        </p:txBody>
      </p:sp>
      <p:sp>
        <p:nvSpPr>
          <p:cNvPr id="31" name="テキスト ボックス 30"/>
          <p:cNvSpPr txBox="1"/>
          <p:nvPr/>
        </p:nvSpPr>
        <p:spPr>
          <a:xfrm>
            <a:off x="2832850" y="5502568"/>
            <a:ext cx="1039908" cy="369332"/>
          </a:xfrm>
          <a:prstGeom prst="rect">
            <a:avLst/>
          </a:prstGeom>
          <a:noFill/>
        </p:spPr>
        <p:txBody>
          <a:bodyPr wrap="square" rtlCol="0">
            <a:spAutoFit/>
          </a:bodyPr>
          <a:lstStyle/>
          <a:p>
            <a:pPr algn="ctr"/>
            <a:r>
              <a:rPr kumimoji="1" lang="en-US" altLang="ja-JP" dirty="0" smtClean="0"/>
              <a:t>t+1</a:t>
            </a:r>
            <a:r>
              <a:rPr kumimoji="1" lang="ja-JP" altLang="en-US" dirty="0" smtClean="0"/>
              <a:t>年度</a:t>
            </a:r>
            <a:endParaRPr kumimoji="1" lang="ja-JP" altLang="en-US" dirty="0"/>
          </a:p>
        </p:txBody>
      </p:sp>
      <p:sp>
        <p:nvSpPr>
          <p:cNvPr id="33" name="正方形/長方形 32"/>
          <p:cNvSpPr/>
          <p:nvPr/>
        </p:nvSpPr>
        <p:spPr>
          <a:xfrm>
            <a:off x="352756" y="5994118"/>
            <a:ext cx="8214368" cy="369332"/>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a:solidFill>
              <a:srgbClr val="FF6600"/>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期間を無限ののばしていくと・・・・・。</a:t>
            </a:r>
            <a:endParaRPr lang="ja-JP" altLang="en-US" dirty="0">
              <a:solidFill>
                <a:srgbClr val="000000"/>
              </a:solidFill>
              <a:latin typeface="Times New Roman" panose="02020603050405020304" pitchFamily="18" charset="0"/>
              <a:cs typeface="Times New Roman" panose="02020603050405020304" pitchFamily="18" charset="0"/>
            </a:endParaRPr>
          </a:p>
        </p:txBody>
      </p:sp>
      <p:sp>
        <p:nvSpPr>
          <p:cNvPr id="36" name="正方形/長方形 35"/>
          <p:cNvSpPr/>
          <p:nvPr/>
        </p:nvSpPr>
        <p:spPr>
          <a:xfrm>
            <a:off x="4509245" y="3083867"/>
            <a:ext cx="484094" cy="2343384"/>
          </a:xfrm>
          <a:prstGeom prst="rect">
            <a:avLst/>
          </a:prstGeom>
          <a:solidFill>
            <a:srgbClr val="99CCFF"/>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4509245" y="2845418"/>
            <a:ext cx="484094" cy="233082"/>
          </a:xfrm>
          <a:prstGeom prst="rect">
            <a:avLst/>
          </a:prstGeom>
          <a:solidFill>
            <a:srgbClr val="FF99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4267198" y="5516900"/>
            <a:ext cx="1039908" cy="369332"/>
          </a:xfrm>
          <a:prstGeom prst="rect">
            <a:avLst/>
          </a:prstGeom>
          <a:noFill/>
        </p:spPr>
        <p:txBody>
          <a:bodyPr wrap="square" rtlCol="0">
            <a:spAutoFit/>
          </a:bodyPr>
          <a:lstStyle/>
          <a:p>
            <a:pPr algn="ctr"/>
            <a:r>
              <a:rPr kumimoji="1" lang="en-US" altLang="ja-JP" dirty="0" smtClean="0"/>
              <a:t>t+2</a:t>
            </a:r>
            <a:r>
              <a:rPr kumimoji="1" lang="ja-JP" altLang="en-US" dirty="0" smtClean="0"/>
              <a:t>年度</a:t>
            </a:r>
            <a:endParaRPr kumimoji="1" lang="ja-JP" altLang="en-US" dirty="0"/>
          </a:p>
        </p:txBody>
      </p:sp>
      <p:sp>
        <p:nvSpPr>
          <p:cNvPr id="39" name="正方形/長方形 38"/>
          <p:cNvSpPr/>
          <p:nvPr/>
        </p:nvSpPr>
        <p:spPr>
          <a:xfrm>
            <a:off x="5961533" y="3064168"/>
            <a:ext cx="484094" cy="2343384"/>
          </a:xfrm>
          <a:prstGeom prst="rect">
            <a:avLst/>
          </a:prstGeom>
          <a:solidFill>
            <a:srgbClr val="99CCFF"/>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5719486" y="5497201"/>
            <a:ext cx="1039908" cy="369332"/>
          </a:xfrm>
          <a:prstGeom prst="rect">
            <a:avLst/>
          </a:prstGeom>
          <a:noFill/>
        </p:spPr>
        <p:txBody>
          <a:bodyPr wrap="square" rtlCol="0">
            <a:spAutoFit/>
          </a:bodyPr>
          <a:lstStyle/>
          <a:p>
            <a:pPr algn="ctr"/>
            <a:r>
              <a:rPr kumimoji="1" lang="en-US" altLang="ja-JP" dirty="0" smtClean="0"/>
              <a:t>t+3</a:t>
            </a:r>
            <a:r>
              <a:rPr kumimoji="1" lang="ja-JP" altLang="en-US" dirty="0" smtClean="0"/>
              <a:t>年度</a:t>
            </a:r>
            <a:endParaRPr kumimoji="1" lang="ja-JP" altLang="en-US" dirty="0"/>
          </a:p>
        </p:txBody>
      </p:sp>
      <p:sp>
        <p:nvSpPr>
          <p:cNvPr id="42" name="正方形/長方形 41"/>
          <p:cNvSpPr/>
          <p:nvPr/>
        </p:nvSpPr>
        <p:spPr>
          <a:xfrm>
            <a:off x="7422779" y="3074905"/>
            <a:ext cx="484094" cy="2343384"/>
          </a:xfrm>
          <a:prstGeom prst="rect">
            <a:avLst/>
          </a:prstGeom>
          <a:solidFill>
            <a:srgbClr val="99CCFF"/>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7180732" y="5507938"/>
            <a:ext cx="1039908" cy="369332"/>
          </a:xfrm>
          <a:prstGeom prst="rect">
            <a:avLst/>
          </a:prstGeom>
          <a:noFill/>
        </p:spPr>
        <p:txBody>
          <a:bodyPr wrap="square" rtlCol="0">
            <a:spAutoFit/>
          </a:bodyPr>
          <a:lstStyle/>
          <a:p>
            <a:pPr algn="ctr"/>
            <a:r>
              <a:rPr kumimoji="1" lang="en-US" altLang="ja-JP" dirty="0" smtClean="0"/>
              <a:t>t+4</a:t>
            </a:r>
            <a:r>
              <a:rPr kumimoji="1" lang="ja-JP" altLang="en-US" dirty="0" smtClean="0"/>
              <a:t>年度</a:t>
            </a:r>
            <a:endParaRPr kumimoji="1" lang="ja-JP" altLang="en-US" dirty="0"/>
          </a:p>
        </p:txBody>
      </p:sp>
      <p:sp>
        <p:nvSpPr>
          <p:cNvPr id="45" name="正方形/長方形 44"/>
          <p:cNvSpPr/>
          <p:nvPr/>
        </p:nvSpPr>
        <p:spPr>
          <a:xfrm>
            <a:off x="4509245" y="3078500"/>
            <a:ext cx="484094" cy="233082"/>
          </a:xfrm>
          <a:prstGeom prst="rect">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5961533" y="3076730"/>
            <a:ext cx="484094" cy="233082"/>
          </a:xfrm>
          <a:prstGeom prst="rect">
            <a:avLst/>
          </a:prstGeom>
          <a:solidFill>
            <a:srgbClr val="FF99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5961533" y="3309812"/>
            <a:ext cx="484094" cy="233082"/>
          </a:xfrm>
          <a:prstGeom prst="rect">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5961533" y="2840051"/>
            <a:ext cx="484094" cy="233082"/>
          </a:xfrm>
          <a:prstGeom prst="rect">
            <a:avLst/>
          </a:prstGeom>
          <a:solidFill>
            <a:schemeClr val="accent1">
              <a:lumMod val="60000"/>
              <a:lumOff val="4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7422779" y="3311637"/>
            <a:ext cx="484094" cy="233082"/>
          </a:xfrm>
          <a:prstGeom prst="rect">
            <a:avLst/>
          </a:prstGeom>
          <a:solidFill>
            <a:srgbClr val="FF99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7422779" y="3544719"/>
            <a:ext cx="484094" cy="233082"/>
          </a:xfrm>
          <a:prstGeom prst="rect">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7422779" y="3074958"/>
            <a:ext cx="484094" cy="233082"/>
          </a:xfrm>
          <a:prstGeom prst="rect">
            <a:avLst/>
          </a:prstGeom>
          <a:solidFill>
            <a:schemeClr val="accent1">
              <a:lumMod val="60000"/>
              <a:lumOff val="4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7422779" y="2831086"/>
            <a:ext cx="484094" cy="23308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012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7010400" y="6492875"/>
            <a:ext cx="2133600" cy="365125"/>
          </a:xfrm>
          <a:prstGeom prst="rect">
            <a:avLst/>
          </a:prstGeom>
        </p:spPr>
        <p:txBody>
          <a:bodyPr/>
          <a:lstStyle/>
          <a:p>
            <a:fld id="{645E1AA2-8BE9-4EF9-8E74-7A02A2AD26D0}" type="slidenum">
              <a:rPr lang="ja-JP" altLang="en-US" smtClean="0">
                <a:solidFill>
                  <a:prstClr val="black">
                    <a:tint val="75000"/>
                  </a:prstClr>
                </a:solidFill>
              </a:rPr>
              <a:pPr/>
              <a:t>56</a:t>
            </a:fld>
            <a:endParaRPr lang="ja-JP" altLang="en-US" dirty="0">
              <a:solidFill>
                <a:prstClr val="black">
                  <a:tint val="75000"/>
                </a:prstClr>
              </a:solidFill>
            </a:endParaRPr>
          </a:p>
        </p:txBody>
      </p:sp>
      <p:sp>
        <p:nvSpPr>
          <p:cNvPr id="6" name="タイトル 1"/>
          <p:cNvSpPr>
            <a:spLocks noGrp="1"/>
          </p:cNvSpPr>
          <p:nvPr>
            <p:ph type="title"/>
          </p:nvPr>
        </p:nvSpPr>
        <p:spPr>
          <a:xfrm>
            <a:off x="358584" y="114580"/>
            <a:ext cx="7978589" cy="712787"/>
          </a:xfrm>
        </p:spPr>
        <p:txBody>
          <a:bodyPr/>
          <a:lstStyle/>
          <a:p>
            <a:r>
              <a:rPr kumimoji="1" lang="ja-JP" altLang="en-US" sz="2400" dirty="0" smtClean="0"/>
              <a:t>企業価値とは何か（</a:t>
            </a:r>
            <a:r>
              <a:rPr kumimoji="1" lang="en-US" altLang="ja-JP" sz="2400" dirty="0" smtClean="0"/>
              <a:t>3</a:t>
            </a:r>
            <a:r>
              <a:rPr kumimoji="1" lang="ja-JP" altLang="en-US" sz="2400" dirty="0" smtClean="0"/>
              <a:t>）</a:t>
            </a:r>
            <a:endParaRPr kumimoji="1" lang="ja-JP" altLang="en-US" sz="2400" dirty="0"/>
          </a:p>
        </p:txBody>
      </p:sp>
      <p:sp>
        <p:nvSpPr>
          <p:cNvPr id="17" name="正方形/長方形 16"/>
          <p:cNvSpPr/>
          <p:nvPr/>
        </p:nvSpPr>
        <p:spPr>
          <a:xfrm>
            <a:off x="322729" y="1076088"/>
            <a:ext cx="8214368" cy="646331"/>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a:solidFill>
              <a:srgbClr val="FF6600"/>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一般的に資産の価値は、その資産が生み出すキャッシュ・フローの現在価値に等しくなる。</a:t>
            </a:r>
            <a:endParaRPr lang="ja-JP" altLang="en-US" dirty="0">
              <a:solidFill>
                <a:srgbClr val="000000"/>
              </a:solidFill>
              <a:latin typeface="Times New Roman" panose="02020603050405020304" pitchFamily="18" charset="0"/>
              <a:cs typeface="Times New Roman" panose="02020603050405020304" pitchFamily="18" charset="0"/>
            </a:endParaRPr>
          </a:p>
        </p:txBody>
      </p:sp>
      <p:pic>
        <p:nvPicPr>
          <p:cNvPr id="12290" name="Picture 2" descr="Bonds - White Word on Blue Puzz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23" y="2363550"/>
            <a:ext cx="232664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tock through Lens on Missing Puzz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345" y="4095610"/>
            <a:ext cx="1143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791752" y="2363550"/>
            <a:ext cx="1780248" cy="923330"/>
          </a:xfrm>
          <a:prstGeom prst="rect">
            <a:avLst/>
          </a:prstGeom>
          <a:noFill/>
        </p:spPr>
        <p:txBody>
          <a:bodyPr wrap="square" rtlCol="0">
            <a:spAutoFit/>
          </a:bodyPr>
          <a:lstStyle/>
          <a:p>
            <a:r>
              <a:rPr kumimoji="1" lang="ja-JP" altLang="en-US" dirty="0" smtClean="0"/>
              <a:t>利付債券</a:t>
            </a:r>
            <a:endParaRPr kumimoji="1" lang="en-US" altLang="ja-JP" dirty="0" smtClean="0"/>
          </a:p>
          <a:p>
            <a:r>
              <a:rPr lang="en-US" altLang="ja-JP" dirty="0" smtClean="0"/>
              <a:t>  </a:t>
            </a:r>
            <a:r>
              <a:rPr lang="ja-JP" altLang="en-US" dirty="0" smtClean="0"/>
              <a:t>利息 </a:t>
            </a:r>
            <a:r>
              <a:rPr lang="en-US" altLang="ja-JP" dirty="0" smtClean="0"/>
              <a:t>1</a:t>
            </a:r>
            <a:r>
              <a:rPr lang="ja-JP" altLang="en-US" dirty="0" smtClean="0"/>
              <a:t>億円</a:t>
            </a:r>
            <a:r>
              <a:rPr lang="en-US" altLang="ja-JP" dirty="0" smtClean="0"/>
              <a:t>/</a:t>
            </a:r>
            <a:r>
              <a:rPr lang="ja-JP" altLang="en-US" dirty="0" smtClean="0"/>
              <a:t>年</a:t>
            </a:r>
            <a:endParaRPr lang="en-US" altLang="ja-JP" dirty="0" smtClean="0"/>
          </a:p>
          <a:p>
            <a:r>
              <a:rPr kumimoji="1" lang="ja-JP" altLang="en-US" dirty="0"/>
              <a:t>　</a:t>
            </a:r>
            <a:r>
              <a:rPr lang="ja-JP" altLang="en-US" dirty="0" smtClean="0"/>
              <a:t>（利率</a:t>
            </a:r>
            <a:r>
              <a:rPr lang="en-US" altLang="ja-JP" dirty="0" smtClean="0"/>
              <a:t>1%)</a:t>
            </a:r>
            <a:endParaRPr kumimoji="1" lang="ja-JP" altLang="en-US" dirty="0"/>
          </a:p>
        </p:txBody>
      </p:sp>
      <p:cxnSp>
        <p:nvCxnSpPr>
          <p:cNvPr id="18" name="直線矢印コネクタ 17"/>
          <p:cNvCxnSpPr/>
          <p:nvPr/>
        </p:nvCxnSpPr>
        <p:spPr>
          <a:xfrm flipV="1">
            <a:off x="5097982" y="2045264"/>
            <a:ext cx="8092" cy="16447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4847129" y="3429000"/>
            <a:ext cx="31639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5470216" y="2144389"/>
            <a:ext cx="105196" cy="1284611"/>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5691397" y="3204446"/>
            <a:ext cx="105196" cy="224554"/>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5907184" y="3204446"/>
            <a:ext cx="105196" cy="224554"/>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6128365" y="3204446"/>
            <a:ext cx="105196" cy="224554"/>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6333363" y="3204446"/>
            <a:ext cx="105196" cy="224554"/>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6554544" y="3204446"/>
            <a:ext cx="105196" cy="224554"/>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6770331" y="3204446"/>
            <a:ext cx="105196" cy="224554"/>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6991512" y="3204446"/>
            <a:ext cx="105196" cy="224554"/>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7196510" y="3204446"/>
            <a:ext cx="105196" cy="224554"/>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412297" y="3204446"/>
            <a:ext cx="105196" cy="224554"/>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7633478" y="3204446"/>
            <a:ext cx="105196" cy="224554"/>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8132496" y="3286880"/>
            <a:ext cx="404601" cy="369332"/>
          </a:xfrm>
          <a:prstGeom prst="rect">
            <a:avLst/>
          </a:prstGeom>
          <a:noFill/>
        </p:spPr>
        <p:txBody>
          <a:bodyPr wrap="square" rtlCol="0">
            <a:spAutoFit/>
          </a:bodyPr>
          <a:lstStyle/>
          <a:p>
            <a:r>
              <a:rPr kumimoji="1" lang="en-US" altLang="ja-JP" dirty="0" smtClean="0"/>
              <a:t>t</a:t>
            </a:r>
            <a:endParaRPr kumimoji="1" lang="ja-JP" altLang="en-US" dirty="0"/>
          </a:p>
        </p:txBody>
      </p:sp>
      <p:sp>
        <p:nvSpPr>
          <p:cNvPr id="58" name="テキスト ボックス 57"/>
          <p:cNvSpPr txBox="1"/>
          <p:nvPr/>
        </p:nvSpPr>
        <p:spPr>
          <a:xfrm>
            <a:off x="4648875" y="1736721"/>
            <a:ext cx="926537" cy="338554"/>
          </a:xfrm>
          <a:prstGeom prst="rect">
            <a:avLst/>
          </a:prstGeom>
          <a:noFill/>
        </p:spPr>
        <p:txBody>
          <a:bodyPr wrap="square" rtlCol="0">
            <a:spAutoFit/>
          </a:bodyPr>
          <a:lstStyle/>
          <a:p>
            <a:r>
              <a:rPr kumimoji="1" lang="en-US" altLang="ja-JP" sz="1600" dirty="0" smtClean="0">
                <a:latin typeface="Times New Roman" panose="02020603050405020304" pitchFamily="18" charset="0"/>
                <a:cs typeface="Times New Roman" panose="02020603050405020304" pitchFamily="18" charset="0"/>
              </a:rPr>
              <a:t>Value</a:t>
            </a:r>
            <a:endParaRPr kumimoji="1" lang="ja-JP" alt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テキスト ボックス 37"/>
              <p:cNvSpPr txBox="1"/>
              <p:nvPr/>
            </p:nvSpPr>
            <p:spPr>
              <a:xfrm>
                <a:off x="6333363" y="2144389"/>
                <a:ext cx="1786258" cy="5816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1600" i="1" smtClean="0">
                              <a:latin typeface="Cambria Math"/>
                            </a:rPr>
                          </m:ctrlPr>
                        </m:fPr>
                        <m:num>
                          <m:r>
                            <a:rPr kumimoji="1" lang="en-US" altLang="ja-JP" sz="1600" b="0" i="1" smtClean="0">
                              <a:latin typeface="Cambria Math"/>
                            </a:rPr>
                            <m:t>1</m:t>
                          </m:r>
                          <m:r>
                            <a:rPr lang="ja-JP" altLang="en-US" sz="1600" i="1">
                              <a:latin typeface="Cambria Math"/>
                            </a:rPr>
                            <m:t>億円</m:t>
                          </m:r>
                        </m:num>
                        <m:den>
                          <m:r>
                            <a:rPr kumimoji="1" lang="en-US" altLang="ja-JP" sz="1600" b="0" i="1" smtClean="0">
                              <a:latin typeface="Cambria Math"/>
                            </a:rPr>
                            <m:t>0.01</m:t>
                          </m:r>
                        </m:den>
                      </m:f>
                      <m:r>
                        <a:rPr kumimoji="1" lang="en-US" altLang="ja-JP" sz="1600" b="0" i="1" smtClean="0">
                          <a:latin typeface="Cambria Math"/>
                        </a:rPr>
                        <m:t>=</m:t>
                      </m:r>
                      <m:r>
                        <a:rPr lang="en-US" altLang="ja-JP" sz="1600" i="1">
                          <a:latin typeface="Cambria Math"/>
                        </a:rPr>
                        <m:t>100</m:t>
                      </m:r>
                      <m:r>
                        <a:rPr lang="ja-JP" altLang="en-US" sz="1600" i="1">
                          <a:latin typeface="Cambria Math"/>
                        </a:rPr>
                        <m:t>億円</m:t>
                      </m:r>
                    </m:oMath>
                  </m:oMathPara>
                </a14:m>
                <a:endParaRPr kumimoji="1" lang="ja-JP" altLang="en-US" sz="1600"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6333363" y="2144389"/>
                <a:ext cx="1786258" cy="581698"/>
              </a:xfrm>
              <a:prstGeom prst="rect">
                <a:avLst/>
              </a:prstGeom>
              <a:blipFill rotWithShape="1">
                <a:blip r:embed="rId4"/>
                <a:stretch>
                  <a:fillRect/>
                </a:stretch>
              </a:blipFill>
            </p:spPr>
            <p:txBody>
              <a:bodyPr/>
              <a:lstStyle/>
              <a:p>
                <a:r>
                  <a:rPr lang="ja-JP" altLang="en-US">
                    <a:noFill/>
                  </a:rPr>
                  <a:t> </a:t>
                </a:r>
              </a:p>
            </p:txBody>
          </p:sp>
        </mc:Fallback>
      </mc:AlternateContent>
      <p:sp>
        <p:nvSpPr>
          <p:cNvPr id="63" name="曲折矢印 62"/>
          <p:cNvSpPr/>
          <p:nvPr/>
        </p:nvSpPr>
        <p:spPr>
          <a:xfrm flipH="1">
            <a:off x="5880205" y="2432487"/>
            <a:ext cx="863147" cy="708414"/>
          </a:xfrm>
          <a:prstGeom prst="bentArrow">
            <a:avLst/>
          </a:prstGeom>
          <a:solidFill>
            <a:schemeClr val="bg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6" name="テキスト ボックス 65"/>
          <p:cNvSpPr txBox="1"/>
          <p:nvPr/>
        </p:nvSpPr>
        <p:spPr>
          <a:xfrm>
            <a:off x="2387150" y="4593744"/>
            <a:ext cx="2380403" cy="646331"/>
          </a:xfrm>
          <a:prstGeom prst="rect">
            <a:avLst/>
          </a:prstGeom>
          <a:noFill/>
        </p:spPr>
        <p:txBody>
          <a:bodyPr wrap="square" rtlCol="0">
            <a:spAutoFit/>
          </a:bodyPr>
          <a:lstStyle/>
          <a:p>
            <a:r>
              <a:rPr kumimoji="1" lang="ja-JP" altLang="en-US" dirty="0" smtClean="0"/>
              <a:t>株式</a:t>
            </a:r>
            <a:r>
              <a:rPr kumimoji="1" lang="en-US" altLang="ja-JP" dirty="0" smtClean="0"/>
              <a:t>=</a:t>
            </a:r>
            <a:r>
              <a:rPr kumimoji="1" lang="ja-JP" altLang="en-US" dirty="0" smtClean="0"/>
              <a:t>企業が生み出す</a:t>
            </a:r>
            <a:r>
              <a:rPr kumimoji="1" lang="en-US" altLang="ja-JP" dirty="0" smtClean="0"/>
              <a:t>CF</a:t>
            </a:r>
            <a:r>
              <a:rPr kumimoji="1" lang="ja-JP" altLang="en-US" dirty="0" smtClean="0"/>
              <a:t>の残余請求権</a:t>
            </a:r>
            <a:endParaRPr kumimoji="1" lang="ja-JP" altLang="en-US" dirty="0"/>
          </a:p>
        </p:txBody>
      </p:sp>
      <p:cxnSp>
        <p:nvCxnSpPr>
          <p:cNvPr id="67" name="直線矢印コネクタ 66"/>
          <p:cNvCxnSpPr/>
          <p:nvPr/>
        </p:nvCxnSpPr>
        <p:spPr>
          <a:xfrm flipV="1">
            <a:off x="5107419" y="4107041"/>
            <a:ext cx="8092" cy="16447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4856566" y="5490777"/>
            <a:ext cx="31639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5479653" y="4206166"/>
            <a:ext cx="105196" cy="1284611"/>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5700834" y="5266223"/>
            <a:ext cx="105196" cy="224554"/>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5916621" y="5097982"/>
            <a:ext cx="105196" cy="392795"/>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6137802" y="5008970"/>
            <a:ext cx="105196" cy="481807"/>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6350892" y="5490599"/>
            <a:ext cx="105196" cy="224554"/>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6563981" y="5493434"/>
            <a:ext cx="105196" cy="470395"/>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6779768" y="5266223"/>
            <a:ext cx="105196" cy="224554"/>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7000949" y="5498251"/>
            <a:ext cx="105196" cy="224554"/>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7205947" y="5097982"/>
            <a:ext cx="95759" cy="392795"/>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7421734" y="5266223"/>
            <a:ext cx="105196" cy="224554"/>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7642915" y="5490599"/>
            <a:ext cx="105196" cy="224554"/>
          </a:xfrm>
          <a:prstGeom prst="rect">
            <a:avLst/>
          </a:prstGeom>
          <a:solidFill>
            <a:schemeClr val="bg1">
              <a:lumMod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8141933" y="5348657"/>
            <a:ext cx="404601" cy="369332"/>
          </a:xfrm>
          <a:prstGeom prst="rect">
            <a:avLst/>
          </a:prstGeom>
          <a:noFill/>
        </p:spPr>
        <p:txBody>
          <a:bodyPr wrap="square" rtlCol="0">
            <a:spAutoFit/>
          </a:bodyPr>
          <a:lstStyle/>
          <a:p>
            <a:r>
              <a:rPr kumimoji="1" lang="en-US" altLang="ja-JP" dirty="0" smtClean="0"/>
              <a:t>t</a:t>
            </a:r>
            <a:endParaRPr kumimoji="1" lang="ja-JP" altLang="en-US" dirty="0"/>
          </a:p>
        </p:txBody>
      </p:sp>
      <p:sp>
        <p:nvSpPr>
          <p:cNvPr id="81" name="テキスト ボックス 80"/>
          <p:cNvSpPr txBox="1"/>
          <p:nvPr/>
        </p:nvSpPr>
        <p:spPr>
          <a:xfrm>
            <a:off x="4658312" y="3798498"/>
            <a:ext cx="926537" cy="338554"/>
          </a:xfrm>
          <a:prstGeom prst="rect">
            <a:avLst/>
          </a:prstGeom>
          <a:noFill/>
        </p:spPr>
        <p:txBody>
          <a:bodyPr wrap="square" rtlCol="0">
            <a:spAutoFit/>
          </a:bodyPr>
          <a:lstStyle/>
          <a:p>
            <a:r>
              <a:rPr kumimoji="1" lang="en-US" altLang="ja-JP" sz="1600" dirty="0" smtClean="0">
                <a:latin typeface="Times New Roman" panose="02020603050405020304" pitchFamily="18" charset="0"/>
                <a:cs typeface="Times New Roman" panose="02020603050405020304" pitchFamily="18" charset="0"/>
              </a:rPr>
              <a:t>Value</a:t>
            </a:r>
            <a:endParaRPr kumimoji="1" lang="ja-JP" altLang="en-US" sz="1600" dirty="0">
              <a:latin typeface="Times New Roman" panose="02020603050405020304" pitchFamily="18" charset="0"/>
              <a:cs typeface="Times New Roman" panose="02020603050405020304" pitchFamily="18" charset="0"/>
            </a:endParaRPr>
          </a:p>
        </p:txBody>
      </p:sp>
      <p:sp>
        <p:nvSpPr>
          <p:cNvPr id="83" name="曲折矢印 82"/>
          <p:cNvSpPr/>
          <p:nvPr/>
        </p:nvSpPr>
        <p:spPr>
          <a:xfrm flipH="1">
            <a:off x="5889642" y="4494264"/>
            <a:ext cx="863147" cy="708414"/>
          </a:xfrm>
          <a:prstGeom prst="bentArrow">
            <a:avLst/>
          </a:prstGeom>
          <a:solidFill>
            <a:schemeClr val="bg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7963982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7010400" y="6492875"/>
            <a:ext cx="2133600" cy="365125"/>
          </a:xfrm>
          <a:prstGeom prst="rect">
            <a:avLst/>
          </a:prstGeom>
        </p:spPr>
        <p:txBody>
          <a:bodyPr/>
          <a:lstStyle/>
          <a:p>
            <a:fld id="{645E1AA2-8BE9-4EF9-8E74-7A02A2AD26D0}" type="slidenum">
              <a:rPr lang="ja-JP" altLang="en-US" smtClean="0">
                <a:solidFill>
                  <a:prstClr val="black">
                    <a:tint val="75000"/>
                  </a:prstClr>
                </a:solidFill>
              </a:rPr>
              <a:pPr/>
              <a:t>57</a:t>
            </a:fld>
            <a:endParaRPr lang="ja-JP" altLang="en-US" dirty="0">
              <a:solidFill>
                <a:prstClr val="black">
                  <a:tint val="75000"/>
                </a:prstClr>
              </a:solidFill>
            </a:endParaRPr>
          </a:p>
        </p:txBody>
      </p:sp>
      <p:sp>
        <p:nvSpPr>
          <p:cNvPr id="6" name="タイトル 1"/>
          <p:cNvSpPr>
            <a:spLocks noGrp="1"/>
          </p:cNvSpPr>
          <p:nvPr>
            <p:ph type="title"/>
          </p:nvPr>
        </p:nvSpPr>
        <p:spPr>
          <a:xfrm>
            <a:off x="358584" y="114580"/>
            <a:ext cx="7978589" cy="712787"/>
          </a:xfrm>
        </p:spPr>
        <p:txBody>
          <a:bodyPr/>
          <a:lstStyle/>
          <a:p>
            <a:r>
              <a:rPr kumimoji="1" lang="ja-JP" altLang="en-US" sz="2400" dirty="0" smtClean="0"/>
              <a:t>基本的な財務諸表の関係性</a:t>
            </a:r>
            <a:endParaRPr kumimoji="1" lang="ja-JP" altLang="en-US" sz="2400" dirty="0"/>
          </a:p>
        </p:txBody>
      </p:sp>
      <p:sp>
        <p:nvSpPr>
          <p:cNvPr id="99" name="Text Box 11"/>
          <p:cNvSpPr txBox="1">
            <a:spLocks noChangeArrowheads="1"/>
          </p:cNvSpPr>
          <p:nvPr/>
        </p:nvSpPr>
        <p:spPr bwMode="auto">
          <a:xfrm>
            <a:off x="6592888" y="2066925"/>
            <a:ext cx="928687" cy="395288"/>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50000"/>
              </a:spcBef>
              <a:buFontTx/>
              <a:buNone/>
            </a:pPr>
            <a:r>
              <a:rPr lang="ja-JP" altLang="en-US" sz="1800" smtClean="0">
                <a:solidFill>
                  <a:srgbClr val="000000"/>
                </a:solidFill>
                <a:ea typeface="HGP創英角ｺﾞｼｯｸUB" pitchFamily="50" charset="-128"/>
              </a:rPr>
              <a:t>債権者</a:t>
            </a:r>
          </a:p>
        </p:txBody>
      </p:sp>
      <p:grpSp>
        <p:nvGrpSpPr>
          <p:cNvPr id="100" name="Group 44"/>
          <p:cNvGrpSpPr>
            <a:grpSpLocks/>
          </p:cNvGrpSpPr>
          <p:nvPr/>
        </p:nvGrpSpPr>
        <p:grpSpPr bwMode="auto">
          <a:xfrm>
            <a:off x="6107113" y="1970088"/>
            <a:ext cx="358775" cy="1665287"/>
            <a:chOff x="3847" y="1241"/>
            <a:chExt cx="226" cy="1049"/>
          </a:xfrm>
        </p:grpSpPr>
        <p:sp>
          <p:nvSpPr>
            <p:cNvPr id="101" name="AutoShape 9"/>
            <p:cNvSpPr>
              <a:spLocks noChangeArrowheads="1"/>
            </p:cNvSpPr>
            <p:nvPr/>
          </p:nvSpPr>
          <p:spPr bwMode="auto">
            <a:xfrm>
              <a:off x="3852" y="1241"/>
              <a:ext cx="221" cy="363"/>
            </a:xfrm>
            <a:prstGeom prst="leftArrow">
              <a:avLst>
                <a:gd name="adj1" fmla="val 44907"/>
                <a:gd name="adj2" fmla="val 36653"/>
              </a:avLst>
            </a:prstGeom>
            <a:gradFill rotWithShape="1">
              <a:gsLst>
                <a:gs pos="0">
                  <a:srgbClr val="454545"/>
                </a:gs>
                <a:gs pos="50000">
                  <a:srgbClr val="969696"/>
                </a:gs>
                <a:gs pos="100000">
                  <a:srgbClr val="454545"/>
                </a:gs>
              </a:gsLst>
              <a:lin ang="0" scaled="1"/>
            </a:gradFill>
            <a:ln w="9525">
              <a:solidFill>
                <a:srgbClr val="000000"/>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ja-JP" altLang="ja-JP" sz="1800" b="0" i="0" u="none" strike="noStrike" kern="0" cap="none" spc="0" normalizeH="0" baseline="0" noProof="0" smtClean="0">
                <a:ln>
                  <a:noFill/>
                </a:ln>
                <a:solidFill>
                  <a:srgbClr val="000000"/>
                </a:solidFill>
                <a:effectLst/>
                <a:uLnTx/>
                <a:uFillTx/>
                <a:latin typeface="Arial" charset="0"/>
                <a:ea typeface="HGP創英角ｺﾞｼｯｸUB" pitchFamily="50" charset="-128"/>
              </a:endParaRPr>
            </a:p>
          </p:txBody>
        </p:sp>
        <p:sp>
          <p:nvSpPr>
            <p:cNvPr id="102" name="AutoShape 12"/>
            <p:cNvSpPr>
              <a:spLocks noChangeArrowheads="1"/>
            </p:cNvSpPr>
            <p:nvPr/>
          </p:nvSpPr>
          <p:spPr bwMode="auto">
            <a:xfrm>
              <a:off x="3847" y="1927"/>
              <a:ext cx="221" cy="363"/>
            </a:xfrm>
            <a:prstGeom prst="leftArrow">
              <a:avLst>
                <a:gd name="adj1" fmla="val 44907"/>
                <a:gd name="adj2" fmla="val 36653"/>
              </a:avLst>
            </a:prstGeom>
            <a:gradFill rotWithShape="1">
              <a:gsLst>
                <a:gs pos="0">
                  <a:srgbClr val="454545"/>
                </a:gs>
                <a:gs pos="50000">
                  <a:srgbClr val="969696"/>
                </a:gs>
                <a:gs pos="100000">
                  <a:srgbClr val="454545"/>
                </a:gs>
              </a:gsLst>
              <a:lin ang="0" scaled="1"/>
            </a:gradFill>
            <a:ln w="9525">
              <a:solidFill>
                <a:srgbClr val="000000"/>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ja-JP" altLang="ja-JP" sz="1800" b="0" i="0" u="none" strike="noStrike" kern="0" cap="none" spc="0" normalizeH="0" baseline="0" noProof="0" smtClean="0">
                <a:ln>
                  <a:noFill/>
                </a:ln>
                <a:solidFill>
                  <a:srgbClr val="000000"/>
                </a:solidFill>
                <a:effectLst/>
                <a:uLnTx/>
                <a:uFillTx/>
                <a:latin typeface="Arial" charset="0"/>
                <a:ea typeface="HGP創英角ｺﾞｼｯｸUB" pitchFamily="50" charset="-128"/>
              </a:endParaRPr>
            </a:p>
          </p:txBody>
        </p:sp>
      </p:grpSp>
      <p:sp>
        <p:nvSpPr>
          <p:cNvPr id="103" name="Text Box 13"/>
          <p:cNvSpPr txBox="1">
            <a:spLocks noChangeArrowheads="1"/>
          </p:cNvSpPr>
          <p:nvPr/>
        </p:nvSpPr>
        <p:spPr bwMode="auto">
          <a:xfrm>
            <a:off x="6584950" y="3155950"/>
            <a:ext cx="928688" cy="3952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50000"/>
              </a:spcBef>
              <a:buFontTx/>
              <a:buNone/>
            </a:pPr>
            <a:r>
              <a:rPr lang="ja-JP" altLang="en-US" sz="1800" smtClean="0">
                <a:solidFill>
                  <a:srgbClr val="000000"/>
                </a:solidFill>
                <a:ea typeface="HGP創英角ｺﾞｼｯｸUB" pitchFamily="50" charset="-128"/>
              </a:rPr>
              <a:t>株主</a:t>
            </a:r>
          </a:p>
        </p:txBody>
      </p:sp>
      <p:grpSp>
        <p:nvGrpSpPr>
          <p:cNvPr id="104" name="Group 42"/>
          <p:cNvGrpSpPr>
            <a:grpSpLocks/>
          </p:cNvGrpSpPr>
          <p:nvPr/>
        </p:nvGrpSpPr>
        <p:grpSpPr bwMode="auto">
          <a:xfrm>
            <a:off x="3960813" y="1589088"/>
            <a:ext cx="1998662" cy="2716212"/>
            <a:chOff x="2495" y="1001"/>
            <a:chExt cx="1259" cy="1711"/>
          </a:xfrm>
        </p:grpSpPr>
        <p:grpSp>
          <p:nvGrpSpPr>
            <p:cNvPr id="105" name="Group 40"/>
            <p:cNvGrpSpPr>
              <a:grpSpLocks/>
            </p:cNvGrpSpPr>
            <p:nvPr/>
          </p:nvGrpSpPr>
          <p:grpSpPr bwMode="auto">
            <a:xfrm>
              <a:off x="2495" y="1001"/>
              <a:ext cx="1244" cy="1412"/>
              <a:chOff x="2495" y="1001"/>
              <a:chExt cx="1244" cy="1412"/>
            </a:xfrm>
          </p:grpSpPr>
          <p:sp>
            <p:nvSpPr>
              <p:cNvPr id="107" name="Rectangle 6"/>
              <p:cNvSpPr>
                <a:spLocks noChangeArrowheads="1"/>
              </p:cNvSpPr>
              <p:nvPr/>
            </p:nvSpPr>
            <p:spPr bwMode="auto">
              <a:xfrm>
                <a:off x="2495" y="1001"/>
                <a:ext cx="1241" cy="859"/>
              </a:xfrm>
              <a:prstGeom prst="rect">
                <a:avLst/>
              </a:prstGeom>
              <a:solidFill>
                <a:srgbClr val="FFFF99"/>
              </a:solidFill>
              <a:ln w="9525">
                <a:solidFill>
                  <a:srgbClr val="000000"/>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負債</a:t>
                </a:r>
              </a:p>
            </p:txBody>
          </p:sp>
          <p:sp>
            <p:nvSpPr>
              <p:cNvPr id="108" name="Rectangle 7"/>
              <p:cNvSpPr>
                <a:spLocks noChangeArrowheads="1"/>
              </p:cNvSpPr>
              <p:nvPr/>
            </p:nvSpPr>
            <p:spPr bwMode="auto">
              <a:xfrm>
                <a:off x="2498" y="1855"/>
                <a:ext cx="1241" cy="558"/>
              </a:xfrm>
              <a:prstGeom prst="rect">
                <a:avLst/>
              </a:prstGeom>
              <a:solidFill>
                <a:srgbClr val="BBE0E3"/>
              </a:solidFill>
              <a:ln w="9525">
                <a:solidFill>
                  <a:srgbClr val="000000"/>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資本</a:t>
                </a:r>
              </a:p>
            </p:txBody>
          </p:sp>
        </p:grpSp>
        <p:sp>
          <p:nvSpPr>
            <p:cNvPr id="106" name="Text Box 14"/>
            <p:cNvSpPr txBox="1">
              <a:spLocks noChangeArrowheads="1"/>
            </p:cNvSpPr>
            <p:nvPr/>
          </p:nvSpPr>
          <p:spPr bwMode="auto">
            <a:xfrm>
              <a:off x="2514" y="2481"/>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ja-JP"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a:t>
              </a:r>
              <a:r>
                <a:rPr kumimoji="1" lang="ja-JP" altLang="en-US"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資金調達源泉</a:t>
              </a:r>
              <a:r>
                <a:rPr kumimoji="1" lang="en-US" altLang="ja-JP"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a:t>
              </a:r>
            </a:p>
          </p:txBody>
        </p:sp>
      </p:grpSp>
      <p:grpSp>
        <p:nvGrpSpPr>
          <p:cNvPr id="109" name="Group 36"/>
          <p:cNvGrpSpPr>
            <a:grpSpLocks/>
          </p:cNvGrpSpPr>
          <p:nvPr/>
        </p:nvGrpSpPr>
        <p:grpSpPr bwMode="auto">
          <a:xfrm>
            <a:off x="746125" y="2757488"/>
            <a:ext cx="1241425" cy="3297237"/>
            <a:chOff x="470" y="1737"/>
            <a:chExt cx="782" cy="2077"/>
          </a:xfrm>
        </p:grpSpPr>
        <p:sp>
          <p:nvSpPr>
            <p:cNvPr id="110" name="Freeform 16"/>
            <p:cNvSpPr>
              <a:spLocks/>
            </p:cNvSpPr>
            <p:nvPr/>
          </p:nvSpPr>
          <p:spPr bwMode="auto">
            <a:xfrm>
              <a:off x="470" y="1737"/>
              <a:ext cx="762" cy="1728"/>
            </a:xfrm>
            <a:custGeom>
              <a:avLst/>
              <a:gdLst>
                <a:gd name="T0" fmla="*/ 762 w 762"/>
                <a:gd name="T1" fmla="*/ 0 h 1728"/>
                <a:gd name="T2" fmla="*/ 0 w 762"/>
                <a:gd name="T3" fmla="*/ 0 h 1728"/>
                <a:gd name="T4" fmla="*/ 0 w 762"/>
                <a:gd name="T5" fmla="*/ 1728 h 1728"/>
                <a:gd name="T6" fmla="*/ 301 w 762"/>
                <a:gd name="T7" fmla="*/ 1728 h 1728"/>
                <a:gd name="T8" fmla="*/ 0 60000 65536"/>
                <a:gd name="T9" fmla="*/ 0 60000 65536"/>
                <a:gd name="T10" fmla="*/ 0 60000 65536"/>
                <a:gd name="T11" fmla="*/ 0 60000 65536"/>
                <a:gd name="T12" fmla="*/ 0 w 762"/>
                <a:gd name="T13" fmla="*/ 0 h 1728"/>
                <a:gd name="T14" fmla="*/ 762 w 762"/>
                <a:gd name="T15" fmla="*/ 1728 h 1728"/>
              </a:gdLst>
              <a:ahLst/>
              <a:cxnLst>
                <a:cxn ang="T8">
                  <a:pos x="T0" y="T1"/>
                </a:cxn>
                <a:cxn ang="T9">
                  <a:pos x="T2" y="T3"/>
                </a:cxn>
                <a:cxn ang="T10">
                  <a:pos x="T4" y="T5"/>
                </a:cxn>
                <a:cxn ang="T11">
                  <a:pos x="T6" y="T7"/>
                </a:cxn>
              </a:cxnLst>
              <a:rect l="T12" t="T13" r="T14" b="T15"/>
              <a:pathLst>
                <a:path w="762" h="1728">
                  <a:moveTo>
                    <a:pt x="762" y="0"/>
                  </a:moveTo>
                  <a:lnTo>
                    <a:pt x="0" y="0"/>
                  </a:lnTo>
                  <a:lnTo>
                    <a:pt x="0" y="1728"/>
                  </a:lnTo>
                  <a:lnTo>
                    <a:pt x="301" y="1728"/>
                  </a:lnTo>
                </a:path>
              </a:pathLst>
            </a:custGeom>
            <a:noFill/>
            <a:ln w="285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grpSp>
          <p:nvGrpSpPr>
            <p:cNvPr id="111" name="Group 20"/>
            <p:cNvGrpSpPr>
              <a:grpSpLocks/>
            </p:cNvGrpSpPr>
            <p:nvPr/>
          </p:nvGrpSpPr>
          <p:grpSpPr bwMode="auto">
            <a:xfrm>
              <a:off x="771" y="3111"/>
              <a:ext cx="481" cy="703"/>
              <a:chOff x="780" y="3102"/>
              <a:chExt cx="481" cy="703"/>
            </a:xfrm>
          </p:grpSpPr>
          <p:sp>
            <p:nvSpPr>
              <p:cNvPr id="112" name="Line 17"/>
              <p:cNvSpPr>
                <a:spLocks noChangeShapeType="1"/>
              </p:cNvSpPr>
              <p:nvPr/>
            </p:nvSpPr>
            <p:spPr bwMode="auto">
              <a:xfrm>
                <a:off x="788" y="3102"/>
                <a:ext cx="0" cy="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sp>
            <p:nvSpPr>
              <p:cNvPr id="113" name="Line 18"/>
              <p:cNvSpPr>
                <a:spLocks noChangeShapeType="1"/>
              </p:cNvSpPr>
              <p:nvPr/>
            </p:nvSpPr>
            <p:spPr bwMode="auto">
              <a:xfrm>
                <a:off x="780" y="3110"/>
                <a:ext cx="469"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sp>
            <p:nvSpPr>
              <p:cNvPr id="114" name="Line 19"/>
              <p:cNvSpPr>
                <a:spLocks noChangeShapeType="1"/>
              </p:cNvSpPr>
              <p:nvPr/>
            </p:nvSpPr>
            <p:spPr bwMode="auto">
              <a:xfrm>
                <a:off x="792" y="3805"/>
                <a:ext cx="469"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grpSp>
      </p:grpSp>
      <p:grpSp>
        <p:nvGrpSpPr>
          <p:cNvPr id="115" name="Group 37"/>
          <p:cNvGrpSpPr>
            <a:grpSpLocks/>
          </p:cNvGrpSpPr>
          <p:nvPr/>
        </p:nvGrpSpPr>
        <p:grpSpPr bwMode="auto">
          <a:xfrm>
            <a:off x="1982788" y="4614863"/>
            <a:ext cx="4859337" cy="1790700"/>
            <a:chOff x="1249" y="2907"/>
            <a:chExt cx="3061" cy="1128"/>
          </a:xfrm>
        </p:grpSpPr>
        <p:sp>
          <p:nvSpPr>
            <p:cNvPr id="116" name="Rectangle 21"/>
            <p:cNvSpPr>
              <a:spLocks noChangeArrowheads="1"/>
            </p:cNvSpPr>
            <p:nvPr/>
          </p:nvSpPr>
          <p:spPr bwMode="auto">
            <a:xfrm>
              <a:off x="1249" y="2907"/>
              <a:ext cx="3058" cy="389"/>
            </a:xfrm>
            <a:prstGeom prst="rect">
              <a:avLst/>
            </a:prstGeom>
            <a:gradFill rotWithShape="1">
              <a:gsLst>
                <a:gs pos="0">
                  <a:srgbClr val="99CC00"/>
                </a:gs>
                <a:gs pos="50000">
                  <a:srgbClr val="FFFFFF"/>
                </a:gs>
                <a:gs pos="100000">
                  <a:srgbClr val="99CC00"/>
                </a:gs>
              </a:gsLst>
              <a:lin ang="5400000" scaled="1"/>
            </a:gradFill>
            <a:ln w="9525">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srgbClr val="000000"/>
                  </a:solidFill>
                  <a:effectLst/>
                  <a:uLnTx/>
                  <a:uFillTx/>
                  <a:ea typeface="HGP創英角ｺﾞｼｯｸUB" pitchFamily="50" charset="-128"/>
                </a:rPr>
                <a:t>損益計算書</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srgbClr val="000000"/>
                  </a:solidFill>
                  <a:effectLst/>
                  <a:uLnTx/>
                  <a:uFillTx/>
                  <a:ea typeface="HGP創英角ｺﾞｼｯｸUB" pitchFamily="50" charset="-128"/>
                </a:rPr>
                <a:t>→事業活動を通じてどれほど儲けたか？</a:t>
              </a:r>
            </a:p>
          </p:txBody>
        </p:sp>
        <p:sp>
          <p:nvSpPr>
            <p:cNvPr id="117" name="Rectangle 22"/>
            <p:cNvSpPr>
              <a:spLocks noChangeArrowheads="1"/>
            </p:cNvSpPr>
            <p:nvPr/>
          </p:nvSpPr>
          <p:spPr bwMode="auto">
            <a:xfrm>
              <a:off x="1252" y="3646"/>
              <a:ext cx="3058" cy="389"/>
            </a:xfrm>
            <a:prstGeom prst="rect">
              <a:avLst/>
            </a:prstGeom>
            <a:gradFill rotWithShape="1">
              <a:gsLst>
                <a:gs pos="0">
                  <a:srgbClr val="FF9900"/>
                </a:gs>
                <a:gs pos="50000">
                  <a:srgbClr val="FFFFFF"/>
                </a:gs>
                <a:gs pos="100000">
                  <a:srgbClr val="FF9900"/>
                </a:gs>
              </a:gsLst>
              <a:lin ang="5400000" scaled="1"/>
            </a:gradFill>
            <a:ln w="9525">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srgbClr val="000000"/>
                  </a:solidFill>
                  <a:effectLst/>
                  <a:uLnTx/>
                  <a:uFillTx/>
                  <a:ea typeface="HGP創英角ｺﾞｼｯｸUB" pitchFamily="50" charset="-128"/>
                </a:rPr>
                <a:t>キャッシュ・フロー計算書</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srgbClr val="000000"/>
                  </a:solidFill>
                  <a:effectLst/>
                  <a:uLnTx/>
                  <a:uFillTx/>
                  <a:ea typeface="HGP創英角ｺﾞｼｯｸUB" pitchFamily="50" charset="-128"/>
                </a:rPr>
                <a:t>→事業活動におけるキャッシュの動きは？</a:t>
              </a:r>
            </a:p>
          </p:txBody>
        </p:sp>
      </p:grpSp>
      <p:grpSp>
        <p:nvGrpSpPr>
          <p:cNvPr id="118" name="Group 43"/>
          <p:cNvGrpSpPr>
            <a:grpSpLocks/>
          </p:cNvGrpSpPr>
          <p:nvPr/>
        </p:nvGrpSpPr>
        <p:grpSpPr bwMode="auto">
          <a:xfrm>
            <a:off x="1863725" y="1096963"/>
            <a:ext cx="4235450" cy="3213100"/>
            <a:chOff x="1174" y="691"/>
            <a:chExt cx="2668" cy="2024"/>
          </a:xfrm>
        </p:grpSpPr>
        <p:sp>
          <p:nvSpPr>
            <p:cNvPr id="119" name="Text Box 15"/>
            <p:cNvSpPr txBox="1">
              <a:spLocks noChangeArrowheads="1"/>
            </p:cNvSpPr>
            <p:nvPr/>
          </p:nvSpPr>
          <p:spPr bwMode="auto">
            <a:xfrm>
              <a:off x="1187" y="2484"/>
              <a:ext cx="13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ja-JP"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a:t>
              </a:r>
              <a:r>
                <a:rPr kumimoji="1" lang="ja-JP" altLang="en-US"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投資先・資金使途</a:t>
              </a:r>
              <a:r>
                <a:rPr kumimoji="1" lang="en-US" altLang="ja-JP"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a:t>
              </a:r>
            </a:p>
          </p:txBody>
        </p:sp>
        <p:grpSp>
          <p:nvGrpSpPr>
            <p:cNvPr id="120" name="Group 41"/>
            <p:cNvGrpSpPr>
              <a:grpSpLocks/>
            </p:cNvGrpSpPr>
            <p:nvPr/>
          </p:nvGrpSpPr>
          <p:grpSpPr bwMode="auto">
            <a:xfrm>
              <a:off x="1174" y="691"/>
              <a:ext cx="2668" cy="1721"/>
              <a:chOff x="1174" y="691"/>
              <a:chExt cx="2668" cy="1721"/>
            </a:xfrm>
          </p:grpSpPr>
          <p:sp>
            <p:nvSpPr>
              <p:cNvPr id="121" name="Line 5"/>
              <p:cNvSpPr>
                <a:spLocks noChangeShapeType="1"/>
              </p:cNvSpPr>
              <p:nvPr/>
            </p:nvSpPr>
            <p:spPr bwMode="auto">
              <a:xfrm>
                <a:off x="1174" y="992"/>
                <a:ext cx="266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sp>
            <p:nvSpPr>
              <p:cNvPr id="122" name="Rectangle 8"/>
              <p:cNvSpPr>
                <a:spLocks noChangeArrowheads="1"/>
              </p:cNvSpPr>
              <p:nvPr/>
            </p:nvSpPr>
            <p:spPr bwMode="auto">
              <a:xfrm>
                <a:off x="1257" y="995"/>
                <a:ext cx="1241" cy="1417"/>
              </a:xfrm>
              <a:prstGeom prst="rect">
                <a:avLst/>
              </a:prstGeom>
              <a:solidFill>
                <a:srgbClr val="FFCCCC"/>
              </a:solidFill>
              <a:ln w="9525">
                <a:solidFill>
                  <a:srgbClr val="000000"/>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資産</a:t>
                </a:r>
              </a:p>
            </p:txBody>
          </p:sp>
          <p:sp>
            <p:nvSpPr>
              <p:cNvPr id="123" name="Text Box 31"/>
              <p:cNvSpPr txBox="1">
                <a:spLocks noChangeArrowheads="1"/>
              </p:cNvSpPr>
              <p:nvPr/>
            </p:nvSpPr>
            <p:spPr bwMode="auto">
              <a:xfrm>
                <a:off x="1684" y="691"/>
                <a:ext cx="16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貸借対照表</a:t>
                </a:r>
              </a:p>
            </p:txBody>
          </p:sp>
        </p:grpSp>
      </p:grpSp>
      <p:grpSp>
        <p:nvGrpSpPr>
          <p:cNvPr id="124" name="Group 45"/>
          <p:cNvGrpSpPr>
            <a:grpSpLocks/>
          </p:cNvGrpSpPr>
          <p:nvPr/>
        </p:nvGrpSpPr>
        <p:grpSpPr bwMode="auto">
          <a:xfrm>
            <a:off x="6827838" y="2257425"/>
            <a:ext cx="1982787" cy="3802063"/>
            <a:chOff x="4301" y="1422"/>
            <a:chExt cx="1249" cy="2395"/>
          </a:xfrm>
        </p:grpSpPr>
        <p:grpSp>
          <p:nvGrpSpPr>
            <p:cNvPr id="125" name="Group 27"/>
            <p:cNvGrpSpPr>
              <a:grpSpLocks/>
            </p:cNvGrpSpPr>
            <p:nvPr/>
          </p:nvGrpSpPr>
          <p:grpSpPr bwMode="auto">
            <a:xfrm flipH="1">
              <a:off x="4733" y="1422"/>
              <a:ext cx="508" cy="703"/>
              <a:chOff x="780" y="3102"/>
              <a:chExt cx="481" cy="703"/>
            </a:xfrm>
          </p:grpSpPr>
          <p:sp>
            <p:nvSpPr>
              <p:cNvPr id="132" name="Line 28"/>
              <p:cNvSpPr>
                <a:spLocks noChangeShapeType="1"/>
              </p:cNvSpPr>
              <p:nvPr/>
            </p:nvSpPr>
            <p:spPr bwMode="auto">
              <a:xfrm>
                <a:off x="788" y="3102"/>
                <a:ext cx="0" cy="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sp>
            <p:nvSpPr>
              <p:cNvPr id="133" name="Line 29"/>
              <p:cNvSpPr>
                <a:spLocks noChangeShapeType="1"/>
              </p:cNvSpPr>
              <p:nvPr/>
            </p:nvSpPr>
            <p:spPr bwMode="auto">
              <a:xfrm>
                <a:off x="780" y="3110"/>
                <a:ext cx="469"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sp>
            <p:nvSpPr>
              <p:cNvPr id="134" name="Line 30"/>
              <p:cNvSpPr>
                <a:spLocks noChangeShapeType="1"/>
              </p:cNvSpPr>
              <p:nvPr/>
            </p:nvSpPr>
            <p:spPr bwMode="auto">
              <a:xfrm>
                <a:off x="792" y="3805"/>
                <a:ext cx="469"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grpSp>
        <p:grpSp>
          <p:nvGrpSpPr>
            <p:cNvPr id="126" name="Group 38"/>
            <p:cNvGrpSpPr>
              <a:grpSpLocks/>
            </p:cNvGrpSpPr>
            <p:nvPr/>
          </p:nvGrpSpPr>
          <p:grpSpPr bwMode="auto">
            <a:xfrm>
              <a:off x="4301" y="1794"/>
              <a:ext cx="1249" cy="2023"/>
              <a:chOff x="4301" y="1794"/>
              <a:chExt cx="1249" cy="2023"/>
            </a:xfrm>
          </p:grpSpPr>
          <p:grpSp>
            <p:nvGrpSpPr>
              <p:cNvPr id="127" name="Group 23"/>
              <p:cNvGrpSpPr>
                <a:grpSpLocks/>
              </p:cNvGrpSpPr>
              <p:nvPr/>
            </p:nvGrpSpPr>
            <p:grpSpPr bwMode="auto">
              <a:xfrm flipH="1">
                <a:off x="4301" y="3114"/>
                <a:ext cx="481" cy="703"/>
                <a:chOff x="780" y="3102"/>
                <a:chExt cx="481" cy="703"/>
              </a:xfrm>
            </p:grpSpPr>
            <p:sp>
              <p:nvSpPr>
                <p:cNvPr id="129" name="Line 24"/>
                <p:cNvSpPr>
                  <a:spLocks noChangeShapeType="1"/>
                </p:cNvSpPr>
                <p:nvPr/>
              </p:nvSpPr>
              <p:spPr bwMode="auto">
                <a:xfrm>
                  <a:off x="788" y="3102"/>
                  <a:ext cx="0" cy="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sp>
              <p:nvSpPr>
                <p:cNvPr id="130" name="Line 25"/>
                <p:cNvSpPr>
                  <a:spLocks noChangeShapeType="1"/>
                </p:cNvSpPr>
                <p:nvPr/>
              </p:nvSpPr>
              <p:spPr bwMode="auto">
                <a:xfrm>
                  <a:off x="780" y="3110"/>
                  <a:ext cx="46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sp>
              <p:nvSpPr>
                <p:cNvPr id="131" name="Line 26"/>
                <p:cNvSpPr>
                  <a:spLocks noChangeShapeType="1"/>
                </p:cNvSpPr>
                <p:nvPr/>
              </p:nvSpPr>
              <p:spPr bwMode="auto">
                <a:xfrm>
                  <a:off x="792" y="3805"/>
                  <a:ext cx="46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grpSp>
          <p:sp>
            <p:nvSpPr>
              <p:cNvPr id="128" name="Freeform 33"/>
              <p:cNvSpPr>
                <a:spLocks/>
              </p:cNvSpPr>
              <p:nvPr/>
            </p:nvSpPr>
            <p:spPr bwMode="auto">
              <a:xfrm flipH="1" flipV="1">
                <a:off x="4788" y="1794"/>
                <a:ext cx="762" cy="1728"/>
              </a:xfrm>
              <a:custGeom>
                <a:avLst/>
                <a:gdLst>
                  <a:gd name="T0" fmla="*/ 762 w 762"/>
                  <a:gd name="T1" fmla="*/ 0 h 1728"/>
                  <a:gd name="T2" fmla="*/ 0 w 762"/>
                  <a:gd name="T3" fmla="*/ 0 h 1728"/>
                  <a:gd name="T4" fmla="*/ 0 w 762"/>
                  <a:gd name="T5" fmla="*/ 1728 h 1728"/>
                  <a:gd name="T6" fmla="*/ 301 w 762"/>
                  <a:gd name="T7" fmla="*/ 1728 h 1728"/>
                  <a:gd name="T8" fmla="*/ 0 60000 65536"/>
                  <a:gd name="T9" fmla="*/ 0 60000 65536"/>
                  <a:gd name="T10" fmla="*/ 0 60000 65536"/>
                  <a:gd name="T11" fmla="*/ 0 60000 65536"/>
                  <a:gd name="T12" fmla="*/ 0 w 762"/>
                  <a:gd name="T13" fmla="*/ 0 h 1728"/>
                  <a:gd name="T14" fmla="*/ 762 w 762"/>
                  <a:gd name="T15" fmla="*/ 1728 h 1728"/>
                </a:gdLst>
                <a:ahLst/>
                <a:cxnLst>
                  <a:cxn ang="T8">
                    <a:pos x="T0" y="T1"/>
                  </a:cxn>
                  <a:cxn ang="T9">
                    <a:pos x="T2" y="T3"/>
                  </a:cxn>
                  <a:cxn ang="T10">
                    <a:pos x="T4" y="T5"/>
                  </a:cxn>
                  <a:cxn ang="T11">
                    <a:pos x="T6" y="T7"/>
                  </a:cxn>
                </a:cxnLst>
                <a:rect l="T12" t="T13" r="T14" b="T15"/>
                <a:pathLst>
                  <a:path w="762" h="1728">
                    <a:moveTo>
                      <a:pt x="762" y="0"/>
                    </a:moveTo>
                    <a:lnTo>
                      <a:pt x="0" y="0"/>
                    </a:lnTo>
                    <a:lnTo>
                      <a:pt x="0" y="1728"/>
                    </a:lnTo>
                    <a:lnTo>
                      <a:pt x="301" y="1728"/>
                    </a:lnTo>
                  </a:path>
                </a:pathLst>
              </a:custGeom>
              <a:noFill/>
              <a:ln w="285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grpSp>
      </p:grpSp>
      <p:grpSp>
        <p:nvGrpSpPr>
          <p:cNvPr id="135" name="Group 39"/>
          <p:cNvGrpSpPr>
            <a:grpSpLocks/>
          </p:cNvGrpSpPr>
          <p:nvPr/>
        </p:nvGrpSpPr>
        <p:grpSpPr bwMode="auto">
          <a:xfrm>
            <a:off x="7456488" y="1898650"/>
            <a:ext cx="1411287" cy="2152650"/>
            <a:chOff x="4697" y="1196"/>
            <a:chExt cx="889" cy="1356"/>
          </a:xfrm>
        </p:grpSpPr>
        <p:sp>
          <p:nvSpPr>
            <p:cNvPr id="136" name="Text Box 34"/>
            <p:cNvSpPr txBox="1">
              <a:spLocks noChangeArrowheads="1"/>
            </p:cNvSpPr>
            <p:nvPr/>
          </p:nvSpPr>
          <p:spPr bwMode="auto">
            <a:xfrm>
              <a:off x="4697" y="1196"/>
              <a:ext cx="8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50000"/>
                </a:spcBef>
                <a:buFontTx/>
                <a:buNone/>
              </a:pPr>
              <a:r>
                <a:rPr lang="ja-JP" altLang="en-US" sz="1800" smtClean="0">
                  <a:solidFill>
                    <a:srgbClr val="000000"/>
                  </a:solidFill>
                  <a:ea typeface="HGP創英角ｺﾞｼｯｸUB" pitchFamily="50" charset="-128"/>
                </a:rPr>
                <a:t>支払利息</a:t>
              </a:r>
            </a:p>
          </p:txBody>
        </p:sp>
        <p:sp>
          <p:nvSpPr>
            <p:cNvPr id="137" name="Text Box 35"/>
            <p:cNvSpPr txBox="1">
              <a:spLocks noChangeArrowheads="1"/>
            </p:cNvSpPr>
            <p:nvPr/>
          </p:nvSpPr>
          <p:spPr bwMode="auto">
            <a:xfrm>
              <a:off x="4700" y="2183"/>
              <a:ext cx="88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buFontTx/>
                <a:buNone/>
              </a:pPr>
              <a:r>
                <a:rPr lang="ja-JP" altLang="en-US" sz="1800" smtClean="0">
                  <a:solidFill>
                    <a:srgbClr val="000000"/>
                  </a:solidFill>
                  <a:ea typeface="HGP創英角ｺﾞｼｯｸUB" pitchFamily="50" charset="-128"/>
                </a:rPr>
                <a:t>当期純利益</a:t>
              </a:r>
            </a:p>
            <a:p>
              <a:pPr algn="ctr">
                <a:buFontTx/>
                <a:buNone/>
              </a:pPr>
              <a:r>
                <a:rPr lang="ja-JP" altLang="en-US" sz="1200" smtClean="0">
                  <a:solidFill>
                    <a:srgbClr val="000000"/>
                  </a:solidFill>
                  <a:ea typeface="HGP創英角ｺﾞｼｯｸUB" pitchFamily="50" charset="-128"/>
                </a:rPr>
                <a:t>（配当・内部留保）</a:t>
              </a:r>
            </a:p>
          </p:txBody>
        </p:sp>
      </p:grpSp>
    </p:spTree>
    <p:extLst>
      <p:ext uri="{BB962C8B-B14F-4D97-AF65-F5344CB8AC3E}">
        <p14:creationId xmlns:p14="http://schemas.microsoft.com/office/powerpoint/2010/main" val="52025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heckerboard(across)">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diamond(in)">
                                      <p:cBhvr>
                                        <p:cTn id="12" dur="500"/>
                                        <p:tgtEl>
                                          <p:spTgt spid="10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diamond(in)">
                                      <p:cBhvr>
                                        <p:cTn id="17" dur="500"/>
                                        <p:tgtEl>
                                          <p:spTgt spid="1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blinds(horizontal)">
                                      <p:cBhvr>
                                        <p:cTn id="22" dur="500"/>
                                        <p:tgtEl>
                                          <p:spTgt spid="10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blinds(horizontal)">
                                      <p:cBhvr>
                                        <p:cTn id="27" dur="500"/>
                                        <p:tgtEl>
                                          <p:spTgt spid="1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4"/>
                                        </p:tgtEl>
                                        <p:attrNameLst>
                                          <p:attrName>style.visibility</p:attrName>
                                        </p:attrNameLst>
                                      </p:cBhvr>
                                      <p:to>
                                        <p:strVal val="visible"/>
                                      </p:to>
                                    </p:set>
                                    <p:anim calcmode="lin" valueType="num">
                                      <p:cBhvr additive="base">
                                        <p:cTn id="32" dur="500" fill="hold"/>
                                        <p:tgtEl>
                                          <p:spTgt spid="124"/>
                                        </p:tgtEl>
                                        <p:attrNameLst>
                                          <p:attrName>ppt_x</p:attrName>
                                        </p:attrNameLst>
                                      </p:cBhvr>
                                      <p:tavLst>
                                        <p:tav tm="0">
                                          <p:val>
                                            <p:strVal val="#ppt_x"/>
                                          </p:val>
                                        </p:tav>
                                        <p:tav tm="100000">
                                          <p:val>
                                            <p:strVal val="#ppt_x"/>
                                          </p:val>
                                        </p:tav>
                                      </p:tavLst>
                                    </p:anim>
                                    <p:anim calcmode="lin" valueType="num">
                                      <p:cBhvr additive="base">
                                        <p:cTn id="33"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35"/>
                                        </p:tgtEl>
                                        <p:attrNameLst>
                                          <p:attrName>style.visibility</p:attrName>
                                        </p:attrNameLst>
                                      </p:cBhvr>
                                      <p:to>
                                        <p:strVal val="visible"/>
                                      </p:to>
                                    </p:set>
                                    <p:animEffect transition="in" filter="diamond(in)">
                                      <p:cBhvr>
                                        <p:cTn id="38"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7010400" y="6492875"/>
            <a:ext cx="2133600" cy="365125"/>
          </a:xfrm>
          <a:prstGeom prst="rect">
            <a:avLst/>
          </a:prstGeom>
        </p:spPr>
        <p:txBody>
          <a:bodyPr/>
          <a:lstStyle/>
          <a:p>
            <a:fld id="{645E1AA2-8BE9-4EF9-8E74-7A02A2AD26D0}" type="slidenum">
              <a:rPr lang="ja-JP" altLang="en-US" smtClean="0">
                <a:solidFill>
                  <a:prstClr val="black">
                    <a:tint val="75000"/>
                  </a:prstClr>
                </a:solidFill>
              </a:rPr>
              <a:pPr/>
              <a:t>58</a:t>
            </a:fld>
            <a:endParaRPr lang="ja-JP" altLang="en-US" dirty="0">
              <a:solidFill>
                <a:prstClr val="black">
                  <a:tint val="75000"/>
                </a:prstClr>
              </a:solidFill>
            </a:endParaRPr>
          </a:p>
        </p:txBody>
      </p:sp>
      <p:sp>
        <p:nvSpPr>
          <p:cNvPr id="6" name="タイトル 1"/>
          <p:cNvSpPr>
            <a:spLocks noGrp="1"/>
          </p:cNvSpPr>
          <p:nvPr>
            <p:ph type="title"/>
          </p:nvPr>
        </p:nvSpPr>
        <p:spPr>
          <a:xfrm>
            <a:off x="358584" y="114580"/>
            <a:ext cx="7978589" cy="712787"/>
          </a:xfrm>
        </p:spPr>
        <p:txBody>
          <a:bodyPr/>
          <a:lstStyle/>
          <a:p>
            <a:r>
              <a:rPr kumimoji="1" lang="ja-JP" altLang="en-US" sz="2400" dirty="0" smtClean="0"/>
              <a:t>フリーキャッシュフローとは何か？</a:t>
            </a:r>
            <a:endParaRPr kumimoji="1" lang="ja-JP" altLang="en-US" sz="2400" dirty="0"/>
          </a:p>
        </p:txBody>
      </p:sp>
      <p:sp>
        <p:nvSpPr>
          <p:cNvPr id="32" name="Text Box 5"/>
          <p:cNvSpPr txBox="1">
            <a:spLocks noChangeArrowheads="1"/>
          </p:cNvSpPr>
          <p:nvPr/>
        </p:nvSpPr>
        <p:spPr bwMode="auto">
          <a:xfrm>
            <a:off x="539750" y="1484313"/>
            <a:ext cx="7920038" cy="650875"/>
          </a:xfrm>
          <a:prstGeom prst="rect">
            <a:avLst/>
          </a:prstGeom>
          <a:solidFill>
            <a:srgbClr val="FFCC00"/>
          </a:solidFill>
          <a:ln w="9525">
            <a:solidFill>
              <a:srgbClr val="FF6600"/>
            </a:solidFill>
            <a:miter lim="800000"/>
            <a:headEnd/>
            <a:tailEnd/>
          </a:ln>
        </p:spPr>
        <p:txBody>
          <a:bodyPr>
            <a:spAutoFit/>
          </a:bodyPr>
          <a:lstStyle>
            <a:lvl1pPr marL="1970088" indent="-1970088">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a:solidFill>
                  <a:srgbClr val="000000"/>
                </a:solidFill>
              </a:rPr>
              <a:t>フリーキャッシュ･フロー＝企業が資金提供者に対して自由に配分できるキャッシュ･フローの金額。</a:t>
            </a:r>
          </a:p>
        </p:txBody>
      </p:sp>
      <p:sp>
        <p:nvSpPr>
          <p:cNvPr id="33" name="AutoShape 6"/>
          <p:cNvSpPr>
            <a:spLocks noChangeArrowheads="1"/>
          </p:cNvSpPr>
          <p:nvPr/>
        </p:nvSpPr>
        <p:spPr bwMode="auto">
          <a:xfrm>
            <a:off x="3132138" y="2276475"/>
            <a:ext cx="2665412" cy="431800"/>
          </a:xfrm>
          <a:prstGeom prst="downArrow">
            <a:avLst>
              <a:gd name="adj1" fmla="val 50000"/>
              <a:gd name="adj2" fmla="val 25000"/>
            </a:avLst>
          </a:prstGeom>
          <a:solidFill>
            <a:srgbClr val="969696"/>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endParaRPr lang="ja-JP" altLang="en-US" sz="1800">
              <a:solidFill>
                <a:srgbClr val="000000"/>
              </a:solidFill>
              <a:ea typeface="HGS創英角ｺﾞｼｯｸUB" pitchFamily="50" charset="-128"/>
            </a:endParaRPr>
          </a:p>
        </p:txBody>
      </p:sp>
      <p:sp>
        <p:nvSpPr>
          <p:cNvPr id="34" name="Text Box 7"/>
          <p:cNvSpPr txBox="1">
            <a:spLocks noChangeArrowheads="1"/>
          </p:cNvSpPr>
          <p:nvPr/>
        </p:nvSpPr>
        <p:spPr bwMode="auto">
          <a:xfrm>
            <a:off x="611188" y="2924175"/>
            <a:ext cx="7848600"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970088" indent="-1970088">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800">
                <a:solidFill>
                  <a:srgbClr val="000000"/>
                </a:solidFill>
              </a:rPr>
              <a:t>フリーキャッシュ･フロー＝（　　　　　　　　　　　　　　）－（　　　　　　　　　　　　　）　</a:t>
            </a:r>
          </a:p>
        </p:txBody>
      </p:sp>
      <p:sp>
        <p:nvSpPr>
          <p:cNvPr id="35" name="Text Box 8"/>
          <p:cNvSpPr txBox="1">
            <a:spLocks noChangeArrowheads="1"/>
          </p:cNvSpPr>
          <p:nvPr/>
        </p:nvSpPr>
        <p:spPr bwMode="auto">
          <a:xfrm>
            <a:off x="755650" y="3429000"/>
            <a:ext cx="7632700" cy="1879600"/>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a:solidFill>
                  <a:srgbClr val="000000"/>
                </a:solidFill>
              </a:rPr>
              <a:t>企業の（　　　　　　　　　　　　　　）をどのように決定するか？</a:t>
            </a:r>
          </a:p>
          <a:p>
            <a:pPr eaLnBrk="1" hangingPunct="1">
              <a:spcBef>
                <a:spcPct val="50000"/>
              </a:spcBef>
              <a:buFontTx/>
              <a:buNone/>
            </a:pPr>
            <a:r>
              <a:rPr lang="ja-JP" altLang="en-US" sz="1800">
                <a:solidFill>
                  <a:srgbClr val="000000"/>
                </a:solidFill>
              </a:rPr>
              <a:t>　－選択肢１　（　　　　　　　　　　　　　　　　　　　　　　　　   　　　　　　　　　）</a:t>
            </a:r>
          </a:p>
          <a:p>
            <a:pPr eaLnBrk="1" hangingPunct="1">
              <a:spcBef>
                <a:spcPct val="50000"/>
              </a:spcBef>
              <a:buFontTx/>
              <a:buNone/>
            </a:pPr>
            <a:r>
              <a:rPr lang="ja-JP" altLang="en-US" sz="1800">
                <a:solidFill>
                  <a:srgbClr val="000000"/>
                </a:solidFill>
              </a:rPr>
              <a:t>　－選択肢</a:t>
            </a:r>
            <a:r>
              <a:rPr lang="en-US" altLang="ja-JP" sz="1800">
                <a:solidFill>
                  <a:srgbClr val="000000"/>
                </a:solidFill>
              </a:rPr>
              <a:t>2</a:t>
            </a:r>
            <a:r>
              <a:rPr lang="ja-JP" altLang="en-US" sz="1800">
                <a:solidFill>
                  <a:srgbClr val="000000"/>
                </a:solidFill>
              </a:rPr>
              <a:t>　（　　　　　　　　　　　　　　　　　　　　　　　　　    　　　　　　　　）</a:t>
            </a:r>
          </a:p>
          <a:p>
            <a:pPr algn="r" eaLnBrk="1" hangingPunct="1">
              <a:spcBef>
                <a:spcPct val="50000"/>
              </a:spcBef>
              <a:buFontTx/>
              <a:buNone/>
            </a:pPr>
            <a:r>
              <a:rPr lang="ja-JP" altLang="en-US" sz="1800">
                <a:solidFill>
                  <a:srgbClr val="000000"/>
                </a:solidFill>
              </a:rPr>
              <a:t>など</a:t>
            </a:r>
          </a:p>
        </p:txBody>
      </p:sp>
      <p:sp>
        <p:nvSpPr>
          <p:cNvPr id="36" name="Text Box 9"/>
          <p:cNvSpPr txBox="1">
            <a:spLocks noChangeArrowheads="1"/>
          </p:cNvSpPr>
          <p:nvPr/>
        </p:nvSpPr>
        <p:spPr bwMode="auto">
          <a:xfrm>
            <a:off x="468313" y="5589588"/>
            <a:ext cx="7991475" cy="366712"/>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800">
                <a:solidFill>
                  <a:srgbClr val="000000"/>
                </a:solidFill>
              </a:rPr>
              <a:t>バフェットのオーナー利益＝当期純利益＋減価償却費－設備投資額</a:t>
            </a:r>
          </a:p>
        </p:txBody>
      </p:sp>
      <p:sp>
        <p:nvSpPr>
          <p:cNvPr id="37" name="Text Box 10"/>
          <p:cNvSpPr txBox="1">
            <a:spLocks noChangeArrowheads="1"/>
          </p:cNvSpPr>
          <p:nvPr/>
        </p:nvSpPr>
        <p:spPr bwMode="auto">
          <a:xfrm>
            <a:off x="598488" y="2925763"/>
            <a:ext cx="7848600" cy="395287"/>
          </a:xfrm>
          <a:prstGeom prst="rect">
            <a:avLst/>
          </a:prstGeom>
          <a:solidFill>
            <a:srgbClr val="FFFFFF"/>
          </a:solidFill>
          <a:ln w="28575">
            <a:solidFill>
              <a:srgbClr val="FF0000"/>
            </a:solidFill>
            <a:miter lim="800000"/>
            <a:headEnd/>
            <a:tailEnd/>
          </a:ln>
        </p:spPr>
        <p:txBody>
          <a:bodyPr>
            <a:spAutoFit/>
          </a:bodyPr>
          <a:lstStyle>
            <a:lvl1pPr marL="1970088" indent="-1970088">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800">
                <a:solidFill>
                  <a:srgbClr val="000000"/>
                </a:solidFill>
              </a:rPr>
              <a:t>フリーキャッシュ･フロー＝営業ＣＦ－企業の一定成長に必要な投資ＣＦ</a:t>
            </a:r>
          </a:p>
        </p:txBody>
      </p:sp>
      <p:sp>
        <p:nvSpPr>
          <p:cNvPr id="38" name="Text Box 11"/>
          <p:cNvSpPr txBox="1">
            <a:spLocks noChangeArrowheads="1"/>
          </p:cNvSpPr>
          <p:nvPr/>
        </p:nvSpPr>
        <p:spPr bwMode="auto">
          <a:xfrm>
            <a:off x="814388" y="3430588"/>
            <a:ext cx="7632700" cy="1879600"/>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84250" indent="-98425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a:solidFill>
                  <a:srgbClr val="000000"/>
                </a:solidFill>
              </a:rPr>
              <a:t>企業の一定成長に必要な投資ＣＦをどのように決定するか？</a:t>
            </a:r>
          </a:p>
          <a:p>
            <a:pPr eaLnBrk="1" hangingPunct="1">
              <a:spcBef>
                <a:spcPct val="50000"/>
              </a:spcBef>
              <a:buFontTx/>
              <a:buNone/>
            </a:pPr>
            <a:r>
              <a:rPr lang="ja-JP" altLang="en-US" sz="1800">
                <a:solidFill>
                  <a:srgbClr val="000000"/>
                </a:solidFill>
              </a:rPr>
              <a:t>　－選択肢１　現在の投資活動からのキャッシュ･フローをそのまま活用する</a:t>
            </a:r>
          </a:p>
          <a:p>
            <a:pPr eaLnBrk="1" hangingPunct="1">
              <a:spcBef>
                <a:spcPct val="50000"/>
              </a:spcBef>
              <a:buFontTx/>
              <a:buNone/>
            </a:pPr>
            <a:r>
              <a:rPr lang="ja-JP" altLang="en-US" sz="1800">
                <a:solidFill>
                  <a:srgbClr val="000000"/>
                </a:solidFill>
              </a:rPr>
              <a:t>　－選択肢２　現在の投資活動からのキャッシュ･フローから余剰金融資産の運用については除く。</a:t>
            </a:r>
          </a:p>
          <a:p>
            <a:pPr algn="r" eaLnBrk="1" hangingPunct="1">
              <a:spcBef>
                <a:spcPct val="50000"/>
              </a:spcBef>
              <a:buFontTx/>
              <a:buNone/>
            </a:pPr>
            <a:r>
              <a:rPr lang="ja-JP" altLang="en-US" sz="1800">
                <a:solidFill>
                  <a:srgbClr val="000000"/>
                </a:solidFill>
              </a:rPr>
              <a:t>など</a:t>
            </a:r>
          </a:p>
        </p:txBody>
      </p:sp>
    </p:spTree>
    <p:extLst>
      <p:ext uri="{BB962C8B-B14F-4D97-AF65-F5344CB8AC3E}">
        <p14:creationId xmlns:p14="http://schemas.microsoft.com/office/powerpoint/2010/main" val="53039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ox(in)">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7010400" y="6492875"/>
            <a:ext cx="2133600" cy="365125"/>
          </a:xfrm>
          <a:prstGeom prst="rect">
            <a:avLst/>
          </a:prstGeom>
        </p:spPr>
        <p:txBody>
          <a:bodyPr/>
          <a:lstStyle/>
          <a:p>
            <a:fld id="{645E1AA2-8BE9-4EF9-8E74-7A02A2AD26D0}" type="slidenum">
              <a:rPr lang="ja-JP" altLang="en-US" smtClean="0">
                <a:solidFill>
                  <a:prstClr val="black">
                    <a:tint val="75000"/>
                  </a:prstClr>
                </a:solidFill>
              </a:rPr>
              <a:pPr/>
              <a:t>59</a:t>
            </a:fld>
            <a:endParaRPr lang="ja-JP" altLang="en-US" dirty="0">
              <a:solidFill>
                <a:prstClr val="black">
                  <a:tint val="75000"/>
                </a:prstClr>
              </a:solidFill>
            </a:endParaRPr>
          </a:p>
        </p:txBody>
      </p:sp>
      <p:sp>
        <p:nvSpPr>
          <p:cNvPr id="6" name="タイトル 1"/>
          <p:cNvSpPr>
            <a:spLocks noGrp="1"/>
          </p:cNvSpPr>
          <p:nvPr>
            <p:ph type="title"/>
          </p:nvPr>
        </p:nvSpPr>
        <p:spPr>
          <a:xfrm>
            <a:off x="358584" y="114580"/>
            <a:ext cx="7978589" cy="712787"/>
          </a:xfrm>
        </p:spPr>
        <p:txBody>
          <a:bodyPr/>
          <a:lstStyle/>
          <a:p>
            <a:r>
              <a:rPr kumimoji="1" lang="ja-JP" altLang="en-US" sz="2400" dirty="0" smtClean="0"/>
              <a:t>企業価値の基本思考</a:t>
            </a:r>
            <a:endParaRPr kumimoji="1" lang="ja-JP" altLang="en-US" sz="2400" dirty="0"/>
          </a:p>
        </p:txBody>
      </p:sp>
      <p:sp>
        <p:nvSpPr>
          <p:cNvPr id="11" name="Line 4"/>
          <p:cNvSpPr>
            <a:spLocks noChangeShapeType="1"/>
          </p:cNvSpPr>
          <p:nvPr/>
        </p:nvSpPr>
        <p:spPr bwMode="auto">
          <a:xfrm>
            <a:off x="-9820" y="4314937"/>
            <a:ext cx="6781800" cy="0"/>
          </a:xfrm>
          <a:prstGeom prst="line">
            <a:avLst/>
          </a:prstGeom>
          <a:noFill/>
          <a:ln w="28575">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Text Box 6"/>
          <p:cNvSpPr txBox="1">
            <a:spLocks noChangeArrowheads="1"/>
          </p:cNvSpPr>
          <p:nvPr/>
        </p:nvSpPr>
        <p:spPr bwMode="auto">
          <a:xfrm>
            <a:off x="469605" y="4314937"/>
            <a:ext cx="1082675" cy="1492250"/>
          </a:xfrm>
          <a:prstGeom prst="rect">
            <a:avLst/>
          </a:prstGeom>
          <a:solidFill>
            <a:srgbClr val="FFC000"/>
          </a:solidFill>
          <a:ln w="28575">
            <a:solidFill>
              <a:schemeClr val="tx1"/>
            </a:solidFill>
            <a:miter lim="800000"/>
            <a:headEnd type="none" w="sm" len="sm"/>
            <a:tailEnd type="none" w="sm" len="sm"/>
          </a:ln>
          <a:effectLst/>
        </p:spPr>
        <p:txBody>
          <a:bodyPr>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lgn="ctr" eaLnBrk="1" hangingPunct="1">
              <a:spcBef>
                <a:spcPct val="0"/>
              </a:spcBef>
              <a:buSzTx/>
              <a:buFontTx/>
              <a:buNone/>
            </a:pPr>
            <a:r>
              <a:rPr lang="ja-JP" altLang="en-US">
                <a:latin typeface="Times New Roman" pitchFamily="18" charset="0"/>
                <a:ea typeface="ＭＳ Ｐ明朝" pitchFamily="18" charset="-128"/>
              </a:rPr>
              <a:t>現在</a:t>
            </a:r>
          </a:p>
          <a:p>
            <a:pPr algn="ctr" eaLnBrk="1" hangingPunct="1">
              <a:spcBef>
                <a:spcPct val="0"/>
              </a:spcBef>
              <a:buSzTx/>
              <a:buFontTx/>
              <a:buNone/>
            </a:pPr>
            <a:endParaRPr lang="ja-JP" altLang="en-US">
              <a:latin typeface="Times New Roman" pitchFamily="18" charset="0"/>
              <a:ea typeface="ＭＳ Ｐ明朝" pitchFamily="18" charset="-128"/>
            </a:endParaRPr>
          </a:p>
          <a:p>
            <a:pPr eaLnBrk="1" hangingPunct="1">
              <a:spcBef>
                <a:spcPct val="0"/>
              </a:spcBef>
              <a:buSzTx/>
              <a:buFontTx/>
              <a:buNone/>
            </a:pPr>
            <a:r>
              <a:rPr lang="ja-JP" altLang="en-US">
                <a:latin typeface="ＭＳ Ｐゴシック" pitchFamily="50" charset="-128"/>
              </a:rPr>
              <a:t>将来のフリーキャッシュフローの現在価値</a:t>
            </a:r>
          </a:p>
          <a:p>
            <a:pPr eaLnBrk="1" hangingPunct="1">
              <a:spcBef>
                <a:spcPct val="0"/>
              </a:spcBef>
              <a:buSzTx/>
              <a:buFontTx/>
              <a:buNone/>
            </a:pPr>
            <a:endParaRPr lang="ja-JP" altLang="en-US">
              <a:latin typeface="ＭＳ Ｐゴシック" pitchFamily="50" charset="-128"/>
            </a:endParaRPr>
          </a:p>
          <a:p>
            <a:pPr eaLnBrk="1" hangingPunct="1">
              <a:spcBef>
                <a:spcPct val="0"/>
              </a:spcBef>
              <a:buSzTx/>
              <a:buFontTx/>
              <a:buNone/>
            </a:pPr>
            <a:r>
              <a:rPr lang="ja-JP" altLang="en-US">
                <a:latin typeface="ＭＳ Ｐゴシック" pitchFamily="50" charset="-128"/>
              </a:rPr>
              <a:t> ＝企業価値</a:t>
            </a:r>
          </a:p>
          <a:p>
            <a:pPr eaLnBrk="1" hangingPunct="1">
              <a:spcBef>
                <a:spcPct val="0"/>
              </a:spcBef>
              <a:buSzTx/>
              <a:buFontTx/>
              <a:buNone/>
            </a:pPr>
            <a:endParaRPr lang="ja-JP" altLang="en-US">
              <a:latin typeface="ＭＳ Ｐゴシック" pitchFamily="50" charset="-128"/>
            </a:endParaRPr>
          </a:p>
          <a:p>
            <a:pPr eaLnBrk="1" hangingPunct="1">
              <a:spcBef>
                <a:spcPct val="0"/>
              </a:spcBef>
              <a:buSzTx/>
              <a:buFontTx/>
              <a:buNone/>
            </a:pPr>
            <a:endParaRPr lang="en-US" altLang="ja-JP">
              <a:latin typeface="Times New Roman" pitchFamily="18" charset="0"/>
              <a:ea typeface="ＭＳ Ｐ明朝" pitchFamily="18" charset="-128"/>
            </a:endParaRPr>
          </a:p>
        </p:txBody>
      </p:sp>
      <p:sp>
        <p:nvSpPr>
          <p:cNvPr id="13" name="Text Box 7"/>
          <p:cNvSpPr txBox="1">
            <a:spLocks noChangeArrowheads="1"/>
          </p:cNvSpPr>
          <p:nvPr/>
        </p:nvSpPr>
        <p:spPr bwMode="auto">
          <a:xfrm>
            <a:off x="1818980" y="4314937"/>
            <a:ext cx="5683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en-US" altLang="ja-JP" sz="1100">
                <a:latin typeface="Times New Roman" pitchFamily="18" charset="0"/>
                <a:ea typeface="ＭＳ Ｐ明朝" pitchFamily="18" charset="-128"/>
              </a:rPr>
              <a:t> </a:t>
            </a:r>
            <a:r>
              <a:rPr lang="ja-JP" altLang="en-US" sz="1100">
                <a:latin typeface="Times New Roman" pitchFamily="18" charset="0"/>
                <a:ea typeface="ＭＳ Ｐ明朝" pitchFamily="18" charset="-128"/>
              </a:rPr>
              <a:t>第</a:t>
            </a:r>
            <a:r>
              <a:rPr lang="en-US" altLang="ja-JP" sz="1100">
                <a:latin typeface="Times New Roman" pitchFamily="18" charset="0"/>
                <a:ea typeface="ＭＳ Ｐ明朝" pitchFamily="18" charset="-128"/>
              </a:rPr>
              <a:t>1</a:t>
            </a:r>
            <a:r>
              <a:rPr lang="ja-JP" altLang="en-US" sz="1100">
                <a:latin typeface="Times New Roman" pitchFamily="18" charset="0"/>
                <a:ea typeface="ＭＳ Ｐ明朝" pitchFamily="18" charset="-128"/>
              </a:rPr>
              <a:t>期</a:t>
            </a:r>
          </a:p>
        </p:txBody>
      </p:sp>
      <p:sp>
        <p:nvSpPr>
          <p:cNvPr id="14" name="Text Box 8"/>
          <p:cNvSpPr txBox="1">
            <a:spLocks noChangeArrowheads="1"/>
          </p:cNvSpPr>
          <p:nvPr/>
        </p:nvSpPr>
        <p:spPr bwMode="auto">
          <a:xfrm>
            <a:off x="4638380" y="4314937"/>
            <a:ext cx="53181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ja-JP" altLang="en-US" sz="1100">
                <a:latin typeface="Times New Roman" pitchFamily="18" charset="0"/>
                <a:ea typeface="ＭＳ Ｐ明朝" pitchFamily="18" charset="-128"/>
              </a:rPr>
              <a:t>第</a:t>
            </a:r>
            <a:r>
              <a:rPr lang="en-US" altLang="ja-JP" sz="1100">
                <a:latin typeface="Times New Roman" pitchFamily="18" charset="0"/>
                <a:ea typeface="ＭＳ Ｐ明朝" pitchFamily="18" charset="-128"/>
              </a:rPr>
              <a:t>5</a:t>
            </a:r>
            <a:r>
              <a:rPr lang="ja-JP" altLang="en-US" sz="1100">
                <a:latin typeface="Times New Roman" pitchFamily="18" charset="0"/>
                <a:ea typeface="ＭＳ Ｐ明朝" pitchFamily="18" charset="-128"/>
              </a:rPr>
              <a:t>期</a:t>
            </a:r>
          </a:p>
        </p:txBody>
      </p:sp>
      <p:sp>
        <p:nvSpPr>
          <p:cNvPr id="15" name="Text Box 9"/>
          <p:cNvSpPr txBox="1">
            <a:spLocks noChangeArrowheads="1"/>
          </p:cNvSpPr>
          <p:nvPr/>
        </p:nvSpPr>
        <p:spPr bwMode="auto">
          <a:xfrm>
            <a:off x="3919242" y="4300650"/>
            <a:ext cx="533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ja-JP" altLang="en-US" sz="1100">
                <a:latin typeface="Times New Roman" pitchFamily="18" charset="0"/>
                <a:ea typeface="ＭＳ Ｐ明朝" pitchFamily="18" charset="-128"/>
              </a:rPr>
              <a:t>第</a:t>
            </a:r>
            <a:r>
              <a:rPr lang="en-US" altLang="ja-JP" sz="1100">
                <a:latin typeface="Times New Roman" pitchFamily="18" charset="0"/>
                <a:ea typeface="ＭＳ Ｐ明朝" pitchFamily="18" charset="-128"/>
              </a:rPr>
              <a:t>4</a:t>
            </a:r>
            <a:r>
              <a:rPr lang="ja-JP" altLang="en-US" sz="1100">
                <a:latin typeface="Times New Roman" pitchFamily="18" charset="0"/>
                <a:ea typeface="ＭＳ Ｐ明朝" pitchFamily="18" charset="-128"/>
              </a:rPr>
              <a:t>期</a:t>
            </a:r>
          </a:p>
        </p:txBody>
      </p:sp>
      <p:sp>
        <p:nvSpPr>
          <p:cNvPr id="16" name="Text Box 10"/>
          <p:cNvSpPr txBox="1">
            <a:spLocks noChangeArrowheads="1"/>
          </p:cNvSpPr>
          <p:nvPr/>
        </p:nvSpPr>
        <p:spPr bwMode="auto">
          <a:xfrm>
            <a:off x="3206455" y="4300650"/>
            <a:ext cx="53181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ja-JP" altLang="en-US" sz="1100">
                <a:latin typeface="Times New Roman" pitchFamily="18" charset="0"/>
                <a:ea typeface="ＭＳ Ｐ明朝" pitchFamily="18" charset="-128"/>
              </a:rPr>
              <a:t>第</a:t>
            </a:r>
            <a:r>
              <a:rPr lang="en-US" altLang="ja-JP" sz="1100">
                <a:latin typeface="Times New Roman" pitchFamily="18" charset="0"/>
                <a:ea typeface="ＭＳ Ｐ明朝" pitchFamily="18" charset="-128"/>
              </a:rPr>
              <a:t>3</a:t>
            </a:r>
            <a:r>
              <a:rPr lang="ja-JP" altLang="en-US" sz="1100">
                <a:latin typeface="Times New Roman" pitchFamily="18" charset="0"/>
                <a:ea typeface="ＭＳ Ｐ明朝" pitchFamily="18" charset="-128"/>
              </a:rPr>
              <a:t>期</a:t>
            </a:r>
          </a:p>
        </p:txBody>
      </p:sp>
      <p:sp>
        <p:nvSpPr>
          <p:cNvPr id="17" name="Text Box 11"/>
          <p:cNvSpPr txBox="1">
            <a:spLocks noChangeArrowheads="1"/>
          </p:cNvSpPr>
          <p:nvPr/>
        </p:nvSpPr>
        <p:spPr bwMode="auto">
          <a:xfrm>
            <a:off x="2538117" y="4310175"/>
            <a:ext cx="53181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ja-JP" altLang="en-US" sz="1100">
                <a:latin typeface="Times New Roman" pitchFamily="18" charset="0"/>
                <a:ea typeface="ＭＳ Ｐ明朝" pitchFamily="18" charset="-128"/>
              </a:rPr>
              <a:t>第</a:t>
            </a:r>
            <a:r>
              <a:rPr lang="en-US" altLang="ja-JP" sz="1100">
                <a:latin typeface="Times New Roman" pitchFamily="18" charset="0"/>
                <a:ea typeface="ＭＳ Ｐ明朝" pitchFamily="18" charset="-128"/>
              </a:rPr>
              <a:t>2</a:t>
            </a:r>
            <a:r>
              <a:rPr lang="ja-JP" altLang="en-US" sz="1100">
                <a:latin typeface="Times New Roman" pitchFamily="18" charset="0"/>
                <a:ea typeface="ＭＳ Ｐ明朝" pitchFamily="18" charset="-128"/>
              </a:rPr>
              <a:t>期</a:t>
            </a:r>
          </a:p>
        </p:txBody>
      </p:sp>
      <p:sp>
        <p:nvSpPr>
          <p:cNvPr id="18" name="Text Box 12"/>
          <p:cNvSpPr txBox="1">
            <a:spLocks noChangeArrowheads="1"/>
          </p:cNvSpPr>
          <p:nvPr/>
        </p:nvSpPr>
        <p:spPr bwMode="auto">
          <a:xfrm>
            <a:off x="5327355" y="4314937"/>
            <a:ext cx="9461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lgn="ctr" eaLnBrk="1" hangingPunct="1">
              <a:spcBef>
                <a:spcPct val="0"/>
              </a:spcBef>
              <a:buSzTx/>
              <a:buFontTx/>
              <a:buNone/>
            </a:pPr>
            <a:r>
              <a:rPr lang="ja-JP" altLang="en-US" sz="1100">
                <a:latin typeface="Times New Roman" pitchFamily="18" charset="0"/>
                <a:ea typeface="ＭＳ Ｐ明朝" pitchFamily="18" charset="-128"/>
              </a:rPr>
              <a:t>第</a:t>
            </a:r>
            <a:r>
              <a:rPr lang="en-US" altLang="ja-JP" sz="1100">
                <a:latin typeface="Times New Roman" pitchFamily="18" charset="0"/>
                <a:ea typeface="ＭＳ Ｐ明朝" pitchFamily="18" charset="-128"/>
              </a:rPr>
              <a:t>5</a:t>
            </a:r>
            <a:r>
              <a:rPr lang="ja-JP" altLang="en-US" sz="1100">
                <a:latin typeface="Times New Roman" pitchFamily="18" charset="0"/>
                <a:ea typeface="ＭＳ Ｐ明朝" pitchFamily="18" charset="-128"/>
              </a:rPr>
              <a:t>期時点の</a:t>
            </a:r>
          </a:p>
          <a:p>
            <a:pPr algn="ctr" eaLnBrk="1" hangingPunct="1">
              <a:spcBef>
                <a:spcPct val="0"/>
              </a:spcBef>
              <a:buSzTx/>
              <a:buFontTx/>
              <a:buNone/>
            </a:pPr>
            <a:r>
              <a:rPr lang="ja-JP" altLang="en-US" sz="1100">
                <a:latin typeface="Times New Roman" pitchFamily="18" charset="0"/>
                <a:ea typeface="ＭＳ Ｐ明朝" pitchFamily="18" charset="-128"/>
              </a:rPr>
              <a:t>残存価値</a:t>
            </a:r>
          </a:p>
        </p:txBody>
      </p:sp>
      <p:sp>
        <p:nvSpPr>
          <p:cNvPr id="19" name="Freeform 13"/>
          <p:cNvSpPr>
            <a:spLocks/>
          </p:cNvSpPr>
          <p:nvPr/>
        </p:nvSpPr>
        <p:spPr bwMode="auto">
          <a:xfrm>
            <a:off x="1661817" y="4605450"/>
            <a:ext cx="381000" cy="136525"/>
          </a:xfrm>
          <a:custGeom>
            <a:avLst/>
            <a:gdLst>
              <a:gd name="T0" fmla="*/ 2147483647 w 240"/>
              <a:gd name="T1" fmla="*/ 0 h 96"/>
              <a:gd name="T2" fmla="*/ 2147483647 w 240"/>
              <a:gd name="T3" fmla="*/ 2147483647 h 96"/>
              <a:gd name="T4" fmla="*/ 0 w 240"/>
              <a:gd name="T5" fmla="*/ 2147483647 h 96"/>
              <a:gd name="T6" fmla="*/ 0 60000 65536"/>
              <a:gd name="T7" fmla="*/ 0 60000 65536"/>
              <a:gd name="T8" fmla="*/ 0 60000 65536"/>
            </a:gdLst>
            <a:ahLst/>
            <a:cxnLst>
              <a:cxn ang="T6">
                <a:pos x="T0" y="T1"/>
              </a:cxn>
              <a:cxn ang="T7">
                <a:pos x="T2" y="T3"/>
              </a:cxn>
              <a:cxn ang="T8">
                <a:pos x="T4" y="T5"/>
              </a:cxn>
            </a:cxnLst>
            <a:rect l="0" t="0" r="r" b="b"/>
            <a:pathLst>
              <a:path w="240" h="96">
                <a:moveTo>
                  <a:pt x="240" y="0"/>
                </a:moveTo>
                <a:lnTo>
                  <a:pt x="240" y="96"/>
                </a:lnTo>
                <a:lnTo>
                  <a:pt x="0" y="96"/>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Freeform 14"/>
          <p:cNvSpPr>
            <a:spLocks/>
          </p:cNvSpPr>
          <p:nvPr/>
        </p:nvSpPr>
        <p:spPr bwMode="auto">
          <a:xfrm>
            <a:off x="1661817" y="4605450"/>
            <a:ext cx="1143000" cy="274637"/>
          </a:xfrm>
          <a:custGeom>
            <a:avLst/>
            <a:gdLst>
              <a:gd name="T0" fmla="*/ 2147483647 w 720"/>
              <a:gd name="T1" fmla="*/ 0 h 144"/>
              <a:gd name="T2" fmla="*/ 2147483647 w 720"/>
              <a:gd name="T3" fmla="*/ 2147483647 h 144"/>
              <a:gd name="T4" fmla="*/ 0 w 720"/>
              <a:gd name="T5" fmla="*/ 2147483647 h 144"/>
              <a:gd name="T6" fmla="*/ 0 60000 65536"/>
              <a:gd name="T7" fmla="*/ 0 60000 65536"/>
              <a:gd name="T8" fmla="*/ 0 60000 65536"/>
            </a:gdLst>
            <a:ahLst/>
            <a:cxnLst>
              <a:cxn ang="T6">
                <a:pos x="T0" y="T1"/>
              </a:cxn>
              <a:cxn ang="T7">
                <a:pos x="T2" y="T3"/>
              </a:cxn>
              <a:cxn ang="T8">
                <a:pos x="T4" y="T5"/>
              </a:cxn>
            </a:cxnLst>
            <a:rect l="0" t="0" r="r" b="b"/>
            <a:pathLst>
              <a:path w="720" h="144">
                <a:moveTo>
                  <a:pt x="720" y="0"/>
                </a:moveTo>
                <a:lnTo>
                  <a:pt x="720" y="144"/>
                </a:lnTo>
                <a:lnTo>
                  <a:pt x="0" y="144"/>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 name="Freeform 15"/>
          <p:cNvSpPr>
            <a:spLocks/>
          </p:cNvSpPr>
          <p:nvPr/>
        </p:nvSpPr>
        <p:spPr bwMode="auto">
          <a:xfrm>
            <a:off x="1661817" y="4605450"/>
            <a:ext cx="1828800" cy="411162"/>
          </a:xfrm>
          <a:custGeom>
            <a:avLst/>
            <a:gdLst>
              <a:gd name="T0" fmla="*/ 2147483647 w 1152"/>
              <a:gd name="T1" fmla="*/ 0 h 192"/>
              <a:gd name="T2" fmla="*/ 2147483647 w 1152"/>
              <a:gd name="T3" fmla="*/ 2147483647 h 192"/>
              <a:gd name="T4" fmla="*/ 0 w 1152"/>
              <a:gd name="T5" fmla="*/ 2147483647 h 192"/>
              <a:gd name="T6" fmla="*/ 0 60000 65536"/>
              <a:gd name="T7" fmla="*/ 0 60000 65536"/>
              <a:gd name="T8" fmla="*/ 0 60000 65536"/>
            </a:gdLst>
            <a:ahLst/>
            <a:cxnLst>
              <a:cxn ang="T6">
                <a:pos x="T0" y="T1"/>
              </a:cxn>
              <a:cxn ang="T7">
                <a:pos x="T2" y="T3"/>
              </a:cxn>
              <a:cxn ang="T8">
                <a:pos x="T4" y="T5"/>
              </a:cxn>
            </a:cxnLst>
            <a:rect l="0" t="0" r="r" b="b"/>
            <a:pathLst>
              <a:path w="1152" h="192">
                <a:moveTo>
                  <a:pt x="1152" y="0"/>
                </a:moveTo>
                <a:lnTo>
                  <a:pt x="1152" y="192"/>
                </a:lnTo>
                <a:lnTo>
                  <a:pt x="0" y="192"/>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 name="Freeform 16"/>
          <p:cNvSpPr>
            <a:spLocks/>
          </p:cNvSpPr>
          <p:nvPr/>
        </p:nvSpPr>
        <p:spPr bwMode="auto">
          <a:xfrm>
            <a:off x="1661817" y="4605450"/>
            <a:ext cx="2514600" cy="549275"/>
          </a:xfrm>
          <a:custGeom>
            <a:avLst/>
            <a:gdLst>
              <a:gd name="T0" fmla="*/ 2147483647 w 1584"/>
              <a:gd name="T1" fmla="*/ 0 h 240"/>
              <a:gd name="T2" fmla="*/ 2147483647 w 1584"/>
              <a:gd name="T3" fmla="*/ 2147483647 h 240"/>
              <a:gd name="T4" fmla="*/ 0 w 1584"/>
              <a:gd name="T5" fmla="*/ 2147483647 h 240"/>
              <a:gd name="T6" fmla="*/ 0 60000 65536"/>
              <a:gd name="T7" fmla="*/ 0 60000 65536"/>
              <a:gd name="T8" fmla="*/ 0 60000 65536"/>
            </a:gdLst>
            <a:ahLst/>
            <a:cxnLst>
              <a:cxn ang="T6">
                <a:pos x="T0" y="T1"/>
              </a:cxn>
              <a:cxn ang="T7">
                <a:pos x="T2" y="T3"/>
              </a:cxn>
              <a:cxn ang="T8">
                <a:pos x="T4" y="T5"/>
              </a:cxn>
            </a:cxnLst>
            <a:rect l="0" t="0" r="r" b="b"/>
            <a:pathLst>
              <a:path w="1584" h="240">
                <a:moveTo>
                  <a:pt x="1584" y="0"/>
                </a:moveTo>
                <a:lnTo>
                  <a:pt x="1584" y="240"/>
                </a:lnTo>
                <a:lnTo>
                  <a:pt x="0" y="240"/>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 name="Freeform 17"/>
          <p:cNvSpPr>
            <a:spLocks/>
          </p:cNvSpPr>
          <p:nvPr/>
        </p:nvSpPr>
        <p:spPr bwMode="auto">
          <a:xfrm>
            <a:off x="1661817" y="4619737"/>
            <a:ext cx="3203575" cy="671513"/>
          </a:xfrm>
          <a:custGeom>
            <a:avLst/>
            <a:gdLst>
              <a:gd name="T0" fmla="*/ 2147483647 w 1968"/>
              <a:gd name="T1" fmla="*/ 0 h 288"/>
              <a:gd name="T2" fmla="*/ 2147483647 w 1968"/>
              <a:gd name="T3" fmla="*/ 2147483647 h 288"/>
              <a:gd name="T4" fmla="*/ 0 w 1968"/>
              <a:gd name="T5" fmla="*/ 2147483647 h 288"/>
              <a:gd name="T6" fmla="*/ 0 60000 65536"/>
              <a:gd name="T7" fmla="*/ 0 60000 65536"/>
              <a:gd name="T8" fmla="*/ 0 60000 65536"/>
            </a:gdLst>
            <a:ahLst/>
            <a:cxnLst>
              <a:cxn ang="T6">
                <a:pos x="T0" y="T1"/>
              </a:cxn>
              <a:cxn ang="T7">
                <a:pos x="T2" y="T3"/>
              </a:cxn>
              <a:cxn ang="T8">
                <a:pos x="T4" y="T5"/>
              </a:cxn>
            </a:cxnLst>
            <a:rect l="0" t="0" r="r" b="b"/>
            <a:pathLst>
              <a:path w="1968" h="288">
                <a:moveTo>
                  <a:pt x="1968" y="0"/>
                </a:moveTo>
                <a:lnTo>
                  <a:pt x="1968" y="288"/>
                </a:lnTo>
                <a:lnTo>
                  <a:pt x="0" y="288"/>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4" name="Freeform 18"/>
          <p:cNvSpPr>
            <a:spLocks/>
          </p:cNvSpPr>
          <p:nvPr/>
        </p:nvSpPr>
        <p:spPr bwMode="auto">
          <a:xfrm>
            <a:off x="1661817" y="4757850"/>
            <a:ext cx="4119563" cy="685800"/>
          </a:xfrm>
          <a:custGeom>
            <a:avLst/>
            <a:gdLst>
              <a:gd name="T0" fmla="*/ 2147483647 w 2400"/>
              <a:gd name="T1" fmla="*/ 0 h 288"/>
              <a:gd name="T2" fmla="*/ 2147483647 w 2400"/>
              <a:gd name="T3" fmla="*/ 2147483647 h 288"/>
              <a:gd name="T4" fmla="*/ 0 w 2400"/>
              <a:gd name="T5" fmla="*/ 2147483647 h 288"/>
              <a:gd name="T6" fmla="*/ 0 60000 65536"/>
              <a:gd name="T7" fmla="*/ 0 60000 65536"/>
              <a:gd name="T8" fmla="*/ 0 60000 65536"/>
            </a:gdLst>
            <a:ahLst/>
            <a:cxnLst>
              <a:cxn ang="T6">
                <a:pos x="T0" y="T1"/>
              </a:cxn>
              <a:cxn ang="T7">
                <a:pos x="T2" y="T3"/>
              </a:cxn>
              <a:cxn ang="T8">
                <a:pos x="T4" y="T5"/>
              </a:cxn>
            </a:cxnLst>
            <a:rect l="0" t="0" r="r" b="b"/>
            <a:pathLst>
              <a:path w="2400" h="288">
                <a:moveTo>
                  <a:pt x="2400" y="0"/>
                </a:moveTo>
                <a:lnTo>
                  <a:pt x="2400" y="288"/>
                </a:lnTo>
                <a:lnTo>
                  <a:pt x="0" y="288"/>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5" name="Text Box 19"/>
          <p:cNvSpPr txBox="1">
            <a:spLocks noChangeArrowheads="1"/>
          </p:cNvSpPr>
          <p:nvPr/>
        </p:nvSpPr>
        <p:spPr bwMode="auto">
          <a:xfrm>
            <a:off x="2177755" y="5491275"/>
            <a:ext cx="272891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en-US" altLang="ja-JP" sz="1100">
                <a:latin typeface="Times New Roman" pitchFamily="18" charset="0"/>
                <a:ea typeface="ＭＳ Ｐ明朝" pitchFamily="18" charset="-128"/>
              </a:rPr>
              <a:t>  </a:t>
            </a:r>
            <a:r>
              <a:rPr lang="ja-JP" altLang="en-US" sz="1100">
                <a:latin typeface="Times New Roman" pitchFamily="18" charset="0"/>
                <a:ea typeface="ＭＳ Ｐ明朝" pitchFamily="18" charset="-128"/>
              </a:rPr>
              <a:t>一定の割引率 （１＋</a:t>
            </a:r>
            <a:r>
              <a:rPr lang="en-US" altLang="ja-JP" sz="1100">
                <a:latin typeface="Times New Roman" pitchFamily="18" charset="0"/>
                <a:ea typeface="ＭＳ Ｐ明朝" pitchFamily="18" charset="-128"/>
              </a:rPr>
              <a:t>r</a:t>
            </a:r>
            <a:r>
              <a:rPr lang="ja-JP" altLang="en-US" sz="1100">
                <a:latin typeface="Times New Roman" pitchFamily="18" charset="0"/>
                <a:ea typeface="ＭＳ Ｐ明朝" pitchFamily="18" charset="-128"/>
              </a:rPr>
              <a:t>）で現在価値に割引く</a:t>
            </a:r>
          </a:p>
        </p:txBody>
      </p:sp>
      <p:sp>
        <p:nvSpPr>
          <p:cNvPr id="26" name="Text Box 20"/>
          <p:cNvSpPr txBox="1">
            <a:spLocks noChangeArrowheads="1"/>
          </p:cNvSpPr>
          <p:nvPr/>
        </p:nvSpPr>
        <p:spPr bwMode="auto">
          <a:xfrm>
            <a:off x="1992017" y="4554650"/>
            <a:ext cx="7096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en-US" altLang="ja-JP" sz="900">
                <a:latin typeface="Times New Roman" pitchFamily="18" charset="0"/>
                <a:ea typeface="ＭＳ Ｐ明朝" pitchFamily="18" charset="-128"/>
              </a:rPr>
              <a:t>×1 / (1+ r)</a:t>
            </a:r>
          </a:p>
        </p:txBody>
      </p:sp>
      <p:sp>
        <p:nvSpPr>
          <p:cNvPr id="27" name="Text Box 21"/>
          <p:cNvSpPr txBox="1">
            <a:spLocks noChangeArrowheads="1"/>
          </p:cNvSpPr>
          <p:nvPr/>
        </p:nvSpPr>
        <p:spPr bwMode="auto">
          <a:xfrm>
            <a:off x="2722267" y="4670537"/>
            <a:ext cx="7477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en-US" altLang="ja-JP" sz="900">
                <a:latin typeface="Times New Roman" pitchFamily="18" charset="0"/>
                <a:ea typeface="ＭＳ Ｐ明朝" pitchFamily="18" charset="-128"/>
              </a:rPr>
              <a:t>×1 / (1+ r)</a:t>
            </a:r>
            <a:r>
              <a:rPr lang="en-US" altLang="ja-JP" sz="900" baseline="34000">
                <a:latin typeface="Times New Roman" pitchFamily="18" charset="0"/>
                <a:ea typeface="ＭＳ Ｐ明朝" pitchFamily="18" charset="-128"/>
              </a:rPr>
              <a:t>2</a:t>
            </a:r>
            <a:endParaRPr lang="en-US" altLang="ja-JP" sz="900">
              <a:latin typeface="Times New Roman" pitchFamily="18" charset="0"/>
              <a:ea typeface="ＭＳ Ｐ明朝" pitchFamily="18" charset="-128"/>
            </a:endParaRPr>
          </a:p>
        </p:txBody>
      </p:sp>
      <p:sp>
        <p:nvSpPr>
          <p:cNvPr id="28" name="Text Box 22"/>
          <p:cNvSpPr txBox="1">
            <a:spLocks noChangeArrowheads="1"/>
          </p:cNvSpPr>
          <p:nvPr/>
        </p:nvSpPr>
        <p:spPr bwMode="auto">
          <a:xfrm>
            <a:off x="3414417" y="4761025"/>
            <a:ext cx="7477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en-US" altLang="ja-JP" sz="900">
                <a:latin typeface="Times New Roman" pitchFamily="18" charset="0"/>
                <a:ea typeface="ＭＳ Ｐ明朝" pitchFamily="18" charset="-128"/>
              </a:rPr>
              <a:t>×1 / (1+ r)</a:t>
            </a:r>
            <a:r>
              <a:rPr lang="en-US" altLang="ja-JP" sz="900" baseline="34000">
                <a:latin typeface="Times New Roman" pitchFamily="18" charset="0"/>
                <a:ea typeface="ＭＳ Ｐ明朝" pitchFamily="18" charset="-128"/>
              </a:rPr>
              <a:t>3</a:t>
            </a:r>
            <a:endParaRPr lang="en-US" altLang="ja-JP" sz="900">
              <a:latin typeface="Times New Roman" pitchFamily="18" charset="0"/>
              <a:ea typeface="ＭＳ Ｐ明朝" pitchFamily="18" charset="-128"/>
            </a:endParaRPr>
          </a:p>
        </p:txBody>
      </p:sp>
      <p:sp>
        <p:nvSpPr>
          <p:cNvPr id="29" name="Text Box 23"/>
          <p:cNvSpPr txBox="1">
            <a:spLocks noChangeArrowheads="1"/>
          </p:cNvSpPr>
          <p:nvPr/>
        </p:nvSpPr>
        <p:spPr bwMode="auto">
          <a:xfrm>
            <a:off x="4104980" y="4913425"/>
            <a:ext cx="7477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en-US" altLang="ja-JP" sz="900">
                <a:latin typeface="Times New Roman" pitchFamily="18" charset="0"/>
                <a:ea typeface="ＭＳ Ｐ明朝" pitchFamily="18" charset="-128"/>
              </a:rPr>
              <a:t>×1 / (1+ r)</a:t>
            </a:r>
            <a:r>
              <a:rPr lang="en-US" altLang="ja-JP" sz="900" baseline="34000">
                <a:latin typeface="Times New Roman" pitchFamily="18" charset="0"/>
                <a:ea typeface="ＭＳ Ｐ明朝" pitchFamily="18" charset="-128"/>
              </a:rPr>
              <a:t>4</a:t>
            </a:r>
            <a:endParaRPr lang="en-US" altLang="ja-JP" sz="900">
              <a:latin typeface="Times New Roman" pitchFamily="18" charset="0"/>
              <a:ea typeface="ＭＳ Ｐ明朝" pitchFamily="18" charset="-128"/>
            </a:endParaRPr>
          </a:p>
        </p:txBody>
      </p:sp>
      <p:sp>
        <p:nvSpPr>
          <p:cNvPr id="30" name="Text Box 24"/>
          <p:cNvSpPr txBox="1">
            <a:spLocks noChangeArrowheads="1"/>
          </p:cNvSpPr>
          <p:nvPr/>
        </p:nvSpPr>
        <p:spPr bwMode="auto">
          <a:xfrm>
            <a:off x="4790780" y="5065825"/>
            <a:ext cx="7477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en-US" altLang="ja-JP" sz="900">
                <a:latin typeface="Times New Roman" pitchFamily="18" charset="0"/>
                <a:ea typeface="ＭＳ Ｐ明朝" pitchFamily="18" charset="-128"/>
              </a:rPr>
              <a:t>×1 / (1+ r)</a:t>
            </a:r>
            <a:r>
              <a:rPr lang="en-US" altLang="ja-JP" sz="900" baseline="34000">
                <a:latin typeface="Times New Roman" pitchFamily="18" charset="0"/>
                <a:ea typeface="ＭＳ Ｐ明朝" pitchFamily="18" charset="-128"/>
              </a:rPr>
              <a:t>5</a:t>
            </a:r>
            <a:endParaRPr lang="en-US" altLang="ja-JP" sz="900">
              <a:latin typeface="Times New Roman" pitchFamily="18" charset="0"/>
              <a:ea typeface="ＭＳ Ｐ明朝" pitchFamily="18" charset="-128"/>
            </a:endParaRPr>
          </a:p>
        </p:txBody>
      </p:sp>
      <p:sp>
        <p:nvSpPr>
          <p:cNvPr id="31" name="Text Box 25"/>
          <p:cNvSpPr txBox="1">
            <a:spLocks noChangeArrowheads="1"/>
          </p:cNvSpPr>
          <p:nvPr/>
        </p:nvSpPr>
        <p:spPr bwMode="auto">
          <a:xfrm>
            <a:off x="5705180" y="5218225"/>
            <a:ext cx="7477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en-US" altLang="ja-JP" sz="900">
                <a:latin typeface="Times New Roman" pitchFamily="18" charset="0"/>
                <a:ea typeface="ＭＳ Ｐ明朝" pitchFamily="18" charset="-128"/>
              </a:rPr>
              <a:t>×1 / (1+ r)</a:t>
            </a:r>
            <a:r>
              <a:rPr lang="en-US" altLang="ja-JP" sz="900" baseline="34000">
                <a:latin typeface="Times New Roman" pitchFamily="18" charset="0"/>
                <a:ea typeface="ＭＳ Ｐ明朝" pitchFamily="18" charset="-128"/>
              </a:rPr>
              <a:t>5</a:t>
            </a:r>
            <a:endParaRPr lang="en-US" altLang="ja-JP" sz="900">
              <a:latin typeface="Times New Roman" pitchFamily="18" charset="0"/>
              <a:ea typeface="ＭＳ Ｐ明朝" pitchFamily="18" charset="-128"/>
            </a:endParaRPr>
          </a:p>
        </p:txBody>
      </p:sp>
      <p:sp>
        <p:nvSpPr>
          <p:cNvPr id="39" name="Rectangle 26"/>
          <p:cNvSpPr>
            <a:spLocks noChangeArrowheads="1"/>
          </p:cNvSpPr>
          <p:nvPr/>
        </p:nvSpPr>
        <p:spPr bwMode="auto">
          <a:xfrm>
            <a:off x="5400380" y="3303700"/>
            <a:ext cx="839787" cy="1011237"/>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endParaRPr lang="ja-JP" altLang="en-US" sz="1400"/>
          </a:p>
        </p:txBody>
      </p:sp>
      <p:sp>
        <p:nvSpPr>
          <p:cNvPr id="40" name="Rectangle 27"/>
          <p:cNvSpPr>
            <a:spLocks noChangeArrowheads="1"/>
          </p:cNvSpPr>
          <p:nvPr/>
        </p:nvSpPr>
        <p:spPr bwMode="auto">
          <a:xfrm>
            <a:off x="4714580" y="3446575"/>
            <a:ext cx="304800" cy="868362"/>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endParaRPr lang="ja-JP" altLang="en-US" sz="1400"/>
          </a:p>
        </p:txBody>
      </p:sp>
      <p:sp>
        <p:nvSpPr>
          <p:cNvPr id="41" name="Rectangle 28"/>
          <p:cNvSpPr>
            <a:spLocks noChangeArrowheads="1"/>
          </p:cNvSpPr>
          <p:nvPr/>
        </p:nvSpPr>
        <p:spPr bwMode="auto">
          <a:xfrm>
            <a:off x="4028780" y="3662475"/>
            <a:ext cx="304800" cy="652462"/>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endParaRPr lang="ja-JP" altLang="en-US" sz="1400"/>
          </a:p>
        </p:txBody>
      </p:sp>
      <p:sp>
        <p:nvSpPr>
          <p:cNvPr id="42" name="Rectangle 29"/>
          <p:cNvSpPr>
            <a:spLocks noChangeArrowheads="1"/>
          </p:cNvSpPr>
          <p:nvPr/>
        </p:nvSpPr>
        <p:spPr bwMode="auto">
          <a:xfrm>
            <a:off x="3342980" y="3806937"/>
            <a:ext cx="304800" cy="508000"/>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endParaRPr lang="ja-JP" altLang="en-US" sz="1400"/>
          </a:p>
        </p:txBody>
      </p:sp>
      <p:sp>
        <p:nvSpPr>
          <p:cNvPr id="43" name="Rectangle 30"/>
          <p:cNvSpPr>
            <a:spLocks noChangeArrowheads="1"/>
          </p:cNvSpPr>
          <p:nvPr/>
        </p:nvSpPr>
        <p:spPr bwMode="auto">
          <a:xfrm>
            <a:off x="2657180" y="3933937"/>
            <a:ext cx="304800" cy="381000"/>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endParaRPr lang="ja-JP" altLang="en-US" sz="1400"/>
          </a:p>
        </p:txBody>
      </p:sp>
      <p:sp>
        <p:nvSpPr>
          <p:cNvPr id="44" name="Rectangle 31"/>
          <p:cNvSpPr>
            <a:spLocks noChangeArrowheads="1"/>
          </p:cNvSpPr>
          <p:nvPr/>
        </p:nvSpPr>
        <p:spPr bwMode="auto">
          <a:xfrm>
            <a:off x="1971380" y="4010137"/>
            <a:ext cx="306387" cy="304800"/>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endParaRPr lang="ja-JP" altLang="en-US" sz="1400"/>
          </a:p>
        </p:txBody>
      </p:sp>
      <p:sp>
        <p:nvSpPr>
          <p:cNvPr id="45" name="AutoShape 32"/>
          <p:cNvSpPr>
            <a:spLocks/>
          </p:cNvSpPr>
          <p:nvPr/>
        </p:nvSpPr>
        <p:spPr bwMode="auto">
          <a:xfrm rot="16200000">
            <a:off x="3147717" y="1412987"/>
            <a:ext cx="576263" cy="3313113"/>
          </a:xfrm>
          <a:prstGeom prst="rightBrace">
            <a:avLst>
              <a:gd name="adj1" fmla="val 65558"/>
              <a:gd name="adj2" fmla="val 50023"/>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endParaRPr lang="ja-JP" altLang="en-US" sz="1400"/>
          </a:p>
        </p:txBody>
      </p:sp>
      <p:sp>
        <p:nvSpPr>
          <p:cNvPr id="46" name="AutoShape 33"/>
          <p:cNvSpPr>
            <a:spLocks noChangeArrowheads="1"/>
          </p:cNvSpPr>
          <p:nvPr/>
        </p:nvSpPr>
        <p:spPr bwMode="auto">
          <a:xfrm>
            <a:off x="544217" y="5257912"/>
            <a:ext cx="863600" cy="244475"/>
          </a:xfrm>
          <a:prstGeom prst="bracketPair">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endParaRPr lang="ja-JP" altLang="en-US" sz="1400"/>
          </a:p>
        </p:txBody>
      </p:sp>
      <p:sp>
        <p:nvSpPr>
          <p:cNvPr id="47" name="Text Box 34"/>
          <p:cNvSpPr txBox="1">
            <a:spLocks noChangeArrowheads="1"/>
          </p:cNvSpPr>
          <p:nvPr/>
        </p:nvSpPr>
        <p:spPr bwMode="auto">
          <a:xfrm>
            <a:off x="2319042" y="2441687"/>
            <a:ext cx="2208213" cy="273050"/>
          </a:xfrm>
          <a:prstGeom prst="rect">
            <a:avLst/>
          </a:prstGeom>
          <a:noFill/>
          <a:ln w="127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buSzTx/>
              <a:buFontTx/>
              <a:buNone/>
            </a:pPr>
            <a:r>
              <a:rPr lang="ja-JP" altLang="en-US" sz="1100">
                <a:latin typeface="Helvetica" pitchFamily="34" charset="0"/>
              </a:rPr>
              <a:t>予想期間のフリーキャッシュフロー</a:t>
            </a:r>
          </a:p>
        </p:txBody>
      </p:sp>
      <p:sp>
        <p:nvSpPr>
          <p:cNvPr id="48" name="AutoShape 36"/>
          <p:cNvSpPr>
            <a:spLocks noChangeArrowheads="1"/>
          </p:cNvSpPr>
          <p:nvPr/>
        </p:nvSpPr>
        <p:spPr bwMode="auto">
          <a:xfrm>
            <a:off x="6854530" y="1846375"/>
            <a:ext cx="2303462" cy="2663825"/>
          </a:xfrm>
          <a:prstGeom prst="wedgeRectCallout">
            <a:avLst>
              <a:gd name="adj1" fmla="val -80463"/>
              <a:gd name="adj2" fmla="val 3474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lnSpc>
                <a:spcPct val="115000"/>
              </a:lnSpc>
              <a:spcBef>
                <a:spcPct val="0"/>
              </a:spcBef>
              <a:buSzTx/>
              <a:buFontTx/>
              <a:buNone/>
            </a:pPr>
            <a:endParaRPr lang="en-US" altLang="ja-JP" sz="1100"/>
          </a:p>
          <a:p>
            <a:pPr eaLnBrk="1" hangingPunct="1">
              <a:lnSpc>
                <a:spcPct val="115000"/>
              </a:lnSpc>
              <a:spcBef>
                <a:spcPct val="0"/>
              </a:spcBef>
              <a:buSzTx/>
              <a:buFontTx/>
              <a:buNone/>
            </a:pPr>
            <a:endParaRPr lang="en-US" altLang="ja-JP" sz="1100"/>
          </a:p>
          <a:p>
            <a:pPr eaLnBrk="1" hangingPunct="1">
              <a:lnSpc>
                <a:spcPct val="115000"/>
              </a:lnSpc>
              <a:spcBef>
                <a:spcPct val="0"/>
              </a:spcBef>
              <a:buSzTx/>
              <a:buFontTx/>
              <a:buNone/>
            </a:pPr>
            <a:endParaRPr lang="en-US" altLang="ja-JP" sz="1100"/>
          </a:p>
          <a:p>
            <a:pPr eaLnBrk="1" hangingPunct="1">
              <a:lnSpc>
                <a:spcPct val="115000"/>
              </a:lnSpc>
              <a:spcBef>
                <a:spcPct val="0"/>
              </a:spcBef>
              <a:buSzTx/>
              <a:buFontTx/>
              <a:buNone/>
            </a:pPr>
            <a:endParaRPr lang="en-US" altLang="ja-JP" sz="1100"/>
          </a:p>
          <a:p>
            <a:pPr eaLnBrk="1" hangingPunct="1">
              <a:lnSpc>
                <a:spcPct val="115000"/>
              </a:lnSpc>
              <a:spcBef>
                <a:spcPct val="0"/>
              </a:spcBef>
              <a:buSzTx/>
              <a:buFontTx/>
              <a:buNone/>
            </a:pPr>
            <a:endParaRPr lang="en-US" altLang="ja-JP" sz="1100"/>
          </a:p>
          <a:p>
            <a:pPr eaLnBrk="1" hangingPunct="1">
              <a:lnSpc>
                <a:spcPct val="115000"/>
              </a:lnSpc>
              <a:spcBef>
                <a:spcPct val="0"/>
              </a:spcBef>
              <a:buSzTx/>
              <a:buFontTx/>
              <a:buNone/>
            </a:pPr>
            <a:endParaRPr lang="en-US" altLang="ja-JP" sz="1100"/>
          </a:p>
          <a:p>
            <a:pPr eaLnBrk="1" hangingPunct="1">
              <a:lnSpc>
                <a:spcPct val="115000"/>
              </a:lnSpc>
              <a:spcBef>
                <a:spcPct val="0"/>
              </a:spcBef>
              <a:buSzTx/>
              <a:buFontTx/>
              <a:buNone/>
            </a:pPr>
            <a:endParaRPr lang="en-US" altLang="ja-JP" sz="1100"/>
          </a:p>
          <a:p>
            <a:pPr eaLnBrk="1" hangingPunct="1">
              <a:lnSpc>
                <a:spcPct val="115000"/>
              </a:lnSpc>
              <a:spcBef>
                <a:spcPct val="0"/>
              </a:spcBef>
              <a:buSzTx/>
              <a:buFontTx/>
              <a:buNone/>
            </a:pPr>
            <a:endParaRPr lang="en-US" altLang="ja-JP" sz="1100"/>
          </a:p>
          <a:p>
            <a:pPr eaLnBrk="1" hangingPunct="1">
              <a:lnSpc>
                <a:spcPct val="115000"/>
              </a:lnSpc>
              <a:spcBef>
                <a:spcPct val="0"/>
              </a:spcBef>
              <a:buSzTx/>
              <a:buFontTx/>
              <a:buNone/>
            </a:pPr>
            <a:endParaRPr lang="en-US" altLang="ja-JP" sz="1100"/>
          </a:p>
          <a:p>
            <a:pPr eaLnBrk="1" hangingPunct="1">
              <a:lnSpc>
                <a:spcPct val="115000"/>
              </a:lnSpc>
              <a:spcBef>
                <a:spcPct val="0"/>
              </a:spcBef>
              <a:buSzTx/>
              <a:buFontTx/>
              <a:buNone/>
            </a:pPr>
            <a:endParaRPr lang="en-US" altLang="ja-JP" sz="1100"/>
          </a:p>
          <a:p>
            <a:pPr eaLnBrk="1" hangingPunct="1">
              <a:lnSpc>
                <a:spcPct val="115000"/>
              </a:lnSpc>
              <a:spcBef>
                <a:spcPct val="0"/>
              </a:spcBef>
              <a:buSzTx/>
              <a:buFontTx/>
              <a:buNone/>
            </a:pPr>
            <a:r>
              <a:rPr lang="en-US" altLang="ja-JP" sz="1100"/>
              <a:t>【</a:t>
            </a:r>
            <a:r>
              <a:rPr lang="ja-JP" altLang="en-US" sz="1100"/>
              <a:t>算出方法</a:t>
            </a:r>
            <a:r>
              <a:rPr lang="en-US" altLang="ja-JP" sz="1100"/>
              <a:t>】</a:t>
            </a:r>
          </a:p>
          <a:p>
            <a:pPr eaLnBrk="1" hangingPunct="1">
              <a:spcBef>
                <a:spcPct val="0"/>
              </a:spcBef>
              <a:buSzTx/>
              <a:buFontTx/>
              <a:buNone/>
            </a:pPr>
            <a:r>
              <a:rPr lang="ja-JP" altLang="en-US" sz="1100"/>
              <a:t>第</a:t>
            </a:r>
            <a:r>
              <a:rPr lang="en-US" altLang="ja-JP" sz="1100"/>
              <a:t>6</a:t>
            </a:r>
            <a:r>
              <a:rPr lang="ja-JP" altLang="en-US" sz="1100"/>
              <a:t>期のフリーキャッシュフロー</a:t>
            </a:r>
          </a:p>
          <a:p>
            <a:pPr eaLnBrk="1" hangingPunct="1">
              <a:spcBef>
                <a:spcPct val="0"/>
              </a:spcBef>
              <a:buSzTx/>
              <a:buFontTx/>
              <a:buNone/>
            </a:pPr>
            <a:r>
              <a:rPr lang="ja-JP" altLang="en-US" sz="1100"/>
              <a:t> </a:t>
            </a:r>
            <a:r>
              <a:rPr lang="en-US" altLang="ja-JP" sz="1100"/>
              <a:t>/( r-</a:t>
            </a:r>
            <a:r>
              <a:rPr lang="ja-JP" altLang="en-US" sz="1100"/>
              <a:t>永久成長率</a:t>
            </a:r>
            <a:r>
              <a:rPr lang="en-US" altLang="ja-JP" sz="1100"/>
              <a:t>)</a:t>
            </a:r>
          </a:p>
        </p:txBody>
      </p:sp>
      <p:sp>
        <p:nvSpPr>
          <p:cNvPr id="49" name="Text Box 37"/>
          <p:cNvSpPr txBox="1">
            <a:spLocks noChangeArrowheads="1"/>
          </p:cNvSpPr>
          <p:nvPr/>
        </p:nvSpPr>
        <p:spPr bwMode="auto">
          <a:xfrm>
            <a:off x="1907880" y="3186225"/>
            <a:ext cx="251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en-US" altLang="ja-JP"/>
              <a:t>※</a:t>
            </a:r>
            <a:r>
              <a:rPr lang="ja-JP" altLang="en-US"/>
              <a:t>仮に、損益の予想期間を第</a:t>
            </a:r>
            <a:r>
              <a:rPr lang="en-US" altLang="ja-JP"/>
              <a:t>5</a:t>
            </a:r>
            <a:r>
              <a:rPr lang="ja-JP" altLang="en-US"/>
              <a:t>期までとする</a:t>
            </a:r>
          </a:p>
        </p:txBody>
      </p:sp>
      <p:sp>
        <p:nvSpPr>
          <p:cNvPr id="50" name="Line 40"/>
          <p:cNvSpPr>
            <a:spLocks noChangeShapeType="1"/>
          </p:cNvSpPr>
          <p:nvPr/>
        </p:nvSpPr>
        <p:spPr bwMode="auto">
          <a:xfrm flipV="1">
            <a:off x="6924380" y="3516425"/>
            <a:ext cx="1547812" cy="1587"/>
          </a:xfrm>
          <a:prstGeom prst="line">
            <a:avLst/>
          </a:prstGeom>
          <a:noFill/>
          <a:ln w="28575">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 name="Text Box 41"/>
          <p:cNvSpPr txBox="1">
            <a:spLocks noChangeArrowheads="1"/>
          </p:cNvSpPr>
          <p:nvPr/>
        </p:nvSpPr>
        <p:spPr bwMode="auto">
          <a:xfrm>
            <a:off x="6989467" y="3521187"/>
            <a:ext cx="5683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en-US" altLang="ja-JP" sz="1100">
                <a:latin typeface="Times New Roman" pitchFamily="18" charset="0"/>
                <a:ea typeface="ＭＳ Ｐ明朝" pitchFamily="18" charset="-128"/>
              </a:rPr>
              <a:t> </a:t>
            </a:r>
            <a:r>
              <a:rPr lang="ja-JP" altLang="en-US" sz="1100">
                <a:latin typeface="Times New Roman" pitchFamily="18" charset="0"/>
                <a:ea typeface="ＭＳ Ｐ明朝" pitchFamily="18" charset="-128"/>
              </a:rPr>
              <a:t>第</a:t>
            </a:r>
            <a:r>
              <a:rPr lang="en-US" altLang="ja-JP" sz="1100">
                <a:latin typeface="Times New Roman" pitchFamily="18" charset="0"/>
                <a:ea typeface="ＭＳ Ｐ明朝" pitchFamily="18" charset="-128"/>
              </a:rPr>
              <a:t>6</a:t>
            </a:r>
            <a:r>
              <a:rPr lang="ja-JP" altLang="en-US" sz="1100">
                <a:latin typeface="Times New Roman" pitchFamily="18" charset="0"/>
                <a:ea typeface="ＭＳ Ｐ明朝" pitchFamily="18" charset="-128"/>
              </a:rPr>
              <a:t>期</a:t>
            </a:r>
          </a:p>
        </p:txBody>
      </p:sp>
      <p:sp>
        <p:nvSpPr>
          <p:cNvPr id="52" name="Text Box 44"/>
          <p:cNvSpPr txBox="1">
            <a:spLocks noChangeArrowheads="1"/>
          </p:cNvSpPr>
          <p:nvPr/>
        </p:nvSpPr>
        <p:spPr bwMode="auto">
          <a:xfrm>
            <a:off x="7959430" y="3506900"/>
            <a:ext cx="533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ja-JP" altLang="en-US" sz="1100">
                <a:latin typeface="Times New Roman" pitchFamily="18" charset="0"/>
                <a:ea typeface="ＭＳ Ｐ明朝" pitchFamily="18" charset="-128"/>
              </a:rPr>
              <a:t>第</a:t>
            </a:r>
            <a:r>
              <a:rPr lang="en-US" altLang="ja-JP" sz="1100">
                <a:latin typeface="Times New Roman" pitchFamily="18" charset="0"/>
                <a:ea typeface="ＭＳ Ｐ明朝" pitchFamily="18" charset="-128"/>
              </a:rPr>
              <a:t>8</a:t>
            </a:r>
            <a:r>
              <a:rPr lang="ja-JP" altLang="en-US" sz="1100">
                <a:latin typeface="Times New Roman" pitchFamily="18" charset="0"/>
                <a:ea typeface="ＭＳ Ｐ明朝" pitchFamily="18" charset="-128"/>
              </a:rPr>
              <a:t>期</a:t>
            </a:r>
          </a:p>
        </p:txBody>
      </p:sp>
      <p:sp>
        <p:nvSpPr>
          <p:cNvPr id="53" name="Text Box 45"/>
          <p:cNvSpPr txBox="1">
            <a:spLocks noChangeArrowheads="1"/>
          </p:cNvSpPr>
          <p:nvPr/>
        </p:nvSpPr>
        <p:spPr bwMode="auto">
          <a:xfrm>
            <a:off x="7502230" y="3516425"/>
            <a:ext cx="533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ja-JP" altLang="en-US" sz="1100">
                <a:latin typeface="Times New Roman" pitchFamily="18" charset="0"/>
                <a:ea typeface="ＭＳ Ｐ明朝" pitchFamily="18" charset="-128"/>
              </a:rPr>
              <a:t>第</a:t>
            </a:r>
            <a:r>
              <a:rPr lang="en-US" altLang="ja-JP" sz="1100">
                <a:latin typeface="Times New Roman" pitchFamily="18" charset="0"/>
                <a:ea typeface="ＭＳ Ｐ明朝" pitchFamily="18" charset="-128"/>
              </a:rPr>
              <a:t>7</a:t>
            </a:r>
            <a:r>
              <a:rPr lang="ja-JP" altLang="en-US" sz="1100">
                <a:latin typeface="Times New Roman" pitchFamily="18" charset="0"/>
                <a:ea typeface="ＭＳ Ｐ明朝" pitchFamily="18" charset="-128"/>
              </a:rPr>
              <a:t>期</a:t>
            </a:r>
          </a:p>
        </p:txBody>
      </p:sp>
      <p:sp>
        <p:nvSpPr>
          <p:cNvPr id="54" name="Rectangle 48"/>
          <p:cNvSpPr>
            <a:spLocks noChangeArrowheads="1"/>
          </p:cNvSpPr>
          <p:nvPr/>
        </p:nvSpPr>
        <p:spPr bwMode="auto">
          <a:xfrm>
            <a:off x="8080080" y="2868725"/>
            <a:ext cx="306387" cy="639762"/>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endParaRPr lang="ja-JP" altLang="en-US" sz="1400"/>
          </a:p>
        </p:txBody>
      </p:sp>
      <p:sp>
        <p:nvSpPr>
          <p:cNvPr id="55" name="Rectangle 51"/>
          <p:cNvSpPr>
            <a:spLocks noChangeArrowheads="1"/>
          </p:cNvSpPr>
          <p:nvPr/>
        </p:nvSpPr>
        <p:spPr bwMode="auto">
          <a:xfrm>
            <a:off x="7154567" y="3070337"/>
            <a:ext cx="304800" cy="438150"/>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endParaRPr lang="ja-JP" altLang="en-US" sz="1400"/>
          </a:p>
        </p:txBody>
      </p:sp>
      <p:sp>
        <p:nvSpPr>
          <p:cNvPr id="56" name="Rectangle 52"/>
          <p:cNvSpPr>
            <a:spLocks noChangeArrowheads="1"/>
          </p:cNvSpPr>
          <p:nvPr/>
        </p:nvSpPr>
        <p:spPr bwMode="auto">
          <a:xfrm>
            <a:off x="7618117" y="2940162"/>
            <a:ext cx="301625" cy="568325"/>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endParaRPr lang="ja-JP" altLang="en-US" sz="1400"/>
          </a:p>
        </p:txBody>
      </p:sp>
      <p:sp>
        <p:nvSpPr>
          <p:cNvPr id="57" name="Line 54"/>
          <p:cNvSpPr>
            <a:spLocks noChangeShapeType="1"/>
          </p:cNvSpPr>
          <p:nvPr/>
        </p:nvSpPr>
        <p:spPr bwMode="auto">
          <a:xfrm flipV="1">
            <a:off x="8484892" y="3502137"/>
            <a:ext cx="384175" cy="14288"/>
          </a:xfrm>
          <a:prstGeom prst="line">
            <a:avLst/>
          </a:prstGeom>
          <a:noFill/>
          <a:ln w="28575">
            <a:solidFill>
              <a:schemeClr val="tx1"/>
            </a:solidFill>
            <a:prstDash val="sysDot"/>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 name="Text Box 56"/>
          <p:cNvSpPr txBox="1">
            <a:spLocks noChangeArrowheads="1"/>
          </p:cNvSpPr>
          <p:nvPr/>
        </p:nvSpPr>
        <p:spPr bwMode="auto">
          <a:xfrm>
            <a:off x="8381705" y="3516425"/>
            <a:ext cx="438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ja-JP" altLang="en-US"/>
              <a:t>・・・・</a:t>
            </a:r>
          </a:p>
        </p:txBody>
      </p:sp>
      <p:sp>
        <p:nvSpPr>
          <p:cNvPr id="59" name="Line 57"/>
          <p:cNvSpPr>
            <a:spLocks noChangeShapeType="1"/>
          </p:cNvSpPr>
          <p:nvPr/>
        </p:nvSpPr>
        <p:spPr bwMode="auto">
          <a:xfrm flipV="1">
            <a:off x="7278392" y="2724262"/>
            <a:ext cx="919163" cy="169863"/>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0" name="Text Box 58"/>
          <p:cNvSpPr txBox="1">
            <a:spLocks noChangeArrowheads="1"/>
          </p:cNvSpPr>
          <p:nvPr/>
        </p:nvSpPr>
        <p:spPr bwMode="auto">
          <a:xfrm>
            <a:off x="7065667" y="2495662"/>
            <a:ext cx="1316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ja-JP" altLang="en-US"/>
              <a:t>（永久成長率で成長）</a:t>
            </a:r>
          </a:p>
        </p:txBody>
      </p:sp>
      <p:sp>
        <p:nvSpPr>
          <p:cNvPr id="61" name="Text Box 59"/>
          <p:cNvSpPr txBox="1">
            <a:spLocks noChangeArrowheads="1"/>
          </p:cNvSpPr>
          <p:nvPr/>
        </p:nvSpPr>
        <p:spPr bwMode="auto">
          <a:xfrm>
            <a:off x="8381705" y="2936987"/>
            <a:ext cx="438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spcBef>
                <a:spcPct val="0"/>
              </a:spcBef>
              <a:buSzTx/>
              <a:buFontTx/>
              <a:buNone/>
            </a:pPr>
            <a:r>
              <a:rPr lang="ja-JP" altLang="en-US"/>
              <a:t>・・・・</a:t>
            </a:r>
          </a:p>
        </p:txBody>
      </p:sp>
      <p:sp>
        <p:nvSpPr>
          <p:cNvPr id="62" name="Text Box 60"/>
          <p:cNvSpPr txBox="1">
            <a:spLocks noChangeArrowheads="1"/>
          </p:cNvSpPr>
          <p:nvPr/>
        </p:nvSpPr>
        <p:spPr bwMode="auto">
          <a:xfrm>
            <a:off x="6937080" y="1905112"/>
            <a:ext cx="2133600" cy="454025"/>
          </a:xfrm>
          <a:prstGeom prst="rect">
            <a:avLst/>
          </a:prstGeom>
          <a:noFill/>
          <a:ln w="127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eaLnBrk="1" hangingPunct="1">
              <a:lnSpc>
                <a:spcPct val="115000"/>
              </a:lnSpc>
              <a:spcBef>
                <a:spcPct val="0"/>
              </a:spcBef>
              <a:buSzTx/>
              <a:buFontTx/>
              <a:buNone/>
            </a:pPr>
            <a:r>
              <a:rPr lang="ja-JP" altLang="en-US"/>
              <a:t>第</a:t>
            </a:r>
            <a:r>
              <a:rPr lang="en-US" altLang="ja-JP"/>
              <a:t>6</a:t>
            </a:r>
            <a:r>
              <a:rPr lang="ja-JP" altLang="en-US"/>
              <a:t>期以降のフリーキャッシュフロー合計（会社は永続するという前提）</a:t>
            </a:r>
          </a:p>
        </p:txBody>
      </p:sp>
      <p:sp>
        <p:nvSpPr>
          <p:cNvPr id="63" name="正方形/長方形 62"/>
          <p:cNvSpPr/>
          <p:nvPr/>
        </p:nvSpPr>
        <p:spPr>
          <a:xfrm>
            <a:off x="322729" y="1076088"/>
            <a:ext cx="8214368" cy="646331"/>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a:solidFill>
              <a:srgbClr val="FF6600"/>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企業をキャッシュ・フロー創出装置とみるのであれば、企業が資金提供者のために創出するキャッシュ・フローの現在価値が企業価値となる。</a:t>
            </a:r>
            <a:endParaRPr lang="ja-JP" alt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256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400" dirty="0" smtClean="0">
                <a:latin typeface="Times New Roman" panose="02020603050405020304" pitchFamily="18" charset="0"/>
                <a:cs typeface="Times New Roman" panose="02020603050405020304" pitchFamily="18" charset="0"/>
              </a:rPr>
              <a:t>本セッションの狙い</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6</a:t>
            </a:fld>
            <a:endParaRPr lang="en-US" altLang="ja-JP">
              <a:solidFill>
                <a:srgbClr val="000000"/>
              </a:solidFill>
            </a:endParaRPr>
          </a:p>
        </p:txBody>
      </p:sp>
      <p:sp>
        <p:nvSpPr>
          <p:cNvPr id="20" name="正方形/長方形 19"/>
          <p:cNvSpPr/>
          <p:nvPr/>
        </p:nvSpPr>
        <p:spPr>
          <a:xfrm>
            <a:off x="322729" y="1076088"/>
            <a:ext cx="8214368" cy="646331"/>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a:solidFill>
              <a:srgbClr val="FF6600"/>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企業価値</a:t>
            </a:r>
            <a:r>
              <a:rPr lang="ja-JP" altLang="en-US" dirty="0" smtClean="0">
                <a:solidFill>
                  <a:srgbClr val="000000"/>
                </a:solidFill>
                <a:latin typeface="Times New Roman" panose="02020603050405020304" pitchFamily="18" charset="0"/>
                <a:cs typeface="Times New Roman" panose="02020603050405020304" pitchFamily="18" charset="0"/>
              </a:rPr>
              <a:t>創造</a:t>
            </a:r>
            <a:r>
              <a:rPr lang="ja-JP" altLang="en-US" dirty="0">
                <a:solidFill>
                  <a:srgbClr val="000000"/>
                </a:solidFill>
                <a:latin typeface="Times New Roman" panose="02020603050405020304" pitchFamily="18" charset="0"/>
                <a:cs typeface="Times New Roman" panose="02020603050405020304" pitchFamily="18" charset="0"/>
              </a:rPr>
              <a:t>を</a:t>
            </a:r>
            <a:r>
              <a:rPr lang="ja-JP" altLang="en-US" dirty="0" smtClean="0">
                <a:solidFill>
                  <a:srgbClr val="000000"/>
                </a:solidFill>
                <a:latin typeface="Times New Roman" panose="02020603050405020304" pitchFamily="18" charset="0"/>
                <a:cs typeface="Times New Roman" panose="02020603050405020304" pitchFamily="18" charset="0"/>
              </a:rPr>
              <a:t>めぐるさまざまな論点に深く入り込む中で、企業価値評価のコアを修得いただき、自社の企業価値創造をめぐる現状についてヨリ深く認識いただくこと。</a:t>
            </a:r>
            <a:endParaRPr lang="ja-JP" altLang="en-US" dirty="0">
              <a:solidFill>
                <a:srgbClr val="000000"/>
              </a:solidFill>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136613" y="1933998"/>
            <a:ext cx="2032052" cy="338554"/>
          </a:xfrm>
          <a:prstGeom prst="rect">
            <a:avLst/>
          </a:prstGeom>
          <a:noFill/>
        </p:spPr>
        <p:txBody>
          <a:bodyPr wrap="square" rtlCol="0">
            <a:spAutoFit/>
          </a:bodyPr>
          <a:lstStyle/>
          <a:p>
            <a:pPr algn="ctr"/>
            <a:r>
              <a:rPr lang="en-US" altLang="ja-JP" sz="1600" dirty="0" smtClean="0">
                <a:solidFill>
                  <a:srgbClr val="000000"/>
                </a:solidFill>
              </a:rPr>
              <a:t>【</a:t>
            </a:r>
            <a:r>
              <a:rPr lang="ja-JP" altLang="en-US" sz="1600" dirty="0" smtClean="0">
                <a:solidFill>
                  <a:srgbClr val="000000"/>
                </a:solidFill>
              </a:rPr>
              <a:t>自社の企業価値</a:t>
            </a:r>
            <a:r>
              <a:rPr lang="en-US" altLang="ja-JP" sz="1600" dirty="0" smtClean="0">
                <a:solidFill>
                  <a:srgbClr val="000000"/>
                </a:solidFill>
              </a:rPr>
              <a:t>】</a:t>
            </a:r>
            <a:endParaRPr lang="ja-JP" altLang="en-US" sz="1600" dirty="0">
              <a:solidFill>
                <a:srgbClr val="000000"/>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482965195"/>
              </p:ext>
            </p:extLst>
          </p:nvPr>
        </p:nvGraphicFramePr>
        <p:xfrm>
          <a:off x="154621" y="2303330"/>
          <a:ext cx="1996035" cy="741680"/>
        </p:xfrm>
        <a:graphic>
          <a:graphicData uri="http://schemas.openxmlformats.org/drawingml/2006/table">
            <a:tbl>
              <a:tblPr firstRow="1" bandRow="1">
                <a:tableStyleId>{5C22544A-7EE6-4342-B048-85BDC9FD1C3A}</a:tableStyleId>
              </a:tblPr>
              <a:tblGrid>
                <a:gridCol w="1996035"/>
              </a:tblGrid>
              <a:tr h="370840">
                <a:tc>
                  <a:txBody>
                    <a:bodyPr/>
                    <a:lstStyle/>
                    <a:p>
                      <a:r>
                        <a:rPr kumimoji="1" lang="ja-JP" altLang="en-US" sz="900" dirty="0" smtClean="0">
                          <a:solidFill>
                            <a:schemeClr val="tx1"/>
                          </a:solidFill>
                        </a:rPr>
                        <a:t>企業名</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800" b="1" dirty="0" smtClean="0"/>
                        <a:t>時価総額</a:t>
                      </a:r>
                      <a:endParaRPr kumimoji="1" lang="ja-JP" altLang="en-US" sz="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テキスト ボックス 11"/>
          <p:cNvSpPr txBox="1"/>
          <p:nvPr/>
        </p:nvSpPr>
        <p:spPr>
          <a:xfrm>
            <a:off x="3244907" y="1956683"/>
            <a:ext cx="2379058" cy="307777"/>
          </a:xfrm>
          <a:prstGeom prst="rect">
            <a:avLst/>
          </a:prstGeom>
          <a:noFill/>
        </p:spPr>
        <p:txBody>
          <a:bodyPr wrap="square" rtlCol="0">
            <a:spAutoFit/>
          </a:bodyPr>
          <a:lstStyle/>
          <a:p>
            <a:r>
              <a:rPr lang="en-US" altLang="ja-JP" sz="1200" dirty="0" smtClean="0">
                <a:solidFill>
                  <a:srgbClr val="000000"/>
                </a:solidFill>
              </a:rPr>
              <a:t>【</a:t>
            </a:r>
            <a:r>
              <a:rPr lang="ja-JP" altLang="en-US" sz="1400" dirty="0" smtClean="0">
                <a:solidFill>
                  <a:srgbClr val="000000"/>
                </a:solidFill>
              </a:rPr>
              <a:t>日本競合企業の企業価値</a:t>
            </a:r>
            <a:r>
              <a:rPr lang="en-US" altLang="ja-JP" sz="1200" dirty="0" smtClean="0">
                <a:solidFill>
                  <a:srgbClr val="000000"/>
                </a:solidFill>
              </a:rPr>
              <a:t>】</a:t>
            </a:r>
            <a:endParaRPr lang="ja-JP" altLang="en-US" sz="1200" dirty="0">
              <a:solidFill>
                <a:srgbClr val="000000"/>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2671037227"/>
              </p:ext>
            </p:extLst>
          </p:nvPr>
        </p:nvGraphicFramePr>
        <p:xfrm>
          <a:off x="3395958" y="2300485"/>
          <a:ext cx="1996035" cy="747369"/>
        </p:xfrm>
        <a:graphic>
          <a:graphicData uri="http://schemas.openxmlformats.org/drawingml/2006/table">
            <a:tbl>
              <a:tblPr firstRow="1" bandRow="1">
                <a:tableStyleId>{5C22544A-7EE6-4342-B048-85BDC9FD1C3A}</a:tableStyleId>
              </a:tblPr>
              <a:tblGrid>
                <a:gridCol w="1996035"/>
              </a:tblGrid>
              <a:tr h="370840">
                <a:tc>
                  <a:txBody>
                    <a:bodyPr/>
                    <a:lstStyle/>
                    <a:p>
                      <a:r>
                        <a:rPr kumimoji="1" lang="ja-JP" altLang="en-US" sz="900" dirty="0" smtClean="0">
                          <a:solidFill>
                            <a:schemeClr val="tx1"/>
                          </a:solidFill>
                        </a:rPr>
                        <a:t>企業名</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529">
                <a:tc>
                  <a:txBody>
                    <a:bodyPr/>
                    <a:lstStyle/>
                    <a:p>
                      <a:r>
                        <a:rPr kumimoji="1" lang="ja-JP" altLang="en-US" sz="800" b="1" dirty="0" smtClean="0"/>
                        <a:t>時価総額</a:t>
                      </a:r>
                      <a:endParaRPr kumimoji="1" lang="ja-JP" altLang="en-US" sz="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テキスト ボックス 16"/>
          <p:cNvSpPr txBox="1"/>
          <p:nvPr/>
        </p:nvSpPr>
        <p:spPr>
          <a:xfrm>
            <a:off x="6470059" y="1956683"/>
            <a:ext cx="2379058" cy="307777"/>
          </a:xfrm>
          <a:prstGeom prst="rect">
            <a:avLst/>
          </a:prstGeom>
          <a:noFill/>
        </p:spPr>
        <p:txBody>
          <a:bodyPr wrap="square" rtlCol="0">
            <a:spAutoFit/>
          </a:bodyPr>
          <a:lstStyle/>
          <a:p>
            <a:r>
              <a:rPr lang="en-US" altLang="ja-JP" sz="1200" dirty="0" smtClean="0">
                <a:solidFill>
                  <a:srgbClr val="000000"/>
                </a:solidFill>
              </a:rPr>
              <a:t>【</a:t>
            </a:r>
            <a:r>
              <a:rPr lang="ja-JP" altLang="en-US" sz="1200" dirty="0" smtClean="0">
                <a:solidFill>
                  <a:srgbClr val="000000"/>
                </a:solidFill>
              </a:rPr>
              <a:t>世界</a:t>
            </a:r>
            <a:r>
              <a:rPr lang="ja-JP" altLang="en-US" sz="1400" dirty="0" smtClean="0">
                <a:solidFill>
                  <a:srgbClr val="000000"/>
                </a:solidFill>
              </a:rPr>
              <a:t>競合企業の企業価値</a:t>
            </a:r>
            <a:r>
              <a:rPr lang="en-US" altLang="ja-JP" sz="1200" dirty="0" smtClean="0">
                <a:solidFill>
                  <a:srgbClr val="000000"/>
                </a:solidFill>
              </a:rPr>
              <a:t>】</a:t>
            </a:r>
            <a:endParaRPr lang="ja-JP" altLang="en-US" sz="1200" dirty="0">
              <a:solidFill>
                <a:srgbClr val="000000"/>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664091254"/>
              </p:ext>
            </p:extLst>
          </p:nvPr>
        </p:nvGraphicFramePr>
        <p:xfrm>
          <a:off x="6582871" y="2303330"/>
          <a:ext cx="1996035" cy="741680"/>
        </p:xfrm>
        <a:graphic>
          <a:graphicData uri="http://schemas.openxmlformats.org/drawingml/2006/table">
            <a:tbl>
              <a:tblPr firstRow="1" bandRow="1">
                <a:tableStyleId>{5C22544A-7EE6-4342-B048-85BDC9FD1C3A}</a:tableStyleId>
              </a:tblPr>
              <a:tblGrid>
                <a:gridCol w="1996035"/>
              </a:tblGrid>
              <a:tr h="370840">
                <a:tc>
                  <a:txBody>
                    <a:bodyPr/>
                    <a:lstStyle/>
                    <a:p>
                      <a:r>
                        <a:rPr kumimoji="1" lang="ja-JP" altLang="en-US" sz="900" dirty="0" smtClean="0">
                          <a:solidFill>
                            <a:schemeClr val="tx1"/>
                          </a:solidFill>
                        </a:rPr>
                        <a:t>企業名</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800" b="1" dirty="0" smtClean="0"/>
                        <a:t>時価総額</a:t>
                      </a:r>
                      <a:endParaRPr kumimoji="1" lang="ja-JP" altLang="en-US" sz="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9" name="カギ線コネクタ 8"/>
          <p:cNvCxnSpPr>
            <a:stCxn id="7" idx="3"/>
            <a:endCxn id="13" idx="1"/>
          </p:cNvCxnSpPr>
          <p:nvPr/>
        </p:nvCxnSpPr>
        <p:spPr>
          <a:xfrm flipV="1">
            <a:off x="2150656" y="2674169"/>
            <a:ext cx="1245302" cy="1"/>
          </a:xfrm>
          <a:prstGeom prst="bentConnector3">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p:nvPr/>
        </p:nvCxnSpPr>
        <p:spPr>
          <a:xfrm flipV="1">
            <a:off x="5369937" y="2674170"/>
            <a:ext cx="1212934" cy="1"/>
          </a:xfrm>
          <a:prstGeom prst="bentConnector3">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386042" y="4109407"/>
            <a:ext cx="2032052" cy="338554"/>
          </a:xfrm>
          <a:prstGeom prst="rect">
            <a:avLst/>
          </a:prstGeom>
          <a:noFill/>
        </p:spPr>
        <p:txBody>
          <a:bodyPr wrap="square" rtlCol="0">
            <a:spAutoFit/>
          </a:bodyPr>
          <a:lstStyle/>
          <a:p>
            <a:pPr algn="ctr"/>
            <a:r>
              <a:rPr lang="en-US" altLang="ja-JP" sz="1600" dirty="0" smtClean="0">
                <a:solidFill>
                  <a:srgbClr val="000000"/>
                </a:solidFill>
              </a:rPr>
              <a:t>【</a:t>
            </a:r>
            <a:r>
              <a:rPr lang="ja-JP" altLang="en-US" sz="1600" dirty="0" smtClean="0">
                <a:solidFill>
                  <a:srgbClr val="000000"/>
                </a:solidFill>
              </a:rPr>
              <a:t>御社の理論価値</a:t>
            </a:r>
            <a:r>
              <a:rPr lang="en-US" altLang="ja-JP" sz="1600" dirty="0" smtClean="0">
                <a:solidFill>
                  <a:srgbClr val="000000"/>
                </a:solidFill>
              </a:rPr>
              <a:t>】</a:t>
            </a:r>
            <a:endParaRPr lang="ja-JP" altLang="en-US" sz="1600" dirty="0">
              <a:solidFill>
                <a:srgbClr val="000000"/>
              </a:solidFill>
            </a:endParaRPr>
          </a:p>
        </p:txBody>
      </p:sp>
      <p:graphicFrame>
        <p:nvGraphicFramePr>
          <p:cNvPr id="25" name="表 24"/>
          <p:cNvGraphicFramePr>
            <a:graphicFrameLocks noGrp="1"/>
          </p:cNvGraphicFramePr>
          <p:nvPr>
            <p:extLst>
              <p:ext uri="{D42A27DB-BD31-4B8C-83A1-F6EECF244321}">
                <p14:modId xmlns:p14="http://schemas.microsoft.com/office/powerpoint/2010/main" val="2876681236"/>
              </p:ext>
            </p:extLst>
          </p:nvPr>
        </p:nvGraphicFramePr>
        <p:xfrm>
          <a:off x="3404050" y="4478739"/>
          <a:ext cx="1996035" cy="741680"/>
        </p:xfrm>
        <a:graphic>
          <a:graphicData uri="http://schemas.openxmlformats.org/drawingml/2006/table">
            <a:tbl>
              <a:tblPr firstRow="1" bandRow="1">
                <a:tableStyleId>{5C22544A-7EE6-4342-B048-85BDC9FD1C3A}</a:tableStyleId>
              </a:tblPr>
              <a:tblGrid>
                <a:gridCol w="1996035"/>
              </a:tblGrid>
              <a:tr h="370840">
                <a:tc>
                  <a:txBody>
                    <a:bodyPr/>
                    <a:lstStyle/>
                    <a:p>
                      <a:r>
                        <a:rPr kumimoji="1" lang="ja-JP" altLang="en-US" sz="900" dirty="0" smtClean="0">
                          <a:solidFill>
                            <a:schemeClr val="tx1"/>
                          </a:solidFill>
                        </a:rPr>
                        <a:t>企業名</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800" b="1" dirty="0" smtClean="0"/>
                        <a:t>時価総額</a:t>
                      </a:r>
                      <a:endParaRPr kumimoji="1" lang="ja-JP" altLang="en-US" sz="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27" name="カギ線コネクタ 26"/>
          <p:cNvCxnSpPr>
            <a:stCxn id="7" idx="2"/>
            <a:endCxn id="24" idx="0"/>
          </p:cNvCxnSpPr>
          <p:nvPr/>
        </p:nvCxnSpPr>
        <p:spPr>
          <a:xfrm rot="16200000" flipH="1">
            <a:off x="2245155" y="1952493"/>
            <a:ext cx="1064397" cy="3249430"/>
          </a:xfrm>
          <a:prstGeom prst="bentConnector3">
            <a:avLst>
              <a:gd name="adj1" fmla="val 50000"/>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13" idx="2"/>
            <a:endCxn id="24" idx="0"/>
          </p:cNvCxnSpPr>
          <p:nvPr/>
        </p:nvCxnSpPr>
        <p:spPr>
          <a:xfrm>
            <a:off x="4393975" y="3047854"/>
            <a:ext cx="8093" cy="1061553"/>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18" idx="2"/>
            <a:endCxn id="24" idx="0"/>
          </p:cNvCxnSpPr>
          <p:nvPr/>
        </p:nvCxnSpPr>
        <p:spPr>
          <a:xfrm rot="5400000">
            <a:off x="5459280" y="1987798"/>
            <a:ext cx="1064397" cy="3178820"/>
          </a:xfrm>
          <a:prstGeom prst="bentConnector3">
            <a:avLst>
              <a:gd name="adj1" fmla="val 50000"/>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5623965" y="4263295"/>
            <a:ext cx="3071404" cy="1169551"/>
            <a:chOff x="5623965" y="4263295"/>
            <a:chExt cx="3071404" cy="1169551"/>
          </a:xfrm>
        </p:grpSpPr>
        <p:sp>
          <p:nvSpPr>
            <p:cNvPr id="37" name="テキスト ボックス 36"/>
            <p:cNvSpPr txBox="1"/>
            <p:nvPr/>
          </p:nvSpPr>
          <p:spPr>
            <a:xfrm>
              <a:off x="6470059" y="4263295"/>
              <a:ext cx="2225310" cy="1169551"/>
            </a:xfrm>
            <a:prstGeom prst="rect">
              <a:avLst/>
            </a:prstGeom>
            <a:gradFill>
              <a:gsLst>
                <a:gs pos="0">
                  <a:srgbClr val="FFCCCC"/>
                </a:gs>
                <a:gs pos="50000">
                  <a:schemeClr val="bg1"/>
                </a:gs>
                <a:gs pos="100000">
                  <a:srgbClr val="FFCCCC"/>
                </a:gs>
              </a:gsLst>
              <a:lin ang="5400000" scaled="0"/>
            </a:gradFill>
            <a:ln>
              <a:solidFill>
                <a:srgbClr val="C00000"/>
              </a:solidFill>
            </a:ln>
          </p:spPr>
          <p:txBody>
            <a:bodyPr wrap="square" rtlCol="0">
              <a:spAutoFit/>
            </a:bodyPr>
            <a:lstStyle/>
            <a:p>
              <a:r>
                <a:rPr lang="en-US" altLang="ja-JP" sz="1400" dirty="0" smtClean="0">
                  <a:solidFill>
                    <a:srgbClr val="000000"/>
                  </a:solidFill>
                  <a:latin typeface="Times New Roman" panose="02020603050405020304" pitchFamily="18" charset="0"/>
                  <a:cs typeface="Times New Roman" panose="02020603050405020304" pitchFamily="18" charset="0"/>
                </a:rPr>
                <a:t>2013</a:t>
              </a:r>
              <a:r>
                <a:rPr lang="ja-JP" altLang="en-US" sz="1400" dirty="0" smtClean="0">
                  <a:solidFill>
                    <a:srgbClr val="000000"/>
                  </a:solidFill>
                  <a:latin typeface="Times New Roman" panose="02020603050405020304" pitchFamily="18" charset="0"/>
                  <a:cs typeface="Times New Roman" panose="02020603050405020304" pitchFamily="18" charset="0"/>
                </a:rPr>
                <a:t>年</a:t>
              </a:r>
              <a:r>
                <a:rPr lang="en-US" altLang="ja-JP" sz="1400" dirty="0" smtClean="0">
                  <a:solidFill>
                    <a:srgbClr val="000000"/>
                  </a:solidFill>
                  <a:latin typeface="Times New Roman" panose="02020603050405020304" pitchFamily="18" charset="0"/>
                  <a:cs typeface="Times New Roman" panose="02020603050405020304" pitchFamily="18" charset="0"/>
                </a:rPr>
                <a:t>6</a:t>
              </a:r>
              <a:r>
                <a:rPr lang="ja-JP" altLang="en-US" sz="1400" dirty="0" smtClean="0">
                  <a:solidFill>
                    <a:srgbClr val="000000"/>
                  </a:solidFill>
                  <a:latin typeface="Times New Roman" panose="02020603050405020304" pitchFamily="18" charset="0"/>
                  <a:cs typeface="Times New Roman" panose="02020603050405020304" pitchFamily="18" charset="0"/>
                </a:rPr>
                <a:t>月</a:t>
              </a:r>
              <a:r>
                <a:rPr lang="en-US" altLang="ja-JP" sz="1400" dirty="0" smtClean="0">
                  <a:solidFill>
                    <a:srgbClr val="000000"/>
                  </a:solidFill>
                  <a:latin typeface="Times New Roman" panose="02020603050405020304" pitchFamily="18" charset="0"/>
                  <a:cs typeface="Times New Roman" panose="02020603050405020304" pitchFamily="18" charset="0"/>
                </a:rPr>
                <a:t>27</a:t>
              </a:r>
              <a:r>
                <a:rPr lang="ja-JP" altLang="en-US" sz="1400" dirty="0" smtClean="0">
                  <a:solidFill>
                    <a:srgbClr val="000000"/>
                  </a:solidFill>
                  <a:latin typeface="Times New Roman" panose="02020603050405020304" pitchFamily="18" charset="0"/>
                  <a:cs typeface="Times New Roman" panose="02020603050405020304" pitchFamily="18" charset="0"/>
                </a:rPr>
                <a:t>日付の日本経済新聞で時価総額</a:t>
              </a:r>
              <a:r>
                <a:rPr lang="en-US" altLang="ja-JP" sz="1400" dirty="0" smtClean="0">
                  <a:solidFill>
                    <a:srgbClr val="000000"/>
                  </a:solidFill>
                  <a:latin typeface="Times New Roman" panose="02020603050405020304" pitchFamily="18" charset="0"/>
                  <a:cs typeface="Times New Roman" panose="02020603050405020304" pitchFamily="18" charset="0"/>
                </a:rPr>
                <a:t>300</a:t>
              </a:r>
              <a:r>
                <a:rPr lang="ja-JP" altLang="en-US" sz="1400" dirty="0" smtClean="0">
                  <a:solidFill>
                    <a:srgbClr val="000000"/>
                  </a:solidFill>
                  <a:latin typeface="Times New Roman" panose="02020603050405020304" pitchFamily="18" charset="0"/>
                  <a:cs typeface="Times New Roman" panose="02020603050405020304" pitchFamily="18" charset="0"/>
                </a:rPr>
                <a:t>社の</a:t>
              </a:r>
              <a:r>
                <a:rPr lang="en-US" altLang="ja-JP" sz="1400" dirty="0" smtClean="0">
                  <a:solidFill>
                    <a:srgbClr val="000000"/>
                  </a:solidFill>
                  <a:latin typeface="Times New Roman" panose="02020603050405020304" pitchFamily="18" charset="0"/>
                  <a:cs typeface="Times New Roman" panose="02020603050405020304" pitchFamily="18" charset="0"/>
                </a:rPr>
                <a:t>CFO</a:t>
              </a:r>
              <a:r>
                <a:rPr lang="ja-JP" altLang="en-US" sz="1400" dirty="0" smtClean="0">
                  <a:solidFill>
                    <a:srgbClr val="000000"/>
                  </a:solidFill>
                  <a:latin typeface="Times New Roman" panose="02020603050405020304" pitchFamily="18" charset="0"/>
                  <a:cs typeface="Times New Roman" panose="02020603050405020304" pitchFamily="18" charset="0"/>
                </a:rPr>
                <a:t>にアンケートしたところ、その</a:t>
              </a:r>
              <a:r>
                <a:rPr lang="en-US" altLang="ja-JP" sz="1400" dirty="0" smtClean="0">
                  <a:solidFill>
                    <a:srgbClr val="000000"/>
                  </a:solidFill>
                  <a:latin typeface="Times New Roman" panose="02020603050405020304" pitchFamily="18" charset="0"/>
                  <a:cs typeface="Times New Roman" panose="02020603050405020304" pitchFamily="18" charset="0"/>
                </a:rPr>
                <a:t>6</a:t>
              </a:r>
              <a:r>
                <a:rPr lang="ja-JP" altLang="en-US" sz="1400" dirty="0" smtClean="0">
                  <a:solidFill>
                    <a:srgbClr val="000000"/>
                  </a:solidFill>
                  <a:latin typeface="Times New Roman" panose="02020603050405020304" pitchFamily="18" charset="0"/>
                  <a:cs typeface="Times New Roman" panose="02020603050405020304" pitchFamily="18" charset="0"/>
                </a:rPr>
                <a:t>割が「自社の株価が割安」と回答。</a:t>
              </a:r>
              <a:endParaRPr lang="ja-JP" altLang="en-US" sz="1400" dirty="0">
                <a:solidFill>
                  <a:srgbClr val="000000"/>
                </a:solidFill>
                <a:latin typeface="Times New Roman" panose="02020603050405020304" pitchFamily="18" charset="0"/>
                <a:cs typeface="Times New Roman" panose="02020603050405020304" pitchFamily="18" charset="0"/>
              </a:endParaRPr>
            </a:p>
          </p:txBody>
        </p:sp>
        <p:sp>
          <p:nvSpPr>
            <p:cNvPr id="38" name="右矢印 37"/>
            <p:cNvSpPr/>
            <p:nvPr/>
          </p:nvSpPr>
          <p:spPr>
            <a:xfrm>
              <a:off x="5623965" y="4717659"/>
              <a:ext cx="752559" cy="331773"/>
            </a:xfrm>
            <a:prstGeom prst="rightArrow">
              <a:avLst/>
            </a:prstGeom>
            <a:solidFill>
              <a:srgbClr val="FFCC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
        <p:nvSpPr>
          <p:cNvPr id="39" name="正方形/長方形 38"/>
          <p:cNvSpPr/>
          <p:nvPr/>
        </p:nvSpPr>
        <p:spPr>
          <a:xfrm>
            <a:off x="327252" y="5646739"/>
            <a:ext cx="8214368" cy="646331"/>
          </a:xfrm>
          <a:prstGeom prst="rect">
            <a:avLst/>
          </a:prstGeom>
          <a:gradFill>
            <a:gsLst>
              <a:gs pos="0">
                <a:srgbClr val="CCECFF"/>
              </a:gs>
              <a:gs pos="50000">
                <a:schemeClr val="bg1"/>
              </a:gs>
              <a:gs pos="100000">
                <a:srgbClr val="CCECFF"/>
              </a:gs>
            </a:gsLst>
            <a:lin ang="5400000" scaled="0"/>
          </a:gradFill>
          <a:ln>
            <a:solidFill>
              <a:srgbClr val="3333FF"/>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日本および海外でのリーディングカンパニーに対して、グローバル市場でヨリ優位なポジションに立つため、いかに価値金額のギャップを埋めていくべきか？</a:t>
            </a:r>
            <a:endParaRPr lang="ja-JP" alt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1650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7010400" y="6492875"/>
            <a:ext cx="2133600" cy="365125"/>
          </a:xfrm>
          <a:prstGeom prst="rect">
            <a:avLst/>
          </a:prstGeom>
        </p:spPr>
        <p:txBody>
          <a:bodyPr/>
          <a:lstStyle/>
          <a:p>
            <a:fld id="{645E1AA2-8BE9-4EF9-8E74-7A02A2AD26D0}" type="slidenum">
              <a:rPr lang="ja-JP" altLang="en-US" smtClean="0">
                <a:solidFill>
                  <a:prstClr val="black">
                    <a:tint val="75000"/>
                  </a:prstClr>
                </a:solidFill>
              </a:rPr>
              <a:pPr/>
              <a:t>60</a:t>
            </a:fld>
            <a:endParaRPr lang="ja-JP" altLang="en-US" dirty="0">
              <a:solidFill>
                <a:prstClr val="black">
                  <a:tint val="75000"/>
                </a:prstClr>
              </a:solidFill>
            </a:endParaRPr>
          </a:p>
        </p:txBody>
      </p:sp>
      <p:sp>
        <p:nvSpPr>
          <p:cNvPr id="6" name="タイトル 1"/>
          <p:cNvSpPr>
            <a:spLocks noGrp="1"/>
          </p:cNvSpPr>
          <p:nvPr>
            <p:ph type="title"/>
          </p:nvPr>
        </p:nvSpPr>
        <p:spPr>
          <a:xfrm>
            <a:off x="358584" y="114580"/>
            <a:ext cx="7978589" cy="712787"/>
          </a:xfrm>
        </p:spPr>
        <p:txBody>
          <a:bodyPr/>
          <a:lstStyle/>
          <a:p>
            <a:r>
              <a:rPr kumimoji="1" lang="ja-JP" altLang="en-US" sz="2400" dirty="0" smtClean="0"/>
              <a:t>会計はステークホルダーへの付加価値配分を支援</a:t>
            </a:r>
            <a:endParaRPr kumimoji="1" lang="ja-JP" altLang="en-US" sz="2400" dirty="0"/>
          </a:p>
        </p:txBody>
      </p:sp>
      <p:graphicFrame>
        <p:nvGraphicFramePr>
          <p:cNvPr id="5" name="表 4"/>
          <p:cNvGraphicFramePr>
            <a:graphicFrameLocks noGrp="1"/>
          </p:cNvGraphicFramePr>
          <p:nvPr>
            <p:extLst>
              <p:ext uri="{D42A27DB-BD31-4B8C-83A1-F6EECF244321}">
                <p14:modId xmlns:p14="http://schemas.microsoft.com/office/powerpoint/2010/main" val="930401635"/>
              </p:ext>
            </p:extLst>
          </p:nvPr>
        </p:nvGraphicFramePr>
        <p:xfrm>
          <a:off x="99802" y="1405093"/>
          <a:ext cx="3598257" cy="2595880"/>
        </p:xfrm>
        <a:graphic>
          <a:graphicData uri="http://schemas.openxmlformats.org/drawingml/2006/table">
            <a:tbl>
              <a:tblPr firstRow="1" bandRow="1">
                <a:tableStyleId>{5C22544A-7EE6-4342-B048-85BDC9FD1C3A}</a:tableStyleId>
              </a:tblPr>
              <a:tblGrid>
                <a:gridCol w="1267752"/>
                <a:gridCol w="2330505"/>
              </a:tblGrid>
              <a:tr h="370840">
                <a:tc>
                  <a:txBody>
                    <a:bodyPr/>
                    <a:lstStyle/>
                    <a:p>
                      <a:r>
                        <a:rPr kumimoji="1" lang="ja-JP" altLang="en-US" sz="1400" b="0" dirty="0" smtClean="0">
                          <a:solidFill>
                            <a:schemeClr val="tx1"/>
                          </a:solidFill>
                        </a:rPr>
                        <a:t>顧客</a:t>
                      </a:r>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smtClean="0">
                          <a:solidFill>
                            <a:schemeClr val="tx1"/>
                          </a:solidFill>
                        </a:rPr>
                        <a:t>売上高</a:t>
                      </a:r>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1400" dirty="0" smtClean="0"/>
                        <a:t>サプライヤー</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t>原材料費・部材費等</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1400" dirty="0" smtClean="0"/>
                        <a:t>従業員</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t>人件費・労務費等</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1400" dirty="0" smtClean="0"/>
                        <a:t>銀行</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t>支払利息</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1400" dirty="0" smtClean="0"/>
                        <a:t>（将来）顧客等</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t>研究開発費・広告宣伝費等</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1400" dirty="0" smtClean="0"/>
                        <a:t>政府</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t>法人税等</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1400" dirty="0" smtClean="0"/>
                        <a:t>株主</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t>当期純利益</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グラフ 6"/>
          <p:cNvGraphicFramePr/>
          <p:nvPr>
            <p:extLst>
              <p:ext uri="{D42A27DB-BD31-4B8C-83A1-F6EECF244321}">
                <p14:modId xmlns:p14="http://schemas.microsoft.com/office/powerpoint/2010/main" val="3971459937"/>
              </p:ext>
            </p:extLst>
          </p:nvPr>
        </p:nvGraphicFramePr>
        <p:xfrm>
          <a:off x="3600956" y="1396999"/>
          <a:ext cx="4933444" cy="2600466"/>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直線矢印コネクタ 8"/>
          <p:cNvCxnSpPr/>
          <p:nvPr/>
        </p:nvCxnSpPr>
        <p:spPr>
          <a:xfrm>
            <a:off x="4572000" y="4143122"/>
            <a:ext cx="3212538" cy="0"/>
          </a:xfrm>
          <a:prstGeom prst="straightConnector1">
            <a:avLst/>
          </a:prstGeom>
          <a:ln w="317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887589" y="4143122"/>
            <a:ext cx="2403335" cy="338554"/>
          </a:xfrm>
          <a:prstGeom prst="rect">
            <a:avLst/>
          </a:prstGeom>
          <a:noFill/>
        </p:spPr>
        <p:txBody>
          <a:bodyPr wrap="square" rtlCol="0">
            <a:spAutoFit/>
          </a:bodyPr>
          <a:lstStyle/>
          <a:p>
            <a:pPr algn="ctr"/>
            <a:r>
              <a:rPr lang="ja-JP" altLang="en-US" sz="1600" dirty="0" smtClean="0"/>
              <a:t>世代間</a:t>
            </a:r>
            <a:r>
              <a:rPr lang="ja-JP" altLang="en-US" sz="1600" dirty="0"/>
              <a:t>配分</a:t>
            </a:r>
            <a:endParaRPr kumimoji="1" lang="ja-JP" altLang="en-US" sz="1600" dirty="0"/>
          </a:p>
        </p:txBody>
      </p:sp>
      <p:cxnSp>
        <p:nvCxnSpPr>
          <p:cNvPr id="12" name="直線矢印コネクタ 11"/>
          <p:cNvCxnSpPr/>
          <p:nvPr/>
        </p:nvCxnSpPr>
        <p:spPr>
          <a:xfrm>
            <a:off x="8572163" y="1467356"/>
            <a:ext cx="1" cy="1792423"/>
          </a:xfrm>
          <a:prstGeom prst="straightConnector1">
            <a:avLst/>
          </a:prstGeom>
          <a:ln w="317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8523536" y="1489609"/>
            <a:ext cx="677108" cy="1802501"/>
          </a:xfrm>
          <a:prstGeom prst="rect">
            <a:avLst/>
          </a:prstGeom>
          <a:noFill/>
        </p:spPr>
        <p:txBody>
          <a:bodyPr vert="eaVert" wrap="square" rtlCol="0">
            <a:spAutoFit/>
          </a:bodyPr>
          <a:lstStyle/>
          <a:p>
            <a:pPr algn="ctr"/>
            <a:r>
              <a:rPr kumimoji="1" lang="ja-JP" altLang="en-US" sz="1600" dirty="0" smtClean="0"/>
              <a:t>ステークホルダー間配分</a:t>
            </a:r>
            <a:endParaRPr kumimoji="1" lang="ja-JP" altLang="en-US" sz="1600" dirty="0"/>
          </a:p>
        </p:txBody>
      </p:sp>
      <p:sp>
        <p:nvSpPr>
          <p:cNvPr id="15" name="正方形/長方形 14"/>
          <p:cNvSpPr/>
          <p:nvPr/>
        </p:nvSpPr>
        <p:spPr>
          <a:xfrm>
            <a:off x="249900" y="4806516"/>
            <a:ext cx="8214368" cy="1200329"/>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a:solidFill>
              <a:srgbClr val="FF6600"/>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他のステークホルダーへの投資を優先しすぎると株主への配分が減少する。また現在の株主への利益を優先すると、将来の持続的な成長が危うくなる。持続的な価値創造のためには、世代間配分、ステークホルダー間配分のバランスをとりながら、企業を成長していくためのシナリオを描く必要がある。</a:t>
            </a:r>
            <a:endParaRPr lang="ja-JP" alt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6767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ChangeArrowheads="1"/>
          </p:cNvSpPr>
          <p:nvPr/>
        </p:nvSpPr>
        <p:spPr bwMode="auto">
          <a:xfrm>
            <a:off x="3249613" y="2708275"/>
            <a:ext cx="2655887" cy="973138"/>
          </a:xfrm>
          <a:prstGeom prst="rect">
            <a:avLst/>
          </a:prstGeom>
          <a:solidFill>
            <a:srgbClr val="FFFF00"/>
          </a:solidFill>
          <a:ln w="38100">
            <a:noFill/>
            <a:miter lim="800000"/>
            <a:headEnd/>
            <a:tailEnd/>
          </a:ln>
          <a:effectLst>
            <a:outerShdw dist="107763" dir="2700000" algn="ctr" rotWithShape="0">
              <a:schemeClr val="bg2">
                <a:alpha val="50000"/>
              </a:schemeClr>
            </a:outerShdw>
          </a:effectLst>
        </p:spPr>
        <p:txBody>
          <a:bodyPr anchor="ctr"/>
          <a:lstStyle/>
          <a:p>
            <a:pPr algn="ctr">
              <a:defRPr/>
            </a:pPr>
            <a:r>
              <a:rPr lang="ja-JP" altLang="en-US" sz="2000" dirty="0"/>
              <a:t>バリュエーション・フレームワーク</a:t>
            </a:r>
            <a:endParaRPr lang="ja-JP" altLang="en-US" sz="2000" dirty="0">
              <a:ea typeface="ＭＳ Ｐゴシック" pitchFamily="50" charset="-128"/>
            </a:endParaRPr>
          </a:p>
        </p:txBody>
      </p:sp>
      <p:sp>
        <p:nvSpPr>
          <p:cNvPr id="26628" name="Rectangle 3"/>
          <p:cNvSpPr>
            <a:spLocks noChangeArrowheads="1"/>
          </p:cNvSpPr>
          <p:nvPr/>
        </p:nvSpPr>
        <p:spPr bwMode="auto">
          <a:xfrm>
            <a:off x="0" y="6597650"/>
            <a:ext cx="184150" cy="244475"/>
          </a:xfrm>
          <a:prstGeom prst="rect">
            <a:avLst/>
          </a:prstGeom>
          <a:noFill/>
          <a:ln w="9525">
            <a:noFill/>
            <a:miter lim="800000"/>
            <a:headEnd/>
            <a:tailEnd/>
          </a:ln>
        </p:spPr>
        <p:txBody>
          <a:bodyPr wrap="none">
            <a:spAutoFit/>
          </a:bodyPr>
          <a:lstStyle/>
          <a:p>
            <a:endParaRPr lang="ja-JP" altLang="ja-JP" sz="1000">
              <a:latin typeface="Times New Roman" pitchFamily="18" charset="0"/>
            </a:endParaRPr>
          </a:p>
        </p:txBody>
      </p:sp>
      <p:sp>
        <p:nvSpPr>
          <p:cNvPr id="2" name="スライド番号プレースホルダー 1"/>
          <p:cNvSpPr>
            <a:spLocks noGrp="1"/>
          </p:cNvSpPr>
          <p:nvPr>
            <p:ph type="sldNum" sz="quarter" idx="12"/>
          </p:nvPr>
        </p:nvSpPr>
        <p:spPr/>
        <p:txBody>
          <a:bodyPr/>
          <a:lstStyle/>
          <a:p>
            <a:pPr algn="r">
              <a:defRPr/>
            </a:pPr>
            <a:fld id="{D35B720F-65A5-4A76-AB08-F23C3677ECBF}" type="slidenum">
              <a:rPr lang="en-US" altLang="ja-JP" smtClean="0"/>
              <a:pPr algn="r">
                <a:defRPr/>
              </a:pPr>
              <a:t>61</a:t>
            </a:fld>
            <a:endParaRPr lang="en-US" altLang="ja-JP"/>
          </a:p>
        </p:txBody>
      </p:sp>
    </p:spTree>
    <p:extLst>
      <p:ext uri="{BB962C8B-B14F-4D97-AF65-F5344CB8AC3E}">
        <p14:creationId xmlns:p14="http://schemas.microsoft.com/office/powerpoint/2010/main" val="31734743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400" dirty="0" smtClean="0">
                <a:latin typeface="Times New Roman" panose="02020603050405020304" pitchFamily="18" charset="0"/>
                <a:cs typeface="Times New Roman" panose="02020603050405020304" pitchFamily="18" charset="0"/>
              </a:rPr>
              <a:t>バリュエーション・フレームワーク</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62</a:t>
            </a:fld>
            <a:endParaRPr lang="en-US" altLang="ja-JP">
              <a:solidFill>
                <a:srgbClr val="000000"/>
              </a:solidFill>
            </a:endParaRPr>
          </a:p>
        </p:txBody>
      </p:sp>
      <p:sp>
        <p:nvSpPr>
          <p:cNvPr id="3" name="正方形/長方形 2"/>
          <p:cNvSpPr/>
          <p:nvPr/>
        </p:nvSpPr>
        <p:spPr>
          <a:xfrm>
            <a:off x="1238082" y="1221897"/>
            <a:ext cx="2006825" cy="396510"/>
          </a:xfrm>
          <a:prstGeom prst="rect">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DCF</a:t>
            </a:r>
            <a:r>
              <a:rPr kumimoji="1" lang="ja-JP" altLang="en-US" dirty="0" smtClean="0"/>
              <a:t>法</a:t>
            </a:r>
            <a:endParaRPr kumimoji="1" lang="ja-JP" altLang="en-US" dirty="0"/>
          </a:p>
        </p:txBody>
      </p:sp>
      <p:sp>
        <p:nvSpPr>
          <p:cNvPr id="11" name="正方形/長方形 10"/>
          <p:cNvSpPr/>
          <p:nvPr/>
        </p:nvSpPr>
        <p:spPr>
          <a:xfrm>
            <a:off x="4021741" y="1221897"/>
            <a:ext cx="2006825" cy="396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超過利益法</a:t>
            </a:r>
            <a:endParaRPr kumimoji="1" lang="ja-JP" altLang="en-US" dirty="0"/>
          </a:p>
        </p:txBody>
      </p:sp>
      <p:sp>
        <p:nvSpPr>
          <p:cNvPr id="12" name="正方形/長方形 11"/>
          <p:cNvSpPr/>
          <p:nvPr/>
        </p:nvSpPr>
        <p:spPr>
          <a:xfrm>
            <a:off x="6763593" y="1221897"/>
            <a:ext cx="2006825" cy="396510"/>
          </a:xfrm>
          <a:prstGeom prst="rect">
            <a:avLst/>
          </a:prstGeom>
          <a:solidFill>
            <a:srgbClr val="00B0F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倍数法</a:t>
            </a:r>
            <a:endParaRPr kumimoji="1" lang="ja-JP" altLang="en-US" dirty="0"/>
          </a:p>
        </p:txBody>
      </p:sp>
      <p:sp>
        <p:nvSpPr>
          <p:cNvPr id="4" name="テキスト ボックス 3"/>
          <p:cNvSpPr txBox="1"/>
          <p:nvPr/>
        </p:nvSpPr>
        <p:spPr>
          <a:xfrm>
            <a:off x="282802" y="1691235"/>
            <a:ext cx="461665" cy="1933997"/>
          </a:xfrm>
          <a:prstGeom prst="rect">
            <a:avLst/>
          </a:prstGeom>
          <a:noFill/>
        </p:spPr>
        <p:txBody>
          <a:bodyPr vert="eaVert" wrap="square" rtlCol="0">
            <a:spAutoFit/>
          </a:bodyPr>
          <a:lstStyle/>
          <a:p>
            <a:r>
              <a:rPr kumimoji="1" lang="en-US" altLang="ja-JP" dirty="0" smtClean="0"/>
              <a:t>【</a:t>
            </a:r>
            <a:r>
              <a:rPr kumimoji="1" lang="ja-JP" altLang="en-US" dirty="0" smtClean="0"/>
              <a:t>主要な構成要素</a:t>
            </a:r>
            <a:r>
              <a:rPr kumimoji="1" lang="en-US" altLang="ja-JP" dirty="0" smtClean="0"/>
              <a:t>】</a:t>
            </a:r>
            <a:endParaRPr kumimoji="1" lang="ja-JP" altLang="en-US" dirty="0"/>
          </a:p>
        </p:txBody>
      </p:sp>
      <p:sp>
        <p:nvSpPr>
          <p:cNvPr id="6" name="正方形/長方形 5"/>
          <p:cNvSpPr/>
          <p:nvPr/>
        </p:nvSpPr>
        <p:spPr>
          <a:xfrm>
            <a:off x="991274" y="1691235"/>
            <a:ext cx="2500439" cy="19339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nSpc>
                <a:spcPct val="200000"/>
              </a:lnSpc>
              <a:buFont typeface="Wingdings" panose="05000000000000000000" pitchFamily="2" charset="2"/>
              <a:buChar char="ü"/>
            </a:pPr>
            <a:r>
              <a:rPr kumimoji="1" lang="ja-JP" altLang="en-US" dirty="0" smtClean="0">
                <a:solidFill>
                  <a:schemeClr val="tx1"/>
                </a:solidFill>
              </a:rPr>
              <a:t>経営計画（将来</a:t>
            </a:r>
            <a:r>
              <a:rPr kumimoji="1" lang="en-US" altLang="ja-JP" dirty="0" smtClean="0">
                <a:solidFill>
                  <a:schemeClr val="tx1"/>
                </a:solidFill>
              </a:rPr>
              <a:t>CF</a:t>
            </a:r>
            <a:r>
              <a:rPr kumimoji="1" lang="ja-JP" altLang="en-US" dirty="0" smtClean="0">
                <a:solidFill>
                  <a:schemeClr val="tx1"/>
                </a:solidFill>
              </a:rPr>
              <a:t>）</a:t>
            </a:r>
            <a:endParaRPr kumimoji="1" lang="en-US" altLang="ja-JP" dirty="0" smtClean="0">
              <a:solidFill>
                <a:schemeClr val="tx1"/>
              </a:solidFill>
            </a:endParaRPr>
          </a:p>
          <a:p>
            <a:pPr marL="285750" indent="-285750">
              <a:lnSpc>
                <a:spcPct val="200000"/>
              </a:lnSpc>
              <a:buFont typeface="Wingdings" panose="05000000000000000000" pitchFamily="2" charset="2"/>
              <a:buChar char="ü"/>
            </a:pPr>
            <a:r>
              <a:rPr kumimoji="1" lang="ja-JP" altLang="en-US" dirty="0" smtClean="0">
                <a:solidFill>
                  <a:schemeClr val="tx1"/>
                </a:solidFill>
              </a:rPr>
              <a:t>資本コスト</a:t>
            </a:r>
            <a:endParaRPr kumimoji="1" lang="en-US" altLang="ja-JP" dirty="0" smtClean="0">
              <a:solidFill>
                <a:schemeClr val="tx1"/>
              </a:solidFill>
            </a:endParaRPr>
          </a:p>
          <a:p>
            <a:pPr marL="285750" indent="-285750">
              <a:lnSpc>
                <a:spcPct val="200000"/>
              </a:lnSpc>
              <a:buFont typeface="Wingdings" panose="05000000000000000000" pitchFamily="2" charset="2"/>
              <a:buChar char="ü"/>
            </a:pPr>
            <a:r>
              <a:rPr lang="ja-JP" altLang="en-US" dirty="0" smtClean="0">
                <a:solidFill>
                  <a:schemeClr val="tx1"/>
                </a:solidFill>
              </a:rPr>
              <a:t>（永久）成長率</a:t>
            </a:r>
            <a:endParaRPr kumimoji="1" lang="ja-JP" altLang="en-US" dirty="0">
              <a:solidFill>
                <a:schemeClr val="tx1"/>
              </a:solidFill>
            </a:endParaRPr>
          </a:p>
        </p:txBody>
      </p:sp>
      <p:sp>
        <p:nvSpPr>
          <p:cNvPr id="16" name="正方形/長方形 15"/>
          <p:cNvSpPr/>
          <p:nvPr/>
        </p:nvSpPr>
        <p:spPr>
          <a:xfrm>
            <a:off x="3774933" y="1691234"/>
            <a:ext cx="2500439" cy="1933997"/>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nSpc>
                <a:spcPct val="200000"/>
              </a:lnSpc>
              <a:buFont typeface="Wingdings" panose="05000000000000000000" pitchFamily="2" charset="2"/>
              <a:buChar char="ü"/>
            </a:pPr>
            <a:r>
              <a:rPr kumimoji="1" lang="ja-JP" altLang="en-US" dirty="0" smtClean="0">
                <a:solidFill>
                  <a:schemeClr val="tx1"/>
                </a:solidFill>
              </a:rPr>
              <a:t>期首自己資本</a:t>
            </a:r>
            <a:endParaRPr kumimoji="1" lang="en-US" altLang="ja-JP" dirty="0" smtClean="0">
              <a:solidFill>
                <a:schemeClr val="tx1"/>
              </a:solidFill>
            </a:endParaRPr>
          </a:p>
          <a:p>
            <a:pPr marL="285750" indent="-285750">
              <a:lnSpc>
                <a:spcPct val="200000"/>
              </a:lnSpc>
              <a:buFont typeface="Wingdings" panose="05000000000000000000" pitchFamily="2" charset="2"/>
              <a:buChar char="ü"/>
            </a:pPr>
            <a:r>
              <a:rPr kumimoji="1" lang="ja-JP" altLang="en-US" dirty="0" smtClean="0">
                <a:solidFill>
                  <a:schemeClr val="tx1"/>
                </a:solidFill>
              </a:rPr>
              <a:t>株主資本コスト</a:t>
            </a:r>
            <a:endParaRPr kumimoji="1" lang="en-US" altLang="ja-JP" dirty="0" smtClean="0">
              <a:solidFill>
                <a:schemeClr val="tx1"/>
              </a:solidFill>
            </a:endParaRPr>
          </a:p>
          <a:p>
            <a:pPr marL="285750" indent="-285750">
              <a:lnSpc>
                <a:spcPct val="200000"/>
              </a:lnSpc>
              <a:buFont typeface="Wingdings" panose="05000000000000000000" pitchFamily="2" charset="2"/>
              <a:buChar char="ü"/>
            </a:pPr>
            <a:r>
              <a:rPr kumimoji="1" lang="ja-JP" altLang="en-US" dirty="0" smtClean="0">
                <a:solidFill>
                  <a:schemeClr val="tx1"/>
                </a:solidFill>
              </a:rPr>
              <a:t>将来超過利益</a:t>
            </a:r>
            <a:endParaRPr kumimoji="1" lang="ja-JP" altLang="en-US" dirty="0">
              <a:solidFill>
                <a:schemeClr val="tx1"/>
              </a:solidFill>
            </a:endParaRPr>
          </a:p>
        </p:txBody>
      </p:sp>
      <p:sp>
        <p:nvSpPr>
          <p:cNvPr id="18" name="正方形/長方形 17"/>
          <p:cNvSpPr/>
          <p:nvPr/>
        </p:nvSpPr>
        <p:spPr>
          <a:xfrm>
            <a:off x="6516785" y="1691233"/>
            <a:ext cx="2500439" cy="1933997"/>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nSpc>
                <a:spcPct val="200000"/>
              </a:lnSpc>
              <a:buFont typeface="Wingdings" panose="05000000000000000000" pitchFamily="2" charset="2"/>
              <a:buChar char="ü"/>
            </a:pPr>
            <a:r>
              <a:rPr kumimoji="1" lang="ja-JP" altLang="en-US" dirty="0" smtClean="0">
                <a:solidFill>
                  <a:schemeClr val="tx1"/>
                </a:solidFill>
              </a:rPr>
              <a:t>マルチプル</a:t>
            </a:r>
            <a:endParaRPr kumimoji="1"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　（過去、同業他社）</a:t>
            </a:r>
            <a:endParaRPr kumimoji="1" lang="en-US" altLang="ja-JP" dirty="0" smtClean="0">
              <a:solidFill>
                <a:schemeClr val="tx1"/>
              </a:solidFill>
            </a:endParaRPr>
          </a:p>
          <a:p>
            <a:pPr marL="285750" indent="-285750">
              <a:lnSpc>
                <a:spcPct val="150000"/>
              </a:lnSpc>
              <a:buFont typeface="Wingdings" panose="05000000000000000000" pitchFamily="2" charset="2"/>
              <a:buChar char="ü"/>
            </a:pPr>
            <a:r>
              <a:rPr lang="ja-JP" altLang="en-US" dirty="0">
                <a:solidFill>
                  <a:schemeClr val="tx1"/>
                </a:solidFill>
              </a:rPr>
              <a:t>当期純利</a:t>
            </a:r>
            <a:r>
              <a:rPr lang="ja-JP" altLang="en-US" dirty="0" smtClean="0">
                <a:solidFill>
                  <a:schemeClr val="tx1"/>
                </a:solidFill>
              </a:rPr>
              <a:t>益、</a:t>
            </a:r>
            <a:r>
              <a:rPr lang="en-US" altLang="ja-JP" dirty="0" smtClean="0">
                <a:solidFill>
                  <a:schemeClr val="tx1"/>
                </a:solidFill>
              </a:rPr>
              <a:t>EBITDA</a:t>
            </a:r>
            <a:r>
              <a:rPr lang="ja-JP" altLang="en-US" dirty="0" err="1" smtClean="0">
                <a:solidFill>
                  <a:schemeClr val="tx1"/>
                </a:solidFill>
              </a:rPr>
              <a:t>、</a:t>
            </a:r>
            <a:r>
              <a:rPr lang="ja-JP" altLang="en-US" dirty="0" smtClean="0">
                <a:solidFill>
                  <a:schemeClr val="tx1"/>
                </a:solidFill>
              </a:rPr>
              <a:t>純資産等</a:t>
            </a:r>
            <a:endParaRPr kumimoji="1" lang="ja-JP" altLang="en-US" dirty="0">
              <a:solidFill>
                <a:schemeClr val="tx1"/>
              </a:solidFill>
            </a:endParaRPr>
          </a:p>
        </p:txBody>
      </p:sp>
      <p:cxnSp>
        <p:nvCxnSpPr>
          <p:cNvPr id="8" name="直線矢印コネクタ 7"/>
          <p:cNvCxnSpPr/>
          <p:nvPr/>
        </p:nvCxnSpPr>
        <p:spPr>
          <a:xfrm>
            <a:off x="1561762" y="4337331"/>
            <a:ext cx="6286163" cy="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7143917" y="3967999"/>
            <a:ext cx="1529395" cy="369332"/>
          </a:xfrm>
          <a:prstGeom prst="rect">
            <a:avLst/>
          </a:prstGeom>
          <a:noFill/>
        </p:spPr>
        <p:txBody>
          <a:bodyPr wrap="square" rtlCol="0">
            <a:spAutoFit/>
          </a:bodyPr>
          <a:lstStyle/>
          <a:p>
            <a:pPr algn="ctr"/>
            <a:r>
              <a:rPr lang="ja-JP" altLang="en-US" dirty="0"/>
              <a:t>簡潔</a:t>
            </a:r>
            <a:endParaRPr kumimoji="1" lang="ja-JP" altLang="en-US" dirty="0"/>
          </a:p>
        </p:txBody>
      </p:sp>
      <p:sp>
        <p:nvSpPr>
          <p:cNvPr id="23" name="テキスト ボックス 22"/>
          <p:cNvSpPr txBox="1"/>
          <p:nvPr/>
        </p:nvSpPr>
        <p:spPr>
          <a:xfrm>
            <a:off x="797064" y="3982834"/>
            <a:ext cx="1529395" cy="369332"/>
          </a:xfrm>
          <a:prstGeom prst="rect">
            <a:avLst/>
          </a:prstGeom>
          <a:noFill/>
        </p:spPr>
        <p:txBody>
          <a:bodyPr wrap="square" rtlCol="0">
            <a:spAutoFit/>
          </a:bodyPr>
          <a:lstStyle/>
          <a:p>
            <a:pPr algn="ctr"/>
            <a:r>
              <a:rPr kumimoji="1" lang="ja-JP" altLang="en-US" dirty="0" smtClean="0"/>
              <a:t>複雑</a:t>
            </a:r>
            <a:endParaRPr kumimoji="1" lang="ja-JP" altLang="en-US" dirty="0"/>
          </a:p>
        </p:txBody>
      </p:sp>
      <p:cxnSp>
        <p:nvCxnSpPr>
          <p:cNvPr id="24" name="直線矢印コネクタ 23"/>
          <p:cNvCxnSpPr/>
          <p:nvPr/>
        </p:nvCxnSpPr>
        <p:spPr>
          <a:xfrm>
            <a:off x="1573899" y="5064265"/>
            <a:ext cx="6286163" cy="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156054" y="4694933"/>
            <a:ext cx="1529395" cy="369332"/>
          </a:xfrm>
          <a:prstGeom prst="rect">
            <a:avLst/>
          </a:prstGeom>
          <a:noFill/>
        </p:spPr>
        <p:txBody>
          <a:bodyPr wrap="square" rtlCol="0">
            <a:spAutoFit/>
          </a:bodyPr>
          <a:lstStyle/>
          <a:p>
            <a:pPr algn="ctr"/>
            <a:r>
              <a:rPr kumimoji="1" lang="ja-JP" altLang="en-US" dirty="0" smtClean="0"/>
              <a:t>客観的</a:t>
            </a:r>
            <a:endParaRPr kumimoji="1" lang="ja-JP" altLang="en-US" dirty="0"/>
          </a:p>
        </p:txBody>
      </p:sp>
      <p:sp>
        <p:nvSpPr>
          <p:cNvPr id="26" name="テキスト ボックス 25"/>
          <p:cNvSpPr txBox="1"/>
          <p:nvPr/>
        </p:nvSpPr>
        <p:spPr>
          <a:xfrm>
            <a:off x="809201" y="4709768"/>
            <a:ext cx="1529395" cy="369332"/>
          </a:xfrm>
          <a:prstGeom prst="rect">
            <a:avLst/>
          </a:prstGeom>
          <a:noFill/>
        </p:spPr>
        <p:txBody>
          <a:bodyPr wrap="square" rtlCol="0">
            <a:spAutoFit/>
          </a:bodyPr>
          <a:lstStyle/>
          <a:p>
            <a:pPr algn="ctr"/>
            <a:r>
              <a:rPr kumimoji="1" lang="ja-JP" altLang="en-US" dirty="0" smtClean="0"/>
              <a:t>主観的</a:t>
            </a:r>
            <a:endParaRPr kumimoji="1" lang="ja-JP" altLang="en-US" dirty="0"/>
          </a:p>
        </p:txBody>
      </p:sp>
      <p:cxnSp>
        <p:nvCxnSpPr>
          <p:cNvPr id="28" name="直線矢印コネクタ 27"/>
          <p:cNvCxnSpPr/>
          <p:nvPr/>
        </p:nvCxnSpPr>
        <p:spPr>
          <a:xfrm>
            <a:off x="1565807" y="5758831"/>
            <a:ext cx="6286163" cy="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7147962" y="5389499"/>
            <a:ext cx="1529395" cy="369332"/>
          </a:xfrm>
          <a:prstGeom prst="rect">
            <a:avLst/>
          </a:prstGeom>
          <a:noFill/>
        </p:spPr>
        <p:txBody>
          <a:bodyPr wrap="square" rtlCol="0">
            <a:spAutoFit/>
          </a:bodyPr>
          <a:lstStyle/>
          <a:p>
            <a:pPr algn="ctr"/>
            <a:r>
              <a:rPr kumimoji="1" lang="ja-JP" altLang="en-US" dirty="0" smtClean="0"/>
              <a:t>日常売買</a:t>
            </a:r>
            <a:endParaRPr kumimoji="1" lang="ja-JP" altLang="en-US" dirty="0"/>
          </a:p>
        </p:txBody>
      </p:sp>
      <p:sp>
        <p:nvSpPr>
          <p:cNvPr id="30" name="テキスト ボックス 29"/>
          <p:cNvSpPr txBox="1"/>
          <p:nvPr/>
        </p:nvSpPr>
        <p:spPr>
          <a:xfrm>
            <a:off x="801109" y="5404334"/>
            <a:ext cx="1529395" cy="369332"/>
          </a:xfrm>
          <a:prstGeom prst="rect">
            <a:avLst/>
          </a:prstGeom>
          <a:noFill/>
        </p:spPr>
        <p:txBody>
          <a:bodyPr wrap="square" rtlCol="0">
            <a:spAutoFit/>
          </a:bodyPr>
          <a:lstStyle/>
          <a:p>
            <a:pPr algn="ctr"/>
            <a:r>
              <a:rPr kumimoji="1" lang="en-US" altLang="ja-JP" dirty="0" smtClean="0"/>
              <a:t>M&amp;A</a:t>
            </a:r>
            <a:endParaRPr kumimoji="1" lang="ja-JP" altLang="en-US" dirty="0"/>
          </a:p>
        </p:txBody>
      </p:sp>
      <p:sp>
        <p:nvSpPr>
          <p:cNvPr id="31" name="テキスト ボックス 30"/>
          <p:cNvSpPr txBox="1"/>
          <p:nvPr/>
        </p:nvSpPr>
        <p:spPr>
          <a:xfrm>
            <a:off x="3728405" y="5389499"/>
            <a:ext cx="1687190" cy="369332"/>
          </a:xfrm>
          <a:prstGeom prst="rect">
            <a:avLst/>
          </a:prstGeom>
          <a:noFill/>
        </p:spPr>
        <p:txBody>
          <a:bodyPr wrap="square" rtlCol="0">
            <a:spAutoFit/>
          </a:bodyPr>
          <a:lstStyle/>
          <a:p>
            <a:pPr algn="ctr"/>
            <a:r>
              <a:rPr kumimoji="1" lang="ja-JP" altLang="en-US" dirty="0" smtClean="0"/>
              <a:t>主な利用状況</a:t>
            </a:r>
            <a:endParaRPr kumimoji="1" lang="ja-JP" altLang="en-US" dirty="0"/>
          </a:p>
        </p:txBody>
      </p:sp>
      <p:sp>
        <p:nvSpPr>
          <p:cNvPr id="32" name="テキスト ボックス 31"/>
          <p:cNvSpPr txBox="1"/>
          <p:nvPr/>
        </p:nvSpPr>
        <p:spPr>
          <a:xfrm>
            <a:off x="3728405" y="4693788"/>
            <a:ext cx="1687190" cy="369332"/>
          </a:xfrm>
          <a:prstGeom prst="rect">
            <a:avLst/>
          </a:prstGeom>
          <a:noFill/>
        </p:spPr>
        <p:txBody>
          <a:bodyPr wrap="square" rtlCol="0">
            <a:spAutoFit/>
          </a:bodyPr>
          <a:lstStyle/>
          <a:p>
            <a:pPr algn="ctr"/>
            <a:r>
              <a:rPr kumimoji="1" lang="ja-JP" altLang="en-US" dirty="0" smtClean="0"/>
              <a:t>評価の特徴②</a:t>
            </a:r>
            <a:endParaRPr kumimoji="1" lang="ja-JP" altLang="en-US" dirty="0"/>
          </a:p>
        </p:txBody>
      </p:sp>
      <p:sp>
        <p:nvSpPr>
          <p:cNvPr id="33" name="テキスト ボックス 32"/>
          <p:cNvSpPr txBox="1"/>
          <p:nvPr/>
        </p:nvSpPr>
        <p:spPr>
          <a:xfrm>
            <a:off x="3774933" y="3982834"/>
            <a:ext cx="1687190" cy="369332"/>
          </a:xfrm>
          <a:prstGeom prst="rect">
            <a:avLst/>
          </a:prstGeom>
          <a:noFill/>
        </p:spPr>
        <p:txBody>
          <a:bodyPr wrap="square" rtlCol="0">
            <a:spAutoFit/>
          </a:bodyPr>
          <a:lstStyle/>
          <a:p>
            <a:pPr algn="ctr"/>
            <a:r>
              <a:rPr kumimoji="1" lang="ja-JP" altLang="en-US" dirty="0" smtClean="0"/>
              <a:t>評価の特徴①</a:t>
            </a:r>
            <a:endParaRPr kumimoji="1" lang="ja-JP" altLang="en-US" dirty="0"/>
          </a:p>
        </p:txBody>
      </p:sp>
    </p:spTree>
    <p:extLst>
      <p:ext uri="{BB962C8B-B14F-4D97-AF65-F5344CB8AC3E}">
        <p14:creationId xmlns:p14="http://schemas.microsoft.com/office/powerpoint/2010/main" val="9319283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400" dirty="0" smtClean="0">
                <a:latin typeface="Times New Roman" panose="02020603050405020304" pitchFamily="18" charset="0"/>
                <a:cs typeface="Times New Roman" panose="02020603050405020304" pitchFamily="18" charset="0"/>
              </a:rPr>
              <a:t>割引配当モデル</a:t>
            </a:r>
            <a:r>
              <a:rPr kumimoji="1" lang="en-US" altLang="ja-JP" sz="2400" dirty="0" smtClean="0">
                <a:latin typeface="Times New Roman" panose="02020603050405020304" pitchFamily="18" charset="0"/>
                <a:cs typeface="Times New Roman" panose="02020603050405020304" pitchFamily="18" charset="0"/>
              </a:rPr>
              <a:t>/</a:t>
            </a:r>
            <a:r>
              <a:rPr kumimoji="1" lang="ja-JP" altLang="en-US" sz="2400" dirty="0" smtClean="0">
                <a:latin typeface="Times New Roman" panose="02020603050405020304" pitchFamily="18" charset="0"/>
                <a:cs typeface="Times New Roman" panose="02020603050405020304" pitchFamily="18" charset="0"/>
              </a:rPr>
              <a:t>超過利益モデル</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63</a:t>
            </a:fld>
            <a:endParaRPr lang="en-US" altLang="ja-JP">
              <a:solidFill>
                <a:srgbClr val="000000"/>
              </a:solidFill>
            </a:endParaRPr>
          </a:p>
        </p:txBody>
      </p:sp>
      <p:sp>
        <p:nvSpPr>
          <p:cNvPr id="69" name="Text Box 4"/>
          <p:cNvSpPr txBox="1">
            <a:spLocks noChangeArrowheads="1"/>
          </p:cNvSpPr>
          <p:nvPr/>
        </p:nvSpPr>
        <p:spPr bwMode="auto">
          <a:xfrm>
            <a:off x="200025" y="976313"/>
            <a:ext cx="3446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600" b="1" u="sng">
                <a:solidFill>
                  <a:srgbClr val="000000"/>
                </a:solidFill>
                <a:latin typeface="Times New Roman" pitchFamily="18" charset="0"/>
              </a:rPr>
              <a:t>◆</a:t>
            </a:r>
            <a:r>
              <a:rPr lang="en-US" altLang="ja-JP" sz="1600" b="1" u="sng">
                <a:solidFill>
                  <a:srgbClr val="000000"/>
                </a:solidFill>
                <a:latin typeface="Times New Roman" pitchFamily="18" charset="0"/>
              </a:rPr>
              <a:t>DCF</a:t>
            </a:r>
            <a:r>
              <a:rPr lang="ja-JP" altLang="en-US" sz="1600" b="1" u="sng">
                <a:solidFill>
                  <a:srgbClr val="000000"/>
                </a:solidFill>
                <a:latin typeface="Times New Roman" pitchFamily="18" charset="0"/>
              </a:rPr>
              <a:t>法による株式価値算出</a:t>
            </a:r>
          </a:p>
        </p:txBody>
      </p:sp>
      <p:sp>
        <p:nvSpPr>
          <p:cNvPr id="70" name="Text Box 5"/>
          <p:cNvSpPr txBox="1">
            <a:spLocks noChangeArrowheads="1"/>
          </p:cNvSpPr>
          <p:nvPr/>
        </p:nvSpPr>
        <p:spPr bwMode="auto">
          <a:xfrm>
            <a:off x="4586288" y="977900"/>
            <a:ext cx="3771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600" b="1" u="sng">
                <a:solidFill>
                  <a:srgbClr val="000000"/>
                </a:solidFill>
                <a:latin typeface="Times New Roman" pitchFamily="18" charset="0"/>
              </a:rPr>
              <a:t>◆割引配当モデルによる株式価値算出</a:t>
            </a:r>
          </a:p>
        </p:txBody>
      </p:sp>
      <p:sp>
        <p:nvSpPr>
          <p:cNvPr id="71" name="Line 6"/>
          <p:cNvSpPr>
            <a:spLocks noChangeShapeType="1"/>
          </p:cNvSpPr>
          <p:nvPr/>
        </p:nvSpPr>
        <p:spPr bwMode="auto">
          <a:xfrm flipH="1">
            <a:off x="4297363" y="1065213"/>
            <a:ext cx="0" cy="538638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 name="Line 7"/>
          <p:cNvSpPr>
            <a:spLocks noChangeShapeType="1"/>
          </p:cNvSpPr>
          <p:nvPr/>
        </p:nvSpPr>
        <p:spPr bwMode="auto">
          <a:xfrm>
            <a:off x="863600" y="1628775"/>
            <a:ext cx="22177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 name="Line 8"/>
          <p:cNvSpPr>
            <a:spLocks noChangeShapeType="1"/>
          </p:cNvSpPr>
          <p:nvPr/>
        </p:nvSpPr>
        <p:spPr bwMode="auto">
          <a:xfrm>
            <a:off x="1954213" y="1628775"/>
            <a:ext cx="0" cy="15652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4" name="Rectangle 9"/>
          <p:cNvSpPr>
            <a:spLocks noChangeArrowheads="1"/>
          </p:cNvSpPr>
          <p:nvPr/>
        </p:nvSpPr>
        <p:spPr bwMode="auto">
          <a:xfrm>
            <a:off x="976313" y="1628775"/>
            <a:ext cx="965200" cy="1465263"/>
          </a:xfrm>
          <a:prstGeom prst="rect">
            <a:avLst/>
          </a:prstGeom>
          <a:solidFill>
            <a:srgbClr val="FFCC99"/>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75" name="Rectangle 10"/>
          <p:cNvSpPr>
            <a:spLocks noChangeArrowheads="1"/>
          </p:cNvSpPr>
          <p:nvPr/>
        </p:nvSpPr>
        <p:spPr bwMode="auto">
          <a:xfrm>
            <a:off x="1955800" y="1631950"/>
            <a:ext cx="965200" cy="701675"/>
          </a:xfrm>
          <a:prstGeom prst="rect">
            <a:avLst/>
          </a:prstGeom>
          <a:solidFill>
            <a:srgbClr val="FFCC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76" name="Rectangle 11"/>
          <p:cNvSpPr>
            <a:spLocks noChangeArrowheads="1"/>
          </p:cNvSpPr>
          <p:nvPr/>
        </p:nvSpPr>
        <p:spPr bwMode="auto">
          <a:xfrm>
            <a:off x="1958975" y="2335213"/>
            <a:ext cx="965200" cy="765175"/>
          </a:xfrm>
          <a:prstGeom prst="rect">
            <a:avLst/>
          </a:prstGeom>
          <a:solidFill>
            <a:srgbClr val="CC99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77" name="Text Box 12"/>
          <p:cNvSpPr txBox="1">
            <a:spLocks noChangeArrowheads="1"/>
          </p:cNvSpPr>
          <p:nvPr/>
        </p:nvSpPr>
        <p:spPr bwMode="auto">
          <a:xfrm>
            <a:off x="1103313" y="2192338"/>
            <a:ext cx="776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400">
                <a:solidFill>
                  <a:srgbClr val="000000"/>
                </a:solidFill>
                <a:latin typeface="Times New Roman" pitchFamily="18" charset="0"/>
              </a:rPr>
              <a:t>Assets</a:t>
            </a:r>
          </a:p>
        </p:txBody>
      </p:sp>
      <p:sp>
        <p:nvSpPr>
          <p:cNvPr id="78" name="Text Box 13"/>
          <p:cNvSpPr txBox="1">
            <a:spLocks noChangeArrowheads="1"/>
          </p:cNvSpPr>
          <p:nvPr/>
        </p:nvSpPr>
        <p:spPr bwMode="auto">
          <a:xfrm>
            <a:off x="2043113" y="1793875"/>
            <a:ext cx="776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400">
                <a:solidFill>
                  <a:srgbClr val="000000"/>
                </a:solidFill>
                <a:latin typeface="Times New Roman" pitchFamily="18" charset="0"/>
              </a:rPr>
              <a:t>Debts</a:t>
            </a:r>
          </a:p>
        </p:txBody>
      </p:sp>
      <p:sp>
        <p:nvSpPr>
          <p:cNvPr id="79" name="Text Box 14"/>
          <p:cNvSpPr txBox="1">
            <a:spLocks noChangeArrowheads="1"/>
          </p:cNvSpPr>
          <p:nvPr/>
        </p:nvSpPr>
        <p:spPr bwMode="auto">
          <a:xfrm>
            <a:off x="2033588" y="2571750"/>
            <a:ext cx="776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400">
                <a:solidFill>
                  <a:srgbClr val="000000"/>
                </a:solidFill>
                <a:latin typeface="Times New Roman" pitchFamily="18" charset="0"/>
              </a:rPr>
              <a:t>Equity</a:t>
            </a:r>
          </a:p>
        </p:txBody>
      </p:sp>
      <p:sp>
        <p:nvSpPr>
          <p:cNvPr id="80" name="Text Box 15"/>
          <p:cNvSpPr txBox="1">
            <a:spLocks noChangeArrowheads="1"/>
          </p:cNvSpPr>
          <p:nvPr/>
        </p:nvSpPr>
        <p:spPr bwMode="auto">
          <a:xfrm>
            <a:off x="1343025" y="1293813"/>
            <a:ext cx="1327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400" b="1" i="1" u="sng">
                <a:solidFill>
                  <a:srgbClr val="000000"/>
                </a:solidFill>
                <a:latin typeface="Times New Roman" pitchFamily="18" charset="0"/>
              </a:rPr>
              <a:t>Balance Sheet</a:t>
            </a:r>
          </a:p>
        </p:txBody>
      </p:sp>
      <p:sp>
        <p:nvSpPr>
          <p:cNvPr id="81" name="Freeform 16"/>
          <p:cNvSpPr>
            <a:spLocks/>
          </p:cNvSpPr>
          <p:nvPr/>
        </p:nvSpPr>
        <p:spPr bwMode="auto">
          <a:xfrm>
            <a:off x="314325" y="2354263"/>
            <a:ext cx="3568700" cy="1077912"/>
          </a:xfrm>
          <a:custGeom>
            <a:avLst/>
            <a:gdLst>
              <a:gd name="T0" fmla="*/ 2147483647 w 2248"/>
              <a:gd name="T1" fmla="*/ 0 h 679"/>
              <a:gd name="T2" fmla="*/ 0 w 2248"/>
              <a:gd name="T3" fmla="*/ 0 h 679"/>
              <a:gd name="T4" fmla="*/ 0 w 2248"/>
              <a:gd name="T5" fmla="*/ 2147483647 h 679"/>
              <a:gd name="T6" fmla="*/ 2147483647 w 2248"/>
              <a:gd name="T7" fmla="*/ 2147483647 h 679"/>
              <a:gd name="T8" fmla="*/ 2147483647 w 2248"/>
              <a:gd name="T9" fmla="*/ 2147483647 h 679"/>
              <a:gd name="T10" fmla="*/ 2147483647 w 2248"/>
              <a:gd name="T11" fmla="*/ 2147483647 h 679"/>
              <a:gd name="T12" fmla="*/ 0 60000 65536"/>
              <a:gd name="T13" fmla="*/ 0 60000 65536"/>
              <a:gd name="T14" fmla="*/ 0 60000 65536"/>
              <a:gd name="T15" fmla="*/ 0 60000 65536"/>
              <a:gd name="T16" fmla="*/ 0 60000 65536"/>
              <a:gd name="T17" fmla="*/ 0 60000 65536"/>
              <a:gd name="T18" fmla="*/ 0 w 2248"/>
              <a:gd name="T19" fmla="*/ 0 h 679"/>
              <a:gd name="T20" fmla="*/ 2248 w 2248"/>
              <a:gd name="T21" fmla="*/ 679 h 679"/>
            </a:gdLst>
            <a:ahLst/>
            <a:cxnLst>
              <a:cxn ang="T12">
                <a:pos x="T0" y="T1"/>
              </a:cxn>
              <a:cxn ang="T13">
                <a:pos x="T2" y="T3"/>
              </a:cxn>
              <a:cxn ang="T14">
                <a:pos x="T4" y="T5"/>
              </a:cxn>
              <a:cxn ang="T15">
                <a:pos x="T6" y="T7"/>
              </a:cxn>
              <a:cxn ang="T16">
                <a:pos x="T8" y="T9"/>
              </a:cxn>
              <a:cxn ang="T17">
                <a:pos x="T10" y="T11"/>
              </a:cxn>
            </a:cxnLst>
            <a:rect l="T18" t="T19" r="T20" b="T21"/>
            <a:pathLst>
              <a:path w="2248" h="679">
                <a:moveTo>
                  <a:pt x="205" y="0"/>
                </a:moveTo>
                <a:lnTo>
                  <a:pt x="0" y="0"/>
                </a:lnTo>
                <a:lnTo>
                  <a:pt x="0" y="679"/>
                </a:lnTo>
                <a:lnTo>
                  <a:pt x="2248" y="679"/>
                </a:lnTo>
                <a:lnTo>
                  <a:pt x="2248" y="8"/>
                </a:lnTo>
                <a:lnTo>
                  <a:pt x="2083" y="16"/>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 name="Text Box 17"/>
          <p:cNvSpPr txBox="1">
            <a:spLocks noChangeArrowheads="1"/>
          </p:cNvSpPr>
          <p:nvPr/>
        </p:nvSpPr>
        <p:spPr bwMode="auto">
          <a:xfrm>
            <a:off x="574675" y="1854200"/>
            <a:ext cx="42862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600">
                <a:solidFill>
                  <a:srgbClr val="000000"/>
                </a:solidFill>
                <a:latin typeface="Times New Roman" pitchFamily="18" charset="0"/>
              </a:rPr>
              <a:t>利益・ＣＦ</a:t>
            </a:r>
          </a:p>
        </p:txBody>
      </p:sp>
      <p:sp>
        <p:nvSpPr>
          <p:cNvPr id="83" name="AutoShape 18"/>
          <p:cNvSpPr>
            <a:spLocks/>
          </p:cNvSpPr>
          <p:nvPr/>
        </p:nvSpPr>
        <p:spPr bwMode="auto">
          <a:xfrm>
            <a:off x="3481388" y="1690688"/>
            <a:ext cx="88900" cy="1352550"/>
          </a:xfrm>
          <a:prstGeom prst="rightBrace">
            <a:avLst>
              <a:gd name="adj1" fmla="val 12678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84" name="Text Box 19"/>
          <p:cNvSpPr txBox="1">
            <a:spLocks noChangeArrowheads="1"/>
          </p:cNvSpPr>
          <p:nvPr/>
        </p:nvSpPr>
        <p:spPr bwMode="auto">
          <a:xfrm>
            <a:off x="2917825" y="1703388"/>
            <a:ext cx="6127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a:solidFill>
                  <a:srgbClr val="000000"/>
                </a:solidFill>
                <a:latin typeface="Times New Roman" pitchFamily="18" charset="0"/>
              </a:rPr>
              <a:t>支払利息</a:t>
            </a:r>
          </a:p>
        </p:txBody>
      </p:sp>
      <p:sp>
        <p:nvSpPr>
          <p:cNvPr id="85" name="Text Box 20"/>
          <p:cNvSpPr txBox="1">
            <a:spLocks noChangeArrowheads="1"/>
          </p:cNvSpPr>
          <p:nvPr/>
        </p:nvSpPr>
        <p:spPr bwMode="auto">
          <a:xfrm>
            <a:off x="2894013" y="2582863"/>
            <a:ext cx="776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a:solidFill>
                  <a:srgbClr val="000000"/>
                </a:solidFill>
                <a:latin typeface="Times New Roman" pitchFamily="18" charset="0"/>
              </a:rPr>
              <a:t>純利益</a:t>
            </a:r>
          </a:p>
        </p:txBody>
      </p:sp>
      <p:sp>
        <p:nvSpPr>
          <p:cNvPr id="86" name="AutoShape 21"/>
          <p:cNvSpPr>
            <a:spLocks noChangeArrowheads="1"/>
          </p:cNvSpPr>
          <p:nvPr/>
        </p:nvSpPr>
        <p:spPr bwMode="auto">
          <a:xfrm>
            <a:off x="1479550" y="3268663"/>
            <a:ext cx="962025" cy="549275"/>
          </a:xfrm>
          <a:prstGeom prst="downArrow">
            <a:avLst>
              <a:gd name="adj1" fmla="val 75574"/>
              <a:gd name="adj2" fmla="val 54625"/>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87" name="Line 22"/>
          <p:cNvSpPr>
            <a:spLocks noChangeShapeType="1"/>
          </p:cNvSpPr>
          <p:nvPr/>
        </p:nvSpPr>
        <p:spPr bwMode="auto">
          <a:xfrm flipV="1">
            <a:off x="965200" y="4140200"/>
            <a:ext cx="0" cy="1149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8" name="Line 23"/>
          <p:cNvSpPr>
            <a:spLocks noChangeShapeType="1"/>
          </p:cNvSpPr>
          <p:nvPr/>
        </p:nvSpPr>
        <p:spPr bwMode="auto">
          <a:xfrm>
            <a:off x="952500" y="5289550"/>
            <a:ext cx="16033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9" name="Line 24"/>
          <p:cNvSpPr>
            <a:spLocks noChangeShapeType="1"/>
          </p:cNvSpPr>
          <p:nvPr/>
        </p:nvSpPr>
        <p:spPr bwMode="auto">
          <a:xfrm>
            <a:off x="982663" y="5035550"/>
            <a:ext cx="1597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0" name="Rectangle 25"/>
          <p:cNvSpPr>
            <a:spLocks noChangeArrowheads="1"/>
          </p:cNvSpPr>
          <p:nvPr/>
        </p:nvSpPr>
        <p:spPr bwMode="auto">
          <a:xfrm>
            <a:off x="1184275" y="4873625"/>
            <a:ext cx="101600" cy="1666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91" name="Rectangle 26"/>
          <p:cNvSpPr>
            <a:spLocks noChangeArrowheads="1"/>
          </p:cNvSpPr>
          <p:nvPr/>
        </p:nvSpPr>
        <p:spPr bwMode="auto">
          <a:xfrm>
            <a:off x="1336675" y="4859338"/>
            <a:ext cx="114300" cy="171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92" name="Rectangle 27"/>
          <p:cNvSpPr>
            <a:spLocks noChangeArrowheads="1"/>
          </p:cNvSpPr>
          <p:nvPr/>
        </p:nvSpPr>
        <p:spPr bwMode="auto">
          <a:xfrm>
            <a:off x="1517650" y="4854575"/>
            <a:ext cx="100013" cy="1857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93" name="Rectangle 28"/>
          <p:cNvSpPr>
            <a:spLocks noChangeArrowheads="1"/>
          </p:cNvSpPr>
          <p:nvPr/>
        </p:nvSpPr>
        <p:spPr bwMode="auto">
          <a:xfrm>
            <a:off x="1684338" y="4735513"/>
            <a:ext cx="114300" cy="3000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94" name="Rectangle 29"/>
          <p:cNvSpPr>
            <a:spLocks noChangeArrowheads="1"/>
          </p:cNvSpPr>
          <p:nvPr/>
        </p:nvSpPr>
        <p:spPr bwMode="auto">
          <a:xfrm>
            <a:off x="1865313" y="4630738"/>
            <a:ext cx="114300" cy="400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95" name="Rectangle 30"/>
          <p:cNvSpPr>
            <a:spLocks noChangeArrowheads="1"/>
          </p:cNvSpPr>
          <p:nvPr/>
        </p:nvSpPr>
        <p:spPr bwMode="auto">
          <a:xfrm>
            <a:off x="2060575" y="4425950"/>
            <a:ext cx="114300" cy="6143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96" name="Rectangle 31"/>
          <p:cNvSpPr>
            <a:spLocks noChangeArrowheads="1"/>
          </p:cNvSpPr>
          <p:nvPr/>
        </p:nvSpPr>
        <p:spPr bwMode="auto">
          <a:xfrm>
            <a:off x="2227263" y="4506913"/>
            <a:ext cx="114300" cy="5286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97" name="Rectangle 32"/>
          <p:cNvSpPr>
            <a:spLocks noChangeArrowheads="1"/>
          </p:cNvSpPr>
          <p:nvPr/>
        </p:nvSpPr>
        <p:spPr bwMode="auto">
          <a:xfrm>
            <a:off x="2408238" y="4230688"/>
            <a:ext cx="114300" cy="8001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98" name="Text Box 33"/>
          <p:cNvSpPr txBox="1">
            <a:spLocks noChangeArrowheads="1"/>
          </p:cNvSpPr>
          <p:nvPr/>
        </p:nvSpPr>
        <p:spPr bwMode="auto">
          <a:xfrm>
            <a:off x="522288" y="3771900"/>
            <a:ext cx="308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a:solidFill>
                  <a:srgbClr val="000000"/>
                </a:solidFill>
                <a:latin typeface="Times New Roman" pitchFamily="18" charset="0"/>
              </a:rPr>
              <a:t>◆将来フリーキャッシュフロー（</a:t>
            </a:r>
            <a:r>
              <a:rPr lang="en-US" altLang="ja-JP" sz="1200">
                <a:solidFill>
                  <a:srgbClr val="000000"/>
                </a:solidFill>
                <a:latin typeface="Times New Roman" pitchFamily="18" charset="0"/>
              </a:rPr>
              <a:t>FCF</a:t>
            </a:r>
            <a:r>
              <a:rPr lang="ja-JP" altLang="en-US" sz="1200">
                <a:solidFill>
                  <a:srgbClr val="000000"/>
                </a:solidFill>
                <a:latin typeface="Times New Roman" pitchFamily="18" charset="0"/>
              </a:rPr>
              <a:t>）の推移</a:t>
            </a:r>
          </a:p>
        </p:txBody>
      </p:sp>
      <p:sp>
        <p:nvSpPr>
          <p:cNvPr id="99" name="Text Box 34"/>
          <p:cNvSpPr txBox="1">
            <a:spLocks noChangeArrowheads="1"/>
          </p:cNvSpPr>
          <p:nvPr/>
        </p:nvSpPr>
        <p:spPr bwMode="auto">
          <a:xfrm>
            <a:off x="976313" y="5286375"/>
            <a:ext cx="612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200">
                <a:solidFill>
                  <a:srgbClr val="000000"/>
                </a:solidFill>
                <a:latin typeface="Times New Roman" pitchFamily="18" charset="0"/>
              </a:rPr>
              <a:t>t</a:t>
            </a:r>
            <a:r>
              <a:rPr lang="ja-JP" altLang="en-US" sz="1200">
                <a:solidFill>
                  <a:srgbClr val="000000"/>
                </a:solidFill>
                <a:latin typeface="Times New Roman" pitchFamily="18" charset="0"/>
              </a:rPr>
              <a:t>年度</a:t>
            </a:r>
          </a:p>
        </p:txBody>
      </p:sp>
      <p:sp>
        <p:nvSpPr>
          <p:cNvPr id="100" name="Text Box 35"/>
          <p:cNvSpPr txBox="1">
            <a:spLocks noChangeArrowheads="1"/>
          </p:cNvSpPr>
          <p:nvPr/>
        </p:nvSpPr>
        <p:spPr bwMode="auto">
          <a:xfrm>
            <a:off x="765175" y="4862513"/>
            <a:ext cx="261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200">
                <a:solidFill>
                  <a:srgbClr val="000000"/>
                </a:solidFill>
                <a:latin typeface="Times New Roman" pitchFamily="18" charset="0"/>
              </a:rPr>
              <a:t>0</a:t>
            </a:r>
          </a:p>
        </p:txBody>
      </p:sp>
      <p:sp>
        <p:nvSpPr>
          <p:cNvPr id="101" name="AutoShape 36"/>
          <p:cNvSpPr>
            <a:spLocks/>
          </p:cNvSpPr>
          <p:nvPr/>
        </p:nvSpPr>
        <p:spPr bwMode="auto">
          <a:xfrm rot="5400000">
            <a:off x="1778794" y="4445794"/>
            <a:ext cx="138112" cy="1365250"/>
          </a:xfrm>
          <a:prstGeom prst="rightBrace">
            <a:avLst>
              <a:gd name="adj1" fmla="val 8237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102" name="Text Box 37"/>
          <p:cNvSpPr txBox="1">
            <a:spLocks noChangeArrowheads="1"/>
          </p:cNvSpPr>
          <p:nvPr/>
        </p:nvSpPr>
        <p:spPr bwMode="auto">
          <a:xfrm>
            <a:off x="2041525" y="5411788"/>
            <a:ext cx="1039813"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a:solidFill>
                  <a:srgbClr val="000000"/>
                </a:solidFill>
                <a:latin typeface="Times New Roman" pitchFamily="18" charset="0"/>
              </a:rPr>
              <a:t>将来</a:t>
            </a:r>
            <a:r>
              <a:rPr lang="en-US" altLang="ja-JP" sz="1200">
                <a:solidFill>
                  <a:srgbClr val="000000"/>
                </a:solidFill>
                <a:latin typeface="Times New Roman" pitchFamily="18" charset="0"/>
              </a:rPr>
              <a:t>FCF</a:t>
            </a:r>
            <a:r>
              <a:rPr lang="ja-JP" altLang="en-US" sz="1200">
                <a:solidFill>
                  <a:srgbClr val="000000"/>
                </a:solidFill>
                <a:latin typeface="Times New Roman" pitchFamily="18" charset="0"/>
              </a:rPr>
              <a:t>の現在価値化</a:t>
            </a:r>
          </a:p>
        </p:txBody>
      </p:sp>
      <p:sp>
        <p:nvSpPr>
          <p:cNvPr id="103" name="AutoShape 38"/>
          <p:cNvSpPr>
            <a:spLocks noChangeArrowheads="1"/>
          </p:cNvSpPr>
          <p:nvPr/>
        </p:nvSpPr>
        <p:spPr bwMode="auto">
          <a:xfrm flipH="1" flipV="1">
            <a:off x="1539875" y="5248275"/>
            <a:ext cx="438150" cy="4921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205 h 21600"/>
              <a:gd name="T14" fmla="*/ 19597 w 21600"/>
              <a:gd name="T15" fmla="*/ 7953 h 21600"/>
            </a:gdLst>
            <a:ahLst/>
            <a:cxnLst>
              <a:cxn ang="T8">
                <a:pos x="T0" y="T1"/>
              </a:cxn>
              <a:cxn ang="T9">
                <a:pos x="T2" y="T3"/>
              </a:cxn>
              <a:cxn ang="T10">
                <a:pos x="T4" y="T5"/>
              </a:cxn>
              <a:cxn ang="T11">
                <a:pos x="T6" y="T7"/>
              </a:cxn>
            </a:cxnLst>
            <a:rect l="T12" t="T13" r="T14" b="T15"/>
            <a:pathLst>
              <a:path w="21600" h="21600">
                <a:moveTo>
                  <a:pt x="21600" y="6079"/>
                </a:moveTo>
                <a:lnTo>
                  <a:pt x="15104" y="0"/>
                </a:lnTo>
                <a:lnTo>
                  <a:pt x="15104" y="4205"/>
                </a:lnTo>
                <a:lnTo>
                  <a:pt x="12427" y="4205"/>
                </a:lnTo>
                <a:cubicBezTo>
                  <a:pt x="5564" y="4205"/>
                  <a:pt x="0" y="7766"/>
                  <a:pt x="0" y="12158"/>
                </a:cubicBezTo>
                <a:lnTo>
                  <a:pt x="0" y="21600"/>
                </a:lnTo>
                <a:lnTo>
                  <a:pt x="3831" y="21600"/>
                </a:lnTo>
                <a:lnTo>
                  <a:pt x="3831" y="12158"/>
                </a:lnTo>
                <a:cubicBezTo>
                  <a:pt x="3831" y="9836"/>
                  <a:pt x="7680" y="7953"/>
                  <a:pt x="12427" y="7953"/>
                </a:cubicBezTo>
                <a:lnTo>
                  <a:pt x="15104" y="7953"/>
                </a:lnTo>
                <a:lnTo>
                  <a:pt x="15104" y="12158"/>
                </a:lnTo>
                <a:lnTo>
                  <a:pt x="21600" y="6079"/>
                </a:lnTo>
                <a:close/>
              </a:path>
            </a:pathLst>
          </a:cu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graphicFrame>
        <p:nvGraphicFramePr>
          <p:cNvPr id="104" name="Object 39"/>
          <p:cNvGraphicFramePr>
            <a:graphicFrameLocks noChangeAspect="1"/>
          </p:cNvGraphicFramePr>
          <p:nvPr/>
        </p:nvGraphicFramePr>
        <p:xfrm>
          <a:off x="174625" y="5505450"/>
          <a:ext cx="1692275" cy="814388"/>
        </p:xfrm>
        <a:graphic>
          <a:graphicData uri="http://schemas.openxmlformats.org/presentationml/2006/ole">
            <mc:AlternateContent xmlns:mc="http://schemas.openxmlformats.org/markup-compatibility/2006">
              <mc:Choice xmlns:v="urn:schemas-microsoft-com:vml" Requires="v">
                <p:oleObj spid="_x0000_s15454" name="MS 組織図" r:id="rId3" imgW="6068291" imgH="3574473" progId="OrgPlusWOPX.4">
                  <p:embed followColorScheme="full"/>
                </p:oleObj>
              </mc:Choice>
              <mc:Fallback>
                <p:oleObj name="MS 組織図" r:id="rId3" imgW="6068291" imgH="3574473" progId="OrgPlusWOPX.4">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 y="5505450"/>
                        <a:ext cx="169227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 name="Text Box 40"/>
          <p:cNvSpPr txBox="1">
            <a:spLocks noChangeArrowheads="1"/>
          </p:cNvSpPr>
          <p:nvPr/>
        </p:nvSpPr>
        <p:spPr bwMode="auto">
          <a:xfrm>
            <a:off x="514350" y="6389688"/>
            <a:ext cx="3368675" cy="3048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a:solidFill>
                  <a:srgbClr val="000000"/>
                </a:solidFill>
                <a:latin typeface="Times New Roman" pitchFamily="18" charset="0"/>
              </a:rPr>
              <a:t>株式価値＝企業価値－負債価値（簿価）</a:t>
            </a:r>
          </a:p>
        </p:txBody>
      </p:sp>
      <p:sp>
        <p:nvSpPr>
          <p:cNvPr id="106" name="Text Box 41"/>
          <p:cNvSpPr txBox="1">
            <a:spLocks noChangeArrowheads="1"/>
          </p:cNvSpPr>
          <p:nvPr/>
        </p:nvSpPr>
        <p:spPr bwMode="auto">
          <a:xfrm>
            <a:off x="4859338" y="1828800"/>
            <a:ext cx="488950" cy="865188"/>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2000">
                <a:solidFill>
                  <a:srgbClr val="000000"/>
                </a:solidFill>
                <a:latin typeface="Times New Roman" pitchFamily="18" charset="0"/>
              </a:rPr>
              <a:t>企業</a:t>
            </a:r>
          </a:p>
        </p:txBody>
      </p:sp>
      <p:sp>
        <p:nvSpPr>
          <p:cNvPr id="107" name="Text Box 42"/>
          <p:cNvSpPr txBox="1">
            <a:spLocks noChangeArrowheads="1"/>
          </p:cNvSpPr>
          <p:nvPr/>
        </p:nvSpPr>
        <p:spPr bwMode="auto">
          <a:xfrm>
            <a:off x="7869238" y="1806575"/>
            <a:ext cx="488950" cy="865188"/>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2000">
                <a:solidFill>
                  <a:srgbClr val="000000"/>
                </a:solidFill>
                <a:latin typeface="Times New Roman" pitchFamily="18" charset="0"/>
              </a:rPr>
              <a:t>株主</a:t>
            </a:r>
          </a:p>
        </p:txBody>
      </p:sp>
      <p:sp>
        <p:nvSpPr>
          <p:cNvPr id="108" name="Line 43"/>
          <p:cNvSpPr>
            <a:spLocks noChangeShapeType="1"/>
          </p:cNvSpPr>
          <p:nvPr/>
        </p:nvSpPr>
        <p:spPr bwMode="auto">
          <a:xfrm flipH="1">
            <a:off x="5448300" y="2066925"/>
            <a:ext cx="22669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9" name="Text Box 44"/>
          <p:cNvSpPr txBox="1">
            <a:spLocks noChangeArrowheads="1"/>
          </p:cNvSpPr>
          <p:nvPr/>
        </p:nvSpPr>
        <p:spPr bwMode="auto">
          <a:xfrm>
            <a:off x="5537200" y="1790700"/>
            <a:ext cx="2341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400">
                <a:solidFill>
                  <a:srgbClr val="000000"/>
                </a:solidFill>
                <a:latin typeface="Times New Roman" pitchFamily="18" charset="0"/>
              </a:rPr>
              <a:t>資金提供（株式の購入）</a:t>
            </a:r>
          </a:p>
        </p:txBody>
      </p:sp>
      <p:sp>
        <p:nvSpPr>
          <p:cNvPr id="110" name="Line 45"/>
          <p:cNvSpPr>
            <a:spLocks noChangeShapeType="1"/>
          </p:cNvSpPr>
          <p:nvPr/>
        </p:nvSpPr>
        <p:spPr bwMode="auto">
          <a:xfrm flipH="1">
            <a:off x="5475288" y="2470150"/>
            <a:ext cx="226695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11" name="Text Box 46"/>
          <p:cNvSpPr txBox="1">
            <a:spLocks noChangeArrowheads="1"/>
          </p:cNvSpPr>
          <p:nvPr/>
        </p:nvSpPr>
        <p:spPr bwMode="auto">
          <a:xfrm>
            <a:off x="5527675" y="2493963"/>
            <a:ext cx="2341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400">
                <a:solidFill>
                  <a:srgbClr val="000000"/>
                </a:solidFill>
                <a:latin typeface="Times New Roman" pitchFamily="18" charset="0"/>
              </a:rPr>
              <a:t>配当</a:t>
            </a:r>
          </a:p>
        </p:txBody>
      </p:sp>
      <p:sp>
        <p:nvSpPr>
          <p:cNvPr id="112" name="AutoShape 47"/>
          <p:cNvSpPr>
            <a:spLocks noChangeArrowheads="1"/>
          </p:cNvSpPr>
          <p:nvPr/>
        </p:nvSpPr>
        <p:spPr bwMode="auto">
          <a:xfrm>
            <a:off x="6091238" y="2959100"/>
            <a:ext cx="962025" cy="549275"/>
          </a:xfrm>
          <a:prstGeom prst="downArrow">
            <a:avLst>
              <a:gd name="adj1" fmla="val 75574"/>
              <a:gd name="adj2" fmla="val 54625"/>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113" name="Line 48"/>
          <p:cNvSpPr>
            <a:spLocks noChangeShapeType="1"/>
          </p:cNvSpPr>
          <p:nvPr/>
        </p:nvSpPr>
        <p:spPr bwMode="auto">
          <a:xfrm flipV="1">
            <a:off x="5502275" y="3892550"/>
            <a:ext cx="0" cy="1149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4" name="Line 49"/>
          <p:cNvSpPr>
            <a:spLocks noChangeShapeType="1"/>
          </p:cNvSpPr>
          <p:nvPr/>
        </p:nvSpPr>
        <p:spPr bwMode="auto">
          <a:xfrm>
            <a:off x="5489575" y="5041900"/>
            <a:ext cx="16033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5" name="Line 50"/>
          <p:cNvSpPr>
            <a:spLocks noChangeShapeType="1"/>
          </p:cNvSpPr>
          <p:nvPr/>
        </p:nvSpPr>
        <p:spPr bwMode="auto">
          <a:xfrm>
            <a:off x="5519738" y="4787900"/>
            <a:ext cx="1597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6" name="Rectangle 51"/>
          <p:cNvSpPr>
            <a:spLocks noChangeArrowheads="1"/>
          </p:cNvSpPr>
          <p:nvPr/>
        </p:nvSpPr>
        <p:spPr bwMode="auto">
          <a:xfrm>
            <a:off x="5721350" y="4625975"/>
            <a:ext cx="101600" cy="1666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117" name="Rectangle 52"/>
          <p:cNvSpPr>
            <a:spLocks noChangeArrowheads="1"/>
          </p:cNvSpPr>
          <p:nvPr/>
        </p:nvSpPr>
        <p:spPr bwMode="auto">
          <a:xfrm>
            <a:off x="5873750" y="4611688"/>
            <a:ext cx="114300" cy="171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118" name="Rectangle 53"/>
          <p:cNvSpPr>
            <a:spLocks noChangeArrowheads="1"/>
          </p:cNvSpPr>
          <p:nvPr/>
        </p:nvSpPr>
        <p:spPr bwMode="auto">
          <a:xfrm>
            <a:off x="6054725" y="4606925"/>
            <a:ext cx="100013" cy="1857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119" name="Rectangle 54"/>
          <p:cNvSpPr>
            <a:spLocks noChangeArrowheads="1"/>
          </p:cNvSpPr>
          <p:nvPr/>
        </p:nvSpPr>
        <p:spPr bwMode="auto">
          <a:xfrm>
            <a:off x="6221413" y="4487863"/>
            <a:ext cx="114300" cy="3000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120" name="Rectangle 55"/>
          <p:cNvSpPr>
            <a:spLocks noChangeArrowheads="1"/>
          </p:cNvSpPr>
          <p:nvPr/>
        </p:nvSpPr>
        <p:spPr bwMode="auto">
          <a:xfrm>
            <a:off x="6402388" y="4383088"/>
            <a:ext cx="114300" cy="400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121" name="Rectangle 56"/>
          <p:cNvSpPr>
            <a:spLocks noChangeArrowheads="1"/>
          </p:cNvSpPr>
          <p:nvPr/>
        </p:nvSpPr>
        <p:spPr bwMode="auto">
          <a:xfrm>
            <a:off x="6597650" y="4178300"/>
            <a:ext cx="114300" cy="6143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122" name="Rectangle 57"/>
          <p:cNvSpPr>
            <a:spLocks noChangeArrowheads="1"/>
          </p:cNvSpPr>
          <p:nvPr/>
        </p:nvSpPr>
        <p:spPr bwMode="auto">
          <a:xfrm>
            <a:off x="6764338" y="4259263"/>
            <a:ext cx="114300" cy="5286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123" name="Rectangle 58"/>
          <p:cNvSpPr>
            <a:spLocks noChangeArrowheads="1"/>
          </p:cNvSpPr>
          <p:nvPr/>
        </p:nvSpPr>
        <p:spPr bwMode="auto">
          <a:xfrm>
            <a:off x="6945313" y="3983038"/>
            <a:ext cx="114300" cy="8001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124" name="Text Box 59"/>
          <p:cNvSpPr txBox="1">
            <a:spLocks noChangeArrowheads="1"/>
          </p:cNvSpPr>
          <p:nvPr/>
        </p:nvSpPr>
        <p:spPr bwMode="auto">
          <a:xfrm>
            <a:off x="5284788" y="3524250"/>
            <a:ext cx="2527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a:solidFill>
                  <a:srgbClr val="000000"/>
                </a:solidFill>
                <a:latin typeface="Times New Roman" pitchFamily="18" charset="0"/>
              </a:rPr>
              <a:t>◆将来配当の推移</a:t>
            </a:r>
          </a:p>
        </p:txBody>
      </p:sp>
      <p:sp>
        <p:nvSpPr>
          <p:cNvPr id="125" name="Text Box 60"/>
          <p:cNvSpPr txBox="1">
            <a:spLocks noChangeArrowheads="1"/>
          </p:cNvSpPr>
          <p:nvPr/>
        </p:nvSpPr>
        <p:spPr bwMode="auto">
          <a:xfrm>
            <a:off x="5513388" y="5038725"/>
            <a:ext cx="612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200">
                <a:solidFill>
                  <a:srgbClr val="000000"/>
                </a:solidFill>
                <a:latin typeface="Times New Roman" pitchFamily="18" charset="0"/>
              </a:rPr>
              <a:t>t</a:t>
            </a:r>
            <a:r>
              <a:rPr lang="ja-JP" altLang="en-US" sz="1200">
                <a:solidFill>
                  <a:srgbClr val="000000"/>
                </a:solidFill>
                <a:latin typeface="Times New Roman" pitchFamily="18" charset="0"/>
              </a:rPr>
              <a:t>年度</a:t>
            </a:r>
          </a:p>
        </p:txBody>
      </p:sp>
      <p:sp>
        <p:nvSpPr>
          <p:cNvPr id="126" name="Text Box 61"/>
          <p:cNvSpPr txBox="1">
            <a:spLocks noChangeArrowheads="1"/>
          </p:cNvSpPr>
          <p:nvPr/>
        </p:nvSpPr>
        <p:spPr bwMode="auto">
          <a:xfrm>
            <a:off x="5302250" y="4614863"/>
            <a:ext cx="261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200">
                <a:solidFill>
                  <a:srgbClr val="000000"/>
                </a:solidFill>
                <a:latin typeface="Times New Roman" pitchFamily="18" charset="0"/>
              </a:rPr>
              <a:t>0</a:t>
            </a:r>
          </a:p>
        </p:txBody>
      </p:sp>
      <p:sp>
        <p:nvSpPr>
          <p:cNvPr id="127" name="AutoShape 62"/>
          <p:cNvSpPr>
            <a:spLocks/>
          </p:cNvSpPr>
          <p:nvPr/>
        </p:nvSpPr>
        <p:spPr bwMode="auto">
          <a:xfrm rot="5400000">
            <a:off x="6315869" y="4198144"/>
            <a:ext cx="138112" cy="1365250"/>
          </a:xfrm>
          <a:prstGeom prst="rightBrace">
            <a:avLst>
              <a:gd name="adj1" fmla="val 8237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128" name="Text Box 63"/>
          <p:cNvSpPr txBox="1">
            <a:spLocks noChangeArrowheads="1"/>
          </p:cNvSpPr>
          <p:nvPr/>
        </p:nvSpPr>
        <p:spPr bwMode="auto">
          <a:xfrm>
            <a:off x="6429375" y="5227638"/>
            <a:ext cx="1039813"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a:solidFill>
                  <a:srgbClr val="000000"/>
                </a:solidFill>
                <a:latin typeface="Times New Roman" pitchFamily="18" charset="0"/>
              </a:rPr>
              <a:t>将来配当の現在価値化</a:t>
            </a:r>
          </a:p>
        </p:txBody>
      </p:sp>
      <p:sp>
        <p:nvSpPr>
          <p:cNvPr id="129" name="AutoShape 64"/>
          <p:cNvSpPr>
            <a:spLocks noChangeArrowheads="1"/>
          </p:cNvSpPr>
          <p:nvPr/>
        </p:nvSpPr>
        <p:spPr bwMode="auto">
          <a:xfrm flipH="1" flipV="1">
            <a:off x="6002338" y="5000625"/>
            <a:ext cx="438150" cy="4921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205 h 21600"/>
              <a:gd name="T14" fmla="*/ 19597 w 21600"/>
              <a:gd name="T15" fmla="*/ 7953 h 21600"/>
            </a:gdLst>
            <a:ahLst/>
            <a:cxnLst>
              <a:cxn ang="T8">
                <a:pos x="T0" y="T1"/>
              </a:cxn>
              <a:cxn ang="T9">
                <a:pos x="T2" y="T3"/>
              </a:cxn>
              <a:cxn ang="T10">
                <a:pos x="T4" y="T5"/>
              </a:cxn>
              <a:cxn ang="T11">
                <a:pos x="T6" y="T7"/>
              </a:cxn>
            </a:cxnLst>
            <a:rect l="T12" t="T13" r="T14" b="T15"/>
            <a:pathLst>
              <a:path w="21600" h="21600">
                <a:moveTo>
                  <a:pt x="21600" y="6079"/>
                </a:moveTo>
                <a:lnTo>
                  <a:pt x="15104" y="0"/>
                </a:lnTo>
                <a:lnTo>
                  <a:pt x="15104" y="4205"/>
                </a:lnTo>
                <a:lnTo>
                  <a:pt x="12427" y="4205"/>
                </a:lnTo>
                <a:cubicBezTo>
                  <a:pt x="5564" y="4205"/>
                  <a:pt x="0" y="7766"/>
                  <a:pt x="0" y="12158"/>
                </a:cubicBezTo>
                <a:lnTo>
                  <a:pt x="0" y="21600"/>
                </a:lnTo>
                <a:lnTo>
                  <a:pt x="3831" y="21600"/>
                </a:lnTo>
                <a:lnTo>
                  <a:pt x="3831" y="12158"/>
                </a:lnTo>
                <a:cubicBezTo>
                  <a:pt x="3831" y="9836"/>
                  <a:pt x="7680" y="7953"/>
                  <a:pt x="12427" y="7953"/>
                </a:cubicBezTo>
                <a:lnTo>
                  <a:pt x="15104" y="7953"/>
                </a:lnTo>
                <a:lnTo>
                  <a:pt x="15104" y="12158"/>
                </a:lnTo>
                <a:lnTo>
                  <a:pt x="21600" y="6079"/>
                </a:lnTo>
                <a:close/>
              </a:path>
            </a:pathLst>
          </a:cu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130" name="AutoShape 65"/>
          <p:cNvSpPr>
            <a:spLocks noChangeArrowheads="1"/>
          </p:cNvSpPr>
          <p:nvPr/>
        </p:nvSpPr>
        <p:spPr bwMode="auto">
          <a:xfrm>
            <a:off x="2781300" y="4070350"/>
            <a:ext cx="1503363" cy="1116013"/>
          </a:xfrm>
          <a:prstGeom prst="cloudCallout">
            <a:avLst>
              <a:gd name="adj1" fmla="val -61829"/>
              <a:gd name="adj2" fmla="val 6891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endParaRPr lang="ja-JP" altLang="ja-JP" sz="2400">
              <a:solidFill>
                <a:srgbClr val="000000"/>
              </a:solidFill>
              <a:latin typeface="Times New Roman" pitchFamily="18" charset="0"/>
            </a:endParaRPr>
          </a:p>
        </p:txBody>
      </p:sp>
      <p:sp>
        <p:nvSpPr>
          <p:cNvPr id="131" name="Text Box 66"/>
          <p:cNvSpPr txBox="1">
            <a:spLocks noChangeArrowheads="1"/>
          </p:cNvSpPr>
          <p:nvPr/>
        </p:nvSpPr>
        <p:spPr bwMode="auto">
          <a:xfrm>
            <a:off x="2919413" y="4259263"/>
            <a:ext cx="12906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900">
                <a:solidFill>
                  <a:srgbClr val="000000"/>
                </a:solidFill>
                <a:latin typeface="Times New Roman" pitchFamily="18" charset="0"/>
              </a:rPr>
              <a:t>FCF</a:t>
            </a:r>
            <a:r>
              <a:rPr lang="ja-JP" altLang="en-US" sz="900">
                <a:solidFill>
                  <a:srgbClr val="000000"/>
                </a:solidFill>
                <a:latin typeface="Times New Roman" pitchFamily="18" charset="0"/>
              </a:rPr>
              <a:t>とは、「企業が当期に生み出した中で資金提供者に自由に配分できるキャッシュフロー」を指す</a:t>
            </a:r>
          </a:p>
        </p:txBody>
      </p:sp>
      <p:sp>
        <p:nvSpPr>
          <p:cNvPr id="132" name="Text Box 67"/>
          <p:cNvSpPr txBox="1">
            <a:spLocks noChangeArrowheads="1"/>
          </p:cNvSpPr>
          <p:nvPr/>
        </p:nvSpPr>
        <p:spPr bwMode="auto">
          <a:xfrm>
            <a:off x="4948238" y="5299075"/>
            <a:ext cx="1041400" cy="33655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600">
                <a:solidFill>
                  <a:srgbClr val="000000"/>
                </a:solidFill>
                <a:latin typeface="Times New Roman" pitchFamily="18" charset="0"/>
              </a:rPr>
              <a:t>株式価値</a:t>
            </a:r>
          </a:p>
        </p:txBody>
      </p:sp>
      <p:sp>
        <p:nvSpPr>
          <p:cNvPr id="133" name="Text Box 68"/>
          <p:cNvSpPr txBox="1">
            <a:spLocks noChangeArrowheads="1"/>
          </p:cNvSpPr>
          <p:nvPr/>
        </p:nvSpPr>
        <p:spPr bwMode="auto">
          <a:xfrm>
            <a:off x="4862513" y="5891213"/>
            <a:ext cx="3794125" cy="7302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a:solidFill>
                  <a:srgbClr val="000000"/>
                </a:solidFill>
                <a:latin typeface="Times New Roman" pitchFamily="18" charset="0"/>
              </a:rPr>
              <a:t>実質的には、日本企業の多くは安定配当（定額配当）であることから、配当割引モデルで株式価値を見積もることは困難。</a:t>
            </a:r>
          </a:p>
        </p:txBody>
      </p:sp>
    </p:spTree>
    <p:extLst>
      <p:ext uri="{BB962C8B-B14F-4D97-AF65-F5344CB8AC3E}">
        <p14:creationId xmlns:p14="http://schemas.microsoft.com/office/powerpoint/2010/main" val="8244358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latin typeface="Times New Roman" panose="02020603050405020304" pitchFamily="18" charset="0"/>
                <a:cs typeface="Times New Roman" panose="02020603050405020304" pitchFamily="18" charset="0"/>
              </a:rPr>
              <a:t>DCF</a:t>
            </a:r>
            <a:r>
              <a:rPr kumimoji="1" lang="ja-JP" altLang="en-US" sz="2400" dirty="0" smtClean="0">
                <a:latin typeface="Times New Roman" panose="02020603050405020304" pitchFamily="18" charset="0"/>
                <a:cs typeface="Times New Roman" panose="02020603050405020304" pitchFamily="18" charset="0"/>
              </a:rPr>
              <a:t>法に基づく重要予測要素</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64</a:t>
            </a:fld>
            <a:endParaRPr lang="en-US" altLang="ja-JP">
              <a:solidFill>
                <a:srgbClr val="000000"/>
              </a:solidFill>
            </a:endParaRPr>
          </a:p>
        </p:txBody>
      </p:sp>
      <p:graphicFrame>
        <p:nvGraphicFramePr>
          <p:cNvPr id="4" name="Object 70"/>
          <p:cNvGraphicFramePr>
            <a:graphicFrameLocks noChangeAspect="1"/>
          </p:cNvGraphicFramePr>
          <p:nvPr>
            <p:extLst>
              <p:ext uri="{D42A27DB-BD31-4B8C-83A1-F6EECF244321}">
                <p14:modId xmlns:p14="http://schemas.microsoft.com/office/powerpoint/2010/main" val="1953771623"/>
              </p:ext>
            </p:extLst>
          </p:nvPr>
        </p:nvGraphicFramePr>
        <p:xfrm>
          <a:off x="628650" y="3337673"/>
          <a:ext cx="1803400" cy="1778000"/>
        </p:xfrm>
        <a:graphic>
          <a:graphicData uri="http://schemas.openxmlformats.org/presentationml/2006/ole">
            <mc:AlternateContent xmlns:mc="http://schemas.openxmlformats.org/markup-compatibility/2006">
              <mc:Choice xmlns:v="urn:schemas-microsoft-com:vml" Requires="v">
                <p:oleObj spid="_x0000_s16479" name="数式" r:id="rId3" imgW="901309" imgH="888614" progId="Equation.3">
                  <p:embed/>
                </p:oleObj>
              </mc:Choice>
              <mc:Fallback>
                <p:oleObj name="数式" r:id="rId3" imgW="901309" imgH="8886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337673"/>
                        <a:ext cx="1803400" cy="1778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Group 75"/>
          <p:cNvGrpSpPr>
            <a:grpSpLocks/>
          </p:cNvGrpSpPr>
          <p:nvPr/>
        </p:nvGrpSpPr>
        <p:grpSpPr bwMode="auto">
          <a:xfrm>
            <a:off x="2616200" y="3798048"/>
            <a:ext cx="5426075" cy="1889125"/>
            <a:chOff x="1728" y="2271"/>
            <a:chExt cx="3418" cy="1190"/>
          </a:xfrm>
        </p:grpSpPr>
        <p:sp>
          <p:nvSpPr>
            <p:cNvPr id="7" name="AutoShape 72"/>
            <p:cNvSpPr>
              <a:spLocks noChangeArrowheads="1"/>
            </p:cNvSpPr>
            <p:nvPr/>
          </p:nvSpPr>
          <p:spPr bwMode="auto">
            <a:xfrm>
              <a:off x="1728" y="2677"/>
              <a:ext cx="595" cy="340"/>
            </a:xfrm>
            <a:prstGeom prst="rightArrow">
              <a:avLst>
                <a:gd name="adj1" fmla="val 50000"/>
                <a:gd name="adj2" fmla="val 43750"/>
              </a:avLst>
            </a:prstGeom>
            <a:gradFill rotWithShape="1">
              <a:gsLst>
                <a:gs pos="0">
                  <a:srgbClr val="454545"/>
                </a:gs>
                <a:gs pos="50000">
                  <a:srgbClr val="969696"/>
                </a:gs>
                <a:gs pos="100000">
                  <a:srgbClr val="454545"/>
                </a:gs>
              </a:gsLst>
              <a:lin ang="0" scaled="1"/>
            </a:gra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8" name="Text Box 73"/>
            <p:cNvSpPr txBox="1">
              <a:spLocks noChangeArrowheads="1"/>
            </p:cNvSpPr>
            <p:nvPr/>
          </p:nvSpPr>
          <p:spPr bwMode="auto">
            <a:xfrm>
              <a:off x="2398" y="2271"/>
              <a:ext cx="2748" cy="1190"/>
            </a:xfrm>
            <a:prstGeom prst="rect">
              <a:avLst/>
            </a:prstGeom>
            <a:solidFill>
              <a:srgbClr val="CCFFFF"/>
            </a:solidFill>
            <a:ln w="9525" algn="ctr">
              <a:solidFill>
                <a:srgbClr val="000080"/>
              </a:solidFill>
              <a:miter lim="800000"/>
              <a:headEnd/>
              <a:tailEnd/>
            </a:ln>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1800">
                  <a:solidFill>
                    <a:srgbClr val="000000"/>
                  </a:solidFill>
                  <a:ea typeface="HGS創英角ｺﾞｼｯｸUB" pitchFamily="50" charset="-128"/>
                </a:rPr>
                <a:t>FCF</a:t>
              </a:r>
              <a:r>
                <a:rPr lang="ja-JP" altLang="en-US" sz="1800">
                  <a:solidFill>
                    <a:srgbClr val="000000"/>
                  </a:solidFill>
                  <a:ea typeface="HGS創英角ｺﾞｼｯｸUB" pitchFamily="50" charset="-128"/>
                </a:rPr>
                <a:t>が一定成長を行うという前提に基づくと、企業価値の決定因子は、</a:t>
              </a:r>
            </a:p>
            <a:p>
              <a:pPr eaLnBrk="1" hangingPunct="1">
                <a:spcBef>
                  <a:spcPct val="50000"/>
                </a:spcBef>
                <a:buFontTx/>
                <a:buNone/>
              </a:pPr>
              <a:r>
                <a:rPr lang="ja-JP" altLang="en-US" sz="1800">
                  <a:solidFill>
                    <a:srgbClr val="000000"/>
                  </a:solidFill>
                  <a:ea typeface="HGS創英角ｺﾞｼｯｸUB" pitchFamily="50" charset="-128"/>
                </a:rPr>
                <a:t>①ＦＣＦ（フリー・キャッシュフロー）</a:t>
              </a:r>
            </a:p>
            <a:p>
              <a:pPr eaLnBrk="1" hangingPunct="1">
                <a:spcBef>
                  <a:spcPct val="50000"/>
                </a:spcBef>
                <a:buFontTx/>
                <a:buNone/>
              </a:pPr>
              <a:r>
                <a:rPr lang="ja-JP" altLang="en-US" sz="1800">
                  <a:solidFill>
                    <a:srgbClr val="000000"/>
                  </a:solidFill>
                  <a:ea typeface="HGS創英角ｺﾞｼｯｸUB" pitchFamily="50" charset="-128"/>
                </a:rPr>
                <a:t>②投下資本コスト（</a:t>
              </a:r>
              <a:r>
                <a:rPr lang="en-US" altLang="ja-JP" sz="1800">
                  <a:solidFill>
                    <a:srgbClr val="000000"/>
                  </a:solidFill>
                  <a:ea typeface="HGS創英角ｺﾞｼｯｸUB" pitchFamily="50" charset="-128"/>
                </a:rPr>
                <a:t>WACC</a:t>
              </a:r>
              <a:r>
                <a:rPr lang="ja-JP" altLang="en-US" sz="1800">
                  <a:solidFill>
                    <a:srgbClr val="000000"/>
                  </a:solidFill>
                  <a:ea typeface="HGS創英角ｺﾞｼｯｸUB" pitchFamily="50" charset="-128"/>
                </a:rPr>
                <a:t>）</a:t>
              </a:r>
            </a:p>
            <a:p>
              <a:pPr eaLnBrk="1" hangingPunct="1">
                <a:spcBef>
                  <a:spcPct val="50000"/>
                </a:spcBef>
                <a:buFontTx/>
                <a:buNone/>
              </a:pPr>
              <a:r>
                <a:rPr lang="ja-JP" altLang="en-US" sz="1800">
                  <a:solidFill>
                    <a:srgbClr val="000000"/>
                  </a:solidFill>
                  <a:ea typeface="HGS創英角ｺﾞｼｯｸUB" pitchFamily="50" charset="-128"/>
                </a:rPr>
                <a:t>③</a:t>
              </a:r>
              <a:r>
                <a:rPr lang="en-US" altLang="ja-JP" sz="1800">
                  <a:solidFill>
                    <a:srgbClr val="000000"/>
                  </a:solidFill>
                  <a:ea typeface="HGS創英角ｺﾞｼｯｸUB" pitchFamily="50" charset="-128"/>
                </a:rPr>
                <a:t>FCF</a:t>
              </a:r>
              <a:r>
                <a:rPr lang="ja-JP" altLang="en-US" sz="1800">
                  <a:solidFill>
                    <a:srgbClr val="000000"/>
                  </a:solidFill>
                  <a:ea typeface="HGS創英角ｺﾞｼｯｸUB" pitchFamily="50" charset="-128"/>
                </a:rPr>
                <a:t>成長率</a:t>
              </a:r>
            </a:p>
          </p:txBody>
        </p:sp>
      </p:grpSp>
      <p:sp>
        <p:nvSpPr>
          <p:cNvPr id="9" name="Text Box 74"/>
          <p:cNvSpPr txBox="1">
            <a:spLocks noChangeArrowheads="1"/>
          </p:cNvSpPr>
          <p:nvPr/>
        </p:nvSpPr>
        <p:spPr bwMode="auto">
          <a:xfrm>
            <a:off x="628650" y="1300163"/>
            <a:ext cx="7343775" cy="1201737"/>
          </a:xfrm>
          <a:prstGeom prst="rect">
            <a:avLst/>
          </a:prstGeom>
          <a:solidFill>
            <a:srgbClr val="FFCCCC"/>
          </a:solidFill>
          <a:ln w="9525" algn="ctr">
            <a:solidFill>
              <a:schemeClr val="tx1"/>
            </a:solidFill>
            <a:miter lim="800000"/>
            <a:headEnd/>
            <a:tailEnd/>
          </a:ln>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a:solidFill>
                  <a:srgbClr val="000000"/>
                </a:solidFill>
                <a:ea typeface="HGS創英角ｺﾞｼｯｸUB" pitchFamily="50" charset="-128"/>
              </a:rPr>
              <a:t>Ｖ</a:t>
            </a:r>
            <a:r>
              <a:rPr lang="en-US" altLang="ja-JP" sz="1800">
                <a:solidFill>
                  <a:srgbClr val="000000"/>
                </a:solidFill>
                <a:ea typeface="HGS創英角ｺﾞｼｯｸUB" pitchFamily="50" charset="-128"/>
              </a:rPr>
              <a:t>=</a:t>
            </a:r>
            <a:r>
              <a:rPr lang="ja-JP" altLang="en-US" sz="1800">
                <a:solidFill>
                  <a:srgbClr val="000000"/>
                </a:solidFill>
                <a:ea typeface="HGS創英角ｺﾞｼｯｸUB" pitchFamily="50" charset="-128"/>
              </a:rPr>
              <a:t>企業価値（有利子負債</a:t>
            </a:r>
            <a:r>
              <a:rPr lang="en-US" altLang="ja-JP" sz="1800">
                <a:solidFill>
                  <a:srgbClr val="000000"/>
                </a:solidFill>
                <a:ea typeface="HGS創英角ｺﾞｼｯｸUB" pitchFamily="50" charset="-128"/>
              </a:rPr>
              <a:t>+</a:t>
            </a:r>
            <a:r>
              <a:rPr lang="ja-JP" altLang="en-US" sz="1800">
                <a:solidFill>
                  <a:srgbClr val="000000"/>
                </a:solidFill>
                <a:ea typeface="HGS創英角ｺﾞｼｯｸUB" pitchFamily="50" charset="-128"/>
              </a:rPr>
              <a:t>株式時価総額－現金預金・有価証券）</a:t>
            </a:r>
          </a:p>
          <a:p>
            <a:pPr eaLnBrk="1" hangingPunct="1">
              <a:spcBef>
                <a:spcPct val="50000"/>
              </a:spcBef>
              <a:buFontTx/>
              <a:buNone/>
            </a:pPr>
            <a:r>
              <a:rPr lang="en-US" altLang="ja-JP" sz="1800">
                <a:solidFill>
                  <a:srgbClr val="000000"/>
                </a:solidFill>
                <a:ea typeface="HGS創英角ｺﾞｼｯｸUB" pitchFamily="50" charset="-128"/>
              </a:rPr>
              <a:t>FCF</a:t>
            </a:r>
            <a:r>
              <a:rPr lang="ja-JP" altLang="en-US" sz="1800">
                <a:solidFill>
                  <a:srgbClr val="000000"/>
                </a:solidFill>
                <a:ea typeface="HGS創英角ｺﾞｼｯｸUB" pitchFamily="50" charset="-128"/>
              </a:rPr>
              <a:t>＝フリー・キャッシュ・フロー</a:t>
            </a:r>
          </a:p>
          <a:p>
            <a:pPr eaLnBrk="1" hangingPunct="1">
              <a:spcBef>
                <a:spcPct val="50000"/>
              </a:spcBef>
              <a:buFontTx/>
              <a:buNone/>
            </a:pPr>
            <a:r>
              <a:rPr lang="en-US" altLang="ja-JP" sz="1800">
                <a:solidFill>
                  <a:srgbClr val="000000"/>
                </a:solidFill>
                <a:ea typeface="HGS創英角ｺﾞｼｯｸUB" pitchFamily="50" charset="-128"/>
              </a:rPr>
              <a:t>r=</a:t>
            </a:r>
            <a:r>
              <a:rPr lang="ja-JP" altLang="en-US" sz="1800">
                <a:solidFill>
                  <a:srgbClr val="000000"/>
                </a:solidFill>
                <a:ea typeface="HGS創英角ｺﾞｼｯｸUB" pitchFamily="50" charset="-128"/>
              </a:rPr>
              <a:t>投下資本コスト</a:t>
            </a:r>
          </a:p>
        </p:txBody>
      </p:sp>
      <p:sp>
        <p:nvSpPr>
          <p:cNvPr id="3" name="テキスト ボックス 2"/>
          <p:cNvSpPr txBox="1"/>
          <p:nvPr/>
        </p:nvSpPr>
        <p:spPr>
          <a:xfrm>
            <a:off x="519953" y="2832847"/>
            <a:ext cx="4616823" cy="369332"/>
          </a:xfrm>
          <a:prstGeom prst="rect">
            <a:avLst/>
          </a:prstGeom>
          <a:noFill/>
        </p:spPr>
        <p:txBody>
          <a:bodyPr wrap="square" rtlCol="0">
            <a:spAutoFit/>
          </a:bodyPr>
          <a:lstStyle/>
          <a:p>
            <a:r>
              <a:rPr kumimoji="1" lang="ja-JP" altLang="en-US" b="1" u="sng" dirty="0" smtClean="0"/>
              <a:t>■一定成長モデル</a:t>
            </a:r>
            <a:endParaRPr kumimoji="1" lang="ja-JP" altLang="en-US" b="1" u="sng" dirty="0"/>
          </a:p>
        </p:txBody>
      </p:sp>
    </p:spTree>
    <p:extLst>
      <p:ext uri="{BB962C8B-B14F-4D97-AF65-F5344CB8AC3E}">
        <p14:creationId xmlns:p14="http://schemas.microsoft.com/office/powerpoint/2010/main" val="3123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400" dirty="0" smtClean="0">
                <a:latin typeface="Times New Roman" panose="02020603050405020304" pitchFamily="18" charset="0"/>
                <a:cs typeface="Times New Roman" panose="02020603050405020304" pitchFamily="18" charset="0"/>
              </a:rPr>
              <a:t>倍数法</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65</a:t>
            </a:fld>
            <a:endParaRPr lang="en-US" altLang="ja-JP">
              <a:solidFill>
                <a:srgbClr val="000000"/>
              </a:solidFill>
            </a:endParaRPr>
          </a:p>
        </p:txBody>
      </p:sp>
      <p:sp>
        <p:nvSpPr>
          <p:cNvPr id="6" name="正方形/長方形 5"/>
          <p:cNvSpPr/>
          <p:nvPr/>
        </p:nvSpPr>
        <p:spPr>
          <a:xfrm>
            <a:off x="704008" y="1344445"/>
            <a:ext cx="2006825" cy="396510"/>
          </a:xfrm>
          <a:prstGeom prst="rect">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PER</a:t>
            </a:r>
            <a:endParaRPr kumimoji="1" lang="ja-JP" altLang="en-US" dirty="0"/>
          </a:p>
        </p:txBody>
      </p:sp>
      <p:sp>
        <p:nvSpPr>
          <p:cNvPr id="7" name="正方形/長方形 6"/>
          <p:cNvSpPr/>
          <p:nvPr/>
        </p:nvSpPr>
        <p:spPr>
          <a:xfrm>
            <a:off x="3487667" y="1344445"/>
            <a:ext cx="2006825" cy="396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EBITDA</a:t>
            </a:r>
            <a:r>
              <a:rPr lang="ja-JP" altLang="en-US" dirty="0" smtClean="0"/>
              <a:t>倍率</a:t>
            </a:r>
            <a:endParaRPr kumimoji="1" lang="ja-JP" altLang="en-US" dirty="0"/>
          </a:p>
        </p:txBody>
      </p:sp>
      <p:sp>
        <p:nvSpPr>
          <p:cNvPr id="8" name="正方形/長方形 7"/>
          <p:cNvSpPr/>
          <p:nvPr/>
        </p:nvSpPr>
        <p:spPr>
          <a:xfrm>
            <a:off x="6229519" y="1344445"/>
            <a:ext cx="2006825" cy="396510"/>
          </a:xfrm>
          <a:prstGeom prst="rect">
            <a:avLst/>
          </a:prstGeom>
          <a:solidFill>
            <a:srgbClr val="00B0F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PBR</a:t>
            </a:r>
            <a:endParaRPr kumimoji="1" lang="ja-JP" altLang="en-US" dirty="0"/>
          </a:p>
        </p:txBody>
      </p:sp>
      <p:sp>
        <p:nvSpPr>
          <p:cNvPr id="9" name="正方形/長方形 8"/>
          <p:cNvSpPr/>
          <p:nvPr/>
        </p:nvSpPr>
        <p:spPr>
          <a:xfrm>
            <a:off x="457200" y="1813783"/>
            <a:ext cx="2500439" cy="19339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anose="05000000000000000000" pitchFamily="2" charset="2"/>
              <a:buChar char="ü"/>
            </a:pPr>
            <a:r>
              <a:rPr kumimoji="1" lang="ja-JP" altLang="en-US" dirty="0" smtClean="0">
                <a:solidFill>
                  <a:schemeClr val="tx1"/>
                </a:solidFill>
              </a:rPr>
              <a:t>現在の当期利益が継続するとしたら、株主は何年で投資金額を回収できるか？</a:t>
            </a:r>
            <a:endParaRPr kumimoji="1" lang="en-US" altLang="ja-JP" dirty="0" smtClean="0">
              <a:solidFill>
                <a:schemeClr val="tx1"/>
              </a:solidFill>
            </a:endParaRPr>
          </a:p>
        </p:txBody>
      </p:sp>
      <p:sp>
        <p:nvSpPr>
          <p:cNvPr id="10" name="正方形/長方形 9"/>
          <p:cNvSpPr/>
          <p:nvPr/>
        </p:nvSpPr>
        <p:spPr>
          <a:xfrm>
            <a:off x="3240859" y="1813782"/>
            <a:ext cx="2500439" cy="1933997"/>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anose="05000000000000000000" pitchFamily="2" charset="2"/>
              <a:buChar char="ü"/>
            </a:pPr>
            <a:r>
              <a:rPr kumimoji="1" lang="ja-JP" altLang="en-US" dirty="0" smtClean="0">
                <a:solidFill>
                  <a:schemeClr val="tx1"/>
                </a:solidFill>
              </a:rPr>
              <a:t>現在の</a:t>
            </a:r>
            <a:r>
              <a:rPr kumimoji="1" lang="en-US" altLang="ja-JP" dirty="0" smtClean="0">
                <a:solidFill>
                  <a:schemeClr val="tx1"/>
                </a:solidFill>
              </a:rPr>
              <a:t>CF</a:t>
            </a:r>
            <a:r>
              <a:rPr kumimoji="1" lang="ja-JP" altLang="en-US" dirty="0" smtClean="0">
                <a:solidFill>
                  <a:schemeClr val="tx1"/>
                </a:solidFill>
              </a:rPr>
              <a:t>水準が続くとしたら、資金提供者は何年で投資金額を回収できるか？</a:t>
            </a:r>
            <a:endParaRPr kumimoji="1" lang="en-US" altLang="ja-JP" dirty="0" smtClean="0">
              <a:solidFill>
                <a:schemeClr val="tx1"/>
              </a:solidFill>
            </a:endParaRPr>
          </a:p>
        </p:txBody>
      </p:sp>
      <p:sp>
        <p:nvSpPr>
          <p:cNvPr id="11" name="正方形/長方形 10"/>
          <p:cNvSpPr/>
          <p:nvPr/>
        </p:nvSpPr>
        <p:spPr>
          <a:xfrm>
            <a:off x="5982711" y="1813781"/>
            <a:ext cx="2500439" cy="1933997"/>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anose="05000000000000000000" pitchFamily="2" charset="2"/>
              <a:buChar char="ü"/>
            </a:pPr>
            <a:r>
              <a:rPr lang="ja-JP" altLang="en-US" dirty="0" smtClean="0">
                <a:solidFill>
                  <a:schemeClr val="tx1"/>
                </a:solidFill>
              </a:rPr>
              <a:t>株主から資金調達した投資金額などに対する株式市場の評価。</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4" name="正方形/長方形 3"/>
              <p:cNvSpPr/>
              <p:nvPr/>
            </p:nvSpPr>
            <p:spPr>
              <a:xfrm>
                <a:off x="475351" y="3018879"/>
                <a:ext cx="2464136" cy="615618"/>
              </a:xfrm>
              <a:prstGeom prst="rect">
                <a:avLst/>
              </a:prstGeom>
            </p:spPr>
            <p:txBody>
              <a:bodyPr wrap="none">
                <a:spAutoFit/>
              </a:bodyPr>
              <a:lstStyle/>
              <a:p>
                <a:r>
                  <a:rPr lang="en-US" altLang="ja-JP" dirty="0" smtClean="0"/>
                  <a:t>=</a:t>
                </a:r>
                <a14:m>
                  <m:oMath xmlns:m="http://schemas.openxmlformats.org/officeDocument/2006/math">
                    <m:f>
                      <m:fPr>
                        <m:ctrlPr>
                          <a:rPr lang="en-US" altLang="ja-JP" i="1">
                            <a:latin typeface="Cambria Math"/>
                          </a:rPr>
                        </m:ctrlPr>
                      </m:fPr>
                      <m:num>
                        <m:r>
                          <a:rPr lang="ja-JP" altLang="en-US" i="1">
                            <a:latin typeface="Cambria Math" panose="02040503050406030204" pitchFamily="18" charset="0"/>
                          </a:rPr>
                          <m:t>株価</m:t>
                        </m:r>
                      </m:num>
                      <m:den>
                        <m:r>
                          <a:rPr lang="ja-JP" altLang="en-US" i="1">
                            <a:latin typeface="Cambria Math" panose="02040503050406030204" pitchFamily="18" charset="0"/>
                          </a:rPr>
                          <m:t>１株あたり当期純利益</m:t>
                        </m:r>
                      </m:den>
                    </m:f>
                  </m:oMath>
                </a14:m>
                <a:endParaRPr lang="ja-JP" altLang="en-US" dirty="0"/>
              </a:p>
            </p:txBody>
          </p:sp>
        </mc:Choice>
        <mc:Fallback xmlns="">
          <p:sp>
            <p:nvSpPr>
              <p:cNvPr id="4" name="正方形/長方形 3"/>
              <p:cNvSpPr>
                <a:spLocks noRot="1" noChangeAspect="1" noMove="1" noResize="1" noEditPoints="1" noAdjustHandles="1" noChangeArrowheads="1" noChangeShapeType="1" noTextEdit="1"/>
              </p:cNvSpPr>
              <p:nvPr/>
            </p:nvSpPr>
            <p:spPr>
              <a:xfrm>
                <a:off x="475351" y="3018879"/>
                <a:ext cx="2464136" cy="615618"/>
              </a:xfrm>
              <a:prstGeom prst="rect">
                <a:avLst/>
              </a:prstGeom>
              <a:blipFill rotWithShape="0">
                <a:blip r:embed="rId2"/>
                <a:stretch>
                  <a:fillRect l="-22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3362756" y="3018879"/>
                <a:ext cx="2214837" cy="627672"/>
              </a:xfrm>
              <a:prstGeom prst="rect">
                <a:avLst/>
              </a:prstGeom>
            </p:spPr>
            <p:txBody>
              <a:bodyPr wrap="none">
                <a:spAutoFit/>
              </a:bodyPr>
              <a:lstStyle/>
              <a:p>
                <a:r>
                  <a:rPr lang="en-US" altLang="ja-JP" dirty="0" smtClean="0"/>
                  <a:t>=</a:t>
                </a:r>
                <a14:m>
                  <m:oMath xmlns:m="http://schemas.openxmlformats.org/officeDocument/2006/math">
                    <m:f>
                      <m:fPr>
                        <m:ctrlPr>
                          <a:rPr lang="en-US" altLang="ja-JP" sz="2400" i="1">
                            <a:latin typeface="Cambria Math"/>
                          </a:rPr>
                        </m:ctrlPr>
                      </m:fPr>
                      <m:num>
                        <m:r>
                          <a:rPr lang="en-US" altLang="ja-JP" sz="2400" b="0" i="1" smtClean="0">
                            <a:latin typeface="Cambria Math" panose="02040503050406030204" pitchFamily="18" charset="0"/>
                          </a:rPr>
                          <m:t>𝐸𝑛𝑡𝑒𝑟𝑝𝑟𝑖𝑠𝑒</m:t>
                        </m:r>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𝑉𝑎𝑙𝑢𝑒</m:t>
                        </m:r>
                      </m:num>
                      <m:den>
                        <m:r>
                          <a:rPr lang="en-US" altLang="ja-JP" sz="2400" b="0" i="1" smtClean="0">
                            <a:latin typeface="Cambria Math" panose="02040503050406030204" pitchFamily="18" charset="0"/>
                          </a:rPr>
                          <m:t>𝐸𝐵𝐼𝑇𝐷𝐴</m:t>
                        </m:r>
                      </m:den>
                    </m:f>
                  </m:oMath>
                </a14:m>
                <a:endParaRPr lang="ja-JP" altLang="en-US" sz="24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3362756" y="3018879"/>
                <a:ext cx="2214837" cy="627672"/>
              </a:xfrm>
              <a:prstGeom prst="rect">
                <a:avLst/>
              </a:prstGeom>
              <a:blipFill rotWithShape="0">
                <a:blip r:embed="rId3"/>
                <a:stretch>
                  <a:fillRect l="-24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6229519" y="3017982"/>
                <a:ext cx="1986441" cy="620106"/>
              </a:xfrm>
              <a:prstGeom prst="rect">
                <a:avLst/>
              </a:prstGeom>
            </p:spPr>
            <p:txBody>
              <a:bodyPr wrap="none">
                <a:spAutoFit/>
              </a:bodyPr>
              <a:lstStyle/>
              <a:p>
                <a:r>
                  <a:rPr lang="en-US" altLang="ja-JP" dirty="0" smtClean="0"/>
                  <a:t>=</a:t>
                </a:r>
                <a14:m>
                  <m:oMath xmlns:m="http://schemas.openxmlformats.org/officeDocument/2006/math">
                    <m:f>
                      <m:fPr>
                        <m:ctrlPr>
                          <a:rPr lang="en-US" altLang="ja-JP" i="1">
                            <a:latin typeface="Cambria Math"/>
                          </a:rPr>
                        </m:ctrlPr>
                      </m:fPr>
                      <m:num>
                        <m:r>
                          <a:rPr lang="ja-JP" altLang="en-US" i="1" smtClean="0">
                            <a:latin typeface="Cambria Math" panose="02040503050406030204" pitchFamily="18" charset="0"/>
                          </a:rPr>
                          <m:t>株式時価総額</m:t>
                        </m:r>
                      </m:num>
                      <m:den>
                        <m:r>
                          <a:rPr lang="ja-JP" altLang="en-US" i="1">
                            <a:latin typeface="Cambria Math" panose="02040503050406030204" pitchFamily="18" charset="0"/>
                          </a:rPr>
                          <m:t>（簿価上）純資産</m:t>
                        </m:r>
                      </m:den>
                    </m:f>
                  </m:oMath>
                </a14:m>
                <a:endParaRPr lang="ja-JP" altLang="en-US"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6229519" y="3017982"/>
                <a:ext cx="1986441" cy="620106"/>
              </a:xfrm>
              <a:prstGeom prst="rect">
                <a:avLst/>
              </a:prstGeom>
              <a:blipFill rotWithShape="0">
                <a:blip r:embed="rId4"/>
                <a:stretch>
                  <a:fillRect l="-2761"/>
                </a:stretch>
              </a:blipFill>
            </p:spPr>
            <p:txBody>
              <a:bodyPr/>
              <a:lstStyle/>
              <a:p>
                <a:r>
                  <a:rPr lang="ja-JP" altLang="en-US">
                    <a:noFill/>
                  </a:rPr>
                  <a:t> </a:t>
                </a:r>
              </a:p>
            </p:txBody>
          </p:sp>
        </mc:Fallback>
      </mc:AlternateContent>
      <p:sp>
        <p:nvSpPr>
          <p:cNvPr id="14" name="正方形/長方形 13"/>
          <p:cNvSpPr/>
          <p:nvPr/>
        </p:nvSpPr>
        <p:spPr>
          <a:xfrm>
            <a:off x="249900" y="4806516"/>
            <a:ext cx="8214368" cy="923330"/>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a:solidFill>
              <a:srgbClr val="FF6600"/>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倍数法は、類似会社比較法とも呼ばれる。自社の「稼ぐ力」やファンダメンタルズと類似した状況を特定したうえで、そうした状況における類似会社や自社の過去における株式市場からの評価をベースに、自社の企業価値を推定するアプローチ。</a:t>
            </a:r>
            <a:endParaRPr lang="ja-JP" alt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835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latin typeface="Times New Roman" panose="02020603050405020304" pitchFamily="18" charset="0"/>
                <a:cs typeface="Times New Roman" panose="02020603050405020304" pitchFamily="18" charset="0"/>
              </a:rPr>
              <a:t>超過利益</a:t>
            </a:r>
            <a:r>
              <a:rPr kumimoji="1" lang="ja-JP" altLang="en-US" sz="2400" dirty="0" smtClean="0">
                <a:latin typeface="Times New Roman" panose="02020603050405020304" pitchFamily="18" charset="0"/>
                <a:cs typeface="Times New Roman" panose="02020603050405020304" pitchFamily="18" charset="0"/>
              </a:rPr>
              <a:t>法に基づく重要予測要素</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66</a:t>
            </a:fld>
            <a:endParaRPr lang="en-US" altLang="ja-JP">
              <a:solidFill>
                <a:srgbClr val="000000"/>
              </a:solidFill>
            </a:endParaRPr>
          </a:p>
        </p:txBody>
      </p:sp>
      <p:sp>
        <p:nvSpPr>
          <p:cNvPr id="9" name="Text Box 74"/>
          <p:cNvSpPr txBox="1">
            <a:spLocks noChangeArrowheads="1"/>
          </p:cNvSpPr>
          <p:nvPr/>
        </p:nvSpPr>
        <p:spPr bwMode="auto">
          <a:xfrm>
            <a:off x="628650" y="1300163"/>
            <a:ext cx="7343775" cy="784830"/>
          </a:xfrm>
          <a:prstGeom prst="rect">
            <a:avLst/>
          </a:prstGeom>
          <a:solidFill>
            <a:srgbClr val="FFCCCC"/>
          </a:solidFill>
          <a:ln w="9525" algn="ctr">
            <a:solidFill>
              <a:schemeClr val="tx1"/>
            </a:solidFill>
            <a:miter lim="800000"/>
            <a:headEnd/>
            <a:tailEnd/>
          </a:ln>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800" dirty="0" smtClean="0">
                <a:solidFill>
                  <a:srgbClr val="000000"/>
                </a:solidFill>
                <a:ea typeface="HGS創英角ｺﾞｼｯｸUB" pitchFamily="50" charset="-128"/>
              </a:rPr>
              <a:t>MV=</a:t>
            </a:r>
            <a:r>
              <a:rPr lang="ja-JP" altLang="en-US" sz="1800" dirty="0" smtClean="0">
                <a:solidFill>
                  <a:srgbClr val="000000"/>
                </a:solidFill>
                <a:ea typeface="HGS創英角ｺﾞｼｯｸUB" pitchFamily="50" charset="-128"/>
              </a:rPr>
              <a:t>株式時価総額　</a:t>
            </a:r>
            <a:r>
              <a:rPr lang="en-US" altLang="ja-JP" sz="1800" dirty="0" smtClean="0">
                <a:solidFill>
                  <a:srgbClr val="000000"/>
                </a:solidFill>
                <a:ea typeface="HGS創英角ｺﾞｼｯｸUB" pitchFamily="50" charset="-128"/>
              </a:rPr>
              <a:t>BV=</a:t>
            </a:r>
            <a:r>
              <a:rPr lang="ja-JP" altLang="en-US" sz="1800" dirty="0" smtClean="0">
                <a:solidFill>
                  <a:srgbClr val="000000"/>
                </a:solidFill>
                <a:ea typeface="HGS創英角ｺﾞｼｯｸUB" pitchFamily="50" charset="-128"/>
              </a:rPr>
              <a:t>自己資本　</a:t>
            </a:r>
            <a:r>
              <a:rPr lang="en-US" altLang="ja-JP" sz="1800" dirty="0" smtClean="0">
                <a:solidFill>
                  <a:srgbClr val="000000"/>
                </a:solidFill>
                <a:ea typeface="HGS創英角ｺﾞｼｯｸUB" pitchFamily="50" charset="-128"/>
              </a:rPr>
              <a:t>NI=</a:t>
            </a:r>
            <a:r>
              <a:rPr lang="ja-JP" altLang="en-US" sz="1800" dirty="0" smtClean="0">
                <a:solidFill>
                  <a:srgbClr val="000000"/>
                </a:solidFill>
                <a:ea typeface="HGS創英角ｺﾞｼｯｸUB" pitchFamily="50" charset="-128"/>
              </a:rPr>
              <a:t>当期純利益</a:t>
            </a:r>
            <a:endParaRPr lang="ja-JP" altLang="en-US" sz="1800" dirty="0">
              <a:solidFill>
                <a:srgbClr val="000000"/>
              </a:solidFill>
              <a:ea typeface="HGS創英角ｺﾞｼｯｸUB" pitchFamily="50" charset="-128"/>
            </a:endParaRPr>
          </a:p>
          <a:p>
            <a:pPr eaLnBrk="1" hangingPunct="1">
              <a:spcBef>
                <a:spcPct val="50000"/>
              </a:spcBef>
              <a:buFontTx/>
              <a:buNone/>
            </a:pPr>
            <a:r>
              <a:rPr lang="en-US" altLang="ja-JP" sz="1800" dirty="0" err="1" smtClean="0">
                <a:solidFill>
                  <a:srgbClr val="000000"/>
                </a:solidFill>
                <a:ea typeface="HGS創英角ｺﾞｼｯｸUB" pitchFamily="50" charset="-128"/>
              </a:rPr>
              <a:t>r</a:t>
            </a:r>
            <a:r>
              <a:rPr lang="en-US" altLang="ja-JP" sz="1800" baseline="-25000" dirty="0" err="1" smtClean="0">
                <a:solidFill>
                  <a:srgbClr val="000000"/>
                </a:solidFill>
                <a:ea typeface="HGS創英角ｺﾞｼｯｸUB" pitchFamily="50" charset="-128"/>
              </a:rPr>
              <a:t>E</a:t>
            </a:r>
            <a:r>
              <a:rPr lang="en-US" altLang="ja-JP" sz="1800" dirty="0" smtClean="0">
                <a:solidFill>
                  <a:srgbClr val="000000"/>
                </a:solidFill>
                <a:ea typeface="HGS創英角ｺﾞｼｯｸUB" pitchFamily="50" charset="-128"/>
              </a:rPr>
              <a:t>=</a:t>
            </a:r>
            <a:r>
              <a:rPr lang="ja-JP" altLang="en-US" sz="1800" dirty="0" smtClean="0">
                <a:solidFill>
                  <a:srgbClr val="000000"/>
                </a:solidFill>
                <a:ea typeface="HGS創英角ｺﾞｼｯｸUB" pitchFamily="50" charset="-128"/>
              </a:rPr>
              <a:t>株主資本</a:t>
            </a:r>
            <a:r>
              <a:rPr lang="ja-JP" altLang="en-US" sz="1800" dirty="0">
                <a:solidFill>
                  <a:srgbClr val="000000"/>
                </a:solidFill>
                <a:ea typeface="HGS創英角ｺﾞｼｯｸUB" pitchFamily="50" charset="-128"/>
              </a:rPr>
              <a:t>コスト</a:t>
            </a:r>
          </a:p>
        </p:txBody>
      </p:sp>
      <mc:AlternateContent xmlns:mc="http://schemas.openxmlformats.org/markup-compatibility/2006" xmlns:a14="http://schemas.microsoft.com/office/drawing/2010/main">
        <mc:Choice Requires="a14">
          <p:sp>
            <p:nvSpPr>
              <p:cNvPr id="10" name="テキスト ボックス 9"/>
              <p:cNvSpPr txBox="1"/>
              <p:nvPr/>
            </p:nvSpPr>
            <p:spPr>
              <a:xfrm>
                <a:off x="3086187" y="3536494"/>
                <a:ext cx="34946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rPr>
                          </m:ctrlPr>
                        </m:sSubPr>
                        <m:e>
                          <m:r>
                            <a:rPr lang="en-US" altLang="ja-JP" i="1">
                              <a:latin typeface="Cambria Math"/>
                            </a:rPr>
                            <m:t>𝐵𝑉</m:t>
                          </m:r>
                        </m:e>
                        <m:sub>
                          <m:r>
                            <a:rPr lang="en-US" altLang="ja-JP" i="1">
                              <a:latin typeface="Cambria Math"/>
                            </a:rPr>
                            <m:t>𝑡</m:t>
                          </m:r>
                        </m:sub>
                      </m:sSub>
                      <m:r>
                        <a:rPr kumimoji="1" lang="en-US" altLang="ja-JP" i="1" smtClean="0">
                          <a:latin typeface="Cambria Math"/>
                        </a:rPr>
                        <m:t>=</m:t>
                      </m:r>
                      <m:sSub>
                        <m:sSubPr>
                          <m:ctrlPr>
                            <a:rPr lang="en-US" altLang="ja-JP" i="1">
                              <a:latin typeface="Cambria Math"/>
                            </a:rPr>
                          </m:ctrlPr>
                        </m:sSubPr>
                        <m:e>
                          <m:r>
                            <a:rPr lang="en-US" altLang="ja-JP" i="1">
                              <a:latin typeface="Cambria Math"/>
                            </a:rPr>
                            <m:t>𝐵𝑉</m:t>
                          </m:r>
                        </m:e>
                        <m:sub>
                          <m:r>
                            <a:rPr lang="en-US" altLang="ja-JP" i="1">
                              <a:latin typeface="Cambria Math"/>
                            </a:rPr>
                            <m:t>𝑡</m:t>
                          </m:r>
                          <m:r>
                            <a:rPr lang="en-US" altLang="ja-JP" b="0" i="1" smtClean="0">
                              <a:latin typeface="Cambria Math"/>
                            </a:rPr>
                            <m:t>−1</m:t>
                          </m:r>
                        </m:sub>
                      </m:sSub>
                      <m:r>
                        <a:rPr kumimoji="1" lang="en-US" altLang="ja-JP" b="0" i="1" smtClean="0">
                          <a:latin typeface="Cambria Math"/>
                        </a:rPr>
                        <m:t>+</m:t>
                      </m:r>
                      <m:sSub>
                        <m:sSubPr>
                          <m:ctrlPr>
                            <a:rPr lang="en-US" altLang="ja-JP" i="1">
                              <a:latin typeface="Cambria Math"/>
                            </a:rPr>
                          </m:ctrlPr>
                        </m:sSubPr>
                        <m:e>
                          <m:r>
                            <a:rPr lang="en-US" altLang="ja-JP" b="0" i="1" smtClean="0">
                              <a:latin typeface="Cambria Math"/>
                            </a:rPr>
                            <m:t>𝑁𝐼</m:t>
                          </m:r>
                        </m:e>
                        <m:sub>
                          <m:r>
                            <a:rPr lang="en-US" altLang="ja-JP" i="1">
                              <a:latin typeface="Cambria Math"/>
                            </a:rPr>
                            <m:t>𝑡</m:t>
                          </m:r>
                        </m:sub>
                      </m:sSub>
                      <m:r>
                        <a:rPr lang="en-US" altLang="ja-JP" b="0" i="1" smtClean="0">
                          <a:latin typeface="Cambria Math"/>
                        </a:rPr>
                        <m:t>−</m:t>
                      </m:r>
                      <m:sSub>
                        <m:sSubPr>
                          <m:ctrlPr>
                            <a:rPr lang="en-US" altLang="ja-JP" b="0" i="1" smtClean="0">
                              <a:latin typeface="Cambria Math"/>
                            </a:rPr>
                          </m:ctrlPr>
                        </m:sSubPr>
                        <m:e>
                          <m:r>
                            <a:rPr lang="en-US" altLang="ja-JP" i="1">
                              <a:latin typeface="Cambria Math"/>
                            </a:rPr>
                            <m:t>𝐷𝑖𝑣𝑖𝑑𝑒𝑛𝑑𝑠</m:t>
                          </m:r>
                        </m:e>
                        <m:sub>
                          <m:r>
                            <a:rPr lang="en-US" altLang="ja-JP" b="0" i="1" smtClean="0">
                              <a:latin typeface="Cambria Math"/>
                            </a:rPr>
                            <m:t>𝑡</m:t>
                          </m:r>
                        </m:sub>
                      </m:sSub>
                    </m:oMath>
                  </m:oMathPara>
                </a14:m>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3086187" y="3536494"/>
                <a:ext cx="3494610" cy="369332"/>
              </a:xfrm>
              <a:prstGeom prst="rect">
                <a:avLst/>
              </a:prstGeom>
              <a:blipFill rotWithShape="1">
                <a:blip r:embed="rId5"/>
                <a:stretch>
                  <a:fillRect/>
                </a:stretch>
              </a:blipFill>
            </p:spPr>
            <p:txBody>
              <a:bodyPr/>
              <a:lstStyle/>
              <a:p>
                <a:r>
                  <a:rPr lang="ja-JP" altLang="en-US">
                    <a:noFill/>
                  </a:rPr>
                  <a:t> </a:t>
                </a:r>
              </a:p>
            </p:txBody>
          </p:sp>
        </mc:Fallback>
      </mc:AlternateContent>
      <p:sp>
        <p:nvSpPr>
          <p:cNvPr id="11" name="テキスト ボックス 10"/>
          <p:cNvSpPr txBox="1"/>
          <p:nvPr/>
        </p:nvSpPr>
        <p:spPr>
          <a:xfrm>
            <a:off x="708212" y="3550024"/>
            <a:ext cx="2617694" cy="369332"/>
          </a:xfrm>
          <a:prstGeom prst="rect">
            <a:avLst/>
          </a:prstGeom>
          <a:noFill/>
        </p:spPr>
        <p:txBody>
          <a:bodyPr wrap="square" rtlCol="0">
            <a:spAutoFit/>
          </a:bodyPr>
          <a:lstStyle/>
          <a:p>
            <a:r>
              <a:rPr lang="ja-JP" altLang="en-US" dirty="0" smtClean="0"/>
              <a:t>クリーンサープラス関係：</a:t>
            </a:r>
            <a:endParaRPr kumimoji="1" lang="ja-JP" altLang="en-US" dirty="0"/>
          </a:p>
        </p:txBody>
      </p:sp>
      <p:sp>
        <p:nvSpPr>
          <p:cNvPr id="13" name="AutoShape 72"/>
          <p:cNvSpPr>
            <a:spLocks noChangeArrowheads="1"/>
          </p:cNvSpPr>
          <p:nvPr/>
        </p:nvSpPr>
        <p:spPr bwMode="auto">
          <a:xfrm>
            <a:off x="847725" y="4630828"/>
            <a:ext cx="944563" cy="539750"/>
          </a:xfrm>
          <a:prstGeom prst="rightArrow">
            <a:avLst>
              <a:gd name="adj1" fmla="val 50000"/>
              <a:gd name="adj2" fmla="val 43750"/>
            </a:avLst>
          </a:prstGeom>
          <a:gradFill rotWithShape="1">
            <a:gsLst>
              <a:gs pos="0">
                <a:srgbClr val="454545"/>
              </a:gs>
              <a:gs pos="50000">
                <a:srgbClr val="969696"/>
              </a:gs>
              <a:gs pos="100000">
                <a:srgbClr val="454545"/>
              </a:gs>
            </a:gsLst>
            <a:lin ang="0" scaled="1"/>
          </a:gra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14" name="Text Box 73"/>
          <p:cNvSpPr txBox="1">
            <a:spLocks noChangeArrowheads="1"/>
          </p:cNvSpPr>
          <p:nvPr/>
        </p:nvSpPr>
        <p:spPr bwMode="auto">
          <a:xfrm>
            <a:off x="1911349" y="4102848"/>
            <a:ext cx="7044392" cy="1615827"/>
          </a:xfrm>
          <a:prstGeom prst="rect">
            <a:avLst/>
          </a:prstGeom>
          <a:solidFill>
            <a:srgbClr val="CCFFFF"/>
          </a:solidFill>
          <a:ln w="9525" algn="ctr">
            <a:solidFill>
              <a:srgbClr val="000080"/>
            </a:solidFill>
            <a:miter lim="800000"/>
            <a:headEnd/>
            <a:tailEnd/>
          </a:ln>
        </p:spPr>
        <p:txBody>
          <a:bodyPr wrap="squar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dirty="0" smtClean="0">
                <a:solidFill>
                  <a:srgbClr val="000000"/>
                </a:solidFill>
                <a:ea typeface="HGS創英角ｺﾞｼｯｸUB" pitchFamily="50" charset="-128"/>
              </a:rPr>
              <a:t>時価総額の</a:t>
            </a:r>
            <a:r>
              <a:rPr lang="ja-JP" altLang="en-US" sz="1800" dirty="0">
                <a:solidFill>
                  <a:srgbClr val="000000"/>
                </a:solidFill>
                <a:ea typeface="HGS創英角ｺﾞｼｯｸUB" pitchFamily="50" charset="-128"/>
              </a:rPr>
              <a:t>決定因子は、</a:t>
            </a:r>
          </a:p>
          <a:p>
            <a:pPr eaLnBrk="1" hangingPunct="1">
              <a:spcBef>
                <a:spcPct val="50000"/>
              </a:spcBef>
              <a:buFontTx/>
              <a:buNone/>
            </a:pPr>
            <a:r>
              <a:rPr lang="ja-JP" altLang="en-US" sz="1800" dirty="0" smtClean="0">
                <a:solidFill>
                  <a:srgbClr val="000000"/>
                </a:solidFill>
                <a:ea typeface="HGS創英角ｺﾞｼｯｸUB" pitchFamily="50" charset="-128"/>
              </a:rPr>
              <a:t>①残余（超過）利益（エクイティ・スプレッド</a:t>
            </a:r>
            <a:r>
              <a:rPr lang="en-US" altLang="ja-JP" sz="1800" dirty="0" smtClean="0">
                <a:solidFill>
                  <a:srgbClr val="000000"/>
                </a:solidFill>
                <a:ea typeface="HGS創英角ｺﾞｼｯｸUB" pitchFamily="50" charset="-128"/>
              </a:rPr>
              <a:t>×</a:t>
            </a:r>
            <a:r>
              <a:rPr lang="ja-JP" altLang="en-US" sz="1800" dirty="0" smtClean="0">
                <a:solidFill>
                  <a:srgbClr val="000000"/>
                </a:solidFill>
                <a:ea typeface="HGS創英角ｺﾞｼｯｸUB" pitchFamily="50" charset="-128"/>
              </a:rPr>
              <a:t>期首株主資本）</a:t>
            </a:r>
            <a:endParaRPr lang="ja-JP" altLang="en-US" sz="1800" dirty="0">
              <a:solidFill>
                <a:srgbClr val="000000"/>
              </a:solidFill>
              <a:ea typeface="HGS創英角ｺﾞｼｯｸUB" pitchFamily="50" charset="-128"/>
            </a:endParaRPr>
          </a:p>
          <a:p>
            <a:pPr eaLnBrk="1" hangingPunct="1">
              <a:spcBef>
                <a:spcPct val="50000"/>
              </a:spcBef>
              <a:buFontTx/>
              <a:buNone/>
            </a:pPr>
            <a:r>
              <a:rPr lang="ja-JP" altLang="en-US" sz="1800" dirty="0" smtClean="0">
                <a:solidFill>
                  <a:srgbClr val="000000"/>
                </a:solidFill>
                <a:ea typeface="HGS創英角ｺﾞｼｯｸUB" pitchFamily="50" charset="-128"/>
              </a:rPr>
              <a:t>②株主資本コスト</a:t>
            </a:r>
            <a:endParaRPr lang="ja-JP" altLang="en-US" sz="1800" dirty="0">
              <a:solidFill>
                <a:srgbClr val="000000"/>
              </a:solidFill>
              <a:ea typeface="HGS創英角ｺﾞｼｯｸUB" pitchFamily="50" charset="-128"/>
            </a:endParaRPr>
          </a:p>
          <a:p>
            <a:pPr eaLnBrk="1" hangingPunct="1">
              <a:spcBef>
                <a:spcPct val="50000"/>
              </a:spcBef>
              <a:buFontTx/>
              <a:buNone/>
            </a:pPr>
            <a:r>
              <a:rPr lang="ja-JP" altLang="en-US" sz="1800" dirty="0" smtClean="0">
                <a:solidFill>
                  <a:srgbClr val="000000"/>
                </a:solidFill>
                <a:ea typeface="HGS創英角ｺﾞｼｯｸUB" pitchFamily="50" charset="-128"/>
              </a:rPr>
              <a:t>③残余（超過）利益成長率</a:t>
            </a:r>
            <a:endParaRPr lang="ja-JP" altLang="en-US" sz="1800" dirty="0">
              <a:solidFill>
                <a:srgbClr val="000000"/>
              </a:solidFill>
              <a:ea typeface="HGS創英角ｺﾞｼｯｸUB" pitchFamily="50" charset="-128"/>
            </a:endParaRPr>
          </a:p>
        </p:txBody>
      </p:sp>
      <p:sp>
        <p:nvSpPr>
          <p:cNvPr id="15" name="テキスト ボックス 14"/>
          <p:cNvSpPr txBox="1"/>
          <p:nvPr/>
        </p:nvSpPr>
        <p:spPr>
          <a:xfrm>
            <a:off x="4840941" y="5813054"/>
            <a:ext cx="4114800" cy="276999"/>
          </a:xfrm>
          <a:prstGeom prst="rect">
            <a:avLst/>
          </a:prstGeom>
          <a:noFill/>
        </p:spPr>
        <p:txBody>
          <a:bodyPr wrap="square" rtlCol="0">
            <a:spAutoFit/>
          </a:bodyPr>
          <a:lstStyle/>
          <a:p>
            <a:pPr algn="r"/>
            <a:r>
              <a:rPr kumimoji="1" lang="en-US" altLang="ja-JP" sz="1200" dirty="0" smtClean="0">
                <a:latin typeface="Times New Roman" panose="02020603050405020304" pitchFamily="18" charset="0"/>
                <a:cs typeface="Times New Roman" panose="02020603050405020304" pitchFamily="18" charset="0"/>
              </a:rPr>
              <a:t>※</a:t>
            </a:r>
            <a:r>
              <a:rPr kumimoji="1" lang="ja-JP" altLang="en-US" sz="1200" dirty="0" smtClean="0">
                <a:latin typeface="Times New Roman" panose="02020603050405020304" pitchFamily="18" charset="0"/>
                <a:cs typeface="Times New Roman" panose="02020603050405020304" pitchFamily="18" charset="0"/>
              </a:rPr>
              <a:t>エクイティ・スプレッド＝</a:t>
            </a:r>
            <a:r>
              <a:rPr lang="en-US" altLang="ja-JP" sz="1200" dirty="0" smtClean="0">
                <a:latin typeface="Times New Roman" panose="02020603050405020304" pitchFamily="18" charset="0"/>
                <a:cs typeface="Times New Roman" panose="02020603050405020304" pitchFamily="18" charset="0"/>
              </a:rPr>
              <a:t>ROE-</a:t>
            </a:r>
            <a:r>
              <a:rPr lang="en-US" altLang="ja-JP" sz="1200" dirty="0" err="1" smtClean="0">
                <a:latin typeface="Times New Roman" panose="02020603050405020304" pitchFamily="18" charset="0"/>
                <a:cs typeface="Times New Roman" panose="02020603050405020304" pitchFamily="18" charset="0"/>
              </a:rPr>
              <a:t>r</a:t>
            </a:r>
            <a:r>
              <a:rPr lang="en-US" altLang="ja-JP" sz="1200" baseline="-25000" dirty="0" err="1" smtClean="0">
                <a:latin typeface="Times New Roman" panose="02020603050405020304" pitchFamily="18" charset="0"/>
                <a:cs typeface="Times New Roman" panose="02020603050405020304" pitchFamily="18" charset="0"/>
              </a:rPr>
              <a:t>E</a:t>
            </a:r>
            <a:endParaRPr kumimoji="1" lang="ja-JP" altLang="en-US" sz="1200" baseline="-25000" dirty="0">
              <a:latin typeface="Times New Roman" panose="02020603050405020304" pitchFamily="18" charset="0"/>
              <a:cs typeface="Times New Roman" panose="02020603050405020304" pitchFamily="18" charset="0"/>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4025393714"/>
              </p:ext>
            </p:extLst>
          </p:nvPr>
        </p:nvGraphicFramePr>
        <p:xfrm>
          <a:off x="439738" y="2335213"/>
          <a:ext cx="7721600" cy="914400"/>
        </p:xfrm>
        <a:graphic>
          <a:graphicData uri="http://schemas.openxmlformats.org/presentationml/2006/ole">
            <mc:AlternateContent xmlns:mc="http://schemas.openxmlformats.org/markup-compatibility/2006">
              <mc:Choice xmlns:v="urn:schemas-microsoft-com:vml" Requires="v">
                <p:oleObj spid="_x0000_s41012" name="数式" r:id="rId6" imgW="3860640" imgH="457200" progId="Equation.3">
                  <p:embed/>
                </p:oleObj>
              </mc:Choice>
              <mc:Fallback>
                <p:oleObj name="数式" r:id="rId6" imgW="3860640" imgH="457200" progId="Equation.3">
                  <p:embed/>
                  <p:pic>
                    <p:nvPicPr>
                      <p:cNvPr id="0" name="Object 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738" y="2335213"/>
                        <a:ext cx="7721600" cy="914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5326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latin typeface="Times New Roman" panose="02020603050405020304" pitchFamily="18" charset="0"/>
                <a:cs typeface="Times New Roman" panose="02020603050405020304" pitchFamily="18" charset="0"/>
              </a:rPr>
              <a:t>DCF</a:t>
            </a:r>
            <a:r>
              <a:rPr kumimoji="1" lang="ja-JP" altLang="en-US" sz="2400" dirty="0" smtClean="0">
                <a:latin typeface="Times New Roman" panose="02020603050405020304" pitchFamily="18" charset="0"/>
                <a:cs typeface="Times New Roman" panose="02020603050405020304" pitchFamily="18" charset="0"/>
              </a:rPr>
              <a:t>法の算出ステップ</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67</a:t>
            </a:fld>
            <a:endParaRPr lang="en-US" altLang="ja-JP" dirty="0">
              <a:solidFill>
                <a:srgbClr val="000000"/>
              </a:solidFill>
            </a:endParaRPr>
          </a:p>
        </p:txBody>
      </p:sp>
      <p:sp>
        <p:nvSpPr>
          <p:cNvPr id="3" name="正方形/長方形 2"/>
          <p:cNvSpPr/>
          <p:nvPr/>
        </p:nvSpPr>
        <p:spPr>
          <a:xfrm>
            <a:off x="380326" y="1015549"/>
            <a:ext cx="4046018" cy="995321"/>
          </a:xfrm>
          <a:prstGeom prst="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dirty="0" smtClean="0">
                <a:solidFill>
                  <a:schemeClr val="tx1"/>
                </a:solidFill>
              </a:rPr>
              <a:t>Step1</a:t>
            </a:r>
          </a:p>
          <a:p>
            <a:r>
              <a:rPr lang="ja-JP" altLang="en-US" dirty="0">
                <a:solidFill>
                  <a:schemeClr val="tx1"/>
                </a:solidFill>
              </a:rPr>
              <a:t>　</a:t>
            </a:r>
            <a:r>
              <a:rPr lang="ja-JP" altLang="en-US" dirty="0" smtClean="0">
                <a:solidFill>
                  <a:schemeClr val="tx1"/>
                </a:solidFill>
              </a:rPr>
              <a:t>過去の</a:t>
            </a:r>
            <a:r>
              <a:rPr lang="en-US" altLang="ja-JP" dirty="0" smtClean="0">
                <a:solidFill>
                  <a:schemeClr val="tx1"/>
                </a:solidFill>
              </a:rPr>
              <a:t>BS/PL/CF</a:t>
            </a:r>
            <a:r>
              <a:rPr lang="ja-JP" altLang="en-US" dirty="0" smtClean="0">
                <a:solidFill>
                  <a:schemeClr val="tx1"/>
                </a:solidFill>
              </a:rPr>
              <a:t>を組み替える。</a:t>
            </a:r>
            <a:endParaRPr lang="en-US" altLang="ja-JP" dirty="0" smtClean="0">
              <a:solidFill>
                <a:schemeClr val="tx1"/>
              </a:solidFill>
            </a:endParaRPr>
          </a:p>
          <a:p>
            <a:r>
              <a:rPr lang="ja-JP" altLang="en-US" sz="1200" dirty="0" smtClean="0">
                <a:solidFill>
                  <a:schemeClr val="tx1"/>
                </a:solidFill>
              </a:rPr>
              <a:t>（</a:t>
            </a:r>
            <a:r>
              <a:rPr lang="en-US" altLang="ja-JP" sz="1200" dirty="0" smtClean="0">
                <a:solidFill>
                  <a:schemeClr val="tx1"/>
                </a:solidFill>
              </a:rPr>
              <a:t>※</a:t>
            </a:r>
            <a:r>
              <a:rPr lang="ja-JP" altLang="en-US" sz="1200" dirty="0" smtClean="0">
                <a:solidFill>
                  <a:schemeClr val="tx1"/>
                </a:solidFill>
              </a:rPr>
              <a:t>事業用資産・非事業用資産の分離、</a:t>
            </a:r>
            <a:r>
              <a:rPr lang="en-US" altLang="ja-JP" sz="1200" dirty="0" smtClean="0">
                <a:solidFill>
                  <a:schemeClr val="tx1"/>
                </a:solidFill>
              </a:rPr>
              <a:t>NOPAT</a:t>
            </a:r>
            <a:r>
              <a:rPr lang="ja-JP" altLang="en-US" sz="1200" dirty="0">
                <a:solidFill>
                  <a:schemeClr val="tx1"/>
                </a:solidFill>
              </a:rPr>
              <a:t>・投下</a:t>
            </a:r>
            <a:r>
              <a:rPr lang="ja-JP" altLang="en-US" sz="1200" dirty="0" smtClean="0">
                <a:solidFill>
                  <a:schemeClr val="tx1"/>
                </a:solidFill>
              </a:rPr>
              <a:t>資本の算出など）</a:t>
            </a:r>
            <a:endParaRPr lang="en-US" altLang="ja-JP" sz="1200" dirty="0" smtClean="0">
              <a:solidFill>
                <a:schemeClr val="tx1"/>
              </a:solidFill>
            </a:endParaRPr>
          </a:p>
        </p:txBody>
      </p:sp>
      <p:sp>
        <p:nvSpPr>
          <p:cNvPr id="6" name="正方形/長方形 5"/>
          <p:cNvSpPr/>
          <p:nvPr/>
        </p:nvSpPr>
        <p:spPr>
          <a:xfrm>
            <a:off x="380326" y="2163270"/>
            <a:ext cx="4046018" cy="995321"/>
          </a:xfrm>
          <a:prstGeom prst="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dirty="0" smtClean="0">
                <a:solidFill>
                  <a:schemeClr val="tx1"/>
                </a:solidFill>
              </a:rPr>
              <a:t>Step2</a:t>
            </a:r>
          </a:p>
          <a:p>
            <a:r>
              <a:rPr lang="ja-JP" altLang="en-US" dirty="0">
                <a:solidFill>
                  <a:schemeClr val="tx1"/>
                </a:solidFill>
              </a:rPr>
              <a:t>　</a:t>
            </a:r>
            <a:r>
              <a:rPr lang="ja-JP" altLang="en-US" dirty="0" smtClean="0">
                <a:solidFill>
                  <a:schemeClr val="tx1"/>
                </a:solidFill>
              </a:rPr>
              <a:t>予測</a:t>
            </a:r>
            <a:r>
              <a:rPr lang="ja-JP" altLang="en-US" dirty="0">
                <a:solidFill>
                  <a:schemeClr val="tx1"/>
                </a:solidFill>
              </a:rPr>
              <a:t>財務</a:t>
            </a:r>
            <a:r>
              <a:rPr lang="ja-JP" altLang="en-US" dirty="0" smtClean="0">
                <a:solidFill>
                  <a:schemeClr val="tx1"/>
                </a:solidFill>
              </a:rPr>
              <a:t>諸表を作成する。</a:t>
            </a:r>
            <a:endParaRPr lang="en-US" altLang="ja-JP" dirty="0" smtClean="0">
              <a:solidFill>
                <a:schemeClr val="tx1"/>
              </a:solidFill>
            </a:endParaRPr>
          </a:p>
          <a:p>
            <a:r>
              <a:rPr lang="ja-JP" altLang="en-US" sz="1200" dirty="0" smtClean="0">
                <a:solidFill>
                  <a:schemeClr val="tx1"/>
                </a:solidFill>
              </a:rPr>
              <a:t>（</a:t>
            </a:r>
            <a:r>
              <a:rPr lang="en-US" altLang="ja-JP" sz="1200" dirty="0" smtClean="0">
                <a:solidFill>
                  <a:schemeClr val="tx1"/>
                </a:solidFill>
              </a:rPr>
              <a:t>※</a:t>
            </a:r>
            <a:r>
              <a:rPr lang="ja-JP" altLang="en-US" sz="1200" dirty="0" smtClean="0">
                <a:solidFill>
                  <a:schemeClr val="tx1"/>
                </a:solidFill>
              </a:rPr>
              <a:t>経営計画や成長率の設定、</a:t>
            </a:r>
            <a:r>
              <a:rPr lang="ja-JP" altLang="en-US" sz="1200" dirty="0">
                <a:solidFill>
                  <a:schemeClr val="tx1"/>
                </a:solidFill>
              </a:rPr>
              <a:t>運転</a:t>
            </a:r>
            <a:r>
              <a:rPr lang="ja-JP" altLang="en-US" sz="1200" dirty="0" smtClean="0">
                <a:solidFill>
                  <a:schemeClr val="tx1"/>
                </a:solidFill>
              </a:rPr>
              <a:t>資本や資本的支出、資金調達の想定などを組み込む）</a:t>
            </a:r>
            <a:endParaRPr lang="en-US" altLang="ja-JP" sz="1200" dirty="0" smtClean="0">
              <a:solidFill>
                <a:schemeClr val="tx1"/>
              </a:solidFill>
            </a:endParaRPr>
          </a:p>
        </p:txBody>
      </p:sp>
      <p:sp>
        <p:nvSpPr>
          <p:cNvPr id="7" name="正方形/長方形 6"/>
          <p:cNvSpPr/>
          <p:nvPr/>
        </p:nvSpPr>
        <p:spPr>
          <a:xfrm>
            <a:off x="380326" y="3284019"/>
            <a:ext cx="4046018" cy="995321"/>
          </a:xfrm>
          <a:prstGeom prst="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dirty="0" smtClean="0">
                <a:solidFill>
                  <a:schemeClr val="tx1"/>
                </a:solidFill>
              </a:rPr>
              <a:t>Step3</a:t>
            </a:r>
          </a:p>
          <a:p>
            <a:r>
              <a:rPr lang="ja-JP" altLang="en-US" dirty="0">
                <a:solidFill>
                  <a:schemeClr val="tx1"/>
                </a:solidFill>
              </a:rPr>
              <a:t>　</a:t>
            </a:r>
            <a:r>
              <a:rPr lang="ja-JP" altLang="en-US" dirty="0" smtClean="0">
                <a:solidFill>
                  <a:schemeClr val="tx1"/>
                </a:solidFill>
              </a:rPr>
              <a:t>資本コストを測定する。</a:t>
            </a:r>
            <a:endParaRPr lang="en-US" altLang="ja-JP" dirty="0" smtClean="0">
              <a:solidFill>
                <a:schemeClr val="tx1"/>
              </a:solidFill>
            </a:endParaRPr>
          </a:p>
          <a:p>
            <a:r>
              <a:rPr lang="ja-JP" altLang="en-US" sz="1200" dirty="0" smtClean="0">
                <a:solidFill>
                  <a:schemeClr val="tx1"/>
                </a:solidFill>
              </a:rPr>
              <a:t>（</a:t>
            </a:r>
            <a:r>
              <a:rPr lang="en-US" altLang="ja-JP" sz="1200" dirty="0" smtClean="0">
                <a:solidFill>
                  <a:schemeClr val="tx1"/>
                </a:solidFill>
              </a:rPr>
              <a:t>※</a:t>
            </a:r>
            <a:r>
              <a:rPr lang="ja-JP" altLang="en-US" sz="1200" dirty="0" smtClean="0">
                <a:solidFill>
                  <a:schemeClr val="tx1"/>
                </a:solidFill>
              </a:rPr>
              <a:t>有利子負債コスト（実績値や脚注等を活用）、株主資本コストの測定（無リスク利子率、市場プレミアム、</a:t>
            </a:r>
            <a:r>
              <a:rPr lang="en-US" altLang="ja-JP" sz="1200" dirty="0" smtClean="0">
                <a:solidFill>
                  <a:schemeClr val="tx1"/>
                </a:solidFill>
              </a:rPr>
              <a:t>β</a:t>
            </a:r>
            <a:r>
              <a:rPr lang="ja-JP" altLang="en-US" sz="1200" dirty="0" smtClean="0">
                <a:solidFill>
                  <a:schemeClr val="tx1"/>
                </a:solidFill>
              </a:rPr>
              <a:t>）</a:t>
            </a:r>
            <a:endParaRPr lang="en-US" altLang="ja-JP" sz="1200" dirty="0" smtClean="0">
              <a:solidFill>
                <a:schemeClr val="tx1"/>
              </a:solidFill>
            </a:endParaRPr>
          </a:p>
        </p:txBody>
      </p:sp>
      <p:sp>
        <p:nvSpPr>
          <p:cNvPr id="8" name="正方形/長方形 7"/>
          <p:cNvSpPr/>
          <p:nvPr/>
        </p:nvSpPr>
        <p:spPr>
          <a:xfrm>
            <a:off x="380326" y="4437136"/>
            <a:ext cx="4046018" cy="995321"/>
          </a:xfrm>
          <a:prstGeom prst="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dirty="0" smtClean="0">
                <a:solidFill>
                  <a:schemeClr val="tx1"/>
                </a:solidFill>
              </a:rPr>
              <a:t>Step4</a:t>
            </a:r>
          </a:p>
          <a:p>
            <a:r>
              <a:rPr lang="ja-JP" altLang="en-US" dirty="0">
                <a:solidFill>
                  <a:schemeClr val="tx1"/>
                </a:solidFill>
              </a:rPr>
              <a:t>　企業</a:t>
            </a:r>
            <a:r>
              <a:rPr lang="ja-JP" altLang="en-US" dirty="0" smtClean="0">
                <a:solidFill>
                  <a:schemeClr val="tx1"/>
                </a:solidFill>
              </a:rPr>
              <a:t>価値を評価する。</a:t>
            </a:r>
            <a:endParaRPr lang="en-US" altLang="ja-JP" dirty="0" smtClean="0">
              <a:solidFill>
                <a:schemeClr val="tx1"/>
              </a:solidFill>
            </a:endParaRPr>
          </a:p>
          <a:p>
            <a:r>
              <a:rPr lang="ja-JP" altLang="en-US" sz="1200" dirty="0" smtClean="0">
                <a:solidFill>
                  <a:schemeClr val="tx1"/>
                </a:solidFill>
              </a:rPr>
              <a:t>（</a:t>
            </a:r>
            <a:r>
              <a:rPr lang="en-US" altLang="ja-JP" sz="1200" dirty="0" smtClean="0">
                <a:solidFill>
                  <a:schemeClr val="tx1"/>
                </a:solidFill>
              </a:rPr>
              <a:t>※</a:t>
            </a:r>
            <a:r>
              <a:rPr lang="ja-JP" altLang="en-US" sz="1200" dirty="0" smtClean="0">
                <a:solidFill>
                  <a:schemeClr val="tx1"/>
                </a:solidFill>
              </a:rPr>
              <a:t>非事業用資産、有利子負債の控除など）</a:t>
            </a:r>
            <a:endParaRPr lang="en-US" altLang="ja-JP" sz="1200" dirty="0" smtClean="0">
              <a:solidFill>
                <a:schemeClr val="tx1"/>
              </a:solidFill>
            </a:endParaRPr>
          </a:p>
        </p:txBody>
      </p:sp>
      <p:sp>
        <p:nvSpPr>
          <p:cNvPr id="9" name="正方形/長方形 8"/>
          <p:cNvSpPr/>
          <p:nvPr/>
        </p:nvSpPr>
        <p:spPr>
          <a:xfrm>
            <a:off x="380326" y="5557885"/>
            <a:ext cx="4046018" cy="995321"/>
          </a:xfrm>
          <a:prstGeom prst="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dirty="0" smtClean="0">
                <a:solidFill>
                  <a:schemeClr val="tx1"/>
                </a:solidFill>
              </a:rPr>
              <a:t>Step5</a:t>
            </a:r>
          </a:p>
          <a:p>
            <a:r>
              <a:rPr lang="ja-JP" altLang="en-US" dirty="0">
                <a:solidFill>
                  <a:schemeClr val="tx1"/>
                </a:solidFill>
              </a:rPr>
              <a:t>　</a:t>
            </a:r>
            <a:r>
              <a:rPr lang="ja-JP" altLang="en-US" dirty="0" smtClean="0">
                <a:solidFill>
                  <a:schemeClr val="tx1"/>
                </a:solidFill>
              </a:rPr>
              <a:t>価値評価額を検証する。</a:t>
            </a:r>
            <a:endParaRPr lang="en-US" altLang="ja-JP" dirty="0" smtClean="0">
              <a:solidFill>
                <a:schemeClr val="tx1"/>
              </a:solidFill>
            </a:endParaRPr>
          </a:p>
          <a:p>
            <a:r>
              <a:rPr lang="ja-JP" altLang="en-US" sz="1200" dirty="0" smtClean="0">
                <a:solidFill>
                  <a:schemeClr val="tx1"/>
                </a:solidFill>
              </a:rPr>
              <a:t>（</a:t>
            </a:r>
            <a:r>
              <a:rPr lang="en-US" altLang="ja-JP" sz="1200" dirty="0" smtClean="0">
                <a:solidFill>
                  <a:schemeClr val="tx1"/>
                </a:solidFill>
              </a:rPr>
              <a:t>※</a:t>
            </a:r>
            <a:r>
              <a:rPr lang="ja-JP" altLang="en-US" sz="1200" dirty="0" smtClean="0">
                <a:solidFill>
                  <a:schemeClr val="tx1"/>
                </a:solidFill>
              </a:rPr>
              <a:t>諸前提による価値評価の差異、倍数法など他の手法を活用した金額との差異の原因分析など）</a:t>
            </a:r>
            <a:endParaRPr lang="en-US" altLang="ja-JP" sz="1200" dirty="0" smtClean="0">
              <a:solidFill>
                <a:schemeClr val="tx1"/>
              </a:solidFill>
            </a:endParaRPr>
          </a:p>
        </p:txBody>
      </p:sp>
      <p:sp>
        <p:nvSpPr>
          <p:cNvPr id="4" name="右矢印 3"/>
          <p:cNvSpPr/>
          <p:nvPr/>
        </p:nvSpPr>
        <p:spPr>
          <a:xfrm>
            <a:off x="4507265" y="1310910"/>
            <a:ext cx="469338" cy="412694"/>
          </a:xfrm>
          <a:prstGeom prst="rightArrow">
            <a:avLst/>
          </a:prstGeom>
          <a:gradFill>
            <a:gsLst>
              <a:gs pos="0">
                <a:schemeClr val="bg1">
                  <a:lumMod val="50000"/>
                </a:schemeClr>
              </a:gs>
              <a:gs pos="50000">
                <a:schemeClr val="bg1"/>
              </a:gs>
              <a:gs pos="100000">
                <a:schemeClr val="bg1">
                  <a:lumMod val="50000"/>
                </a:schemeClr>
              </a:gs>
            </a:gsLst>
            <a:lin ang="5400000" scaled="0"/>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097981" y="1015548"/>
            <a:ext cx="3758151" cy="9953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ü"/>
            </a:pPr>
            <a:r>
              <a:rPr lang="ja-JP" altLang="en-US" sz="1200" dirty="0" smtClean="0">
                <a:solidFill>
                  <a:schemeClr val="tx1"/>
                </a:solidFill>
              </a:rPr>
              <a:t>事業用資産と非事業用資産の分離。</a:t>
            </a:r>
            <a:endParaRPr lang="en-US" altLang="ja-JP" sz="1200" dirty="0" smtClean="0">
              <a:solidFill>
                <a:schemeClr val="tx1"/>
              </a:solidFill>
            </a:endParaRPr>
          </a:p>
          <a:p>
            <a:pPr marL="171450" indent="-171450">
              <a:buFont typeface="Wingdings" panose="05000000000000000000" pitchFamily="2" charset="2"/>
              <a:buChar char="ü"/>
            </a:pPr>
            <a:r>
              <a:rPr lang="ja-JP" altLang="en-US" sz="1200" dirty="0" smtClean="0">
                <a:solidFill>
                  <a:schemeClr val="tx1"/>
                </a:solidFill>
              </a:rPr>
              <a:t>非有利子純債務を資本から控除し、投下資本算出。</a:t>
            </a:r>
            <a:endParaRPr lang="en-US" altLang="ja-JP" sz="1200" dirty="0" smtClean="0">
              <a:solidFill>
                <a:schemeClr val="tx1"/>
              </a:solidFill>
            </a:endParaRPr>
          </a:p>
          <a:p>
            <a:pPr marL="171450" indent="-171450">
              <a:buFont typeface="Wingdings" panose="05000000000000000000" pitchFamily="2" charset="2"/>
              <a:buChar char="ü"/>
            </a:pPr>
            <a:r>
              <a:rPr lang="ja-JP" altLang="en-US" sz="1200" dirty="0" smtClean="0">
                <a:solidFill>
                  <a:schemeClr val="tx1"/>
                </a:solidFill>
              </a:rPr>
              <a:t>事業用資産や投下資本と</a:t>
            </a:r>
            <a:r>
              <a:rPr lang="en-US" altLang="ja-JP" sz="1200" dirty="0" smtClean="0">
                <a:solidFill>
                  <a:schemeClr val="tx1"/>
                </a:solidFill>
              </a:rPr>
              <a:t>NOPAT</a:t>
            </a:r>
            <a:r>
              <a:rPr lang="ja-JP" altLang="en-US" sz="1200" dirty="0" smtClean="0">
                <a:solidFill>
                  <a:schemeClr val="tx1"/>
                </a:solidFill>
              </a:rPr>
              <a:t>を対応させる。</a:t>
            </a:r>
            <a:endParaRPr lang="en-US" altLang="ja-JP" sz="1200" dirty="0" smtClean="0">
              <a:solidFill>
                <a:schemeClr val="tx1"/>
              </a:solidFill>
            </a:endParaRPr>
          </a:p>
          <a:p>
            <a:pPr marL="171450" indent="-171450">
              <a:buFont typeface="Wingdings" panose="05000000000000000000" pitchFamily="2" charset="2"/>
              <a:buChar char="ü"/>
            </a:pPr>
            <a:r>
              <a:rPr lang="en-US" altLang="ja-JP" sz="1200" dirty="0" smtClean="0">
                <a:solidFill>
                  <a:schemeClr val="tx1"/>
                </a:solidFill>
              </a:rPr>
              <a:t>NOPAT</a:t>
            </a:r>
            <a:r>
              <a:rPr lang="ja-JP" altLang="en-US" sz="1200" dirty="0" smtClean="0">
                <a:solidFill>
                  <a:schemeClr val="tx1"/>
                </a:solidFill>
              </a:rPr>
              <a:t>に償却費を加え、正味運転資本投資、資本的支出を控除し、</a:t>
            </a:r>
            <a:r>
              <a:rPr lang="en-US" altLang="ja-JP" sz="1200" dirty="0" smtClean="0">
                <a:solidFill>
                  <a:schemeClr val="tx1"/>
                </a:solidFill>
              </a:rPr>
              <a:t>FCF</a:t>
            </a:r>
            <a:r>
              <a:rPr lang="ja-JP" altLang="en-US" sz="1200" dirty="0" err="1" smtClean="0">
                <a:solidFill>
                  <a:schemeClr val="tx1"/>
                </a:solidFill>
              </a:rPr>
              <a:t>を算</a:t>
            </a:r>
            <a:r>
              <a:rPr lang="ja-JP" altLang="en-US" sz="1200" dirty="0" smtClean="0">
                <a:solidFill>
                  <a:schemeClr val="tx1"/>
                </a:solidFill>
              </a:rPr>
              <a:t>出。</a:t>
            </a:r>
            <a:endParaRPr lang="en-US" altLang="ja-JP" sz="1200" dirty="0" smtClean="0">
              <a:solidFill>
                <a:schemeClr val="tx1"/>
              </a:solidFill>
            </a:endParaRPr>
          </a:p>
          <a:p>
            <a:pPr marL="171450" indent="-171450">
              <a:buFont typeface="Wingdings" panose="05000000000000000000" pitchFamily="2" charset="2"/>
              <a:buChar char="ü"/>
            </a:pPr>
            <a:endParaRPr lang="en-US" altLang="ja-JP" sz="1200" dirty="0" smtClean="0">
              <a:solidFill>
                <a:schemeClr val="tx1"/>
              </a:solidFill>
            </a:endParaRPr>
          </a:p>
        </p:txBody>
      </p:sp>
      <p:sp>
        <p:nvSpPr>
          <p:cNvPr id="11" name="右矢印 10"/>
          <p:cNvSpPr/>
          <p:nvPr/>
        </p:nvSpPr>
        <p:spPr>
          <a:xfrm>
            <a:off x="4507265" y="2453236"/>
            <a:ext cx="469338" cy="412694"/>
          </a:xfrm>
          <a:prstGeom prst="rightArrow">
            <a:avLst/>
          </a:prstGeom>
          <a:gradFill>
            <a:gsLst>
              <a:gs pos="0">
                <a:schemeClr val="bg1">
                  <a:lumMod val="50000"/>
                </a:schemeClr>
              </a:gs>
              <a:gs pos="50000">
                <a:schemeClr val="bg1"/>
              </a:gs>
              <a:gs pos="100000">
                <a:schemeClr val="bg1">
                  <a:lumMod val="50000"/>
                </a:schemeClr>
              </a:gs>
            </a:gsLst>
            <a:lin ang="5400000" scaled="0"/>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97981" y="2157874"/>
            <a:ext cx="3758151" cy="9953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ü"/>
            </a:pPr>
            <a:r>
              <a:rPr lang="ja-JP" altLang="en-US" sz="1200" dirty="0" smtClean="0">
                <a:solidFill>
                  <a:schemeClr val="tx1"/>
                </a:solidFill>
              </a:rPr>
              <a:t>経営計画や目標に照らして売上シナリオ、</a:t>
            </a:r>
            <a:r>
              <a:rPr lang="en-US" altLang="ja-JP" sz="1200" dirty="0" smtClean="0">
                <a:solidFill>
                  <a:schemeClr val="tx1"/>
                </a:solidFill>
              </a:rPr>
              <a:t>ROIC</a:t>
            </a:r>
            <a:r>
              <a:rPr lang="ja-JP" altLang="en-US" sz="1200" dirty="0" smtClean="0">
                <a:solidFill>
                  <a:schemeClr val="tx1"/>
                </a:solidFill>
              </a:rPr>
              <a:t>シナリオを構築。</a:t>
            </a:r>
            <a:endParaRPr lang="en-US" altLang="ja-JP" sz="1200" dirty="0" smtClean="0">
              <a:solidFill>
                <a:schemeClr val="tx1"/>
              </a:solidFill>
            </a:endParaRPr>
          </a:p>
          <a:p>
            <a:pPr marL="171450" indent="-171450">
              <a:buFont typeface="Wingdings" panose="05000000000000000000" pitchFamily="2" charset="2"/>
              <a:buChar char="ü"/>
            </a:pPr>
            <a:r>
              <a:rPr lang="ja-JP" altLang="en-US" sz="1200" dirty="0" smtClean="0">
                <a:solidFill>
                  <a:schemeClr val="tx1"/>
                </a:solidFill>
              </a:rPr>
              <a:t>過去業績分析に基づきバリュードライバーを特定。将来シナリオ作成に反映。特に運転資本、資本的支出、資金調達シナリオを意識。</a:t>
            </a:r>
            <a:endParaRPr lang="en-US" altLang="ja-JP" sz="1200" dirty="0" smtClean="0">
              <a:solidFill>
                <a:schemeClr val="tx1"/>
              </a:solidFill>
            </a:endParaRPr>
          </a:p>
          <a:p>
            <a:pPr marL="171450" indent="-171450">
              <a:buFont typeface="Wingdings" panose="05000000000000000000" pitchFamily="2" charset="2"/>
              <a:buChar char="ü"/>
            </a:pPr>
            <a:endParaRPr lang="en-US" altLang="ja-JP" sz="1200" dirty="0" smtClean="0">
              <a:solidFill>
                <a:schemeClr val="tx1"/>
              </a:solidFill>
            </a:endParaRPr>
          </a:p>
        </p:txBody>
      </p:sp>
      <p:sp>
        <p:nvSpPr>
          <p:cNvPr id="13" name="右矢印 12"/>
          <p:cNvSpPr/>
          <p:nvPr/>
        </p:nvSpPr>
        <p:spPr>
          <a:xfrm>
            <a:off x="4507265" y="3579380"/>
            <a:ext cx="469338" cy="412694"/>
          </a:xfrm>
          <a:prstGeom prst="rightArrow">
            <a:avLst/>
          </a:prstGeom>
          <a:gradFill>
            <a:gsLst>
              <a:gs pos="0">
                <a:schemeClr val="bg1">
                  <a:lumMod val="50000"/>
                </a:schemeClr>
              </a:gs>
              <a:gs pos="50000">
                <a:schemeClr val="bg1"/>
              </a:gs>
              <a:gs pos="100000">
                <a:schemeClr val="bg1">
                  <a:lumMod val="50000"/>
                </a:schemeClr>
              </a:gs>
            </a:gsLst>
            <a:lin ang="5400000" scaled="0"/>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097981" y="3284018"/>
            <a:ext cx="3758151" cy="9953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ü"/>
            </a:pPr>
            <a:r>
              <a:rPr lang="ja-JP" altLang="en-US" sz="1200" dirty="0" smtClean="0">
                <a:solidFill>
                  <a:schemeClr val="tx1"/>
                </a:solidFill>
              </a:rPr>
              <a:t>有利子負債利子率</a:t>
            </a:r>
            <a:endParaRPr lang="en-US" altLang="ja-JP" sz="1200" dirty="0" smtClean="0">
              <a:solidFill>
                <a:schemeClr val="tx1"/>
              </a:solidFill>
            </a:endParaRPr>
          </a:p>
          <a:p>
            <a:pPr marL="171450" indent="-171450">
              <a:buFont typeface="Wingdings" panose="05000000000000000000" pitchFamily="2" charset="2"/>
              <a:buChar char="ü"/>
            </a:pPr>
            <a:r>
              <a:rPr lang="ja-JP" altLang="en-US" sz="1200" dirty="0" smtClean="0">
                <a:solidFill>
                  <a:schemeClr val="tx1"/>
                </a:solidFill>
              </a:rPr>
              <a:t>市場</a:t>
            </a:r>
            <a:r>
              <a:rPr lang="en-US" altLang="ja-JP" sz="1200" dirty="0" smtClean="0">
                <a:solidFill>
                  <a:schemeClr val="tx1"/>
                </a:solidFill>
              </a:rPr>
              <a:t>β</a:t>
            </a:r>
            <a:r>
              <a:rPr lang="ja-JP" altLang="en-US" sz="1200" dirty="0" smtClean="0">
                <a:solidFill>
                  <a:schemeClr val="tx1"/>
                </a:solidFill>
              </a:rPr>
              <a:t>（</a:t>
            </a:r>
            <a:r>
              <a:rPr lang="en-US" altLang="ja-JP" sz="1200" dirty="0" smtClean="0">
                <a:solidFill>
                  <a:schemeClr val="tx1"/>
                </a:solidFill>
              </a:rPr>
              <a:t>Bloomberg</a:t>
            </a:r>
            <a:r>
              <a:rPr lang="ja-JP" altLang="en-US" sz="1200" dirty="0" err="1" smtClean="0">
                <a:solidFill>
                  <a:schemeClr val="tx1"/>
                </a:solidFill>
              </a:rPr>
              <a:t>、</a:t>
            </a:r>
            <a:r>
              <a:rPr lang="en-US" altLang="ja-JP" sz="1200" dirty="0" smtClean="0">
                <a:solidFill>
                  <a:schemeClr val="tx1"/>
                </a:solidFill>
              </a:rPr>
              <a:t>Barra</a:t>
            </a:r>
            <a:r>
              <a:rPr lang="ja-JP" altLang="en-US" sz="1200" dirty="0" err="1" smtClean="0">
                <a:solidFill>
                  <a:schemeClr val="tx1"/>
                </a:solidFill>
              </a:rPr>
              <a:t>、</a:t>
            </a:r>
            <a:r>
              <a:rPr lang="ja-JP" altLang="en-US" sz="1200" dirty="0" smtClean="0">
                <a:solidFill>
                  <a:schemeClr val="tx1"/>
                </a:solidFill>
              </a:rPr>
              <a:t>修正）</a:t>
            </a:r>
            <a:endParaRPr lang="en-US" altLang="ja-JP" sz="1200" dirty="0" smtClean="0">
              <a:solidFill>
                <a:schemeClr val="tx1"/>
              </a:solidFill>
            </a:endParaRPr>
          </a:p>
          <a:p>
            <a:pPr marL="171450" indent="-171450">
              <a:buFont typeface="Wingdings" panose="05000000000000000000" pitchFamily="2" charset="2"/>
              <a:buChar char="ü"/>
            </a:pPr>
            <a:r>
              <a:rPr lang="ja-JP" altLang="en-US" sz="1200" dirty="0" smtClean="0">
                <a:solidFill>
                  <a:schemeClr val="tx1"/>
                </a:solidFill>
              </a:rPr>
              <a:t>市場リスクプレミアム</a:t>
            </a:r>
            <a:endParaRPr lang="en-US" altLang="ja-JP" sz="1200" dirty="0" smtClean="0">
              <a:solidFill>
                <a:schemeClr val="tx1"/>
              </a:solidFill>
            </a:endParaRPr>
          </a:p>
          <a:p>
            <a:pPr marL="171450" indent="-171450">
              <a:buFont typeface="Wingdings" panose="05000000000000000000" pitchFamily="2" charset="2"/>
              <a:buChar char="ü"/>
            </a:pPr>
            <a:r>
              <a:rPr lang="ja-JP" altLang="en-US" sz="1200" dirty="0" smtClean="0">
                <a:solidFill>
                  <a:schemeClr val="tx1"/>
                </a:solidFill>
              </a:rPr>
              <a:t>無リスク</a:t>
            </a:r>
            <a:r>
              <a:rPr lang="ja-JP" altLang="en-US" sz="1200" dirty="0">
                <a:solidFill>
                  <a:schemeClr val="tx1"/>
                </a:solidFill>
              </a:rPr>
              <a:t>利子率</a:t>
            </a:r>
            <a:endParaRPr lang="en-US" altLang="ja-JP" sz="1200" dirty="0" smtClean="0">
              <a:solidFill>
                <a:schemeClr val="tx1"/>
              </a:solidFill>
            </a:endParaRPr>
          </a:p>
          <a:p>
            <a:pPr marL="171450" indent="-171450">
              <a:buFont typeface="Wingdings" panose="05000000000000000000" pitchFamily="2" charset="2"/>
              <a:buChar char="ü"/>
            </a:pPr>
            <a:endParaRPr lang="en-US" altLang="ja-JP" sz="1200" dirty="0" smtClean="0">
              <a:solidFill>
                <a:schemeClr val="tx1"/>
              </a:solidFill>
            </a:endParaRPr>
          </a:p>
        </p:txBody>
      </p:sp>
      <p:sp>
        <p:nvSpPr>
          <p:cNvPr id="15" name="右矢印 14"/>
          <p:cNvSpPr/>
          <p:nvPr/>
        </p:nvSpPr>
        <p:spPr>
          <a:xfrm>
            <a:off x="4507265" y="4724405"/>
            <a:ext cx="469338" cy="412694"/>
          </a:xfrm>
          <a:prstGeom prst="rightArrow">
            <a:avLst/>
          </a:prstGeom>
          <a:gradFill>
            <a:gsLst>
              <a:gs pos="0">
                <a:schemeClr val="bg1">
                  <a:lumMod val="50000"/>
                </a:schemeClr>
              </a:gs>
              <a:gs pos="50000">
                <a:schemeClr val="bg1"/>
              </a:gs>
              <a:gs pos="100000">
                <a:schemeClr val="bg1">
                  <a:lumMod val="50000"/>
                </a:schemeClr>
              </a:gs>
            </a:gsLst>
            <a:lin ang="5400000" scaled="0"/>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097981" y="4429043"/>
            <a:ext cx="3758151" cy="9953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ü"/>
            </a:pPr>
            <a:r>
              <a:rPr lang="ja-JP" altLang="en-US" sz="1200" dirty="0" smtClean="0">
                <a:solidFill>
                  <a:schemeClr val="tx1"/>
                </a:solidFill>
              </a:rPr>
              <a:t>事業価値に非事業用資産を加えて、企業価値（</a:t>
            </a:r>
            <a:r>
              <a:rPr lang="en-US" altLang="ja-JP" sz="1200" dirty="0" smtClean="0">
                <a:solidFill>
                  <a:schemeClr val="tx1"/>
                </a:solidFill>
              </a:rPr>
              <a:t>Enterprise Value</a:t>
            </a:r>
            <a:r>
              <a:rPr lang="ja-JP" altLang="en-US" sz="1200" dirty="0" smtClean="0">
                <a:solidFill>
                  <a:schemeClr val="tx1"/>
                </a:solidFill>
              </a:rPr>
              <a:t>）を算出。</a:t>
            </a:r>
            <a:endParaRPr lang="en-US" altLang="ja-JP" sz="1200" dirty="0" smtClean="0">
              <a:solidFill>
                <a:schemeClr val="tx1"/>
              </a:solidFill>
            </a:endParaRPr>
          </a:p>
          <a:p>
            <a:pPr marL="171450" indent="-171450">
              <a:buFont typeface="Wingdings" panose="05000000000000000000" pitchFamily="2" charset="2"/>
              <a:buChar char="ü"/>
            </a:pPr>
            <a:r>
              <a:rPr lang="ja-JP" altLang="en-US" sz="1200" dirty="0">
                <a:solidFill>
                  <a:schemeClr val="tx1"/>
                </a:solidFill>
              </a:rPr>
              <a:t>企業</a:t>
            </a:r>
            <a:r>
              <a:rPr lang="ja-JP" altLang="en-US" sz="1200" dirty="0" smtClean="0">
                <a:solidFill>
                  <a:schemeClr val="tx1"/>
                </a:solidFill>
              </a:rPr>
              <a:t>価値から有利子負債を控除し、株主価値を算出。</a:t>
            </a:r>
            <a:endParaRPr lang="en-US" altLang="ja-JP" sz="1200" dirty="0" smtClean="0">
              <a:solidFill>
                <a:schemeClr val="tx1"/>
              </a:solidFill>
            </a:endParaRPr>
          </a:p>
          <a:p>
            <a:pPr marL="171450" indent="-171450">
              <a:buFont typeface="Wingdings" panose="05000000000000000000" pitchFamily="2" charset="2"/>
              <a:buChar char="ü"/>
            </a:pPr>
            <a:r>
              <a:rPr lang="ja-JP" altLang="en-US" sz="1200" dirty="0">
                <a:solidFill>
                  <a:schemeClr val="tx1"/>
                </a:solidFill>
              </a:rPr>
              <a:t>株主</a:t>
            </a:r>
            <a:r>
              <a:rPr lang="ja-JP" altLang="en-US" sz="1200" dirty="0" smtClean="0">
                <a:solidFill>
                  <a:schemeClr val="tx1"/>
                </a:solidFill>
              </a:rPr>
              <a:t>価値を発行済み株式でわり、理論価値を算出。</a:t>
            </a:r>
            <a:endParaRPr lang="en-US" altLang="ja-JP" sz="1200" dirty="0" smtClean="0">
              <a:solidFill>
                <a:schemeClr val="tx1"/>
              </a:solidFill>
            </a:endParaRPr>
          </a:p>
          <a:p>
            <a:pPr marL="171450" indent="-171450">
              <a:buFont typeface="Wingdings" panose="05000000000000000000" pitchFamily="2" charset="2"/>
              <a:buChar char="ü"/>
            </a:pPr>
            <a:endParaRPr lang="en-US" altLang="ja-JP" sz="1200" dirty="0" smtClean="0">
              <a:solidFill>
                <a:schemeClr val="tx1"/>
              </a:solidFill>
            </a:endParaRPr>
          </a:p>
        </p:txBody>
      </p:sp>
      <p:sp>
        <p:nvSpPr>
          <p:cNvPr id="17" name="右矢印 16"/>
          <p:cNvSpPr/>
          <p:nvPr/>
        </p:nvSpPr>
        <p:spPr>
          <a:xfrm>
            <a:off x="4507265" y="5853246"/>
            <a:ext cx="469338" cy="412694"/>
          </a:xfrm>
          <a:prstGeom prst="rightArrow">
            <a:avLst/>
          </a:prstGeom>
          <a:gradFill>
            <a:gsLst>
              <a:gs pos="0">
                <a:schemeClr val="bg1">
                  <a:lumMod val="50000"/>
                </a:schemeClr>
              </a:gs>
              <a:gs pos="50000">
                <a:schemeClr val="bg1"/>
              </a:gs>
              <a:gs pos="100000">
                <a:schemeClr val="bg1">
                  <a:lumMod val="50000"/>
                </a:schemeClr>
              </a:gs>
            </a:gsLst>
            <a:lin ang="5400000" scaled="0"/>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097981" y="5557884"/>
            <a:ext cx="3758151" cy="9953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ü"/>
            </a:pPr>
            <a:r>
              <a:rPr lang="ja-JP" altLang="en-US" sz="1200" dirty="0" smtClean="0">
                <a:solidFill>
                  <a:schemeClr val="tx1"/>
                </a:solidFill>
              </a:rPr>
              <a:t>成長率や資本コストの前提によりどれほど企業価値が変わってくるか感度分析。</a:t>
            </a:r>
            <a:endParaRPr lang="en-US" altLang="ja-JP" sz="1200" dirty="0" smtClean="0">
              <a:solidFill>
                <a:schemeClr val="tx1"/>
              </a:solidFill>
            </a:endParaRPr>
          </a:p>
          <a:p>
            <a:pPr marL="171450" indent="-171450">
              <a:buFont typeface="Wingdings" panose="05000000000000000000" pitchFamily="2" charset="2"/>
              <a:buChar char="ü"/>
            </a:pPr>
            <a:r>
              <a:rPr lang="ja-JP" altLang="en-US" sz="1200" dirty="0" smtClean="0">
                <a:solidFill>
                  <a:schemeClr val="tx1"/>
                </a:solidFill>
              </a:rPr>
              <a:t>倍数法や超過利益モデルなどに基づく補完。</a:t>
            </a:r>
            <a:endParaRPr lang="en-US" altLang="ja-JP" sz="1200" dirty="0" smtClean="0">
              <a:solidFill>
                <a:schemeClr val="tx1"/>
              </a:solidFill>
            </a:endParaRPr>
          </a:p>
          <a:p>
            <a:pPr marL="171450" indent="-171450">
              <a:buFont typeface="Wingdings" panose="05000000000000000000" pitchFamily="2" charset="2"/>
              <a:buChar char="ü"/>
            </a:pPr>
            <a:endParaRPr lang="en-US" altLang="ja-JP" sz="1200" dirty="0" smtClean="0">
              <a:solidFill>
                <a:schemeClr val="tx1"/>
              </a:solidFill>
            </a:endParaRPr>
          </a:p>
        </p:txBody>
      </p:sp>
    </p:spTree>
    <p:extLst>
      <p:ext uri="{BB962C8B-B14F-4D97-AF65-F5344CB8AC3E}">
        <p14:creationId xmlns:p14="http://schemas.microsoft.com/office/powerpoint/2010/main" val="7564159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latin typeface="Times New Roman" panose="02020603050405020304" pitchFamily="18" charset="0"/>
                <a:cs typeface="Times New Roman" panose="02020603050405020304" pitchFamily="18" charset="0"/>
              </a:rPr>
              <a:t>Step1</a:t>
            </a:r>
            <a:r>
              <a:rPr kumimoji="1" lang="ja-JP" altLang="en-US" sz="2400" dirty="0" smtClean="0">
                <a:latin typeface="Times New Roman" panose="02020603050405020304" pitchFamily="18" charset="0"/>
                <a:cs typeface="Times New Roman" panose="02020603050405020304" pitchFamily="18" charset="0"/>
              </a:rPr>
              <a:t>　過去の財務諸表の組み換え</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68</a:t>
            </a:fld>
            <a:endParaRPr lang="en-US" altLang="ja-JP" dirty="0">
              <a:solidFill>
                <a:srgbClr val="000000"/>
              </a:solidFill>
            </a:endParaRPr>
          </a:p>
        </p:txBody>
      </p:sp>
      <p:sp>
        <p:nvSpPr>
          <p:cNvPr id="19" name="テキスト ボックス 18"/>
          <p:cNvSpPr txBox="1"/>
          <p:nvPr/>
        </p:nvSpPr>
        <p:spPr>
          <a:xfrm>
            <a:off x="323681" y="1157161"/>
            <a:ext cx="2031101" cy="646331"/>
          </a:xfrm>
          <a:prstGeom prst="rect">
            <a:avLst/>
          </a:prstGeom>
          <a:noFill/>
          <a:ln>
            <a:solidFill>
              <a:srgbClr val="C00000"/>
            </a:solidFill>
          </a:ln>
        </p:spPr>
        <p:txBody>
          <a:bodyPr wrap="square" rtlCol="0">
            <a:spAutoFit/>
          </a:bodyPr>
          <a:lstStyle/>
          <a:p>
            <a:pPr algn="ctr"/>
            <a:r>
              <a:rPr kumimoji="1" lang="ja-JP" altLang="en-US" dirty="0" smtClean="0"/>
              <a:t>会計上の</a:t>
            </a:r>
            <a:endParaRPr kumimoji="1" lang="en-US" altLang="ja-JP" dirty="0" smtClean="0"/>
          </a:p>
          <a:p>
            <a:pPr algn="ctr"/>
            <a:r>
              <a:rPr kumimoji="1" lang="ja-JP" altLang="en-US" dirty="0" smtClean="0"/>
              <a:t>貸借対照表</a:t>
            </a:r>
            <a:endParaRPr kumimoji="1" lang="ja-JP" altLang="en-US" dirty="0"/>
          </a:p>
        </p:txBody>
      </p:sp>
      <p:sp>
        <p:nvSpPr>
          <p:cNvPr id="20" name="テキスト ボックス 19"/>
          <p:cNvSpPr txBox="1"/>
          <p:nvPr/>
        </p:nvSpPr>
        <p:spPr>
          <a:xfrm>
            <a:off x="3556449" y="1157161"/>
            <a:ext cx="2031101" cy="646331"/>
          </a:xfrm>
          <a:prstGeom prst="rect">
            <a:avLst/>
          </a:prstGeom>
          <a:noFill/>
          <a:ln>
            <a:solidFill>
              <a:srgbClr val="C00000"/>
            </a:solidFill>
          </a:ln>
        </p:spPr>
        <p:txBody>
          <a:bodyPr wrap="square" rtlCol="0">
            <a:spAutoFit/>
          </a:bodyPr>
          <a:lstStyle/>
          <a:p>
            <a:pPr algn="ctr"/>
            <a:r>
              <a:rPr kumimoji="1" lang="ja-JP" altLang="en-US" dirty="0" smtClean="0"/>
              <a:t>組み換え</a:t>
            </a:r>
            <a:endParaRPr kumimoji="1" lang="en-US" altLang="ja-JP" dirty="0" smtClean="0"/>
          </a:p>
          <a:p>
            <a:pPr algn="ctr"/>
            <a:r>
              <a:rPr kumimoji="1" lang="ja-JP" altLang="en-US" dirty="0" smtClean="0"/>
              <a:t>貸借対照表</a:t>
            </a:r>
            <a:endParaRPr kumimoji="1" lang="ja-JP" altLang="en-US" dirty="0"/>
          </a:p>
        </p:txBody>
      </p:sp>
      <p:sp>
        <p:nvSpPr>
          <p:cNvPr id="22" name="正方形/長方形 21"/>
          <p:cNvSpPr/>
          <p:nvPr/>
        </p:nvSpPr>
        <p:spPr>
          <a:xfrm>
            <a:off x="505752" y="2046780"/>
            <a:ext cx="833479" cy="1027015"/>
          </a:xfrm>
          <a:prstGeom prst="rect">
            <a:avLst/>
          </a:prstGeom>
          <a:no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流動資産</a:t>
            </a:r>
            <a:endParaRPr kumimoji="1" lang="ja-JP" altLang="en-US" sz="1200" dirty="0">
              <a:solidFill>
                <a:schemeClr val="tx1"/>
              </a:solidFill>
            </a:endParaRPr>
          </a:p>
        </p:txBody>
      </p:sp>
      <p:sp>
        <p:nvSpPr>
          <p:cNvPr id="23" name="正方形/長方形 22"/>
          <p:cNvSpPr/>
          <p:nvPr/>
        </p:nvSpPr>
        <p:spPr>
          <a:xfrm>
            <a:off x="505752" y="3073794"/>
            <a:ext cx="833479" cy="964975"/>
          </a:xfrm>
          <a:prstGeom prst="rect">
            <a:avLst/>
          </a:prstGeom>
          <a:no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固定資産</a:t>
            </a:r>
            <a:endParaRPr kumimoji="1" lang="ja-JP" altLang="en-US" sz="1200" dirty="0">
              <a:solidFill>
                <a:schemeClr val="tx1"/>
              </a:solidFill>
            </a:endParaRPr>
          </a:p>
        </p:txBody>
      </p:sp>
      <p:sp>
        <p:nvSpPr>
          <p:cNvPr id="25" name="正方形/長方形 24"/>
          <p:cNvSpPr/>
          <p:nvPr/>
        </p:nvSpPr>
        <p:spPr>
          <a:xfrm>
            <a:off x="1339231" y="2046782"/>
            <a:ext cx="833479" cy="802460"/>
          </a:xfrm>
          <a:prstGeom prst="rect">
            <a:avLst/>
          </a:prstGeom>
          <a:no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流動負債</a:t>
            </a:r>
            <a:endParaRPr kumimoji="1" lang="ja-JP" altLang="en-US" sz="1200" dirty="0">
              <a:solidFill>
                <a:schemeClr val="tx1"/>
              </a:solidFill>
            </a:endParaRPr>
          </a:p>
        </p:txBody>
      </p:sp>
      <p:sp>
        <p:nvSpPr>
          <p:cNvPr id="26" name="正方形/長方形 25"/>
          <p:cNvSpPr/>
          <p:nvPr/>
        </p:nvSpPr>
        <p:spPr>
          <a:xfrm>
            <a:off x="1339230" y="2849242"/>
            <a:ext cx="833479" cy="707039"/>
          </a:xfrm>
          <a:prstGeom prst="rect">
            <a:avLst/>
          </a:prstGeom>
          <a:no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固定負債</a:t>
            </a:r>
            <a:endParaRPr kumimoji="1" lang="ja-JP" altLang="en-US" sz="1200" dirty="0">
              <a:solidFill>
                <a:schemeClr val="tx1"/>
              </a:solidFill>
            </a:endParaRPr>
          </a:p>
        </p:txBody>
      </p:sp>
      <p:sp>
        <p:nvSpPr>
          <p:cNvPr id="27" name="正方形/長方形 26"/>
          <p:cNvSpPr/>
          <p:nvPr/>
        </p:nvSpPr>
        <p:spPr>
          <a:xfrm>
            <a:off x="1339231" y="3557966"/>
            <a:ext cx="833479" cy="480804"/>
          </a:xfrm>
          <a:prstGeom prst="rect">
            <a:avLst/>
          </a:prstGeom>
          <a:no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純資産</a:t>
            </a:r>
            <a:endParaRPr kumimoji="1" lang="ja-JP" altLang="en-US" sz="1200" dirty="0">
              <a:solidFill>
                <a:schemeClr val="tx1"/>
              </a:solidFill>
            </a:endParaRPr>
          </a:p>
        </p:txBody>
      </p:sp>
      <p:sp>
        <p:nvSpPr>
          <p:cNvPr id="28" name="正方形/長方形 27"/>
          <p:cNvSpPr/>
          <p:nvPr/>
        </p:nvSpPr>
        <p:spPr>
          <a:xfrm>
            <a:off x="3660297" y="2046780"/>
            <a:ext cx="833479" cy="513507"/>
          </a:xfrm>
          <a:prstGeom prst="rect">
            <a:avLst/>
          </a:prstGeom>
          <a:solidFill>
            <a:srgbClr val="CCFFCC"/>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非事業用資産</a:t>
            </a:r>
            <a:endParaRPr kumimoji="1" lang="ja-JP" altLang="en-US" sz="1200" dirty="0">
              <a:solidFill>
                <a:schemeClr val="tx1"/>
              </a:solidFill>
            </a:endParaRPr>
          </a:p>
        </p:txBody>
      </p:sp>
      <p:sp>
        <p:nvSpPr>
          <p:cNvPr id="29" name="正方形/長方形 28"/>
          <p:cNvSpPr/>
          <p:nvPr/>
        </p:nvSpPr>
        <p:spPr>
          <a:xfrm>
            <a:off x="3660297" y="2560288"/>
            <a:ext cx="833479" cy="1478482"/>
          </a:xfrm>
          <a:prstGeom prst="rect">
            <a:avLst/>
          </a:prstGeom>
          <a:solidFill>
            <a:srgbClr val="CCECFF"/>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事業用資産</a:t>
            </a:r>
            <a:endParaRPr kumimoji="1" lang="ja-JP" altLang="en-US" sz="1200" dirty="0">
              <a:solidFill>
                <a:schemeClr val="tx1"/>
              </a:solidFill>
            </a:endParaRPr>
          </a:p>
        </p:txBody>
      </p:sp>
      <p:sp>
        <p:nvSpPr>
          <p:cNvPr id="30" name="正方形/長方形 29"/>
          <p:cNvSpPr/>
          <p:nvPr/>
        </p:nvSpPr>
        <p:spPr>
          <a:xfrm>
            <a:off x="4493776" y="2046781"/>
            <a:ext cx="833479" cy="898719"/>
          </a:xfrm>
          <a:prstGeom prst="rect">
            <a:avLst/>
          </a:prstGeom>
          <a:no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非有利子負債</a:t>
            </a:r>
            <a:endParaRPr kumimoji="1" lang="ja-JP" altLang="en-US" sz="1200" dirty="0">
              <a:solidFill>
                <a:schemeClr val="tx1"/>
              </a:solidFill>
            </a:endParaRPr>
          </a:p>
        </p:txBody>
      </p:sp>
      <p:sp>
        <p:nvSpPr>
          <p:cNvPr id="31" name="正方形/長方形 30"/>
          <p:cNvSpPr/>
          <p:nvPr/>
        </p:nvSpPr>
        <p:spPr>
          <a:xfrm>
            <a:off x="4493774" y="2945501"/>
            <a:ext cx="833479" cy="612464"/>
          </a:xfrm>
          <a:prstGeom prst="rect">
            <a:avLst/>
          </a:prstGeom>
          <a:solidFill>
            <a:schemeClr val="tx2">
              <a:lumMod val="20000"/>
              <a:lumOff val="80000"/>
            </a:schemeClr>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有利子負債</a:t>
            </a:r>
            <a:endParaRPr kumimoji="1" lang="ja-JP" altLang="en-US" sz="1200" dirty="0">
              <a:solidFill>
                <a:schemeClr val="tx1"/>
              </a:solidFill>
            </a:endParaRPr>
          </a:p>
        </p:txBody>
      </p:sp>
      <p:sp>
        <p:nvSpPr>
          <p:cNvPr id="32" name="正方形/長方形 31"/>
          <p:cNvSpPr/>
          <p:nvPr/>
        </p:nvSpPr>
        <p:spPr>
          <a:xfrm>
            <a:off x="4493776" y="3557966"/>
            <a:ext cx="833479" cy="480804"/>
          </a:xfrm>
          <a:prstGeom prst="rect">
            <a:avLst/>
          </a:prstGeom>
          <a:no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純資産</a:t>
            </a:r>
            <a:endParaRPr kumimoji="1" lang="ja-JP" altLang="en-US" sz="1200" dirty="0">
              <a:solidFill>
                <a:schemeClr val="tx1"/>
              </a:solidFill>
            </a:endParaRPr>
          </a:p>
        </p:txBody>
      </p:sp>
      <p:sp>
        <p:nvSpPr>
          <p:cNvPr id="33" name="正方形/長方形 32"/>
          <p:cNvSpPr/>
          <p:nvPr/>
        </p:nvSpPr>
        <p:spPr>
          <a:xfrm>
            <a:off x="6596356" y="2559783"/>
            <a:ext cx="833479" cy="2174058"/>
          </a:xfrm>
          <a:prstGeom prst="rect">
            <a:avLst/>
          </a:prstGeom>
          <a:solidFill>
            <a:srgbClr val="99CCFF"/>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事業価値</a:t>
            </a:r>
            <a:endParaRPr kumimoji="1" lang="ja-JP" altLang="en-US" sz="1200" dirty="0">
              <a:solidFill>
                <a:schemeClr val="tx1"/>
              </a:solidFill>
            </a:endParaRPr>
          </a:p>
        </p:txBody>
      </p:sp>
      <p:cxnSp>
        <p:nvCxnSpPr>
          <p:cNvPr id="35" name="カギ線コネクタ 34"/>
          <p:cNvCxnSpPr>
            <a:stCxn id="29" idx="2"/>
          </p:cNvCxnSpPr>
          <p:nvPr/>
        </p:nvCxnSpPr>
        <p:spPr>
          <a:xfrm rot="16200000" flipH="1">
            <a:off x="5249813" y="2865993"/>
            <a:ext cx="173768" cy="251932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6596356" y="2046782"/>
            <a:ext cx="833479" cy="513507"/>
          </a:xfrm>
          <a:prstGeom prst="rect">
            <a:avLst/>
          </a:prstGeom>
          <a:solidFill>
            <a:srgbClr val="CCFFCC"/>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非事業用資産</a:t>
            </a:r>
            <a:endParaRPr kumimoji="1" lang="ja-JP" altLang="en-US" sz="1200" dirty="0">
              <a:solidFill>
                <a:schemeClr val="tx1"/>
              </a:solidFill>
            </a:endParaRPr>
          </a:p>
        </p:txBody>
      </p:sp>
      <p:sp>
        <p:nvSpPr>
          <p:cNvPr id="37" name="テキスト ボックス 36"/>
          <p:cNvSpPr txBox="1"/>
          <p:nvPr/>
        </p:nvSpPr>
        <p:spPr>
          <a:xfrm>
            <a:off x="4230785" y="4236349"/>
            <a:ext cx="2275209" cy="461665"/>
          </a:xfrm>
          <a:prstGeom prst="rect">
            <a:avLst/>
          </a:prstGeom>
          <a:noFill/>
        </p:spPr>
        <p:txBody>
          <a:bodyPr wrap="square" rtlCol="0">
            <a:spAutoFit/>
          </a:bodyPr>
          <a:lstStyle/>
          <a:p>
            <a:r>
              <a:rPr kumimoji="1" lang="ja-JP" altLang="en-US" sz="1200" dirty="0" smtClean="0"/>
              <a:t>事業用資産を活用して生み出した</a:t>
            </a:r>
            <a:r>
              <a:rPr kumimoji="1" lang="en-US" altLang="ja-JP" sz="1200" dirty="0" smtClean="0"/>
              <a:t>NOPAT</a:t>
            </a:r>
            <a:r>
              <a:rPr kumimoji="1" lang="ja-JP" altLang="en-US" sz="1200" dirty="0" err="1" smtClean="0"/>
              <a:t>、</a:t>
            </a:r>
            <a:r>
              <a:rPr kumimoji="1" lang="en-US" altLang="ja-JP" sz="1200" dirty="0" smtClean="0"/>
              <a:t>FCF</a:t>
            </a:r>
            <a:r>
              <a:rPr kumimoji="1" lang="ja-JP" altLang="en-US" sz="1200" dirty="0" smtClean="0"/>
              <a:t>を基礎に算出。</a:t>
            </a:r>
            <a:endParaRPr kumimoji="1" lang="ja-JP" altLang="en-US" sz="1200" dirty="0"/>
          </a:p>
        </p:txBody>
      </p:sp>
      <p:sp>
        <p:nvSpPr>
          <p:cNvPr id="38" name="テキスト ボックス 37"/>
          <p:cNvSpPr txBox="1"/>
          <p:nvPr/>
        </p:nvSpPr>
        <p:spPr>
          <a:xfrm>
            <a:off x="6650300" y="1157161"/>
            <a:ext cx="1545579" cy="646331"/>
          </a:xfrm>
          <a:prstGeom prst="rect">
            <a:avLst/>
          </a:prstGeom>
          <a:noFill/>
          <a:ln>
            <a:solidFill>
              <a:srgbClr val="C00000"/>
            </a:solidFill>
          </a:ln>
        </p:spPr>
        <p:txBody>
          <a:bodyPr wrap="square" rtlCol="0">
            <a:spAutoFit/>
          </a:bodyPr>
          <a:lstStyle/>
          <a:p>
            <a:pPr algn="ctr"/>
            <a:r>
              <a:rPr kumimoji="1" lang="ja-JP" altLang="en-US" dirty="0" smtClean="0"/>
              <a:t>企業価値の構成要素</a:t>
            </a:r>
            <a:endParaRPr kumimoji="1" lang="ja-JP" altLang="en-US" dirty="0"/>
          </a:p>
        </p:txBody>
      </p:sp>
      <p:sp>
        <p:nvSpPr>
          <p:cNvPr id="39" name="正方形/長方形 38"/>
          <p:cNvSpPr/>
          <p:nvPr/>
        </p:nvSpPr>
        <p:spPr>
          <a:xfrm>
            <a:off x="7510754" y="2046780"/>
            <a:ext cx="833479" cy="612464"/>
          </a:xfrm>
          <a:prstGeom prst="rect">
            <a:avLst/>
          </a:prstGeom>
          <a:solidFill>
            <a:schemeClr val="tx2">
              <a:lumMod val="20000"/>
              <a:lumOff val="80000"/>
            </a:schemeClr>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有利子負債</a:t>
            </a:r>
            <a:endParaRPr kumimoji="1" lang="ja-JP" altLang="en-US" sz="1200" dirty="0">
              <a:solidFill>
                <a:schemeClr val="tx1"/>
              </a:solidFill>
            </a:endParaRPr>
          </a:p>
        </p:txBody>
      </p:sp>
      <p:sp>
        <p:nvSpPr>
          <p:cNvPr id="40" name="正方形/長方形 39"/>
          <p:cNvSpPr/>
          <p:nvPr/>
        </p:nvSpPr>
        <p:spPr>
          <a:xfrm>
            <a:off x="7510754" y="2659243"/>
            <a:ext cx="833479" cy="2074597"/>
          </a:xfrm>
          <a:prstGeom prst="rect">
            <a:avLst/>
          </a:prstGeom>
          <a:solidFill>
            <a:srgbClr val="FFFF0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株主価値</a:t>
            </a:r>
            <a:endParaRPr kumimoji="1" lang="ja-JP" altLang="en-US" sz="1200" dirty="0">
              <a:solidFill>
                <a:schemeClr val="tx1"/>
              </a:solidFill>
            </a:endParaRPr>
          </a:p>
        </p:txBody>
      </p:sp>
      <p:sp>
        <p:nvSpPr>
          <p:cNvPr id="41" name="強調線吹き出し 2 40"/>
          <p:cNvSpPr/>
          <p:nvPr/>
        </p:nvSpPr>
        <p:spPr>
          <a:xfrm>
            <a:off x="2443795" y="1877352"/>
            <a:ext cx="909004" cy="570660"/>
          </a:xfrm>
          <a:prstGeom prst="accentCallout2">
            <a:avLst>
              <a:gd name="adj1" fmla="val 49002"/>
              <a:gd name="adj2" fmla="val 102591"/>
              <a:gd name="adj3" fmla="val 41440"/>
              <a:gd name="adj4" fmla="val 127030"/>
              <a:gd name="adj5" fmla="val 86846"/>
              <a:gd name="adj6" fmla="val 13469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現金、有価証券等金融資産</a:t>
            </a:r>
            <a:endParaRPr kumimoji="1" lang="ja-JP" altLang="en-US" sz="900" dirty="0">
              <a:solidFill>
                <a:schemeClr val="tx1"/>
              </a:solidFill>
            </a:endParaRPr>
          </a:p>
        </p:txBody>
      </p:sp>
      <p:sp>
        <p:nvSpPr>
          <p:cNvPr id="42" name="強調線吹き出し 2 41"/>
          <p:cNvSpPr/>
          <p:nvPr/>
        </p:nvSpPr>
        <p:spPr>
          <a:xfrm>
            <a:off x="5596990" y="2067682"/>
            <a:ext cx="909004" cy="570660"/>
          </a:xfrm>
          <a:prstGeom prst="accentCallout2">
            <a:avLst>
              <a:gd name="adj1" fmla="val 54674"/>
              <a:gd name="adj2" fmla="val -5124"/>
              <a:gd name="adj3" fmla="val 120849"/>
              <a:gd name="adj4" fmla="val -9172"/>
              <a:gd name="adj5" fmla="val 205959"/>
              <a:gd name="adj6" fmla="val -299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借入金、社債、リース債務等</a:t>
            </a:r>
            <a:endParaRPr kumimoji="1" lang="ja-JP" altLang="en-US" sz="900" dirty="0">
              <a:solidFill>
                <a:schemeClr val="tx1"/>
              </a:solidFill>
            </a:endParaRPr>
          </a:p>
        </p:txBody>
      </p:sp>
      <p:cxnSp>
        <p:nvCxnSpPr>
          <p:cNvPr id="44" name="直線コネクタ 43"/>
          <p:cNvCxnSpPr/>
          <p:nvPr/>
        </p:nvCxnSpPr>
        <p:spPr>
          <a:xfrm>
            <a:off x="8075851" y="2046780"/>
            <a:ext cx="971045"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8075851" y="4733841"/>
            <a:ext cx="971045"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8561373" y="2046782"/>
            <a:ext cx="0" cy="2687059"/>
          </a:xfrm>
          <a:prstGeom prst="straightConnector1">
            <a:avLst/>
          </a:prstGeom>
          <a:ln w="317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8528447" y="2257637"/>
            <a:ext cx="615553" cy="2380831"/>
          </a:xfrm>
          <a:prstGeom prst="rect">
            <a:avLst/>
          </a:prstGeom>
          <a:noFill/>
        </p:spPr>
        <p:txBody>
          <a:bodyPr vert="eaVert" wrap="square" rtlCol="0">
            <a:spAutoFit/>
          </a:bodyPr>
          <a:lstStyle/>
          <a:p>
            <a:pPr algn="ctr"/>
            <a:r>
              <a:rPr lang="ja-JP" altLang="en-US" sz="1400" dirty="0"/>
              <a:t>企業</a:t>
            </a:r>
            <a:r>
              <a:rPr lang="ja-JP" altLang="en-US" sz="1400" dirty="0" smtClean="0"/>
              <a:t>価値</a:t>
            </a:r>
            <a:endParaRPr lang="en-US" altLang="ja-JP" sz="1400" dirty="0" smtClean="0"/>
          </a:p>
          <a:p>
            <a:pPr algn="ctr"/>
            <a:r>
              <a:rPr lang="ja-JP" altLang="en-US" sz="1400" dirty="0" smtClean="0"/>
              <a:t>（エンタープライズバリュー）</a:t>
            </a:r>
            <a:endParaRPr kumimoji="1" lang="ja-JP" altLang="en-US" sz="1400" dirty="0"/>
          </a:p>
        </p:txBody>
      </p:sp>
      <p:sp>
        <p:nvSpPr>
          <p:cNvPr id="50" name="二等辺三角形 49"/>
          <p:cNvSpPr/>
          <p:nvPr/>
        </p:nvSpPr>
        <p:spPr>
          <a:xfrm rot="5400000">
            <a:off x="2775568" y="1319002"/>
            <a:ext cx="436970" cy="339865"/>
          </a:xfrm>
          <a:prstGeom prst="triangl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p:cNvSpPr/>
          <p:nvPr/>
        </p:nvSpPr>
        <p:spPr>
          <a:xfrm rot="5400000">
            <a:off x="5922023" y="1327094"/>
            <a:ext cx="436970" cy="339865"/>
          </a:xfrm>
          <a:prstGeom prst="triangl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p:cNvCxnSpPr/>
          <p:nvPr/>
        </p:nvCxnSpPr>
        <p:spPr>
          <a:xfrm>
            <a:off x="4910513" y="2945498"/>
            <a:ext cx="971045"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910515" y="4038770"/>
            <a:ext cx="971045"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5545066" y="2945501"/>
            <a:ext cx="0" cy="1093267"/>
          </a:xfrm>
          <a:prstGeom prst="straightConnector1">
            <a:avLst/>
          </a:prstGeom>
          <a:ln w="317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481448" y="2960297"/>
            <a:ext cx="400110" cy="1078476"/>
          </a:xfrm>
          <a:prstGeom prst="rect">
            <a:avLst/>
          </a:prstGeom>
          <a:noFill/>
        </p:spPr>
        <p:txBody>
          <a:bodyPr vert="eaVert" wrap="square" rtlCol="0">
            <a:spAutoFit/>
          </a:bodyPr>
          <a:lstStyle/>
          <a:p>
            <a:pPr algn="ctr"/>
            <a:r>
              <a:rPr kumimoji="1" lang="ja-JP" altLang="en-US" sz="1400" dirty="0" smtClean="0"/>
              <a:t>投下資本</a:t>
            </a:r>
            <a:endParaRPr kumimoji="1" lang="ja-JP" altLang="en-US" sz="1400" dirty="0"/>
          </a:p>
        </p:txBody>
      </p:sp>
      <p:sp>
        <p:nvSpPr>
          <p:cNvPr id="60" name="正方形/長方形 59"/>
          <p:cNvSpPr/>
          <p:nvPr/>
        </p:nvSpPr>
        <p:spPr>
          <a:xfrm>
            <a:off x="505752" y="4909525"/>
            <a:ext cx="833479" cy="892464"/>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営業費用</a:t>
            </a:r>
            <a:endParaRPr kumimoji="1" lang="ja-JP" altLang="en-US" sz="1200" dirty="0">
              <a:solidFill>
                <a:schemeClr val="tx1"/>
              </a:solidFill>
            </a:endParaRPr>
          </a:p>
        </p:txBody>
      </p:sp>
      <p:sp>
        <p:nvSpPr>
          <p:cNvPr id="61" name="正方形/長方形 60"/>
          <p:cNvSpPr/>
          <p:nvPr/>
        </p:nvSpPr>
        <p:spPr>
          <a:xfrm>
            <a:off x="1339231" y="4909524"/>
            <a:ext cx="833479" cy="1426539"/>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売上高</a:t>
            </a:r>
            <a:endParaRPr kumimoji="1" lang="ja-JP" altLang="en-US" sz="1200" dirty="0">
              <a:solidFill>
                <a:schemeClr val="tx1"/>
              </a:solidFill>
            </a:endParaRPr>
          </a:p>
        </p:txBody>
      </p:sp>
      <p:sp>
        <p:nvSpPr>
          <p:cNvPr id="62" name="正方形/長方形 61"/>
          <p:cNvSpPr/>
          <p:nvPr/>
        </p:nvSpPr>
        <p:spPr>
          <a:xfrm>
            <a:off x="505751" y="5801989"/>
            <a:ext cx="833479" cy="225228"/>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法人税等</a:t>
            </a:r>
            <a:endParaRPr kumimoji="1" lang="ja-JP" altLang="en-US" sz="1200" dirty="0">
              <a:solidFill>
                <a:schemeClr val="tx1"/>
              </a:solidFill>
            </a:endParaRPr>
          </a:p>
        </p:txBody>
      </p:sp>
      <p:sp>
        <p:nvSpPr>
          <p:cNvPr id="63" name="正方形/長方形 62"/>
          <p:cNvSpPr/>
          <p:nvPr/>
        </p:nvSpPr>
        <p:spPr>
          <a:xfrm>
            <a:off x="505752" y="6027217"/>
            <a:ext cx="833479" cy="308846"/>
          </a:xfrm>
          <a:prstGeom prst="rect">
            <a:avLst/>
          </a:prstGeom>
          <a:solidFill>
            <a:srgbClr val="FFCC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NOPAT</a:t>
            </a:r>
            <a:endParaRPr kumimoji="1" lang="ja-JP" altLang="en-US" sz="1200" dirty="0">
              <a:solidFill>
                <a:schemeClr val="tx1"/>
              </a:solidFill>
            </a:endParaRPr>
          </a:p>
        </p:txBody>
      </p:sp>
      <p:sp>
        <p:nvSpPr>
          <p:cNvPr id="64" name="テキスト ボックス 63"/>
          <p:cNvSpPr txBox="1"/>
          <p:nvPr/>
        </p:nvSpPr>
        <p:spPr>
          <a:xfrm>
            <a:off x="323679" y="4202064"/>
            <a:ext cx="2031101" cy="646331"/>
          </a:xfrm>
          <a:prstGeom prst="rect">
            <a:avLst/>
          </a:prstGeom>
          <a:noFill/>
          <a:ln>
            <a:solidFill>
              <a:srgbClr val="C00000"/>
            </a:solidFill>
          </a:ln>
        </p:spPr>
        <p:txBody>
          <a:bodyPr wrap="square" rtlCol="0">
            <a:spAutoFit/>
          </a:bodyPr>
          <a:lstStyle/>
          <a:p>
            <a:pPr algn="ctr"/>
            <a:r>
              <a:rPr kumimoji="1" lang="ja-JP" altLang="en-US" dirty="0" smtClean="0"/>
              <a:t>会計上の</a:t>
            </a:r>
            <a:endParaRPr kumimoji="1" lang="en-US" altLang="ja-JP" dirty="0" smtClean="0"/>
          </a:p>
          <a:p>
            <a:pPr algn="ctr"/>
            <a:r>
              <a:rPr lang="ja-JP" altLang="en-US" dirty="0"/>
              <a:t>損益計算書</a:t>
            </a:r>
            <a:endParaRPr kumimoji="1" lang="ja-JP" altLang="en-US" dirty="0"/>
          </a:p>
        </p:txBody>
      </p:sp>
      <p:sp>
        <p:nvSpPr>
          <p:cNvPr id="66" name="正方形/長方形 65"/>
          <p:cNvSpPr/>
          <p:nvPr/>
        </p:nvSpPr>
        <p:spPr>
          <a:xfrm>
            <a:off x="3660295" y="5612004"/>
            <a:ext cx="833479" cy="308846"/>
          </a:xfrm>
          <a:prstGeom prst="rect">
            <a:avLst/>
          </a:prstGeom>
          <a:solidFill>
            <a:srgbClr val="FFCC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NOPAT</a:t>
            </a:r>
            <a:endParaRPr kumimoji="1" lang="ja-JP" altLang="en-US" sz="1200" dirty="0">
              <a:solidFill>
                <a:schemeClr val="tx1"/>
              </a:solidFill>
            </a:endParaRPr>
          </a:p>
        </p:txBody>
      </p:sp>
      <p:sp>
        <p:nvSpPr>
          <p:cNvPr id="67" name="正方形/長方形 66"/>
          <p:cNvSpPr/>
          <p:nvPr/>
        </p:nvSpPr>
        <p:spPr>
          <a:xfrm>
            <a:off x="3660294" y="5933165"/>
            <a:ext cx="833479" cy="308846"/>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償却費</a:t>
            </a:r>
            <a:endParaRPr kumimoji="1" lang="ja-JP" altLang="en-US" sz="1200" dirty="0">
              <a:solidFill>
                <a:schemeClr val="tx1"/>
              </a:solidFill>
            </a:endParaRPr>
          </a:p>
        </p:txBody>
      </p:sp>
      <p:sp>
        <p:nvSpPr>
          <p:cNvPr id="68" name="正方形/長方形 67"/>
          <p:cNvSpPr/>
          <p:nvPr/>
        </p:nvSpPr>
        <p:spPr>
          <a:xfrm>
            <a:off x="4493774" y="5624319"/>
            <a:ext cx="833479" cy="402898"/>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投下資本の増加</a:t>
            </a:r>
            <a:endParaRPr kumimoji="1" lang="ja-JP" altLang="en-US" sz="1200" dirty="0">
              <a:solidFill>
                <a:schemeClr val="tx1"/>
              </a:solidFill>
            </a:endParaRPr>
          </a:p>
        </p:txBody>
      </p:sp>
      <p:sp>
        <p:nvSpPr>
          <p:cNvPr id="69" name="強調線吹き出し 2 68"/>
          <p:cNvSpPr/>
          <p:nvPr/>
        </p:nvSpPr>
        <p:spPr>
          <a:xfrm>
            <a:off x="5534497" y="5620095"/>
            <a:ext cx="1003866" cy="570660"/>
          </a:xfrm>
          <a:prstGeom prst="accentCallout2">
            <a:avLst>
              <a:gd name="adj1" fmla="val 54674"/>
              <a:gd name="adj2" fmla="val -5124"/>
              <a:gd name="adj3" fmla="val 20170"/>
              <a:gd name="adj4" fmla="val -11843"/>
              <a:gd name="adj5" fmla="val 37216"/>
              <a:gd name="adj6" fmla="val -21091"/>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運転資本の増加</a:t>
            </a:r>
            <a:endParaRPr kumimoji="1" lang="en-US" altLang="ja-JP" sz="900" dirty="0" smtClean="0">
              <a:solidFill>
                <a:schemeClr val="tx1"/>
              </a:solidFill>
            </a:endParaRPr>
          </a:p>
          <a:p>
            <a:pPr algn="ctr"/>
            <a:r>
              <a:rPr lang="ja-JP" altLang="en-US" sz="900" dirty="0" smtClean="0">
                <a:solidFill>
                  <a:schemeClr val="tx1"/>
                </a:solidFill>
              </a:rPr>
              <a:t>＋資本的支出</a:t>
            </a:r>
            <a:endParaRPr kumimoji="1" lang="ja-JP" altLang="en-US" sz="900" dirty="0">
              <a:solidFill>
                <a:schemeClr val="tx1"/>
              </a:solidFill>
            </a:endParaRPr>
          </a:p>
        </p:txBody>
      </p:sp>
      <p:sp>
        <p:nvSpPr>
          <p:cNvPr id="70" name="正方形/長方形 69"/>
          <p:cNvSpPr/>
          <p:nvPr/>
        </p:nvSpPr>
        <p:spPr>
          <a:xfrm>
            <a:off x="4493773" y="6027217"/>
            <a:ext cx="833479" cy="214794"/>
          </a:xfrm>
          <a:prstGeom prst="rect">
            <a:avLst/>
          </a:prstGeom>
          <a:solidFill>
            <a:srgbClr val="FF99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FCF</a:t>
            </a:r>
            <a:endParaRPr kumimoji="1" lang="ja-JP" altLang="en-US" sz="1200" dirty="0">
              <a:solidFill>
                <a:schemeClr val="tx1"/>
              </a:solidFill>
            </a:endParaRPr>
          </a:p>
        </p:txBody>
      </p:sp>
      <p:sp>
        <p:nvSpPr>
          <p:cNvPr id="71" name="テキスト ボックス 70"/>
          <p:cNvSpPr txBox="1"/>
          <p:nvPr/>
        </p:nvSpPr>
        <p:spPr>
          <a:xfrm>
            <a:off x="3503396" y="4917038"/>
            <a:ext cx="2031101" cy="646331"/>
          </a:xfrm>
          <a:prstGeom prst="rect">
            <a:avLst/>
          </a:prstGeom>
          <a:noFill/>
          <a:ln>
            <a:solidFill>
              <a:srgbClr val="C00000"/>
            </a:solidFill>
          </a:ln>
        </p:spPr>
        <p:txBody>
          <a:bodyPr wrap="square" rtlCol="0">
            <a:spAutoFit/>
          </a:bodyPr>
          <a:lstStyle/>
          <a:p>
            <a:pPr algn="ctr"/>
            <a:r>
              <a:rPr lang="ja-JP" altLang="en-US" dirty="0" smtClean="0"/>
              <a:t>組み換え</a:t>
            </a:r>
            <a:endParaRPr kumimoji="1" lang="en-US" altLang="ja-JP" dirty="0" smtClean="0"/>
          </a:p>
          <a:p>
            <a:pPr algn="ctr"/>
            <a:r>
              <a:rPr lang="ja-JP" altLang="en-US" dirty="0"/>
              <a:t>損益計算書</a:t>
            </a:r>
            <a:endParaRPr kumimoji="1" lang="ja-JP" altLang="en-US" dirty="0"/>
          </a:p>
        </p:txBody>
      </p:sp>
      <p:sp>
        <p:nvSpPr>
          <p:cNvPr id="72" name="Line 23"/>
          <p:cNvSpPr>
            <a:spLocks noChangeShapeType="1"/>
          </p:cNvSpPr>
          <p:nvPr/>
        </p:nvSpPr>
        <p:spPr bwMode="auto">
          <a:xfrm>
            <a:off x="7202879" y="6295578"/>
            <a:ext cx="16033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 name="Line 24"/>
          <p:cNvSpPr>
            <a:spLocks noChangeShapeType="1"/>
          </p:cNvSpPr>
          <p:nvPr/>
        </p:nvSpPr>
        <p:spPr bwMode="auto">
          <a:xfrm>
            <a:off x="7233042" y="6041578"/>
            <a:ext cx="1597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4" name="Rectangle 25"/>
          <p:cNvSpPr>
            <a:spLocks noChangeArrowheads="1"/>
          </p:cNvSpPr>
          <p:nvPr/>
        </p:nvSpPr>
        <p:spPr bwMode="auto">
          <a:xfrm>
            <a:off x="7434654" y="5879653"/>
            <a:ext cx="101600" cy="1666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75" name="Rectangle 26"/>
          <p:cNvSpPr>
            <a:spLocks noChangeArrowheads="1"/>
          </p:cNvSpPr>
          <p:nvPr/>
        </p:nvSpPr>
        <p:spPr bwMode="auto">
          <a:xfrm>
            <a:off x="7587054" y="5865366"/>
            <a:ext cx="114300" cy="171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76" name="Rectangle 27"/>
          <p:cNvSpPr>
            <a:spLocks noChangeArrowheads="1"/>
          </p:cNvSpPr>
          <p:nvPr/>
        </p:nvSpPr>
        <p:spPr bwMode="auto">
          <a:xfrm>
            <a:off x="7768029" y="5860603"/>
            <a:ext cx="100013" cy="1857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77" name="Rectangle 28"/>
          <p:cNvSpPr>
            <a:spLocks noChangeArrowheads="1"/>
          </p:cNvSpPr>
          <p:nvPr/>
        </p:nvSpPr>
        <p:spPr bwMode="auto">
          <a:xfrm>
            <a:off x="7934717" y="5741541"/>
            <a:ext cx="114300" cy="3000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78" name="Rectangle 29"/>
          <p:cNvSpPr>
            <a:spLocks noChangeArrowheads="1"/>
          </p:cNvSpPr>
          <p:nvPr/>
        </p:nvSpPr>
        <p:spPr bwMode="auto">
          <a:xfrm>
            <a:off x="8115692" y="5636766"/>
            <a:ext cx="114300" cy="400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79" name="Rectangle 30"/>
          <p:cNvSpPr>
            <a:spLocks noChangeArrowheads="1"/>
          </p:cNvSpPr>
          <p:nvPr/>
        </p:nvSpPr>
        <p:spPr bwMode="auto">
          <a:xfrm>
            <a:off x="8310954" y="5431978"/>
            <a:ext cx="114300" cy="6143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80" name="Rectangle 31"/>
          <p:cNvSpPr>
            <a:spLocks noChangeArrowheads="1"/>
          </p:cNvSpPr>
          <p:nvPr/>
        </p:nvSpPr>
        <p:spPr bwMode="auto">
          <a:xfrm>
            <a:off x="8477642" y="5512941"/>
            <a:ext cx="114300" cy="5286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81" name="Rectangle 32"/>
          <p:cNvSpPr>
            <a:spLocks noChangeArrowheads="1"/>
          </p:cNvSpPr>
          <p:nvPr/>
        </p:nvSpPr>
        <p:spPr bwMode="auto">
          <a:xfrm>
            <a:off x="8658617" y="5236716"/>
            <a:ext cx="114300" cy="8001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82" name="Text Box 35"/>
          <p:cNvSpPr txBox="1">
            <a:spLocks noChangeArrowheads="1"/>
          </p:cNvSpPr>
          <p:nvPr/>
        </p:nvSpPr>
        <p:spPr bwMode="auto">
          <a:xfrm>
            <a:off x="7015554" y="5868541"/>
            <a:ext cx="261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200">
                <a:solidFill>
                  <a:srgbClr val="000000"/>
                </a:solidFill>
                <a:latin typeface="Times New Roman" pitchFamily="18" charset="0"/>
              </a:rPr>
              <a:t>0</a:t>
            </a:r>
          </a:p>
        </p:txBody>
      </p:sp>
      <p:sp>
        <p:nvSpPr>
          <p:cNvPr id="83" name="AutoShape 36"/>
          <p:cNvSpPr>
            <a:spLocks/>
          </p:cNvSpPr>
          <p:nvPr/>
        </p:nvSpPr>
        <p:spPr bwMode="auto">
          <a:xfrm rot="5400000">
            <a:off x="8029173" y="5451822"/>
            <a:ext cx="138112" cy="1365250"/>
          </a:xfrm>
          <a:prstGeom prst="rightBrace">
            <a:avLst>
              <a:gd name="adj1" fmla="val 8237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a:solidFill>
                <a:srgbClr val="000000"/>
              </a:solidFill>
              <a:ea typeface="HGS創英角ｺﾞｼｯｸUB" pitchFamily="50" charset="-128"/>
            </a:endParaRPr>
          </a:p>
        </p:txBody>
      </p:sp>
      <p:sp>
        <p:nvSpPr>
          <p:cNvPr id="84" name="Line 22"/>
          <p:cNvSpPr>
            <a:spLocks noChangeShapeType="1"/>
          </p:cNvSpPr>
          <p:nvPr/>
        </p:nvSpPr>
        <p:spPr bwMode="auto">
          <a:xfrm flipV="1">
            <a:off x="7221311" y="5146228"/>
            <a:ext cx="0" cy="1149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cxnSp>
        <p:nvCxnSpPr>
          <p:cNvPr id="86" name="カギ線コネクタ 85"/>
          <p:cNvCxnSpPr>
            <a:stCxn id="70" idx="2"/>
          </p:cNvCxnSpPr>
          <p:nvPr/>
        </p:nvCxnSpPr>
        <p:spPr>
          <a:xfrm rot="5400000" flipH="1" flipV="1">
            <a:off x="6132099" y="4382243"/>
            <a:ext cx="638182" cy="3081354"/>
          </a:xfrm>
          <a:prstGeom prst="bentConnector4">
            <a:avLst>
              <a:gd name="adj1" fmla="val -35821"/>
              <a:gd name="adj2" fmla="val 56762"/>
            </a:avLst>
          </a:prstGeom>
          <a:ln w="34925">
            <a:solidFill>
              <a:srgbClr val="C0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5" name="カギ線コネクタ 64"/>
          <p:cNvCxnSpPr/>
          <p:nvPr/>
        </p:nvCxnSpPr>
        <p:spPr>
          <a:xfrm rot="16200000" flipH="1">
            <a:off x="7016724" y="4605433"/>
            <a:ext cx="902925" cy="1159746"/>
          </a:xfrm>
          <a:prstGeom prst="bentConnector3">
            <a:avLst>
              <a:gd name="adj1" fmla="val 28491"/>
            </a:avLst>
          </a:prstGeom>
          <a:ln w="34925">
            <a:solidFill>
              <a:srgbClr val="C00000"/>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3364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latin typeface="Times New Roman" panose="02020603050405020304" pitchFamily="18" charset="0"/>
                <a:cs typeface="Times New Roman" panose="02020603050405020304" pitchFamily="18" charset="0"/>
              </a:rPr>
              <a:t>Step2</a:t>
            </a:r>
            <a:r>
              <a:rPr kumimoji="1" lang="ja-JP" altLang="en-US" sz="2400" dirty="0" smtClean="0">
                <a:latin typeface="Times New Roman" panose="02020603050405020304" pitchFamily="18" charset="0"/>
                <a:cs typeface="Times New Roman" panose="02020603050405020304" pitchFamily="18" charset="0"/>
              </a:rPr>
              <a:t>　</a:t>
            </a:r>
            <a:r>
              <a:rPr lang="ja-JP" altLang="en-US" sz="2400" dirty="0">
                <a:latin typeface="Times New Roman" panose="02020603050405020304" pitchFamily="18" charset="0"/>
                <a:cs typeface="Times New Roman" panose="02020603050405020304" pitchFamily="18" charset="0"/>
              </a:rPr>
              <a:t>予測財務</a:t>
            </a:r>
            <a:r>
              <a:rPr lang="ja-JP" altLang="en-US" sz="2400" dirty="0" smtClean="0">
                <a:latin typeface="Times New Roman" panose="02020603050405020304" pitchFamily="18" charset="0"/>
                <a:cs typeface="Times New Roman" panose="02020603050405020304" pitchFamily="18" charset="0"/>
              </a:rPr>
              <a:t>諸表を作成する</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69</a:t>
            </a:fld>
            <a:endParaRPr lang="en-US" altLang="ja-JP" dirty="0">
              <a:solidFill>
                <a:srgbClr val="000000"/>
              </a:solidFill>
            </a:endParaRPr>
          </a:p>
        </p:txBody>
      </p:sp>
      <p:sp>
        <p:nvSpPr>
          <p:cNvPr id="65" name="正方形/長方形 64"/>
          <p:cNvSpPr/>
          <p:nvPr/>
        </p:nvSpPr>
        <p:spPr>
          <a:xfrm>
            <a:off x="784929" y="1149070"/>
            <a:ext cx="2006825" cy="396510"/>
          </a:xfrm>
          <a:prstGeom prst="rect">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将来計画</a:t>
            </a:r>
            <a:endParaRPr kumimoji="1" lang="ja-JP" altLang="en-US" dirty="0"/>
          </a:p>
        </p:txBody>
      </p:sp>
      <p:sp>
        <p:nvSpPr>
          <p:cNvPr id="85" name="正方形/長方形 84"/>
          <p:cNvSpPr/>
          <p:nvPr/>
        </p:nvSpPr>
        <p:spPr>
          <a:xfrm>
            <a:off x="3568588" y="1149070"/>
            <a:ext cx="2006825" cy="396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過去業績分析</a:t>
            </a:r>
            <a:endParaRPr kumimoji="1" lang="ja-JP" altLang="en-US" dirty="0"/>
          </a:p>
        </p:txBody>
      </p:sp>
      <p:sp>
        <p:nvSpPr>
          <p:cNvPr id="87" name="正方形/長方形 86"/>
          <p:cNvSpPr/>
          <p:nvPr/>
        </p:nvSpPr>
        <p:spPr>
          <a:xfrm>
            <a:off x="6310440" y="1149070"/>
            <a:ext cx="2006825" cy="396510"/>
          </a:xfrm>
          <a:prstGeom prst="rect">
            <a:avLst/>
          </a:prstGeom>
          <a:solidFill>
            <a:srgbClr val="00B0F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価値ドライバー</a:t>
            </a:r>
            <a:endParaRPr kumimoji="1" lang="ja-JP" altLang="en-US" dirty="0"/>
          </a:p>
        </p:txBody>
      </p:sp>
      <p:sp>
        <p:nvSpPr>
          <p:cNvPr id="88" name="正方形/長方形 87"/>
          <p:cNvSpPr/>
          <p:nvPr/>
        </p:nvSpPr>
        <p:spPr>
          <a:xfrm>
            <a:off x="538121" y="1618409"/>
            <a:ext cx="2500439" cy="9669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anose="05000000000000000000" pitchFamily="2" charset="2"/>
              <a:buChar char="ü"/>
            </a:pPr>
            <a:r>
              <a:rPr kumimoji="1" lang="ja-JP" altLang="en-US" dirty="0" smtClean="0">
                <a:solidFill>
                  <a:schemeClr val="tx1"/>
                </a:solidFill>
              </a:rPr>
              <a:t>経営計画</a:t>
            </a:r>
            <a:endParaRPr kumimoji="1" lang="en-US" altLang="ja-JP" dirty="0" smtClean="0">
              <a:solidFill>
                <a:schemeClr val="tx1"/>
              </a:solidFill>
            </a:endParaRPr>
          </a:p>
          <a:p>
            <a:pPr marL="285750" indent="-285750">
              <a:buFont typeface="Wingdings" panose="05000000000000000000" pitchFamily="2" charset="2"/>
              <a:buChar char="ü"/>
            </a:pPr>
            <a:r>
              <a:rPr lang="ja-JP" altLang="en-US" dirty="0" smtClean="0">
                <a:solidFill>
                  <a:schemeClr val="tx1"/>
                </a:solidFill>
              </a:rPr>
              <a:t>経営者による予想</a:t>
            </a:r>
            <a:endParaRPr lang="en-US" altLang="ja-JP" dirty="0" smtClean="0">
              <a:solidFill>
                <a:schemeClr val="tx1"/>
              </a:solidFill>
            </a:endParaRPr>
          </a:p>
          <a:p>
            <a:pPr marL="285750" indent="-285750">
              <a:buFont typeface="Wingdings" panose="05000000000000000000" pitchFamily="2" charset="2"/>
              <a:buChar char="ü"/>
            </a:pPr>
            <a:r>
              <a:rPr kumimoji="1" lang="ja-JP" altLang="en-US" dirty="0" smtClean="0">
                <a:solidFill>
                  <a:schemeClr val="tx1"/>
                </a:solidFill>
              </a:rPr>
              <a:t>アナリスト予想</a:t>
            </a:r>
            <a:endParaRPr kumimoji="1" lang="ja-JP" altLang="en-US" dirty="0">
              <a:solidFill>
                <a:schemeClr val="tx1"/>
              </a:solidFill>
            </a:endParaRPr>
          </a:p>
        </p:txBody>
      </p:sp>
      <p:sp>
        <p:nvSpPr>
          <p:cNvPr id="89" name="正方形/長方形 88"/>
          <p:cNvSpPr/>
          <p:nvPr/>
        </p:nvSpPr>
        <p:spPr>
          <a:xfrm>
            <a:off x="3321780" y="1618408"/>
            <a:ext cx="2500439" cy="966998"/>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anose="05000000000000000000" pitchFamily="2" charset="2"/>
              <a:buChar char="ü"/>
            </a:pPr>
            <a:r>
              <a:rPr kumimoji="1" lang="ja-JP" altLang="en-US" dirty="0" smtClean="0">
                <a:solidFill>
                  <a:schemeClr val="tx1"/>
                </a:solidFill>
              </a:rPr>
              <a:t>運転資本</a:t>
            </a:r>
            <a:endParaRPr kumimoji="1" lang="en-US" altLang="ja-JP" dirty="0" smtClean="0">
              <a:solidFill>
                <a:schemeClr val="tx1"/>
              </a:solidFill>
            </a:endParaRPr>
          </a:p>
          <a:p>
            <a:pPr marL="285750" indent="-285750">
              <a:buFont typeface="Wingdings" panose="05000000000000000000" pitchFamily="2" charset="2"/>
              <a:buChar char="ü"/>
            </a:pPr>
            <a:r>
              <a:rPr lang="ja-JP" altLang="en-US" dirty="0">
                <a:solidFill>
                  <a:schemeClr val="tx1"/>
                </a:solidFill>
              </a:rPr>
              <a:t>資本的</a:t>
            </a:r>
            <a:r>
              <a:rPr lang="ja-JP" altLang="en-US" dirty="0" smtClean="0">
                <a:solidFill>
                  <a:schemeClr val="tx1"/>
                </a:solidFill>
              </a:rPr>
              <a:t>支出</a:t>
            </a:r>
            <a:endParaRPr kumimoji="1" lang="en-US" altLang="ja-JP" dirty="0" smtClean="0">
              <a:solidFill>
                <a:schemeClr val="tx1"/>
              </a:solidFill>
            </a:endParaRPr>
          </a:p>
          <a:p>
            <a:pPr marL="285750" indent="-285750">
              <a:buFont typeface="Wingdings" panose="05000000000000000000" pitchFamily="2" charset="2"/>
              <a:buChar char="ü"/>
            </a:pPr>
            <a:r>
              <a:rPr kumimoji="1" lang="ja-JP" altLang="en-US" dirty="0" smtClean="0">
                <a:solidFill>
                  <a:schemeClr val="tx1"/>
                </a:solidFill>
              </a:rPr>
              <a:t>セグメント利益</a:t>
            </a:r>
            <a:endParaRPr kumimoji="1" lang="ja-JP" altLang="en-US" dirty="0">
              <a:solidFill>
                <a:schemeClr val="tx1"/>
              </a:solidFill>
            </a:endParaRPr>
          </a:p>
        </p:txBody>
      </p:sp>
      <p:sp>
        <p:nvSpPr>
          <p:cNvPr id="90" name="正方形/長方形 89"/>
          <p:cNvSpPr/>
          <p:nvPr/>
        </p:nvSpPr>
        <p:spPr>
          <a:xfrm>
            <a:off x="6063632" y="1618407"/>
            <a:ext cx="2500439" cy="966998"/>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anose="05000000000000000000" pitchFamily="2" charset="2"/>
              <a:buChar char="ü"/>
            </a:pPr>
            <a:r>
              <a:rPr lang="en-US" altLang="ja-JP" dirty="0" smtClean="0">
                <a:solidFill>
                  <a:schemeClr val="tx1"/>
                </a:solidFill>
              </a:rPr>
              <a:t>ROIC</a:t>
            </a:r>
          </a:p>
          <a:p>
            <a:pPr marL="285750" indent="-285750">
              <a:buFont typeface="Wingdings" panose="05000000000000000000" pitchFamily="2" charset="2"/>
              <a:buChar char="ü"/>
            </a:pPr>
            <a:r>
              <a:rPr lang="ja-JP" altLang="en-US" dirty="0" smtClean="0">
                <a:solidFill>
                  <a:schemeClr val="tx1"/>
                </a:solidFill>
              </a:rPr>
              <a:t>成長性</a:t>
            </a:r>
            <a:endParaRPr lang="en-US" altLang="ja-JP" dirty="0" smtClean="0">
              <a:solidFill>
                <a:schemeClr val="tx1"/>
              </a:solidFill>
            </a:endParaRPr>
          </a:p>
          <a:p>
            <a:pPr marL="285750" indent="-285750">
              <a:buFont typeface="Wingdings" panose="05000000000000000000" pitchFamily="2" charset="2"/>
              <a:buChar char="ü"/>
            </a:pPr>
            <a:r>
              <a:rPr kumimoji="1" lang="ja-JP" altLang="en-US" dirty="0" smtClean="0">
                <a:solidFill>
                  <a:schemeClr val="tx1"/>
                </a:solidFill>
              </a:rPr>
              <a:t>資本コスト</a:t>
            </a:r>
            <a:endParaRPr kumimoji="1" lang="ja-JP" altLang="en-US" dirty="0">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2595950282"/>
              </p:ext>
            </p:extLst>
          </p:nvPr>
        </p:nvGraphicFramePr>
        <p:xfrm>
          <a:off x="178027" y="3112512"/>
          <a:ext cx="8674662" cy="3108960"/>
        </p:xfrm>
        <a:graphic>
          <a:graphicData uri="http://schemas.openxmlformats.org/drawingml/2006/table">
            <a:tbl>
              <a:tblPr firstRow="1" bandRow="1">
                <a:tableStyleId>{5C22544A-7EE6-4342-B048-85BDC9FD1C3A}</a:tableStyleId>
              </a:tblPr>
              <a:tblGrid>
                <a:gridCol w="1445777"/>
                <a:gridCol w="1445777"/>
                <a:gridCol w="1445777"/>
                <a:gridCol w="1445777"/>
                <a:gridCol w="1445777"/>
                <a:gridCol w="1445777"/>
              </a:tblGrid>
              <a:tr h="241435">
                <a:tc>
                  <a:txBody>
                    <a:bodyPr/>
                    <a:lstStyle/>
                    <a:p>
                      <a:endParaRPr kumimoji="1" lang="ja-JP" altLang="en-US" dirty="0"/>
                    </a:p>
                  </a:txBody>
                  <a:tcPr/>
                </a:tc>
                <a:tc>
                  <a:txBody>
                    <a:bodyPr/>
                    <a:lstStyle/>
                    <a:p>
                      <a:pPr algn="ctr"/>
                      <a:r>
                        <a:rPr kumimoji="1" lang="en-US" altLang="ja-JP" dirty="0" smtClean="0"/>
                        <a:t>t+1</a:t>
                      </a:r>
                      <a:endParaRPr kumimoji="1" lang="ja-JP" altLang="en-US" dirty="0"/>
                    </a:p>
                  </a:txBody>
                  <a:tcPr/>
                </a:tc>
                <a:tc>
                  <a:txBody>
                    <a:bodyPr/>
                    <a:lstStyle/>
                    <a:p>
                      <a:pPr algn="ctr"/>
                      <a:r>
                        <a:rPr kumimoji="1" lang="en-US" altLang="ja-JP" dirty="0" smtClean="0"/>
                        <a:t>t+2</a:t>
                      </a:r>
                      <a:endParaRPr kumimoji="1" lang="ja-JP" altLang="en-US" dirty="0"/>
                    </a:p>
                  </a:txBody>
                  <a:tcPr/>
                </a:tc>
                <a:tc>
                  <a:txBody>
                    <a:bodyPr/>
                    <a:lstStyle/>
                    <a:p>
                      <a:pPr algn="ctr"/>
                      <a:r>
                        <a:rPr kumimoji="1" lang="en-US" altLang="ja-JP" dirty="0" smtClean="0"/>
                        <a:t>t+3</a:t>
                      </a:r>
                      <a:endParaRPr kumimoji="1" lang="ja-JP" altLang="en-US" dirty="0"/>
                    </a:p>
                  </a:txBody>
                  <a:tcPr/>
                </a:tc>
                <a:tc>
                  <a:txBody>
                    <a:bodyPr/>
                    <a:lstStyle/>
                    <a:p>
                      <a:pPr algn="ctr"/>
                      <a:r>
                        <a:rPr kumimoji="1" lang="en-US" altLang="ja-JP" dirty="0" smtClean="0"/>
                        <a:t>t+4</a:t>
                      </a:r>
                      <a:endParaRPr kumimoji="1" lang="ja-JP" altLang="en-US" dirty="0"/>
                    </a:p>
                  </a:txBody>
                  <a:tcPr/>
                </a:tc>
                <a:tc>
                  <a:txBody>
                    <a:bodyPr/>
                    <a:lstStyle/>
                    <a:p>
                      <a:pPr algn="ctr"/>
                      <a:r>
                        <a:rPr kumimoji="1" lang="en-US" altLang="ja-JP" dirty="0" smtClean="0"/>
                        <a:t>t+5</a:t>
                      </a:r>
                      <a:endParaRPr kumimoji="1" lang="ja-JP" altLang="en-US" dirty="0"/>
                    </a:p>
                  </a:txBody>
                  <a:tcPr/>
                </a:tc>
              </a:tr>
              <a:tr h="241435">
                <a:tc>
                  <a:txBody>
                    <a:bodyPr/>
                    <a:lstStyle/>
                    <a:p>
                      <a:r>
                        <a:rPr kumimoji="1" lang="ja-JP" altLang="en-US" sz="1400" dirty="0" smtClean="0"/>
                        <a:t>売上高</a:t>
                      </a:r>
                      <a:endParaRPr kumimoji="1" lang="ja-JP" altLang="en-US" sz="1400" dirty="0"/>
                    </a:p>
                  </a:txBody>
                  <a:tcPr/>
                </a:tc>
                <a:tc>
                  <a:txBody>
                    <a:bodyPr/>
                    <a:lstStyle/>
                    <a:p>
                      <a:endParaRPr kumimoji="1" lang="ja-JP" altLang="en-US" sz="1400"/>
                    </a:p>
                  </a:txBody>
                  <a:tcPr/>
                </a:tc>
                <a:tc>
                  <a:txBody>
                    <a:bodyPr/>
                    <a:lstStyle/>
                    <a:p>
                      <a:endParaRPr kumimoji="1" lang="ja-JP" altLang="en-US" sz="1400"/>
                    </a:p>
                  </a:txBody>
                  <a:tcPr/>
                </a:tc>
                <a:tc>
                  <a:txBody>
                    <a:bodyPr/>
                    <a:lstStyle/>
                    <a:p>
                      <a:endParaRPr kumimoji="1" lang="ja-JP" altLang="en-US" sz="1400"/>
                    </a:p>
                  </a:txBody>
                  <a:tcPr/>
                </a:tc>
                <a:tc>
                  <a:txBody>
                    <a:bodyPr/>
                    <a:lstStyle/>
                    <a:p>
                      <a:endParaRPr kumimoji="1" lang="ja-JP" altLang="en-US" sz="1400"/>
                    </a:p>
                  </a:txBody>
                  <a:tcPr/>
                </a:tc>
                <a:tc>
                  <a:txBody>
                    <a:bodyPr/>
                    <a:lstStyle/>
                    <a:p>
                      <a:endParaRPr kumimoji="1" lang="ja-JP" altLang="en-US" sz="1400"/>
                    </a:p>
                  </a:txBody>
                  <a:tcPr/>
                </a:tc>
              </a:tr>
              <a:tr h="241435">
                <a:tc>
                  <a:txBody>
                    <a:bodyPr/>
                    <a:lstStyle/>
                    <a:p>
                      <a:r>
                        <a:rPr kumimoji="1" lang="ja-JP" altLang="en-US" sz="1400" dirty="0" smtClean="0"/>
                        <a:t>営業費用</a:t>
                      </a:r>
                      <a:endParaRPr kumimoji="1" lang="ja-JP" altLang="en-US" sz="1400" dirty="0"/>
                    </a:p>
                  </a:txBody>
                  <a:tcPr/>
                </a:tc>
                <a:tc>
                  <a:txBody>
                    <a:bodyPr/>
                    <a:lstStyle/>
                    <a:p>
                      <a:endParaRPr kumimoji="1" lang="ja-JP" altLang="en-US" sz="1400" dirty="0"/>
                    </a:p>
                  </a:txBody>
                  <a:tcPr/>
                </a:tc>
                <a:tc>
                  <a:txBody>
                    <a:bodyPr/>
                    <a:lstStyle/>
                    <a:p>
                      <a:endParaRPr kumimoji="1" lang="ja-JP" altLang="en-US" sz="1400"/>
                    </a:p>
                  </a:txBody>
                  <a:tcPr/>
                </a:tc>
                <a:tc>
                  <a:txBody>
                    <a:bodyPr/>
                    <a:lstStyle/>
                    <a:p>
                      <a:endParaRPr kumimoji="1" lang="ja-JP" altLang="en-US" sz="1400"/>
                    </a:p>
                  </a:txBody>
                  <a:tcPr/>
                </a:tc>
                <a:tc>
                  <a:txBody>
                    <a:bodyPr/>
                    <a:lstStyle/>
                    <a:p>
                      <a:endParaRPr kumimoji="1" lang="ja-JP" altLang="en-US" sz="1400"/>
                    </a:p>
                  </a:txBody>
                  <a:tcPr/>
                </a:tc>
                <a:tc>
                  <a:txBody>
                    <a:bodyPr/>
                    <a:lstStyle/>
                    <a:p>
                      <a:endParaRPr kumimoji="1" lang="ja-JP" altLang="en-US" sz="1400"/>
                    </a:p>
                  </a:txBody>
                  <a:tcPr/>
                </a:tc>
              </a:tr>
              <a:tr h="241435">
                <a:tc>
                  <a:txBody>
                    <a:bodyPr/>
                    <a:lstStyle/>
                    <a:p>
                      <a:r>
                        <a:rPr kumimoji="1" lang="ja-JP" altLang="en-US" sz="1400" dirty="0" smtClean="0"/>
                        <a:t> 営業利益</a:t>
                      </a:r>
                      <a:endParaRPr kumimoji="1" lang="ja-JP" altLang="en-US" sz="1400" dirty="0"/>
                    </a:p>
                  </a:txBody>
                  <a:tcPr/>
                </a:tc>
                <a:tc>
                  <a:txBody>
                    <a:bodyPr/>
                    <a:lstStyle/>
                    <a:p>
                      <a:endParaRPr kumimoji="1" lang="ja-JP" altLang="en-US" sz="1400" dirty="0"/>
                    </a:p>
                  </a:txBody>
                  <a:tcPr/>
                </a:tc>
                <a:tc>
                  <a:txBody>
                    <a:bodyPr/>
                    <a:lstStyle/>
                    <a:p>
                      <a:endParaRPr kumimoji="1" lang="ja-JP" altLang="en-US" sz="1400"/>
                    </a:p>
                  </a:txBody>
                  <a:tcPr/>
                </a:tc>
                <a:tc>
                  <a:txBody>
                    <a:bodyPr/>
                    <a:lstStyle/>
                    <a:p>
                      <a:endParaRPr kumimoji="1" lang="ja-JP" altLang="en-US" sz="1400"/>
                    </a:p>
                  </a:txBody>
                  <a:tcPr/>
                </a:tc>
                <a:tc>
                  <a:txBody>
                    <a:bodyPr/>
                    <a:lstStyle/>
                    <a:p>
                      <a:endParaRPr kumimoji="1" lang="ja-JP" altLang="en-US" sz="1400"/>
                    </a:p>
                  </a:txBody>
                  <a:tcPr/>
                </a:tc>
                <a:tc>
                  <a:txBody>
                    <a:bodyPr/>
                    <a:lstStyle/>
                    <a:p>
                      <a:endParaRPr kumimoji="1" lang="ja-JP" altLang="en-US" sz="1400"/>
                    </a:p>
                  </a:txBody>
                  <a:tcPr/>
                </a:tc>
              </a:tr>
              <a:tr h="241435">
                <a:tc>
                  <a:txBody>
                    <a:bodyPr/>
                    <a:lstStyle/>
                    <a:p>
                      <a:r>
                        <a:rPr kumimoji="1" lang="ja-JP" altLang="en-US" sz="1400" dirty="0" smtClean="0"/>
                        <a:t> 法人税等</a:t>
                      </a:r>
                      <a:endParaRPr kumimoji="1" lang="ja-JP" altLang="en-US" sz="1400" dirty="0"/>
                    </a:p>
                  </a:txBody>
                  <a:tcPr/>
                </a:tc>
                <a:tc>
                  <a:txBody>
                    <a:bodyPr/>
                    <a:lstStyle/>
                    <a:p>
                      <a:endParaRPr kumimoji="1" lang="ja-JP" altLang="en-US" sz="1400"/>
                    </a:p>
                  </a:txBody>
                  <a:tcPr/>
                </a:tc>
                <a:tc>
                  <a:txBody>
                    <a:bodyPr/>
                    <a:lstStyle/>
                    <a:p>
                      <a:endParaRPr kumimoji="1" lang="ja-JP" altLang="en-US" sz="1400" dirty="0"/>
                    </a:p>
                  </a:txBody>
                  <a:tcPr/>
                </a:tc>
                <a:tc>
                  <a:txBody>
                    <a:bodyPr/>
                    <a:lstStyle/>
                    <a:p>
                      <a:endParaRPr kumimoji="1" lang="ja-JP" altLang="en-US" sz="1400"/>
                    </a:p>
                  </a:txBody>
                  <a:tcPr/>
                </a:tc>
                <a:tc>
                  <a:txBody>
                    <a:bodyPr/>
                    <a:lstStyle/>
                    <a:p>
                      <a:endParaRPr kumimoji="1" lang="ja-JP" altLang="en-US" sz="1400"/>
                    </a:p>
                  </a:txBody>
                  <a:tcPr/>
                </a:tc>
                <a:tc>
                  <a:txBody>
                    <a:bodyPr/>
                    <a:lstStyle/>
                    <a:p>
                      <a:endParaRPr kumimoji="1" lang="ja-JP" altLang="en-US" sz="1400"/>
                    </a:p>
                  </a:txBody>
                  <a:tcPr/>
                </a:tc>
              </a:tr>
              <a:tr h="241435">
                <a:tc>
                  <a:txBody>
                    <a:bodyPr/>
                    <a:lstStyle/>
                    <a:p>
                      <a:r>
                        <a:rPr kumimoji="1" lang="en-US" altLang="ja-JP" sz="1400" dirty="0" smtClean="0"/>
                        <a:t>NOPAT</a:t>
                      </a:r>
                      <a:endParaRPr kumimoji="1" lang="ja-JP" altLang="en-US" sz="1400" dirty="0"/>
                    </a:p>
                  </a:txBody>
                  <a:tcPr/>
                </a:tc>
                <a:tc>
                  <a:txBody>
                    <a:bodyPr/>
                    <a:lstStyle/>
                    <a:p>
                      <a:endParaRPr kumimoji="1" lang="ja-JP" altLang="en-US" sz="1400"/>
                    </a:p>
                  </a:txBody>
                  <a:tcPr/>
                </a:tc>
                <a:tc>
                  <a:txBody>
                    <a:bodyPr/>
                    <a:lstStyle/>
                    <a:p>
                      <a:endParaRPr kumimoji="1" lang="ja-JP" altLang="en-US" sz="140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a:p>
                  </a:txBody>
                  <a:tcPr/>
                </a:tc>
              </a:tr>
              <a:tr h="241435">
                <a:tc>
                  <a:txBody>
                    <a:bodyPr/>
                    <a:lstStyle/>
                    <a:p>
                      <a:r>
                        <a:rPr kumimoji="1" lang="ja-JP" altLang="en-US" sz="1400" dirty="0" smtClean="0"/>
                        <a:t>減価償却費等</a:t>
                      </a:r>
                      <a:endParaRPr kumimoji="1" lang="ja-JP" altLang="en-US" sz="1400" dirty="0"/>
                    </a:p>
                  </a:txBody>
                  <a:tcPr/>
                </a:tc>
                <a:tc>
                  <a:txBody>
                    <a:bodyPr/>
                    <a:lstStyle/>
                    <a:p>
                      <a:endParaRPr kumimoji="1" lang="ja-JP" altLang="en-US" sz="1400"/>
                    </a:p>
                  </a:txBody>
                  <a:tcPr/>
                </a:tc>
                <a:tc>
                  <a:txBody>
                    <a:bodyPr/>
                    <a:lstStyle/>
                    <a:p>
                      <a:endParaRPr kumimoji="1" lang="ja-JP" altLang="en-US" sz="1400"/>
                    </a:p>
                  </a:txBody>
                  <a:tcPr/>
                </a:tc>
                <a:tc>
                  <a:txBody>
                    <a:bodyPr/>
                    <a:lstStyle/>
                    <a:p>
                      <a:endParaRPr kumimoji="1" lang="ja-JP" altLang="en-US" sz="1400"/>
                    </a:p>
                  </a:txBody>
                  <a:tcPr/>
                </a:tc>
                <a:tc>
                  <a:txBody>
                    <a:bodyPr/>
                    <a:lstStyle/>
                    <a:p>
                      <a:endParaRPr kumimoji="1" lang="ja-JP" altLang="en-US" sz="1400" dirty="0"/>
                    </a:p>
                  </a:txBody>
                  <a:tcPr/>
                </a:tc>
                <a:tc>
                  <a:txBody>
                    <a:bodyPr/>
                    <a:lstStyle/>
                    <a:p>
                      <a:endParaRPr kumimoji="1" lang="ja-JP" altLang="en-US" sz="1400" dirty="0"/>
                    </a:p>
                  </a:txBody>
                  <a:tcPr/>
                </a:tc>
              </a:tr>
              <a:tr h="241435">
                <a:tc>
                  <a:txBody>
                    <a:bodyPr/>
                    <a:lstStyle/>
                    <a:p>
                      <a:r>
                        <a:rPr kumimoji="1" lang="ja-JP" altLang="en-US" sz="1400" dirty="0" smtClean="0"/>
                        <a:t>運転資本</a:t>
                      </a:r>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r>
              <a:tr h="241435">
                <a:tc>
                  <a:txBody>
                    <a:bodyPr/>
                    <a:lstStyle/>
                    <a:p>
                      <a:r>
                        <a:rPr kumimoji="1" lang="ja-JP" altLang="en-US" sz="1400" dirty="0" smtClean="0"/>
                        <a:t>資本的支出</a:t>
                      </a:r>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r>
              <a:tr h="241435">
                <a:tc>
                  <a:txBody>
                    <a:bodyPr/>
                    <a:lstStyle/>
                    <a:p>
                      <a:r>
                        <a:rPr kumimoji="1" lang="en-US" altLang="ja-JP" sz="1400" dirty="0" smtClean="0"/>
                        <a:t> FCF</a:t>
                      </a:r>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r>
            </a:tbl>
          </a:graphicData>
        </a:graphic>
      </p:graphicFrame>
    </p:spTree>
    <p:extLst>
      <p:ext uri="{BB962C8B-B14F-4D97-AF65-F5344CB8AC3E}">
        <p14:creationId xmlns:p14="http://schemas.microsoft.com/office/powerpoint/2010/main" val="1179648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010400" y="6620933"/>
            <a:ext cx="2133600" cy="228600"/>
          </a:xfrm>
          <a:prstGeom prst="rect">
            <a:avLst/>
          </a:prstGeom>
        </p:spPr>
        <p:txBody>
          <a:bodyPr/>
          <a:lstStyle/>
          <a:p>
            <a:pPr>
              <a:defRPr/>
            </a:pPr>
            <a:fld id="{B15213EC-6486-4524-A58E-86128C2828E1}" type="slidenum">
              <a:rPr lang="en-US" altLang="ja-JP" smtClean="0">
                <a:solidFill>
                  <a:srgbClr val="000000"/>
                </a:solidFill>
              </a:rPr>
              <a:pPr>
                <a:defRPr/>
              </a:pPr>
              <a:t>7</a:t>
            </a:fld>
            <a:endParaRPr lang="en-US" altLang="ja-JP" dirty="0">
              <a:solidFill>
                <a:srgbClr val="000000"/>
              </a:solidFill>
            </a:endParaRPr>
          </a:p>
        </p:txBody>
      </p:sp>
      <p:sp>
        <p:nvSpPr>
          <p:cNvPr id="2" name="タイトル 1"/>
          <p:cNvSpPr>
            <a:spLocks noGrp="1"/>
          </p:cNvSpPr>
          <p:nvPr>
            <p:ph type="title" idx="4294967295"/>
          </p:nvPr>
        </p:nvSpPr>
        <p:spPr>
          <a:xfrm>
            <a:off x="0" y="0"/>
            <a:ext cx="9144000" cy="396875"/>
          </a:xfrm>
        </p:spPr>
        <p:txBody>
          <a:bodyPr>
            <a:normAutofit fontScale="90000"/>
          </a:bodyPr>
          <a:lstStyle/>
          <a:p>
            <a:r>
              <a:rPr kumimoji="1" lang="ja-JP" altLang="en-US" sz="2400" dirty="0" smtClean="0">
                <a:latin typeface="Times New Roman" panose="02020603050405020304" pitchFamily="18" charset="0"/>
                <a:cs typeface="Times New Roman" panose="02020603050405020304" pitchFamily="18" charset="0"/>
              </a:rPr>
              <a:t>日本企業と海外企業の時価総額（中分類）</a:t>
            </a:r>
            <a:endParaRPr kumimoji="1" lang="ja-JP" altLang="en-US" sz="2400" dirty="0">
              <a:latin typeface="Times New Roman" panose="02020603050405020304" pitchFamily="18" charset="0"/>
              <a:cs typeface="Times New Roman" panose="02020603050405020304" pitchFamily="18" charset="0"/>
            </a:endParaRPr>
          </a:p>
        </p:txBody>
      </p:sp>
      <p:graphicFrame>
        <p:nvGraphicFramePr>
          <p:cNvPr id="6" name="表 5"/>
          <p:cNvGraphicFramePr>
            <a:graphicFrameLocks noGrp="1"/>
          </p:cNvGraphicFramePr>
          <p:nvPr>
            <p:extLst>
              <p:ext uri="{D42A27DB-BD31-4B8C-83A1-F6EECF244321}">
                <p14:modId xmlns:p14="http://schemas.microsoft.com/office/powerpoint/2010/main" val="2863945707"/>
              </p:ext>
            </p:extLst>
          </p:nvPr>
        </p:nvGraphicFramePr>
        <p:xfrm>
          <a:off x="94125" y="551819"/>
          <a:ext cx="8955750" cy="6069822"/>
        </p:xfrm>
        <a:graphic>
          <a:graphicData uri="http://schemas.openxmlformats.org/drawingml/2006/table">
            <a:tbl>
              <a:tblPr firstRow="1" bandRow="1">
                <a:tableStyleId>{7DF18680-E054-41AD-8BC1-D1AEF772440D}</a:tableStyleId>
              </a:tblPr>
              <a:tblGrid>
                <a:gridCol w="972675"/>
                <a:gridCol w="818475"/>
                <a:gridCol w="687596"/>
                <a:gridCol w="1380564"/>
                <a:gridCol w="618565"/>
                <a:gridCol w="968188"/>
                <a:gridCol w="713963"/>
                <a:gridCol w="612814"/>
                <a:gridCol w="1524000"/>
                <a:gridCol w="658910"/>
              </a:tblGrid>
              <a:tr h="168006">
                <a:tc>
                  <a:txBody>
                    <a:bodyPr/>
                    <a:lstStyle/>
                    <a:p>
                      <a:pPr algn="ctr" fontAlgn="b"/>
                      <a:r>
                        <a:rPr lang="ja-JP" altLang="en-US" sz="800" u="none" strike="noStrike" dirty="0">
                          <a:effectLst/>
                        </a:rPr>
                        <a:t>産業分類</a:t>
                      </a:r>
                      <a:endParaRPr lang="ja-JP" altLang="en-US" sz="800" b="0" i="0" u="none" strike="noStrike" dirty="0">
                        <a:effectLst/>
                        <a:latin typeface="ＭＳ Ｐゴシック"/>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u="none" strike="noStrike" dirty="0">
                          <a:effectLst/>
                        </a:rPr>
                        <a:t>日本</a:t>
                      </a:r>
                      <a:endParaRPr lang="ja-JP" altLang="en-US" sz="800" b="0" i="0" u="none" strike="noStrike" dirty="0">
                        <a:effectLst/>
                        <a:latin typeface="ＭＳ Ｐゴシック"/>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ctr" fontAlgn="b"/>
                      <a:r>
                        <a:rPr lang="ja-JP" altLang="en-US" sz="800" u="none" strike="noStrike" dirty="0">
                          <a:effectLst/>
                        </a:rPr>
                        <a:t>時価総額</a:t>
                      </a:r>
                      <a:endParaRPr lang="ja-JP" altLang="en-US" sz="800" b="0" i="0" u="none" strike="noStrike" dirty="0">
                        <a:effectLst/>
                        <a:latin typeface="ＭＳ Ｐゴシック"/>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u="none" strike="noStrike" dirty="0">
                          <a:effectLst/>
                        </a:rPr>
                        <a:t>海外</a:t>
                      </a:r>
                      <a:endParaRPr lang="ja-JP" altLang="en-US" sz="800" b="0" i="0" u="none" strike="noStrike" dirty="0">
                        <a:effectLst/>
                        <a:latin typeface="ＭＳ Ｐゴシック"/>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ctr" fontAlgn="b"/>
                      <a:r>
                        <a:rPr lang="ja-JP" altLang="en-US" sz="800" u="none" strike="noStrike" dirty="0">
                          <a:effectLst/>
                        </a:rPr>
                        <a:t>時価総額</a:t>
                      </a:r>
                      <a:endParaRPr lang="ja-JP" altLang="en-US" sz="800" b="0" i="0" u="none" strike="noStrike" dirty="0">
                        <a:effectLst/>
                        <a:latin typeface="ＭＳ Ｐゴシック"/>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u="none" strike="noStrike" dirty="0">
                          <a:effectLst/>
                        </a:rPr>
                        <a:t>産業分類</a:t>
                      </a:r>
                      <a:endParaRPr lang="ja-JP" altLang="en-US" sz="800" b="0" i="0" u="none" strike="noStrike" dirty="0">
                        <a:effectLst/>
                        <a:latin typeface="ＭＳ Ｐゴシック"/>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u="none" strike="noStrike" dirty="0">
                          <a:effectLst/>
                        </a:rPr>
                        <a:t>日本</a:t>
                      </a:r>
                      <a:endParaRPr lang="ja-JP" altLang="en-US" sz="800" b="0" i="0" u="none" strike="noStrike" dirty="0">
                        <a:effectLst/>
                        <a:latin typeface="ＭＳ Ｐゴシック"/>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ctr" fontAlgn="b"/>
                      <a:r>
                        <a:rPr lang="ja-JP" altLang="en-US" sz="800" u="none" strike="noStrike" dirty="0">
                          <a:effectLst/>
                        </a:rPr>
                        <a:t>時価総額</a:t>
                      </a:r>
                      <a:endParaRPr lang="ja-JP" altLang="en-US" sz="800" b="0" i="0" u="none" strike="noStrike" dirty="0">
                        <a:effectLst/>
                        <a:latin typeface="ＭＳ Ｐゴシック"/>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u="none" strike="noStrike" dirty="0">
                          <a:effectLst/>
                        </a:rPr>
                        <a:t>海外</a:t>
                      </a:r>
                      <a:endParaRPr lang="ja-JP" altLang="en-US" sz="800" b="0" i="0" u="none" strike="noStrike" dirty="0">
                        <a:effectLst/>
                        <a:latin typeface="ＭＳ Ｐゴシック"/>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ctr" fontAlgn="b"/>
                      <a:r>
                        <a:rPr lang="ja-JP" altLang="en-US" sz="800" u="none" strike="noStrike" dirty="0">
                          <a:effectLst/>
                        </a:rPr>
                        <a:t>時価総額</a:t>
                      </a:r>
                      <a:endParaRPr lang="ja-JP" altLang="en-US" sz="800" b="0" i="0" u="none" strike="noStrike" dirty="0">
                        <a:effectLst/>
                        <a:latin typeface="ＭＳ Ｐゴシック"/>
                      </a:endParaRPr>
                    </a:p>
                  </a:txBody>
                  <a:tcPr marL="9525" marR="9525" marT="9525" marB="0" anchor="ctr"/>
                </a:tc>
              </a:tr>
              <a:tr h="199818">
                <a:tc>
                  <a:txBody>
                    <a:bodyPr/>
                    <a:lstStyle/>
                    <a:p>
                      <a:pPr algn="ctr" fontAlgn="b"/>
                      <a:r>
                        <a:rPr lang="ja-JP" altLang="en-US" sz="800" b="0" i="0" u="none" strike="noStrike" dirty="0">
                          <a:effectLst/>
                          <a:latin typeface="Arial"/>
                        </a:rPr>
                        <a:t>自動車製造</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トヨタ自動車</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800" b="0" i="0" u="none" strike="noStrike" dirty="0">
                          <a:effectLst/>
                          <a:latin typeface="Arial"/>
                        </a:rPr>
                        <a:t> </a:t>
                      </a:r>
                      <a:r>
                        <a:rPr lang="en-US" altLang="ja-JP" sz="800" b="0" i="0" u="none" strike="noStrike" dirty="0" smtClean="0">
                          <a:effectLst/>
                          <a:latin typeface="Arial"/>
                        </a:rPr>
                        <a:t>20,856,305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Volkswagen</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9,196,093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Arial"/>
                        </a:rPr>
                        <a:t>産業コングロマリット</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東芝</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2,169,972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Arial"/>
                        </a:rPr>
                        <a:t>General Electric</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13,102,114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無線通信サービス</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ＮＴＴドコモ</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10,141,748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China Mobile</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20,160,276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ＭＳ Ｐゴシック"/>
                        </a:rPr>
                        <a:t>ｲﾝﾀｰﾈｯﾄ・ｿﾌﾄｳｪｱ･ｻｰﾋﾞｽ</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ﾔﾌｰ･ｼﾞｬﾊﾟﾝ</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2,095,414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Alphabet</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86,405,622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多角化通信サービス</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zh-TW" altLang="en-US" sz="800" b="0" i="0" u="none" strike="noStrike">
                          <a:effectLst/>
                          <a:latin typeface="Arial"/>
                        </a:rPr>
                        <a:t>日本電信電話</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9,821,662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AT&amp;T</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26,074,832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dirty="0">
                          <a:effectLst/>
                          <a:latin typeface="Arial"/>
                        </a:rPr>
                        <a:t>金属</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新日鐵住金</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1,920,116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BHP Billiton</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14,799,765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銀行</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三菱</a:t>
                      </a:r>
                      <a:r>
                        <a:rPr lang="en-US" sz="800" b="0" i="0" u="none" strike="noStrike">
                          <a:effectLst/>
                          <a:latin typeface="Arial"/>
                        </a:rPr>
                        <a:t>UFJ FG</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8,274,123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Arial"/>
                        </a:rPr>
                        <a:t>JPMorgan Chase</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39,318,140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zh-TW" altLang="en-US" sz="800" b="0" i="0" u="none" strike="noStrike" dirty="0">
                          <a:effectLst/>
                          <a:latin typeface="ＭＳ Ｐゴシック"/>
                        </a:rPr>
                        <a:t>商業ｻｰﾋﾞｽ･ｻﾌﾟﾗｲ</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dirty="0">
                          <a:effectLst/>
                          <a:latin typeface="Arial"/>
                        </a:rPr>
                        <a:t>セコム</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1,856,732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Arial"/>
                        </a:rPr>
                        <a:t>Waste Management</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3,898,206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電子装置・器具・部品</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キーエンス</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7,586,299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Foxconn</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6,081,366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dirty="0">
                          <a:effectLst/>
                          <a:latin typeface="Arial"/>
                        </a:rPr>
                        <a:t>資本市場等</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野村</a:t>
                      </a:r>
                      <a:r>
                        <a:rPr lang="en-US" sz="800" b="0" i="0" u="none" strike="noStrike">
                          <a:effectLst/>
                          <a:latin typeface="Arial"/>
                        </a:rPr>
                        <a:t>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1,826,898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Morgan Stanley</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9,300,623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家庭耐久品</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ソニー</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7,178,054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err="1">
                          <a:effectLst/>
                          <a:latin typeface="Arial"/>
                        </a:rPr>
                        <a:t>Midea</a:t>
                      </a:r>
                      <a:r>
                        <a:rPr lang="en-US" sz="800" b="0" i="0" u="none" strike="noStrike" dirty="0">
                          <a:effectLst/>
                          <a:latin typeface="Arial"/>
                        </a:rPr>
                        <a:t> Group </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5,792,246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dirty="0">
                          <a:effectLst/>
                          <a:latin typeface="Arial"/>
                        </a:rPr>
                        <a:t>ＩＴサービス</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NTT</a:t>
                      </a:r>
                      <a:r>
                        <a:rPr lang="ja-JP" altLang="en-US" sz="800" b="0" i="0" u="none" strike="noStrike">
                          <a:effectLst/>
                          <a:latin typeface="ＭＳ Ｐゴシック"/>
                        </a:rPr>
                        <a:t>データ</a:t>
                      </a:r>
                      <a:endParaRPr lang="ja-JP" altLang="en-US" sz="800" b="0" i="0" u="none" strike="noStrike">
                        <a:effectLst/>
                        <a:latin typeface="Arial"/>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1,789,586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Visa</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32,815,179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タバコ</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日本たばこ産業</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5,543,411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Philip Morris</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13,911,330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Arial"/>
                        </a:rPr>
                        <a:t>レジャー製品</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シマノ</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1,507,341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Hasbro</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1,278,318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専門小売</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ﾌｧｰｽﾄﾘﾃｲﾘﾝｸﾞ</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5,193,216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Arial"/>
                        </a:rPr>
                        <a:t>Home Depot</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24,945,247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Arial"/>
                        </a:rPr>
                        <a:t>メディア</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電通</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1,479,965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Arial"/>
                        </a:rPr>
                        <a:t>Walt Disney</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17,271,790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ＭＳ Ｐゴシック"/>
                        </a:rPr>
                        <a:t>ﾌﾟﾛﾌｪｯｼｮﾅﾙ･ｻｰﾋﾞｽ</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dirty="0">
                          <a:effectLst/>
                          <a:latin typeface="ＭＳ Ｐゴシック"/>
                        </a:rPr>
                        <a:t>リクルート</a:t>
                      </a:r>
                      <a:r>
                        <a:rPr lang="en-US" sz="800" b="0" i="0" u="none" strike="noStrike" dirty="0">
                          <a:effectLst/>
                          <a:latin typeface="Arial"/>
                        </a:rPr>
                        <a:t>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5,121,891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RELX</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4,680,865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Arial"/>
                        </a:rPr>
                        <a:t>電力</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関西電力</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1,443,669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NextEra Energy</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8,727,989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電機設備</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日本電産</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4,917,327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ABB</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5,155,882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dirty="0">
                          <a:effectLst/>
                          <a:latin typeface="Arial"/>
                        </a:rPr>
                        <a:t>ヘルスケア技術</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Ｍ３</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1,429,916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Arial"/>
                        </a:rPr>
                        <a:t>Cerner</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2,198,974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保険</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日本郵政</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4,904,349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Ping An Insurance G</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18,221,759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dirty="0">
                          <a:effectLst/>
                          <a:latin typeface="Arial"/>
                        </a:rPr>
                        <a:t>航空</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ANA 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1,361,617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Delta Air Lines</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3,837,545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商社・流通</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三菱商事</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4,881,483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Ferguson</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2,073,771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Arial"/>
                        </a:rPr>
                        <a:t>建設・エンジニア</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大成建設</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1,361,148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VINCI</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5,922,864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鉄道・道路</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ＭＳ Ｐゴシック"/>
                        </a:rPr>
                        <a:t>ＪＲ</a:t>
                      </a:r>
                      <a:r>
                        <a:rPr lang="ja-JP" altLang="en-US" sz="800" b="0" i="0" u="none" strike="noStrike">
                          <a:effectLst/>
                          <a:latin typeface="ＭＳ Ｐゴシック"/>
                        </a:rPr>
                        <a:t>東海</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4,496,164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Union Pacific</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12,179,550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dirty="0">
                          <a:effectLst/>
                          <a:latin typeface="Arial"/>
                        </a:rPr>
                        <a:t>食品</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明治</a:t>
                      </a:r>
                      <a:r>
                        <a:rPr lang="en-US" sz="800" b="0" i="0" u="none" strike="noStrike">
                          <a:effectLst/>
                          <a:latin typeface="Arial"/>
                        </a:rPr>
                        <a:t>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1,354,313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Nestlé</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26,277,788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ソフトウェア</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任天堂</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4,348,542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Microsoft</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83,976,829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dirty="0">
                          <a:effectLst/>
                          <a:latin typeface="Arial"/>
                        </a:rPr>
                        <a:t>ガス</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東京ガス</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1,330,352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Hong Kong and China Gas</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3,264,651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食品・雑貨小売り</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セブン＆アイ</a:t>
                      </a:r>
                      <a:r>
                        <a:rPr lang="en-US" altLang="ja-JP" sz="800" b="0" i="0" u="none" strike="noStrike">
                          <a:effectLst/>
                          <a:latin typeface="Arial"/>
                        </a:rPr>
                        <a:t>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4,273,227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Walmart</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28,013,682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ＭＳ Ｐゴシック"/>
                        </a:rPr>
                        <a:t>空運・ﾛｼﾞｽﾃｨｯｸｽ</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ヤマト</a:t>
                      </a:r>
                      <a:r>
                        <a:rPr lang="en-US" sz="800" b="0" i="0" u="none" strike="noStrike">
                          <a:effectLst/>
                          <a:latin typeface="Arial"/>
                        </a:rPr>
                        <a:t>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1,286,914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United Parcel Service</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10,145,976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機械</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ファナック</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4,265,383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Caterpillar</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8,991,092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ＭＳ Ｐゴシック"/>
                        </a:rPr>
                        <a:t>ｲﾝﾀｰﾈｯﾄ販売・直販</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ｽﾀｰﾄﾄｩﾃﾞｲ</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1,225,758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Amazon.com</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91,419,579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自動車部品</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デンソー</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4,219,854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Continental</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5,085,007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Arial"/>
                        </a:rPr>
                        <a:t>その他小売</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良品計画</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1,023,325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Target</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4,498,134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化学</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信越化学</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4,211,521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DowDuPont</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16,956,997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Arial"/>
                        </a:rPr>
                        <a:t>紙・森林製品</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王子</a:t>
                      </a:r>
                      <a:r>
                        <a:rPr lang="en-US" sz="800" b="0" i="0" u="none" strike="noStrike">
                          <a:effectLst/>
                          <a:latin typeface="Arial"/>
                        </a:rPr>
                        <a:t>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679,060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UPM-Kymmene</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2,111,842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消費財</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花王</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4,164,330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Unilever</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16,634,740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Arial"/>
                        </a:rPr>
                        <a:t>消費者金融</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アコム</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667,377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American Express</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9,345,530 </a:t>
                      </a:r>
                      <a:endParaRPr lang="en-US" altLang="ja-JP" sz="800" b="0" i="0" u="none" strike="noStrike" dirty="0">
                        <a:effectLst/>
                        <a:latin typeface="Arial"/>
                      </a:endParaRPr>
                    </a:p>
                  </a:txBody>
                  <a:tcPr marL="9525" marR="9525" marT="9525" marB="0" anchor="ctr"/>
                </a:tc>
              </a:tr>
              <a:tr h="199818">
                <a:tc>
                  <a:txBody>
                    <a:bodyPr/>
                    <a:lstStyle/>
                    <a:p>
                      <a:pPr algn="ctr" fontAlgn="b"/>
                      <a:r>
                        <a:rPr lang="zh-TW" altLang="en-US" sz="800" b="0" i="0" u="none" strike="noStrike">
                          <a:effectLst/>
                          <a:latin typeface="ＭＳ Ｐゴシック"/>
                        </a:rPr>
                        <a:t>ﾃｸﾉﾛｼﾞｰ関連品</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dirty="0" smtClean="0">
                          <a:effectLst/>
                          <a:latin typeface="Arial"/>
                        </a:rPr>
                        <a:t>キヤノン</a:t>
                      </a:r>
                      <a:endParaRPr lang="ja-JP" altLang="en-US" sz="800" b="0" i="0" u="none" strike="noStrike" dirty="0">
                        <a:effectLst/>
                        <a:latin typeface="Arial"/>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3,920,581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Apple</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100,846,798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Arial"/>
                        </a:rPr>
                        <a:t>バイオテクノロジー</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ペプチドリーム</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565,051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Arial"/>
                        </a:rPr>
                        <a:t>AbbVie</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15,548,416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ビル製品</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ダイキン工業</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3,880,620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Johnson Controls</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3,420,646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dirty="0">
                          <a:effectLst/>
                          <a:latin typeface="ＭＳ Ｐゴシック"/>
                        </a:rPr>
                        <a:t>独立電源・再生</a:t>
                      </a:r>
                      <a:r>
                        <a:rPr lang="ja-JP" altLang="en-US" sz="800" b="0" i="0" u="none" strike="noStrike" dirty="0" smtClean="0">
                          <a:effectLst/>
                          <a:latin typeface="ＭＳ Ｐゴシック"/>
                        </a:rPr>
                        <a:t>ｴﾈﾙ</a:t>
                      </a:r>
                      <a:endParaRPr lang="ja-JP" altLang="en-US" sz="800" b="0" i="0" u="none" strike="noStrike" dirty="0">
                        <a:effectLst/>
                        <a:latin typeface="ＭＳ Ｐゴシック"/>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電源開発</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523,520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China Yangtze Power</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5,945,712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ＭＳ Ｐゴシック"/>
                        </a:rPr>
                        <a:t>ﾎﾃﾙ･ﾚｽﾄﾗﾝ･ﾚｼﾞｬｰ</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ｵﾘｴﾝﾀﾙﾗﾝﾄﾞ</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3,820,966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McDonald's</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13,636,584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Arial"/>
                        </a:rPr>
                        <a:t>建設素材</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太平洋セメント</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451,130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CRH</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3,282,313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医薬品</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zh-TW" altLang="en-US" sz="800" b="0" i="0" u="none" strike="noStrike">
                          <a:effectLst/>
                          <a:latin typeface="Arial"/>
                        </a:rPr>
                        <a:t>武田薬品工業</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3,654,032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Johnson &amp; Johnson </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36,073,108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dirty="0">
                          <a:effectLst/>
                          <a:latin typeface="Arial"/>
                        </a:rPr>
                        <a:t>公共インフラ</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dirty="0">
                          <a:effectLst/>
                          <a:latin typeface="Arial"/>
                        </a:rPr>
                        <a:t>日本</a:t>
                      </a:r>
                      <a:r>
                        <a:rPr lang="ja-JP" altLang="en-US" sz="800" b="0" i="0" u="none" strike="noStrike" dirty="0" smtClean="0">
                          <a:effectLst/>
                          <a:latin typeface="Arial"/>
                        </a:rPr>
                        <a:t>空港ｻｰﾋﾞｽ</a:t>
                      </a:r>
                      <a:endParaRPr lang="ja-JP" altLang="en-US" sz="800" b="0" i="0" u="none" strike="noStrike" dirty="0">
                        <a:effectLst/>
                        <a:latin typeface="Arial"/>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421,577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Arial"/>
                        </a:rPr>
                        <a:t>Airports of Thailand Public </a:t>
                      </a:r>
                      <a:r>
                        <a:rPr lang="en-US" sz="800" b="0" i="0" u="none" strike="noStrike" dirty="0" smtClean="0">
                          <a:effectLst/>
                          <a:latin typeface="Arial"/>
                        </a:rPr>
                        <a:t>Co</a:t>
                      </a:r>
                      <a:endParaRPr lang="en-US" sz="800" b="0" i="0" u="none" strike="noStrike" dirty="0">
                        <a:effectLst/>
                        <a:latin typeface="Arial"/>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3,018,314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dirty="0">
                          <a:effectLst/>
                          <a:latin typeface="Arial"/>
                        </a:rPr>
                        <a:t>半導体</a:t>
                      </a:r>
                      <a:r>
                        <a:rPr lang="ja-JP" altLang="en-US" sz="800" b="0" i="0" u="none" strike="noStrike" dirty="0" smtClean="0">
                          <a:effectLst/>
                          <a:latin typeface="Arial"/>
                        </a:rPr>
                        <a:t>・同製造</a:t>
                      </a:r>
                      <a:r>
                        <a:rPr lang="ja-JP" altLang="en-US" sz="800" b="0" i="0" u="none" strike="noStrike" dirty="0">
                          <a:effectLst/>
                          <a:latin typeface="Arial"/>
                        </a:rPr>
                        <a:t>装置</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dirty="0">
                          <a:effectLst/>
                          <a:latin typeface="Arial"/>
                        </a:rPr>
                        <a:t>東京エレクトロン</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3,121,435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Intel</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25,675,931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Arial"/>
                        </a:rPr>
                        <a:t>流通</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パルタック</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405,431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Genuine Parts</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1,492,911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不動産管理・サービス</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三菱地所</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2,688,822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Sun Hung Kai Properties</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4,845,412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zh-TW" altLang="en-US" sz="800" b="0" i="0" u="none" strike="noStrike" dirty="0">
                          <a:effectLst/>
                          <a:latin typeface="Arial"/>
                        </a:rPr>
                        <a:t>多角化消費者ｻｰﾋﾞｽ</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ベネッセ</a:t>
                      </a:r>
                      <a:r>
                        <a:rPr lang="en-US" sz="800" b="0" i="0" u="none" strike="noStrike">
                          <a:effectLst/>
                          <a:latin typeface="Arial"/>
                        </a:rPr>
                        <a:t>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378,489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Arial"/>
                        </a:rPr>
                        <a:t>TAL Education G</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2,313,938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飲料</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キリン</a:t>
                      </a:r>
                      <a:r>
                        <a:rPr lang="en-US" sz="800" b="0" i="0" u="none" strike="noStrike">
                          <a:effectLst/>
                          <a:latin typeface="Arial"/>
                        </a:rPr>
                        <a:t>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2,673,551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Anheuser-Busch InBev</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21,630,685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Arial"/>
                        </a:rPr>
                        <a:t>海運</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日本郵船</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370,878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Arial"/>
                        </a:rPr>
                        <a:t>A.P. </a:t>
                      </a:r>
                      <a:r>
                        <a:rPr lang="en-US" sz="800" b="0" i="0" u="none" strike="noStrike" dirty="0" err="1">
                          <a:effectLst/>
                          <a:latin typeface="Arial"/>
                        </a:rPr>
                        <a:t>Møller</a:t>
                      </a:r>
                      <a:r>
                        <a:rPr lang="en-US" sz="800" b="0" i="0" u="none" strike="noStrike" dirty="0">
                          <a:effectLst/>
                          <a:latin typeface="Arial"/>
                        </a:rPr>
                        <a:t> - </a:t>
                      </a:r>
                      <a:r>
                        <a:rPr lang="en-US" sz="800" b="0" i="0" u="none" strike="noStrike" dirty="0" err="1">
                          <a:effectLst/>
                          <a:latin typeface="Arial"/>
                        </a:rPr>
                        <a:t>Mærsk</a:t>
                      </a:r>
                      <a:endParaRPr lang="en-US" sz="800" b="0" i="0" u="none" strike="noStrike" dirty="0">
                        <a:effectLst/>
                        <a:latin typeface="Arial"/>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2,793,458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ＭＳ Ｐゴシック"/>
                        </a:rPr>
                        <a:t>ｵｲﾙ･ｶﾞｽ・消費可能燃料</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JXTG 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2,631,232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Exxon Mobil</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38,823,386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ＭＳ Ｐゴシック"/>
                        </a:rPr>
                        <a:t>容器・ﾊﾟｯｹｰｼﾞ</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ＭＳ Ｐゴシック"/>
                        </a:rPr>
                        <a:t>東洋製罐</a:t>
                      </a:r>
                      <a:r>
                        <a:rPr lang="en-US" sz="800" b="0" i="0" u="none" strike="noStrike">
                          <a:effectLst/>
                          <a:latin typeface="Arial"/>
                        </a:rPr>
                        <a:t>G</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365,749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International Paper</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2,390,363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ＭＳ Ｐゴシック"/>
                        </a:rPr>
                        <a:t>ﾍﾙｽｹｱ装置・ｻﾌﾟﾗｲ</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HOYA</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2,390,736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Medtronic</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12,826,384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ＭＳ Ｐゴシック"/>
                        </a:rPr>
                        <a:t>ﾗｲﾌｻｲｴﾝｽ器具</a:t>
                      </a: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EPS 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109,042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err="1">
                          <a:effectLst/>
                          <a:latin typeface="Arial"/>
                        </a:rPr>
                        <a:t>Thermo</a:t>
                      </a:r>
                      <a:r>
                        <a:rPr lang="en-US" sz="800" b="0" i="0" u="none" strike="noStrike" dirty="0">
                          <a:effectLst/>
                          <a:latin typeface="Arial"/>
                        </a:rPr>
                        <a:t> Fisher Scientific</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9,237,101 </a:t>
                      </a:r>
                      <a:endParaRPr lang="en-US" altLang="ja-JP" sz="800" b="0" i="0" u="none" strike="noStrike" dirty="0">
                        <a:effectLst/>
                        <a:latin typeface="Arial"/>
                      </a:endParaRPr>
                    </a:p>
                  </a:txBody>
                  <a:tcPr marL="9525" marR="9525" marT="9525" marB="0" anchor="ctr"/>
                </a:tc>
              </a:tr>
              <a:tr h="199818">
                <a:tc>
                  <a:txBody>
                    <a:bodyPr/>
                    <a:lstStyle/>
                    <a:p>
                      <a:pPr algn="ctr" fontAlgn="b"/>
                      <a:r>
                        <a:rPr lang="ja-JP" altLang="en-US" sz="800" b="0" i="0" u="none" strike="noStrike">
                          <a:effectLst/>
                          <a:latin typeface="Arial"/>
                        </a:rPr>
                        <a:t>多角化金融サービス</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Arial"/>
                        </a:rPr>
                        <a:t>オリックス</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2,242,694 </a:t>
                      </a:r>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Arial"/>
                        </a:rPr>
                        <a:t>Berkshire Hathaway</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800" b="0" i="0" u="none" strike="noStrike" dirty="0" smtClean="0">
                          <a:effectLst/>
                          <a:latin typeface="Arial"/>
                        </a:rPr>
                        <a:t>51,221,391 </a:t>
                      </a:r>
                      <a:endParaRPr lang="en-US" altLang="ja-JP" sz="800" b="0" i="0" u="none" strike="noStrike" dirty="0">
                        <a:effectLst/>
                        <a:latin typeface="Arial"/>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b"/>
                      <a:endParaRPr lang="ja-JP" altLang="en-US" sz="800" b="0" i="0" u="none" strike="noStrike" dirty="0">
                        <a:effectLst/>
                        <a:latin typeface="Arial"/>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endParaRPr lang="ja-JP" altLang="en-US" sz="800" b="0" i="0" u="none" strike="noStrike" dirty="0">
                        <a:effectLst/>
                        <a:latin typeface="Arial"/>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ctr" fontAlgn="b"/>
                      <a:endParaRPr lang="en-US" altLang="ja-JP" sz="800" b="0" i="0" u="none" strike="noStrike" dirty="0">
                        <a:effectLst/>
                        <a:latin typeface="Arial"/>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endParaRPr lang="en-US" sz="800" b="0" i="0" u="none" strike="noStrike" dirty="0">
                        <a:effectLst/>
                        <a:latin typeface="Arial"/>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ctr" fontAlgn="b"/>
                      <a:endParaRPr lang="en-US" altLang="ja-JP" sz="800" b="0" i="0" u="none" strike="noStrike" dirty="0">
                        <a:effectLst/>
                        <a:latin typeface="Arial"/>
                      </a:endParaRPr>
                    </a:p>
                  </a:txBody>
                  <a:tcPr marL="9525" marR="9525" marT="9525" marB="0" anchor="ctr"/>
                </a:tc>
              </a:tr>
            </a:tbl>
          </a:graphicData>
        </a:graphic>
      </p:graphicFrame>
      <p:grpSp>
        <p:nvGrpSpPr>
          <p:cNvPr id="4" name="グループ化 3"/>
          <p:cNvGrpSpPr/>
          <p:nvPr/>
        </p:nvGrpSpPr>
        <p:grpSpPr>
          <a:xfrm>
            <a:off x="89646" y="719668"/>
            <a:ext cx="8964708" cy="4241213"/>
            <a:chOff x="89646" y="719668"/>
            <a:chExt cx="8964708" cy="4241213"/>
          </a:xfrm>
        </p:grpSpPr>
        <p:sp>
          <p:nvSpPr>
            <p:cNvPr id="17" name="正方形/長方形 16"/>
            <p:cNvSpPr/>
            <p:nvPr/>
          </p:nvSpPr>
          <p:spPr>
            <a:xfrm>
              <a:off x="89646" y="719668"/>
              <a:ext cx="4482354" cy="1941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89646" y="1574799"/>
              <a:ext cx="4482354" cy="3979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正方形/長方形 10"/>
            <p:cNvSpPr/>
            <p:nvPr/>
          </p:nvSpPr>
          <p:spPr>
            <a:xfrm>
              <a:off x="89646" y="2378494"/>
              <a:ext cx="4482354" cy="1869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89646" y="2971800"/>
              <a:ext cx="4482354" cy="1941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89646" y="4766734"/>
              <a:ext cx="4482354" cy="1941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4572000" y="1972733"/>
              <a:ext cx="4482354" cy="1772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5" name="AutoShape 3"/>
          <p:cNvSpPr>
            <a:spLocks noChangeArrowheads="1"/>
          </p:cNvSpPr>
          <p:nvPr/>
        </p:nvSpPr>
        <p:spPr bwMode="auto">
          <a:xfrm>
            <a:off x="67733" y="403860"/>
            <a:ext cx="8991599" cy="45719"/>
          </a:xfrm>
          <a:prstGeom prst="roundRect">
            <a:avLst>
              <a:gd name="adj" fmla="val 50000"/>
            </a:avLst>
          </a:prstGeom>
          <a:solidFill>
            <a:schemeClr val="accent2">
              <a:lumMod val="50000"/>
            </a:schemeClr>
          </a:solidFill>
          <a:ln>
            <a:solidFill>
              <a:schemeClr val="accent2">
                <a:lumMod val="50000"/>
              </a:schemeClr>
            </a:solidFill>
          </a:ln>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latin typeface="Arial" charset="0"/>
              <a:ea typeface="HGS創英角ｺﾞｼｯｸUB" pitchFamily="50" charset="-128"/>
            </a:endParaRPr>
          </a:p>
        </p:txBody>
      </p:sp>
      <p:sp>
        <p:nvSpPr>
          <p:cNvPr id="3" name="テキスト ボックス 2"/>
          <p:cNvSpPr txBox="1"/>
          <p:nvPr/>
        </p:nvSpPr>
        <p:spPr>
          <a:xfrm>
            <a:off x="5046133" y="6570133"/>
            <a:ext cx="3471334" cy="307777"/>
          </a:xfrm>
          <a:prstGeom prst="rect">
            <a:avLst/>
          </a:prstGeom>
          <a:noFill/>
        </p:spPr>
        <p:txBody>
          <a:bodyPr wrap="square" rtlCol="0">
            <a:spAutoFit/>
          </a:bodyPr>
          <a:lstStyle/>
          <a:p>
            <a:pPr algn="r"/>
            <a:r>
              <a:rPr kumimoji="1" lang="en-US" altLang="ja-JP" sz="1400" dirty="0" smtClean="0">
                <a:latin typeface="Times New Roman" panose="02020603050405020304" pitchFamily="18" charset="0"/>
                <a:cs typeface="Times New Roman" panose="02020603050405020304" pitchFamily="18" charset="0"/>
              </a:rPr>
              <a:t>※2018</a:t>
            </a:r>
            <a:r>
              <a:rPr kumimoji="1" lang="ja-JP" altLang="en-US" sz="1400" dirty="0" smtClean="0">
                <a:latin typeface="Times New Roman" panose="02020603050405020304" pitchFamily="18" charset="0"/>
                <a:cs typeface="Times New Roman" panose="02020603050405020304" pitchFamily="18" charset="0"/>
              </a:rPr>
              <a:t>年</a:t>
            </a:r>
            <a:r>
              <a:rPr kumimoji="1" lang="en-US" altLang="ja-JP" sz="1400" dirty="0" smtClean="0">
                <a:latin typeface="Times New Roman" panose="02020603050405020304" pitchFamily="18" charset="0"/>
                <a:cs typeface="Times New Roman" panose="02020603050405020304" pitchFamily="18" charset="0"/>
              </a:rPr>
              <a:t>6</a:t>
            </a:r>
            <a:r>
              <a:rPr kumimoji="1" lang="ja-JP" altLang="en-US" sz="1400" dirty="0" smtClean="0">
                <a:latin typeface="Times New Roman" panose="02020603050405020304" pitchFamily="18" charset="0"/>
                <a:cs typeface="Times New Roman" panose="02020603050405020304" pitchFamily="18" charset="0"/>
              </a:rPr>
              <a:t>月末現在。</a:t>
            </a:r>
            <a:endParaRPr kumimoji="1" lang="ja-JP"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210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latin typeface="Times New Roman" panose="02020603050405020304" pitchFamily="18" charset="0"/>
                <a:cs typeface="Times New Roman" panose="02020603050405020304" pitchFamily="18" charset="0"/>
              </a:rPr>
              <a:t>Step3</a:t>
            </a:r>
            <a:r>
              <a:rPr kumimoji="1" lang="ja-JP" altLang="en-US" sz="2400" dirty="0" smtClean="0">
                <a:latin typeface="Times New Roman" panose="02020603050405020304" pitchFamily="18" charset="0"/>
                <a:cs typeface="Times New Roman" panose="02020603050405020304" pitchFamily="18" charset="0"/>
              </a:rPr>
              <a:t>　</a:t>
            </a:r>
            <a:r>
              <a:rPr lang="ja-JP" altLang="en-US" sz="2400" dirty="0" smtClean="0">
                <a:latin typeface="Times New Roman" panose="02020603050405020304" pitchFamily="18" charset="0"/>
                <a:cs typeface="Times New Roman" panose="02020603050405020304" pitchFamily="18" charset="0"/>
              </a:rPr>
              <a:t>資本コストを算出する</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70</a:t>
            </a:fld>
            <a:endParaRPr lang="en-US" altLang="ja-JP" dirty="0">
              <a:solidFill>
                <a:srgbClr val="000000"/>
              </a:solidFill>
            </a:endParaRPr>
          </a:p>
        </p:txBody>
      </p:sp>
      <p:sp>
        <p:nvSpPr>
          <p:cNvPr id="8" name="Text Box 2"/>
          <p:cNvSpPr txBox="1">
            <a:spLocks noChangeArrowheads="1"/>
          </p:cNvSpPr>
          <p:nvPr/>
        </p:nvSpPr>
        <p:spPr bwMode="auto">
          <a:xfrm>
            <a:off x="228600" y="1371600"/>
            <a:ext cx="8610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HGS創英角ｺﾞｼｯｸUB" pitchFamily="50" charset="-128"/>
              </a:defRPr>
            </a:lvl1pPr>
            <a:lvl2pPr marL="742950" indent="-285750" eaLnBrk="0" hangingPunct="0">
              <a:defRPr kumimoji="1">
                <a:solidFill>
                  <a:schemeClr val="tx1"/>
                </a:solidFill>
                <a:latin typeface="Arial" charset="0"/>
                <a:ea typeface="HGS創英角ｺﾞｼｯｸUB" pitchFamily="50" charset="-128"/>
              </a:defRPr>
            </a:lvl2pPr>
            <a:lvl3pPr marL="1143000" indent="-228600" eaLnBrk="0" hangingPunct="0">
              <a:defRPr kumimoji="1">
                <a:solidFill>
                  <a:schemeClr val="tx1"/>
                </a:solidFill>
                <a:latin typeface="Arial" charset="0"/>
                <a:ea typeface="HGS創英角ｺﾞｼｯｸUB" pitchFamily="50" charset="-128"/>
              </a:defRPr>
            </a:lvl3pPr>
            <a:lvl4pPr marL="1600200" indent="-228600" eaLnBrk="0" hangingPunct="0">
              <a:defRPr kumimoji="1">
                <a:solidFill>
                  <a:schemeClr val="tx1"/>
                </a:solidFill>
                <a:latin typeface="Arial" charset="0"/>
                <a:ea typeface="HGS創英角ｺﾞｼｯｸUB" pitchFamily="50" charset="-128"/>
              </a:defRPr>
            </a:lvl4pPr>
            <a:lvl5pPr marL="2057400" indent="-228600" eaLnBrk="0" hangingPunct="0">
              <a:defRPr kumimoji="1">
                <a:solidFill>
                  <a:schemeClr val="tx1"/>
                </a:solidFill>
                <a:latin typeface="Arial" charset="0"/>
                <a:ea typeface="HGS創英角ｺﾞｼｯｸUB" pitchFamily="50" charset="-128"/>
              </a:defRPr>
            </a:lvl5pPr>
            <a:lvl6pPr marL="2514600" indent="-228600" eaLnBrk="0" fontAlgn="base" hangingPunct="0">
              <a:spcBef>
                <a:spcPct val="50000"/>
              </a:spcBef>
              <a:spcAft>
                <a:spcPct val="0"/>
              </a:spcAft>
              <a:defRPr kumimoji="1">
                <a:solidFill>
                  <a:schemeClr val="tx1"/>
                </a:solidFill>
                <a:latin typeface="Arial" charset="0"/>
                <a:ea typeface="HGS創英角ｺﾞｼｯｸUB" pitchFamily="50" charset="-128"/>
              </a:defRPr>
            </a:lvl6pPr>
            <a:lvl7pPr marL="2971800" indent="-228600" eaLnBrk="0" fontAlgn="base" hangingPunct="0">
              <a:spcBef>
                <a:spcPct val="50000"/>
              </a:spcBef>
              <a:spcAft>
                <a:spcPct val="0"/>
              </a:spcAft>
              <a:defRPr kumimoji="1">
                <a:solidFill>
                  <a:schemeClr val="tx1"/>
                </a:solidFill>
                <a:latin typeface="Arial" charset="0"/>
                <a:ea typeface="HGS創英角ｺﾞｼｯｸUB" pitchFamily="50" charset="-128"/>
              </a:defRPr>
            </a:lvl7pPr>
            <a:lvl8pPr marL="3429000" indent="-228600" eaLnBrk="0" fontAlgn="base" hangingPunct="0">
              <a:spcBef>
                <a:spcPct val="50000"/>
              </a:spcBef>
              <a:spcAft>
                <a:spcPct val="0"/>
              </a:spcAft>
              <a:defRPr kumimoji="1">
                <a:solidFill>
                  <a:schemeClr val="tx1"/>
                </a:solidFill>
                <a:latin typeface="Arial" charset="0"/>
                <a:ea typeface="HGS創英角ｺﾞｼｯｸUB" pitchFamily="50" charset="-128"/>
              </a:defRPr>
            </a:lvl8pPr>
            <a:lvl9pPr marL="3886200" indent="-228600" eaLnBrk="0" fontAlgn="base" hangingPunct="0">
              <a:spcBef>
                <a:spcPct val="50000"/>
              </a:spcBef>
              <a:spcAft>
                <a:spcPct val="0"/>
              </a:spcAft>
              <a:defRPr kumimoji="1">
                <a:solidFill>
                  <a:schemeClr val="tx1"/>
                </a:solidFill>
                <a:latin typeface="Arial" charset="0"/>
                <a:ea typeface="HGS創英角ｺﾞｼｯｸUB" pitchFamily="50" charset="-128"/>
              </a:defRPr>
            </a:lvl9pPr>
          </a:lstStyle>
          <a:p>
            <a:pPr eaLnBrk="1" hangingPunct="1">
              <a:spcBef>
                <a:spcPct val="50000"/>
              </a:spcBef>
            </a:pPr>
            <a:r>
              <a:rPr lang="ja-JP" altLang="en-US" sz="2000" dirty="0" smtClean="0">
                <a:solidFill>
                  <a:srgbClr val="000000"/>
                </a:solidFill>
                <a:latin typeface="Times New Roman" pitchFamily="18" charset="0"/>
                <a:ea typeface="ＭＳ Ｐゴシック" pitchFamily="50" charset="-128"/>
              </a:rPr>
              <a:t>　投下資本の資本コストを算出。米国企業は平均で</a:t>
            </a:r>
            <a:r>
              <a:rPr lang="en-US" altLang="ja-JP" sz="2000" dirty="0" smtClean="0">
                <a:solidFill>
                  <a:srgbClr val="000000"/>
                </a:solidFill>
                <a:latin typeface="Times New Roman" pitchFamily="18" charset="0"/>
                <a:ea typeface="ＭＳ Ｐゴシック" pitchFamily="50" charset="-128"/>
              </a:rPr>
              <a:t>8</a:t>
            </a:r>
            <a:r>
              <a:rPr lang="ja-JP" altLang="en-US" sz="2000" dirty="0" smtClean="0">
                <a:solidFill>
                  <a:srgbClr val="000000"/>
                </a:solidFill>
                <a:latin typeface="Times New Roman" pitchFamily="18" charset="0"/>
                <a:ea typeface="ＭＳ Ｐゴシック" pitchFamily="50" charset="-128"/>
              </a:rPr>
              <a:t>～</a:t>
            </a:r>
            <a:r>
              <a:rPr lang="en-US" altLang="ja-JP" sz="2000" dirty="0" smtClean="0">
                <a:solidFill>
                  <a:srgbClr val="000000"/>
                </a:solidFill>
                <a:latin typeface="Times New Roman" pitchFamily="18" charset="0"/>
                <a:ea typeface="ＭＳ Ｐゴシック" pitchFamily="50" charset="-128"/>
              </a:rPr>
              <a:t>15</a:t>
            </a:r>
            <a:r>
              <a:rPr lang="ja-JP" altLang="en-US" sz="2000" dirty="0" smtClean="0">
                <a:solidFill>
                  <a:srgbClr val="000000"/>
                </a:solidFill>
                <a:latin typeface="Times New Roman" pitchFamily="18" charset="0"/>
                <a:ea typeface="ＭＳ Ｐゴシック" pitchFamily="50" charset="-128"/>
              </a:rPr>
              <a:t>％。日本企業は</a:t>
            </a:r>
            <a:r>
              <a:rPr lang="en-US" altLang="ja-JP" sz="2000" dirty="0" smtClean="0">
                <a:solidFill>
                  <a:srgbClr val="000000"/>
                </a:solidFill>
                <a:latin typeface="Times New Roman" pitchFamily="18" charset="0"/>
                <a:ea typeface="ＭＳ Ｐゴシック" pitchFamily="50" charset="-128"/>
              </a:rPr>
              <a:t>5</a:t>
            </a:r>
            <a:r>
              <a:rPr lang="ja-JP" altLang="en-US" sz="2000" dirty="0" smtClean="0">
                <a:solidFill>
                  <a:srgbClr val="000000"/>
                </a:solidFill>
                <a:latin typeface="Times New Roman" pitchFamily="18" charset="0"/>
                <a:ea typeface="ＭＳ Ｐゴシック" pitchFamily="50" charset="-128"/>
              </a:rPr>
              <a:t>～</a:t>
            </a:r>
            <a:r>
              <a:rPr lang="en-US" altLang="ja-JP" sz="2000" dirty="0" smtClean="0">
                <a:solidFill>
                  <a:srgbClr val="000000"/>
                </a:solidFill>
                <a:latin typeface="Times New Roman" pitchFamily="18" charset="0"/>
                <a:ea typeface="ＭＳ Ｐゴシック" pitchFamily="50" charset="-128"/>
              </a:rPr>
              <a:t>8</a:t>
            </a:r>
            <a:r>
              <a:rPr lang="ja-JP" altLang="en-US" sz="2000" dirty="0" smtClean="0">
                <a:solidFill>
                  <a:srgbClr val="000000"/>
                </a:solidFill>
                <a:latin typeface="Times New Roman" pitchFamily="18" charset="0"/>
                <a:ea typeface="ＭＳ Ｐゴシック" pitchFamily="50" charset="-128"/>
              </a:rPr>
              <a:t>％であるといわれる。一般的には有利子負債コストは当該企業に対する格付けをベースに、株主資本に対する資本コストは市場</a:t>
            </a:r>
            <a:r>
              <a:rPr lang="en-US" altLang="ja-JP" sz="2000" dirty="0" smtClean="0">
                <a:solidFill>
                  <a:srgbClr val="000000"/>
                </a:solidFill>
                <a:latin typeface="Times New Roman" pitchFamily="18" charset="0"/>
                <a:ea typeface="ＭＳ Ｐゴシック" pitchFamily="50" charset="-128"/>
              </a:rPr>
              <a:t>β</a:t>
            </a:r>
            <a:r>
              <a:rPr lang="ja-JP" altLang="en-US" sz="2000" dirty="0" smtClean="0">
                <a:solidFill>
                  <a:srgbClr val="000000"/>
                </a:solidFill>
                <a:latin typeface="Times New Roman" pitchFamily="18" charset="0"/>
                <a:ea typeface="ＭＳ Ｐゴシック" pitchFamily="50" charset="-128"/>
              </a:rPr>
              <a:t>（市場リスク）をベースに決定されることが多い。</a:t>
            </a:r>
          </a:p>
        </p:txBody>
      </p:sp>
      <p:graphicFrame>
        <p:nvGraphicFramePr>
          <p:cNvPr id="9" name="Object 4"/>
          <p:cNvGraphicFramePr>
            <a:graphicFrameLocks noChangeAspect="1"/>
          </p:cNvGraphicFramePr>
          <p:nvPr/>
        </p:nvGraphicFramePr>
        <p:xfrm>
          <a:off x="1371600" y="2590800"/>
          <a:ext cx="6705600" cy="1066800"/>
        </p:xfrm>
        <a:graphic>
          <a:graphicData uri="http://schemas.openxmlformats.org/presentationml/2006/ole">
            <mc:AlternateContent xmlns:mc="http://schemas.openxmlformats.org/markup-compatibility/2006">
              <mc:Choice xmlns:v="urn:schemas-microsoft-com:vml" Requires="v">
                <p:oleObj spid="_x0000_s19549" name="数式" r:id="rId3" imgW="2489040" imgH="393480" progId="Equation.3">
                  <p:embed/>
                </p:oleObj>
              </mc:Choice>
              <mc:Fallback>
                <p:oleObj name="数式" r:id="rId3" imgW="248904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90800"/>
                        <a:ext cx="6705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5"/>
          <p:cNvSpPr txBox="1">
            <a:spLocks noChangeArrowheads="1"/>
          </p:cNvSpPr>
          <p:nvPr/>
        </p:nvSpPr>
        <p:spPr bwMode="auto">
          <a:xfrm>
            <a:off x="228600" y="3733800"/>
            <a:ext cx="89154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HGS創英角ｺﾞｼｯｸUB" pitchFamily="50" charset="-128"/>
              </a:defRPr>
            </a:lvl1pPr>
            <a:lvl2pPr marL="742950" indent="-285750" eaLnBrk="0" hangingPunct="0">
              <a:defRPr kumimoji="1">
                <a:solidFill>
                  <a:schemeClr val="tx1"/>
                </a:solidFill>
                <a:latin typeface="Arial" charset="0"/>
                <a:ea typeface="HGS創英角ｺﾞｼｯｸUB" pitchFamily="50" charset="-128"/>
              </a:defRPr>
            </a:lvl2pPr>
            <a:lvl3pPr marL="1143000" indent="-228600" eaLnBrk="0" hangingPunct="0">
              <a:defRPr kumimoji="1">
                <a:solidFill>
                  <a:schemeClr val="tx1"/>
                </a:solidFill>
                <a:latin typeface="Arial" charset="0"/>
                <a:ea typeface="HGS創英角ｺﾞｼｯｸUB" pitchFamily="50" charset="-128"/>
              </a:defRPr>
            </a:lvl3pPr>
            <a:lvl4pPr marL="1600200" indent="-228600" eaLnBrk="0" hangingPunct="0">
              <a:defRPr kumimoji="1">
                <a:solidFill>
                  <a:schemeClr val="tx1"/>
                </a:solidFill>
                <a:latin typeface="Arial" charset="0"/>
                <a:ea typeface="HGS創英角ｺﾞｼｯｸUB" pitchFamily="50" charset="-128"/>
              </a:defRPr>
            </a:lvl4pPr>
            <a:lvl5pPr marL="2057400" indent="-228600" eaLnBrk="0" hangingPunct="0">
              <a:defRPr kumimoji="1">
                <a:solidFill>
                  <a:schemeClr val="tx1"/>
                </a:solidFill>
                <a:latin typeface="Arial" charset="0"/>
                <a:ea typeface="HGS創英角ｺﾞｼｯｸUB" pitchFamily="50" charset="-128"/>
              </a:defRPr>
            </a:lvl5pPr>
            <a:lvl6pPr marL="2514600" indent="-228600" eaLnBrk="0" fontAlgn="base" hangingPunct="0">
              <a:spcBef>
                <a:spcPct val="50000"/>
              </a:spcBef>
              <a:spcAft>
                <a:spcPct val="0"/>
              </a:spcAft>
              <a:defRPr kumimoji="1">
                <a:solidFill>
                  <a:schemeClr val="tx1"/>
                </a:solidFill>
                <a:latin typeface="Arial" charset="0"/>
                <a:ea typeface="HGS創英角ｺﾞｼｯｸUB" pitchFamily="50" charset="-128"/>
              </a:defRPr>
            </a:lvl6pPr>
            <a:lvl7pPr marL="2971800" indent="-228600" eaLnBrk="0" fontAlgn="base" hangingPunct="0">
              <a:spcBef>
                <a:spcPct val="50000"/>
              </a:spcBef>
              <a:spcAft>
                <a:spcPct val="0"/>
              </a:spcAft>
              <a:defRPr kumimoji="1">
                <a:solidFill>
                  <a:schemeClr val="tx1"/>
                </a:solidFill>
                <a:latin typeface="Arial" charset="0"/>
                <a:ea typeface="HGS創英角ｺﾞｼｯｸUB" pitchFamily="50" charset="-128"/>
              </a:defRPr>
            </a:lvl7pPr>
            <a:lvl8pPr marL="3429000" indent="-228600" eaLnBrk="0" fontAlgn="base" hangingPunct="0">
              <a:spcBef>
                <a:spcPct val="50000"/>
              </a:spcBef>
              <a:spcAft>
                <a:spcPct val="0"/>
              </a:spcAft>
              <a:defRPr kumimoji="1">
                <a:solidFill>
                  <a:schemeClr val="tx1"/>
                </a:solidFill>
                <a:latin typeface="Arial" charset="0"/>
                <a:ea typeface="HGS創英角ｺﾞｼｯｸUB" pitchFamily="50" charset="-128"/>
              </a:defRPr>
            </a:lvl8pPr>
            <a:lvl9pPr marL="3886200" indent="-228600" eaLnBrk="0" fontAlgn="base" hangingPunct="0">
              <a:spcBef>
                <a:spcPct val="50000"/>
              </a:spcBef>
              <a:spcAft>
                <a:spcPct val="0"/>
              </a:spcAft>
              <a:defRPr kumimoji="1">
                <a:solidFill>
                  <a:schemeClr val="tx1"/>
                </a:solidFill>
                <a:latin typeface="Arial" charset="0"/>
                <a:ea typeface="HGS創英角ｺﾞｼｯｸUB" pitchFamily="50" charset="-128"/>
              </a:defRPr>
            </a:lvl9pPr>
          </a:lstStyle>
          <a:p>
            <a:pPr eaLnBrk="1" hangingPunct="1">
              <a:spcBef>
                <a:spcPct val="50000"/>
              </a:spcBef>
            </a:pPr>
            <a:r>
              <a:rPr lang="en-US" altLang="ja-JP" sz="2000" dirty="0" smtClean="0">
                <a:solidFill>
                  <a:srgbClr val="000000"/>
                </a:solidFill>
                <a:latin typeface="Times New Roman" pitchFamily="18" charset="0"/>
                <a:ea typeface="ＭＳ Ｐゴシック" pitchFamily="50" charset="-128"/>
              </a:rPr>
              <a:t>WACC</a:t>
            </a:r>
            <a:r>
              <a:rPr lang="ja-JP" altLang="en-US" sz="2000" dirty="0" smtClean="0">
                <a:solidFill>
                  <a:srgbClr val="000000"/>
                </a:solidFill>
                <a:latin typeface="Times New Roman" pitchFamily="18" charset="0"/>
                <a:ea typeface="ＭＳ Ｐゴシック" pitchFamily="50" charset="-128"/>
              </a:rPr>
              <a:t>：加重平均資本コスト　</a:t>
            </a:r>
            <a:r>
              <a:rPr lang="en-US" altLang="ja-JP" sz="2000" dirty="0" smtClean="0">
                <a:solidFill>
                  <a:srgbClr val="000000"/>
                </a:solidFill>
                <a:latin typeface="Times New Roman" pitchFamily="18" charset="0"/>
                <a:ea typeface="ＭＳ Ｐゴシック" pitchFamily="50" charset="-128"/>
              </a:rPr>
              <a:t>E</a:t>
            </a:r>
            <a:r>
              <a:rPr lang="ja-JP" altLang="en-US" sz="2000" dirty="0" smtClean="0">
                <a:solidFill>
                  <a:srgbClr val="000000"/>
                </a:solidFill>
                <a:latin typeface="Times New Roman" pitchFamily="18" charset="0"/>
                <a:ea typeface="ＭＳ Ｐゴシック" pitchFamily="50" charset="-128"/>
              </a:rPr>
              <a:t>：株主資本時価総額　</a:t>
            </a:r>
            <a:r>
              <a:rPr lang="en-US" altLang="ja-JP" sz="2000" dirty="0" smtClean="0">
                <a:solidFill>
                  <a:srgbClr val="000000"/>
                </a:solidFill>
                <a:latin typeface="Times New Roman" pitchFamily="18" charset="0"/>
                <a:ea typeface="ＭＳ Ｐゴシック" pitchFamily="50" charset="-128"/>
              </a:rPr>
              <a:t>D</a:t>
            </a:r>
            <a:r>
              <a:rPr lang="ja-JP" altLang="en-US" sz="2000" dirty="0" smtClean="0">
                <a:solidFill>
                  <a:srgbClr val="000000"/>
                </a:solidFill>
                <a:latin typeface="Times New Roman" pitchFamily="18" charset="0"/>
                <a:ea typeface="ＭＳ Ｐゴシック" pitchFamily="50" charset="-128"/>
              </a:rPr>
              <a:t>：有利子負債　</a:t>
            </a:r>
            <a:r>
              <a:rPr lang="en-US" altLang="ja-JP" sz="2000" dirty="0" smtClean="0">
                <a:solidFill>
                  <a:srgbClr val="000000"/>
                </a:solidFill>
                <a:latin typeface="Times New Roman" pitchFamily="18" charset="0"/>
                <a:ea typeface="ＭＳ Ｐゴシック" pitchFamily="50" charset="-128"/>
                <a:cs typeface="Times New Roman" pitchFamily="18" charset="0"/>
              </a:rPr>
              <a:t>τ</a:t>
            </a:r>
            <a:r>
              <a:rPr lang="ja-JP" altLang="en-US" sz="2000" dirty="0" smtClean="0">
                <a:solidFill>
                  <a:srgbClr val="000000"/>
                </a:solidFill>
                <a:latin typeface="Times New Roman" pitchFamily="18" charset="0"/>
                <a:ea typeface="ＭＳ Ｐゴシック" pitchFamily="50" charset="-128"/>
              </a:rPr>
              <a:t>：法人税率</a:t>
            </a:r>
          </a:p>
          <a:p>
            <a:pPr eaLnBrk="1" hangingPunct="1">
              <a:spcBef>
                <a:spcPct val="50000"/>
              </a:spcBef>
            </a:pPr>
            <a:r>
              <a:rPr lang="en-US" altLang="ja-JP" sz="2800" dirty="0" err="1" smtClean="0">
                <a:solidFill>
                  <a:srgbClr val="000000"/>
                </a:solidFill>
                <a:latin typeface="Times New Roman" pitchFamily="18" charset="0"/>
                <a:ea typeface="ＭＳ Ｐゴシック" pitchFamily="50" charset="-128"/>
              </a:rPr>
              <a:t>r</a:t>
            </a:r>
            <a:r>
              <a:rPr lang="en-US" altLang="ja-JP" sz="2800" baseline="-25000" dirty="0" err="1" smtClean="0">
                <a:solidFill>
                  <a:srgbClr val="000000"/>
                </a:solidFill>
                <a:latin typeface="Times New Roman" pitchFamily="18" charset="0"/>
                <a:ea typeface="ＭＳ Ｐゴシック" pitchFamily="50" charset="-128"/>
              </a:rPr>
              <a:t>E</a:t>
            </a:r>
            <a:r>
              <a:rPr lang="en-US" altLang="ja-JP" sz="2800" dirty="0" smtClean="0">
                <a:solidFill>
                  <a:srgbClr val="000000"/>
                </a:solidFill>
                <a:latin typeface="Times New Roman" pitchFamily="18" charset="0"/>
                <a:ea typeface="ＭＳ Ｐゴシック" pitchFamily="50" charset="-128"/>
              </a:rPr>
              <a:t>:</a:t>
            </a:r>
            <a:r>
              <a:rPr lang="ja-JP" altLang="en-US" sz="2800" dirty="0" smtClean="0">
                <a:solidFill>
                  <a:srgbClr val="000000"/>
                </a:solidFill>
                <a:latin typeface="Times New Roman" pitchFamily="18" charset="0"/>
                <a:ea typeface="ＭＳ Ｐゴシック" pitchFamily="50" charset="-128"/>
              </a:rPr>
              <a:t>株主資本コスト率＝</a:t>
            </a:r>
            <a:r>
              <a:rPr lang="en-US" altLang="ja-JP" sz="2800" dirty="0" err="1" smtClean="0">
                <a:solidFill>
                  <a:srgbClr val="000000"/>
                </a:solidFill>
                <a:latin typeface="Times New Roman" pitchFamily="18" charset="0"/>
                <a:ea typeface="ＭＳ Ｐゴシック" pitchFamily="50" charset="-128"/>
              </a:rPr>
              <a:t>r</a:t>
            </a:r>
            <a:r>
              <a:rPr lang="en-US" altLang="ja-JP" sz="2800" baseline="-25000" dirty="0" err="1" smtClean="0">
                <a:solidFill>
                  <a:srgbClr val="000000"/>
                </a:solidFill>
                <a:latin typeface="Times New Roman" pitchFamily="18" charset="0"/>
                <a:ea typeface="ＭＳ Ｐゴシック" pitchFamily="50" charset="-128"/>
              </a:rPr>
              <a:t>F</a:t>
            </a:r>
            <a:r>
              <a:rPr lang="en-US" altLang="ja-JP" sz="2800" dirty="0" smtClean="0">
                <a:solidFill>
                  <a:srgbClr val="000000"/>
                </a:solidFill>
                <a:latin typeface="Times New Roman" pitchFamily="18" charset="0"/>
                <a:ea typeface="ＭＳ Ｐゴシック" pitchFamily="50" charset="-128"/>
              </a:rPr>
              <a:t>+β×</a:t>
            </a:r>
            <a:r>
              <a:rPr lang="ja-JP" altLang="en-US" sz="2800" dirty="0" smtClean="0">
                <a:solidFill>
                  <a:srgbClr val="000000"/>
                </a:solidFill>
                <a:latin typeface="Times New Roman" pitchFamily="18" charset="0"/>
                <a:ea typeface="ＭＳ Ｐゴシック" pitchFamily="50" charset="-128"/>
              </a:rPr>
              <a:t>（</a:t>
            </a:r>
            <a:r>
              <a:rPr lang="en-US" altLang="ja-JP" sz="2800" dirty="0" err="1" smtClean="0">
                <a:solidFill>
                  <a:srgbClr val="000000"/>
                </a:solidFill>
                <a:latin typeface="Times New Roman" pitchFamily="18" charset="0"/>
                <a:ea typeface="ＭＳ Ｐゴシック" pitchFamily="50" charset="-128"/>
              </a:rPr>
              <a:t>r</a:t>
            </a:r>
            <a:r>
              <a:rPr lang="en-US" altLang="ja-JP" sz="2800" baseline="-25000" dirty="0" err="1" smtClean="0">
                <a:solidFill>
                  <a:srgbClr val="000000"/>
                </a:solidFill>
                <a:latin typeface="Times New Roman" pitchFamily="18" charset="0"/>
                <a:ea typeface="ＭＳ Ｐゴシック" pitchFamily="50" charset="-128"/>
              </a:rPr>
              <a:t>M</a:t>
            </a:r>
            <a:r>
              <a:rPr lang="ja-JP" altLang="en-US" sz="2800" dirty="0" smtClean="0">
                <a:solidFill>
                  <a:srgbClr val="000000"/>
                </a:solidFill>
                <a:latin typeface="Times New Roman" pitchFamily="18" charset="0"/>
                <a:ea typeface="ＭＳ Ｐゴシック" pitchFamily="50" charset="-128"/>
              </a:rPr>
              <a:t>－</a:t>
            </a:r>
            <a:r>
              <a:rPr lang="en-US" altLang="ja-JP" sz="2800" dirty="0" err="1" smtClean="0">
                <a:solidFill>
                  <a:srgbClr val="000000"/>
                </a:solidFill>
                <a:latin typeface="Times New Roman" pitchFamily="18" charset="0"/>
                <a:ea typeface="ＭＳ Ｐゴシック" pitchFamily="50" charset="-128"/>
              </a:rPr>
              <a:t>r</a:t>
            </a:r>
            <a:r>
              <a:rPr lang="en-US" altLang="ja-JP" sz="2800" baseline="-25000" dirty="0" err="1" smtClean="0">
                <a:solidFill>
                  <a:srgbClr val="000000"/>
                </a:solidFill>
                <a:latin typeface="Times New Roman" pitchFamily="18" charset="0"/>
                <a:ea typeface="ＭＳ Ｐゴシック" pitchFamily="50" charset="-128"/>
              </a:rPr>
              <a:t>F</a:t>
            </a:r>
            <a:r>
              <a:rPr lang="ja-JP" altLang="en-US" sz="2800" dirty="0" smtClean="0">
                <a:solidFill>
                  <a:srgbClr val="000000"/>
                </a:solidFill>
                <a:latin typeface="Times New Roman" pitchFamily="18" charset="0"/>
                <a:ea typeface="ＭＳ Ｐゴシック" pitchFamily="50" charset="-128"/>
              </a:rPr>
              <a:t>）</a:t>
            </a:r>
            <a:r>
              <a:rPr lang="ja-JP" altLang="en-US" sz="2000" dirty="0" smtClean="0">
                <a:solidFill>
                  <a:srgbClr val="000000"/>
                </a:solidFill>
                <a:latin typeface="Times New Roman" pitchFamily="18" charset="0"/>
                <a:ea typeface="ＭＳ Ｐゴシック" pitchFamily="50" charset="-128"/>
              </a:rPr>
              <a:t>　</a:t>
            </a:r>
          </a:p>
          <a:p>
            <a:pPr eaLnBrk="1" hangingPunct="1">
              <a:lnSpc>
                <a:spcPts val="1200"/>
              </a:lnSpc>
              <a:spcBef>
                <a:spcPct val="50000"/>
              </a:spcBef>
            </a:pPr>
            <a:endParaRPr lang="ja-JP" altLang="en-US" sz="2000" dirty="0" smtClean="0">
              <a:solidFill>
                <a:srgbClr val="000000"/>
              </a:solidFill>
              <a:latin typeface="Times New Roman" pitchFamily="18" charset="0"/>
              <a:ea typeface="ＭＳ Ｐゴシック" pitchFamily="50" charset="-128"/>
            </a:endParaRPr>
          </a:p>
          <a:p>
            <a:pPr eaLnBrk="1" hangingPunct="1">
              <a:lnSpc>
                <a:spcPts val="1200"/>
              </a:lnSpc>
              <a:spcBef>
                <a:spcPct val="50000"/>
              </a:spcBef>
            </a:pPr>
            <a:r>
              <a:rPr lang="ja-JP" altLang="en-US" sz="2000" dirty="0" smtClean="0">
                <a:solidFill>
                  <a:srgbClr val="000000"/>
                </a:solidFill>
                <a:latin typeface="Times New Roman" pitchFamily="18" charset="0"/>
                <a:ea typeface="ＭＳ Ｐゴシック" pitchFamily="50" charset="-128"/>
              </a:rPr>
              <a:t>　 </a:t>
            </a:r>
            <a:r>
              <a:rPr lang="en-US" altLang="ja-JP" sz="2000" dirty="0" err="1" smtClean="0">
                <a:solidFill>
                  <a:srgbClr val="000000"/>
                </a:solidFill>
                <a:latin typeface="Times New Roman" pitchFamily="18" charset="0"/>
                <a:ea typeface="ＭＳ Ｐゴシック" pitchFamily="50" charset="-128"/>
              </a:rPr>
              <a:t>r</a:t>
            </a:r>
            <a:r>
              <a:rPr lang="en-US" altLang="ja-JP" sz="2000" baseline="-25000" dirty="0" err="1" smtClean="0">
                <a:solidFill>
                  <a:srgbClr val="000000"/>
                </a:solidFill>
                <a:latin typeface="Times New Roman" pitchFamily="18" charset="0"/>
                <a:ea typeface="ＭＳ Ｐゴシック" pitchFamily="50" charset="-128"/>
              </a:rPr>
              <a:t>F</a:t>
            </a:r>
            <a:r>
              <a:rPr lang="ja-JP" altLang="en-US" sz="2000" dirty="0" smtClean="0">
                <a:solidFill>
                  <a:srgbClr val="000000"/>
                </a:solidFill>
                <a:latin typeface="Times New Roman" pitchFamily="18" charset="0"/>
                <a:ea typeface="ＭＳ Ｐゴシック" pitchFamily="50" charset="-128"/>
              </a:rPr>
              <a:t>：</a:t>
            </a:r>
            <a:r>
              <a:rPr lang="ja-JP" altLang="en-US" dirty="0" smtClean="0">
                <a:solidFill>
                  <a:srgbClr val="000000"/>
                </a:solidFill>
                <a:latin typeface="Times New Roman" pitchFamily="18" charset="0"/>
                <a:ea typeface="ＭＳ Ｐゴシック" pitchFamily="50" charset="-128"/>
              </a:rPr>
              <a:t>無リスク利子率</a:t>
            </a:r>
            <a:r>
              <a:rPr lang="ja-JP" altLang="en-US" sz="2000" dirty="0" smtClean="0">
                <a:solidFill>
                  <a:srgbClr val="000000"/>
                </a:solidFill>
                <a:latin typeface="Times New Roman" pitchFamily="18" charset="0"/>
                <a:ea typeface="ＭＳ Ｐゴシック" pitchFamily="50" charset="-128"/>
              </a:rPr>
              <a:t>　     </a:t>
            </a:r>
            <a:r>
              <a:rPr lang="en-US" altLang="ja-JP" sz="2000" dirty="0" err="1" smtClean="0">
                <a:solidFill>
                  <a:srgbClr val="000000"/>
                </a:solidFill>
                <a:latin typeface="Times New Roman" pitchFamily="18" charset="0"/>
                <a:ea typeface="ＭＳ Ｐゴシック" pitchFamily="50" charset="-128"/>
              </a:rPr>
              <a:t>r</a:t>
            </a:r>
            <a:r>
              <a:rPr lang="en-US" altLang="ja-JP" sz="2000" baseline="-25000" dirty="0" err="1" smtClean="0">
                <a:solidFill>
                  <a:srgbClr val="000000"/>
                </a:solidFill>
                <a:latin typeface="Times New Roman" pitchFamily="18" charset="0"/>
                <a:ea typeface="ＭＳ Ｐゴシック" pitchFamily="50" charset="-128"/>
              </a:rPr>
              <a:t>M</a:t>
            </a:r>
            <a:r>
              <a:rPr lang="en-US" altLang="ja-JP" sz="2000" dirty="0" smtClean="0">
                <a:solidFill>
                  <a:srgbClr val="000000"/>
                </a:solidFill>
                <a:latin typeface="Times New Roman" pitchFamily="18" charset="0"/>
                <a:ea typeface="ＭＳ Ｐゴシック" pitchFamily="50" charset="-128"/>
              </a:rPr>
              <a:t>:</a:t>
            </a:r>
            <a:r>
              <a:rPr lang="ja-JP" altLang="en-US" dirty="0" smtClean="0">
                <a:solidFill>
                  <a:srgbClr val="000000"/>
                </a:solidFill>
                <a:latin typeface="Times New Roman" pitchFamily="18" charset="0"/>
                <a:ea typeface="ＭＳ Ｐゴシック" pitchFamily="50" charset="-128"/>
              </a:rPr>
              <a:t>市場</a:t>
            </a:r>
            <a:r>
              <a:rPr lang="en-US" altLang="ja-JP" dirty="0" smtClean="0">
                <a:solidFill>
                  <a:srgbClr val="000000"/>
                </a:solidFill>
                <a:latin typeface="Times New Roman" pitchFamily="18" charset="0"/>
                <a:ea typeface="ＭＳ Ｐゴシック" pitchFamily="50" charset="-128"/>
              </a:rPr>
              <a:t>Index</a:t>
            </a:r>
            <a:r>
              <a:rPr lang="ja-JP" altLang="en-US" dirty="0" smtClean="0">
                <a:solidFill>
                  <a:srgbClr val="000000"/>
                </a:solidFill>
                <a:latin typeface="Times New Roman" pitchFamily="18" charset="0"/>
                <a:ea typeface="ＭＳ Ｐゴシック" pitchFamily="50" charset="-128"/>
              </a:rPr>
              <a:t>利益率</a:t>
            </a:r>
            <a:r>
              <a:rPr lang="ja-JP" altLang="en-US" sz="2000" dirty="0" smtClean="0">
                <a:solidFill>
                  <a:srgbClr val="000000"/>
                </a:solidFill>
                <a:latin typeface="Times New Roman" pitchFamily="18" charset="0"/>
                <a:ea typeface="ＭＳ Ｐゴシック" pitchFamily="50" charset="-128"/>
              </a:rPr>
              <a:t>　   </a:t>
            </a:r>
            <a:r>
              <a:rPr lang="en-US" altLang="ja-JP" sz="2000" dirty="0" smtClean="0">
                <a:solidFill>
                  <a:srgbClr val="000000"/>
                </a:solidFill>
                <a:latin typeface="Times New Roman" pitchFamily="18" charset="0"/>
                <a:ea typeface="ＭＳ Ｐゴシック" pitchFamily="50" charset="-128"/>
              </a:rPr>
              <a:t>(</a:t>
            </a:r>
            <a:r>
              <a:rPr lang="en-US" altLang="ja-JP" sz="2000" dirty="0" err="1" smtClean="0">
                <a:solidFill>
                  <a:srgbClr val="000000"/>
                </a:solidFill>
                <a:latin typeface="Times New Roman" pitchFamily="18" charset="0"/>
                <a:ea typeface="ＭＳ Ｐゴシック" pitchFamily="50" charset="-128"/>
              </a:rPr>
              <a:t>r</a:t>
            </a:r>
            <a:r>
              <a:rPr lang="en-US" altLang="ja-JP" sz="2000" baseline="-25000" dirty="0" err="1" smtClean="0">
                <a:solidFill>
                  <a:srgbClr val="000000"/>
                </a:solidFill>
                <a:latin typeface="Times New Roman" pitchFamily="18" charset="0"/>
                <a:ea typeface="ＭＳ Ｐゴシック" pitchFamily="50" charset="-128"/>
              </a:rPr>
              <a:t>M</a:t>
            </a:r>
            <a:r>
              <a:rPr lang="ja-JP" altLang="en-US" sz="2000" dirty="0" smtClean="0">
                <a:solidFill>
                  <a:srgbClr val="000000"/>
                </a:solidFill>
                <a:latin typeface="Times New Roman" pitchFamily="18" charset="0"/>
                <a:ea typeface="ＭＳ Ｐゴシック" pitchFamily="50" charset="-128"/>
              </a:rPr>
              <a:t>－</a:t>
            </a:r>
            <a:r>
              <a:rPr lang="en-US" altLang="ja-JP" sz="2000" dirty="0" err="1" smtClean="0">
                <a:solidFill>
                  <a:srgbClr val="000000"/>
                </a:solidFill>
                <a:latin typeface="Times New Roman" pitchFamily="18" charset="0"/>
                <a:ea typeface="ＭＳ Ｐゴシック" pitchFamily="50" charset="-128"/>
              </a:rPr>
              <a:t>r</a:t>
            </a:r>
            <a:r>
              <a:rPr lang="en-US" altLang="ja-JP" sz="2000" baseline="-25000" dirty="0" err="1" smtClean="0">
                <a:solidFill>
                  <a:srgbClr val="000000"/>
                </a:solidFill>
                <a:latin typeface="Times New Roman" pitchFamily="18" charset="0"/>
                <a:ea typeface="ＭＳ Ｐゴシック" pitchFamily="50" charset="-128"/>
              </a:rPr>
              <a:t>F</a:t>
            </a:r>
            <a:r>
              <a:rPr lang="en-US" altLang="ja-JP" sz="2000" dirty="0" smtClean="0">
                <a:solidFill>
                  <a:srgbClr val="000000"/>
                </a:solidFill>
                <a:latin typeface="Times New Roman" pitchFamily="18" charset="0"/>
                <a:ea typeface="ＭＳ Ｐゴシック" pitchFamily="50" charset="-128"/>
              </a:rPr>
              <a:t>)</a:t>
            </a:r>
            <a:r>
              <a:rPr lang="ja-JP" altLang="en-US" sz="2000" dirty="0" smtClean="0">
                <a:solidFill>
                  <a:srgbClr val="000000"/>
                </a:solidFill>
                <a:latin typeface="Times New Roman" pitchFamily="18" charset="0"/>
                <a:ea typeface="ＭＳ Ｐゴシック" pitchFamily="50" charset="-128"/>
              </a:rPr>
              <a:t>：</a:t>
            </a:r>
            <a:r>
              <a:rPr lang="ja-JP" altLang="en-US" dirty="0" smtClean="0">
                <a:solidFill>
                  <a:srgbClr val="000000"/>
                </a:solidFill>
                <a:latin typeface="Times New Roman" pitchFamily="18" charset="0"/>
                <a:ea typeface="ＭＳ Ｐゴシック" pitchFamily="50" charset="-128"/>
              </a:rPr>
              <a:t>市場リスク・プレミアム</a:t>
            </a:r>
          </a:p>
          <a:p>
            <a:pPr eaLnBrk="1" hangingPunct="1">
              <a:lnSpc>
                <a:spcPts val="1200"/>
              </a:lnSpc>
              <a:spcBef>
                <a:spcPct val="50000"/>
              </a:spcBef>
            </a:pPr>
            <a:r>
              <a:rPr lang="ja-JP" altLang="en-US" sz="2000" dirty="0" smtClean="0">
                <a:solidFill>
                  <a:srgbClr val="000000"/>
                </a:solidFill>
                <a:latin typeface="Times New Roman" pitchFamily="18" charset="0"/>
                <a:ea typeface="ＭＳ Ｐゴシック" pitchFamily="50" charset="-128"/>
              </a:rPr>
              <a:t>　</a:t>
            </a:r>
            <a:r>
              <a:rPr lang="en-US" altLang="ja-JP" sz="2000" dirty="0" smtClean="0">
                <a:solidFill>
                  <a:srgbClr val="000000"/>
                </a:solidFill>
                <a:latin typeface="Times New Roman" pitchFamily="18" charset="0"/>
                <a:ea typeface="ＭＳ Ｐゴシック" pitchFamily="50" charset="-128"/>
              </a:rPr>
              <a:t>β</a:t>
            </a:r>
            <a:r>
              <a:rPr lang="ja-JP" altLang="en-US" sz="2000" dirty="0" smtClean="0">
                <a:solidFill>
                  <a:srgbClr val="000000"/>
                </a:solidFill>
                <a:latin typeface="Times New Roman" pitchFamily="18" charset="0"/>
                <a:ea typeface="ＭＳ Ｐゴシック" pitchFamily="50" charset="-128"/>
              </a:rPr>
              <a:t>：</a:t>
            </a:r>
            <a:r>
              <a:rPr lang="ja-JP" altLang="en-US" dirty="0" smtClean="0">
                <a:solidFill>
                  <a:srgbClr val="000000"/>
                </a:solidFill>
                <a:latin typeface="Times New Roman" pitchFamily="18" charset="0"/>
                <a:ea typeface="ＭＳ Ｐゴシック" pitchFamily="50" charset="-128"/>
              </a:rPr>
              <a:t>市場</a:t>
            </a:r>
            <a:r>
              <a:rPr lang="en-US" altLang="ja-JP" dirty="0" smtClean="0">
                <a:solidFill>
                  <a:srgbClr val="000000"/>
                </a:solidFill>
                <a:latin typeface="Times New Roman" pitchFamily="18" charset="0"/>
                <a:ea typeface="ＭＳ Ｐゴシック" pitchFamily="50" charset="-128"/>
              </a:rPr>
              <a:t>β</a:t>
            </a:r>
            <a:r>
              <a:rPr lang="en-US" altLang="ja-JP" sz="2000" dirty="0" smtClean="0">
                <a:solidFill>
                  <a:srgbClr val="000000"/>
                </a:solidFill>
                <a:latin typeface="Times New Roman" pitchFamily="18" charset="0"/>
                <a:ea typeface="ＭＳ Ｐゴシック" pitchFamily="50" charset="-128"/>
              </a:rPr>
              <a:t>    </a:t>
            </a:r>
            <a:r>
              <a:rPr lang="en-US" altLang="ja-JP" sz="2000" dirty="0" err="1" smtClean="0">
                <a:solidFill>
                  <a:srgbClr val="000000"/>
                </a:solidFill>
                <a:latin typeface="Times New Roman" pitchFamily="18" charset="0"/>
                <a:ea typeface="ＭＳ Ｐゴシック" pitchFamily="50" charset="-128"/>
              </a:rPr>
              <a:t>r</a:t>
            </a:r>
            <a:r>
              <a:rPr lang="en-US" altLang="ja-JP" sz="2000" baseline="-25000" dirty="0" err="1" smtClean="0">
                <a:solidFill>
                  <a:srgbClr val="000000"/>
                </a:solidFill>
                <a:latin typeface="Times New Roman" pitchFamily="18" charset="0"/>
                <a:ea typeface="ＭＳ Ｐゴシック" pitchFamily="50" charset="-128"/>
              </a:rPr>
              <a:t>D</a:t>
            </a:r>
            <a:r>
              <a:rPr lang="ja-JP" altLang="en-US" sz="2000" dirty="0" smtClean="0">
                <a:solidFill>
                  <a:srgbClr val="000000"/>
                </a:solidFill>
                <a:latin typeface="Times New Roman" pitchFamily="18" charset="0"/>
                <a:ea typeface="ＭＳ Ｐゴシック" pitchFamily="50" charset="-128"/>
              </a:rPr>
              <a:t>：</a:t>
            </a:r>
            <a:r>
              <a:rPr lang="ja-JP" altLang="en-US" dirty="0" smtClean="0">
                <a:solidFill>
                  <a:srgbClr val="000000"/>
                </a:solidFill>
                <a:latin typeface="Times New Roman" pitchFamily="18" charset="0"/>
                <a:ea typeface="ＭＳ Ｐゴシック" pitchFamily="50" charset="-128"/>
              </a:rPr>
              <a:t>有利子負債コスト率</a:t>
            </a:r>
            <a:r>
              <a:rPr lang="ja-JP" altLang="en-US" sz="2000" dirty="0" smtClean="0">
                <a:solidFill>
                  <a:srgbClr val="000000"/>
                </a:solidFill>
                <a:latin typeface="Times New Roman" pitchFamily="18" charset="0"/>
                <a:ea typeface="ＭＳ Ｐゴシック" pitchFamily="50" charset="-128"/>
              </a:rPr>
              <a:t>＝ </a:t>
            </a:r>
            <a:r>
              <a:rPr lang="en-US" altLang="ja-JP" sz="2000" dirty="0" err="1" smtClean="0">
                <a:solidFill>
                  <a:srgbClr val="000000"/>
                </a:solidFill>
                <a:latin typeface="Times New Roman" pitchFamily="18" charset="0"/>
                <a:ea typeface="ＭＳ Ｐゴシック" pitchFamily="50" charset="-128"/>
              </a:rPr>
              <a:t>r</a:t>
            </a:r>
            <a:r>
              <a:rPr lang="en-US" altLang="ja-JP" sz="2000" baseline="-25000" dirty="0" err="1" smtClean="0">
                <a:solidFill>
                  <a:srgbClr val="000000"/>
                </a:solidFill>
                <a:latin typeface="Times New Roman" pitchFamily="18" charset="0"/>
                <a:ea typeface="ＭＳ Ｐゴシック" pitchFamily="50" charset="-128"/>
              </a:rPr>
              <a:t>F</a:t>
            </a:r>
            <a:r>
              <a:rPr lang="en-US" altLang="ja-JP" sz="2000" dirty="0" smtClean="0">
                <a:solidFill>
                  <a:srgbClr val="000000"/>
                </a:solidFill>
                <a:latin typeface="Times New Roman" pitchFamily="18" charset="0"/>
                <a:ea typeface="ＭＳ Ｐゴシック" pitchFamily="50" charset="-128"/>
              </a:rPr>
              <a:t> </a:t>
            </a:r>
            <a:r>
              <a:rPr lang="ja-JP" altLang="en-US" sz="2000" dirty="0" smtClean="0">
                <a:solidFill>
                  <a:srgbClr val="000000"/>
                </a:solidFill>
                <a:latin typeface="Times New Roman" pitchFamily="18" charset="0"/>
                <a:ea typeface="ＭＳ Ｐゴシック" pitchFamily="50" charset="-128"/>
              </a:rPr>
              <a:t>＋</a:t>
            </a:r>
            <a:r>
              <a:rPr lang="ja-JP" altLang="en-US" dirty="0" smtClean="0">
                <a:solidFill>
                  <a:srgbClr val="000000"/>
                </a:solidFill>
                <a:latin typeface="Times New Roman" pitchFamily="18" charset="0"/>
                <a:ea typeface="ＭＳ Ｐゴシック" pitchFamily="50" charset="-128"/>
              </a:rPr>
              <a:t>格付けに応じた信用リスク・プレミアム</a:t>
            </a:r>
          </a:p>
          <a:p>
            <a:pPr eaLnBrk="1" hangingPunct="1">
              <a:lnSpc>
                <a:spcPts val="1200"/>
              </a:lnSpc>
              <a:spcBef>
                <a:spcPct val="50000"/>
              </a:spcBef>
            </a:pPr>
            <a:endParaRPr lang="ja-JP" altLang="en-US" sz="2000" dirty="0" smtClean="0">
              <a:solidFill>
                <a:srgbClr val="000000"/>
              </a:solidFill>
              <a:latin typeface="Times New Roman" pitchFamily="18" charset="0"/>
              <a:ea typeface="ＭＳ Ｐゴシック" pitchFamily="50" charset="-128"/>
            </a:endParaRPr>
          </a:p>
          <a:p>
            <a:pPr eaLnBrk="1" hangingPunct="1">
              <a:lnSpc>
                <a:spcPts val="1200"/>
              </a:lnSpc>
              <a:spcBef>
                <a:spcPct val="50000"/>
              </a:spcBef>
            </a:pPr>
            <a:r>
              <a:rPr lang="ja-JP" altLang="en-US" sz="2000" dirty="0" smtClean="0">
                <a:solidFill>
                  <a:srgbClr val="000000"/>
                </a:solidFill>
                <a:latin typeface="Times New Roman" pitchFamily="18" charset="0"/>
                <a:ea typeface="ＭＳ Ｐゴシック" pitchFamily="50" charset="-128"/>
              </a:rPr>
              <a:t>　　</a:t>
            </a:r>
            <a:r>
              <a:rPr lang="en-US" altLang="ja-JP" sz="2000" dirty="0" smtClean="0">
                <a:solidFill>
                  <a:srgbClr val="000000"/>
                </a:solidFill>
                <a:latin typeface="Times New Roman" pitchFamily="18" charset="0"/>
                <a:ea typeface="ＭＳ Ｐゴシック" pitchFamily="50" charset="-128"/>
              </a:rPr>
              <a:t>※ </a:t>
            </a:r>
            <a:r>
              <a:rPr lang="en-US" altLang="ja-JP" sz="2000" dirty="0" err="1" smtClean="0">
                <a:solidFill>
                  <a:srgbClr val="000000"/>
                </a:solidFill>
                <a:latin typeface="Times New Roman" pitchFamily="18" charset="0"/>
                <a:ea typeface="ＭＳ Ｐゴシック" pitchFamily="50" charset="-128"/>
              </a:rPr>
              <a:t>r</a:t>
            </a:r>
            <a:r>
              <a:rPr lang="en-US" altLang="ja-JP" sz="2000" baseline="-25000" dirty="0" err="1" smtClean="0">
                <a:solidFill>
                  <a:srgbClr val="000000"/>
                </a:solidFill>
                <a:latin typeface="Times New Roman" pitchFamily="18" charset="0"/>
                <a:ea typeface="ＭＳ Ｐゴシック" pitchFamily="50" charset="-128"/>
              </a:rPr>
              <a:t>D</a:t>
            </a:r>
            <a:r>
              <a:rPr lang="ja-JP" altLang="en-US" sz="2000" dirty="0" smtClean="0">
                <a:solidFill>
                  <a:srgbClr val="000000"/>
                </a:solidFill>
                <a:latin typeface="Times New Roman" pitchFamily="18" charset="0"/>
                <a:ea typeface="ＭＳ Ｐゴシック" pitchFamily="50" charset="-128"/>
              </a:rPr>
              <a:t>は実績値をベースに算出することもできる。</a:t>
            </a:r>
          </a:p>
        </p:txBody>
      </p:sp>
    </p:spTree>
    <p:extLst>
      <p:ext uri="{BB962C8B-B14F-4D97-AF65-F5344CB8AC3E}">
        <p14:creationId xmlns:p14="http://schemas.microsoft.com/office/powerpoint/2010/main" val="29930054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latin typeface="Times New Roman" panose="02020603050405020304" pitchFamily="18" charset="0"/>
                <a:cs typeface="Times New Roman" panose="02020603050405020304" pitchFamily="18" charset="0"/>
              </a:rPr>
              <a:t>Step3</a:t>
            </a:r>
            <a:r>
              <a:rPr kumimoji="1" lang="ja-JP" altLang="en-US" sz="2400" dirty="0" smtClean="0">
                <a:latin typeface="Times New Roman" panose="02020603050405020304" pitchFamily="18" charset="0"/>
                <a:cs typeface="Times New Roman" panose="02020603050405020304" pitchFamily="18" charset="0"/>
              </a:rPr>
              <a:t>　株主資本コスト</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71</a:t>
            </a:fld>
            <a:endParaRPr lang="en-US" altLang="ja-JP" dirty="0">
              <a:solidFill>
                <a:srgbClr val="000000"/>
              </a:solidFill>
            </a:endParaRPr>
          </a:p>
        </p:txBody>
      </p:sp>
      <p:sp>
        <p:nvSpPr>
          <p:cNvPr id="4" name="Text Box 5"/>
          <p:cNvSpPr txBox="1">
            <a:spLocks noChangeArrowheads="1"/>
          </p:cNvSpPr>
          <p:nvPr/>
        </p:nvSpPr>
        <p:spPr bwMode="auto">
          <a:xfrm>
            <a:off x="494626" y="1018247"/>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HGS創英角ｺﾞｼｯｸUB" pitchFamily="50" charset="-128"/>
              </a:defRPr>
            </a:lvl1pPr>
            <a:lvl2pPr marL="742950" indent="-285750" eaLnBrk="0" hangingPunct="0">
              <a:defRPr kumimoji="1">
                <a:solidFill>
                  <a:schemeClr val="tx1"/>
                </a:solidFill>
                <a:latin typeface="Arial" charset="0"/>
                <a:ea typeface="HGS創英角ｺﾞｼｯｸUB" pitchFamily="50" charset="-128"/>
              </a:defRPr>
            </a:lvl2pPr>
            <a:lvl3pPr marL="1143000" indent="-228600" eaLnBrk="0" hangingPunct="0">
              <a:defRPr kumimoji="1">
                <a:solidFill>
                  <a:schemeClr val="tx1"/>
                </a:solidFill>
                <a:latin typeface="Arial" charset="0"/>
                <a:ea typeface="HGS創英角ｺﾞｼｯｸUB" pitchFamily="50" charset="-128"/>
              </a:defRPr>
            </a:lvl3pPr>
            <a:lvl4pPr marL="1600200" indent="-228600" eaLnBrk="0" hangingPunct="0">
              <a:defRPr kumimoji="1">
                <a:solidFill>
                  <a:schemeClr val="tx1"/>
                </a:solidFill>
                <a:latin typeface="Arial" charset="0"/>
                <a:ea typeface="HGS創英角ｺﾞｼｯｸUB" pitchFamily="50" charset="-128"/>
              </a:defRPr>
            </a:lvl4pPr>
            <a:lvl5pPr marL="2057400" indent="-228600" eaLnBrk="0" hangingPunct="0">
              <a:defRPr kumimoji="1">
                <a:solidFill>
                  <a:schemeClr val="tx1"/>
                </a:solidFill>
                <a:latin typeface="Arial" charset="0"/>
                <a:ea typeface="HGS創英角ｺﾞｼｯｸUB" pitchFamily="50" charset="-128"/>
              </a:defRPr>
            </a:lvl5pPr>
            <a:lvl6pPr marL="2514600" indent="-228600" eaLnBrk="0" fontAlgn="base" hangingPunct="0">
              <a:spcBef>
                <a:spcPct val="50000"/>
              </a:spcBef>
              <a:spcAft>
                <a:spcPct val="0"/>
              </a:spcAft>
              <a:defRPr kumimoji="1">
                <a:solidFill>
                  <a:schemeClr val="tx1"/>
                </a:solidFill>
                <a:latin typeface="Arial" charset="0"/>
                <a:ea typeface="HGS創英角ｺﾞｼｯｸUB" pitchFamily="50" charset="-128"/>
              </a:defRPr>
            </a:lvl6pPr>
            <a:lvl7pPr marL="2971800" indent="-228600" eaLnBrk="0" fontAlgn="base" hangingPunct="0">
              <a:spcBef>
                <a:spcPct val="50000"/>
              </a:spcBef>
              <a:spcAft>
                <a:spcPct val="0"/>
              </a:spcAft>
              <a:defRPr kumimoji="1">
                <a:solidFill>
                  <a:schemeClr val="tx1"/>
                </a:solidFill>
                <a:latin typeface="Arial" charset="0"/>
                <a:ea typeface="HGS創英角ｺﾞｼｯｸUB" pitchFamily="50" charset="-128"/>
              </a:defRPr>
            </a:lvl7pPr>
            <a:lvl8pPr marL="3429000" indent="-228600" eaLnBrk="0" fontAlgn="base" hangingPunct="0">
              <a:spcBef>
                <a:spcPct val="50000"/>
              </a:spcBef>
              <a:spcAft>
                <a:spcPct val="0"/>
              </a:spcAft>
              <a:defRPr kumimoji="1">
                <a:solidFill>
                  <a:schemeClr val="tx1"/>
                </a:solidFill>
                <a:latin typeface="Arial" charset="0"/>
                <a:ea typeface="HGS創英角ｺﾞｼｯｸUB" pitchFamily="50" charset="-128"/>
              </a:defRPr>
            </a:lvl8pPr>
            <a:lvl9pPr marL="3886200" indent="-228600" eaLnBrk="0" fontAlgn="base" hangingPunct="0">
              <a:spcBef>
                <a:spcPct val="50000"/>
              </a:spcBef>
              <a:spcAft>
                <a:spcPct val="0"/>
              </a:spcAft>
              <a:defRPr kumimoji="1">
                <a:solidFill>
                  <a:schemeClr val="tx1"/>
                </a:solidFill>
                <a:latin typeface="Arial" charset="0"/>
                <a:ea typeface="HGS創英角ｺﾞｼｯｸUB" pitchFamily="50" charset="-128"/>
              </a:defRPr>
            </a:lvl9pPr>
          </a:lstStyle>
          <a:p>
            <a:pPr eaLnBrk="1" hangingPunct="1">
              <a:spcBef>
                <a:spcPct val="50000"/>
              </a:spcBef>
            </a:pPr>
            <a:r>
              <a:rPr lang="ja-JP" altLang="en-US" sz="2800" dirty="0" smtClean="0">
                <a:solidFill>
                  <a:srgbClr val="000000"/>
                </a:solidFill>
                <a:latin typeface="Times New Roman" pitchFamily="18" charset="0"/>
                <a:ea typeface="ＭＳ Ｐゴシック" pitchFamily="50" charset="-128"/>
              </a:rPr>
              <a:t>株主資本コスト率＝</a:t>
            </a:r>
            <a:r>
              <a:rPr lang="en-US" altLang="ja-JP" sz="2800" dirty="0" err="1" smtClean="0">
                <a:solidFill>
                  <a:srgbClr val="000000"/>
                </a:solidFill>
                <a:latin typeface="Times New Roman" pitchFamily="18" charset="0"/>
                <a:ea typeface="ＭＳ Ｐゴシック" pitchFamily="50" charset="-128"/>
              </a:rPr>
              <a:t>r</a:t>
            </a:r>
            <a:r>
              <a:rPr lang="en-US" altLang="ja-JP" sz="2800" baseline="-25000" dirty="0" err="1" smtClean="0">
                <a:solidFill>
                  <a:srgbClr val="000000"/>
                </a:solidFill>
                <a:latin typeface="Times New Roman" pitchFamily="18" charset="0"/>
                <a:ea typeface="ＭＳ Ｐゴシック" pitchFamily="50" charset="-128"/>
              </a:rPr>
              <a:t>F</a:t>
            </a:r>
            <a:r>
              <a:rPr lang="en-US" altLang="ja-JP" sz="2800" dirty="0" smtClean="0">
                <a:solidFill>
                  <a:srgbClr val="000000"/>
                </a:solidFill>
                <a:latin typeface="Times New Roman" pitchFamily="18" charset="0"/>
                <a:ea typeface="ＭＳ Ｐゴシック" pitchFamily="50" charset="-128"/>
              </a:rPr>
              <a:t>+β×</a:t>
            </a:r>
            <a:r>
              <a:rPr lang="ja-JP" altLang="en-US" sz="2800" dirty="0" smtClean="0">
                <a:solidFill>
                  <a:srgbClr val="000000"/>
                </a:solidFill>
                <a:latin typeface="Times New Roman" pitchFamily="18" charset="0"/>
                <a:ea typeface="ＭＳ Ｐゴシック" pitchFamily="50" charset="-128"/>
              </a:rPr>
              <a:t>（</a:t>
            </a:r>
            <a:r>
              <a:rPr lang="en-US" altLang="ja-JP" sz="2800" dirty="0" err="1" smtClean="0">
                <a:solidFill>
                  <a:srgbClr val="000000"/>
                </a:solidFill>
                <a:latin typeface="Times New Roman" pitchFamily="18" charset="0"/>
                <a:ea typeface="ＭＳ Ｐゴシック" pitchFamily="50" charset="-128"/>
              </a:rPr>
              <a:t>r</a:t>
            </a:r>
            <a:r>
              <a:rPr lang="en-US" altLang="ja-JP" sz="2800" baseline="-25000" dirty="0" err="1" smtClean="0">
                <a:solidFill>
                  <a:srgbClr val="000000"/>
                </a:solidFill>
                <a:latin typeface="Times New Roman" pitchFamily="18" charset="0"/>
                <a:ea typeface="ＭＳ Ｐゴシック" pitchFamily="50" charset="-128"/>
              </a:rPr>
              <a:t>M</a:t>
            </a:r>
            <a:r>
              <a:rPr lang="ja-JP" altLang="en-US" sz="2800" dirty="0" smtClean="0">
                <a:solidFill>
                  <a:srgbClr val="000000"/>
                </a:solidFill>
                <a:latin typeface="Times New Roman" pitchFamily="18" charset="0"/>
                <a:ea typeface="ＭＳ Ｐゴシック" pitchFamily="50" charset="-128"/>
              </a:rPr>
              <a:t>－</a:t>
            </a:r>
            <a:r>
              <a:rPr lang="en-US" altLang="ja-JP" sz="2800" dirty="0" err="1" smtClean="0">
                <a:solidFill>
                  <a:srgbClr val="000000"/>
                </a:solidFill>
                <a:latin typeface="Times New Roman" pitchFamily="18" charset="0"/>
                <a:ea typeface="ＭＳ Ｐゴシック" pitchFamily="50" charset="-128"/>
              </a:rPr>
              <a:t>r</a:t>
            </a:r>
            <a:r>
              <a:rPr lang="en-US" altLang="ja-JP" sz="2800" baseline="-25000" dirty="0" err="1" smtClean="0">
                <a:solidFill>
                  <a:srgbClr val="000000"/>
                </a:solidFill>
                <a:latin typeface="Times New Roman" pitchFamily="18" charset="0"/>
                <a:ea typeface="ＭＳ Ｐゴシック" pitchFamily="50" charset="-128"/>
              </a:rPr>
              <a:t>F</a:t>
            </a:r>
            <a:r>
              <a:rPr lang="ja-JP" altLang="en-US" sz="2800" dirty="0" smtClean="0">
                <a:solidFill>
                  <a:srgbClr val="000000"/>
                </a:solidFill>
                <a:latin typeface="Times New Roman" pitchFamily="18" charset="0"/>
                <a:ea typeface="ＭＳ Ｐゴシック" pitchFamily="50" charset="-128"/>
              </a:rPr>
              <a:t>）</a:t>
            </a:r>
            <a:r>
              <a:rPr lang="ja-JP" altLang="en-US" sz="2000" dirty="0" smtClean="0">
                <a:solidFill>
                  <a:srgbClr val="000000"/>
                </a:solidFill>
                <a:latin typeface="Times New Roman" pitchFamily="18" charset="0"/>
                <a:ea typeface="ＭＳ Ｐゴシック" pitchFamily="50" charset="-128"/>
              </a:rPr>
              <a:t>　</a:t>
            </a:r>
          </a:p>
        </p:txBody>
      </p:sp>
      <p:sp>
        <p:nvSpPr>
          <p:cNvPr id="3" name="円/楕円 2"/>
          <p:cNvSpPr/>
          <p:nvPr/>
        </p:nvSpPr>
        <p:spPr>
          <a:xfrm>
            <a:off x="3398655" y="1018247"/>
            <a:ext cx="550258" cy="656804"/>
          </a:xfrm>
          <a:prstGeom prst="ellipse">
            <a:avLst/>
          </a:prstGeom>
          <a:noFill/>
          <a:ln w="95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カギ線コネクタ 6"/>
          <p:cNvCxnSpPr>
            <a:stCxn id="3" idx="3"/>
            <a:endCxn id="9" idx="0"/>
          </p:cNvCxnSpPr>
          <p:nvPr/>
        </p:nvCxnSpPr>
        <p:spPr>
          <a:xfrm rot="5400000">
            <a:off x="2233691" y="769371"/>
            <a:ext cx="436054" cy="2055040"/>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86116" y="2014918"/>
            <a:ext cx="2476163" cy="2273861"/>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400" dirty="0" smtClean="0">
                <a:solidFill>
                  <a:schemeClr val="tx1"/>
                </a:solidFill>
              </a:rPr>
              <a:t>【</a:t>
            </a:r>
            <a:r>
              <a:rPr kumimoji="1" lang="ja-JP" altLang="en-US" sz="1400" dirty="0" smtClean="0">
                <a:solidFill>
                  <a:schemeClr val="tx1"/>
                </a:solidFill>
              </a:rPr>
              <a:t>無リスク利子率</a:t>
            </a:r>
            <a:r>
              <a:rPr kumimoji="1" lang="en-US" altLang="ja-JP" sz="1400" dirty="0" smtClean="0">
                <a:solidFill>
                  <a:schemeClr val="tx1"/>
                </a:solidFill>
              </a:rPr>
              <a:t>】</a:t>
            </a:r>
          </a:p>
          <a:p>
            <a:pPr marL="285750" indent="-285750">
              <a:buFont typeface="Wingdings" panose="05000000000000000000" pitchFamily="2" charset="2"/>
              <a:buChar char="ü"/>
            </a:pPr>
            <a:r>
              <a:rPr lang="ja-JP" altLang="en-US" sz="1200" dirty="0" smtClean="0">
                <a:solidFill>
                  <a:schemeClr val="tx1"/>
                </a:solidFill>
              </a:rPr>
              <a:t>日本では</a:t>
            </a:r>
            <a:r>
              <a:rPr lang="en-US" altLang="ja-JP" sz="1200" dirty="0" smtClean="0">
                <a:solidFill>
                  <a:schemeClr val="tx1"/>
                </a:solidFill>
              </a:rPr>
              <a:t>10</a:t>
            </a:r>
            <a:r>
              <a:rPr lang="ja-JP" altLang="en-US" sz="1200" dirty="0" smtClean="0">
                <a:solidFill>
                  <a:schemeClr val="tx1"/>
                </a:solidFill>
              </a:rPr>
              <a:t>年ものの国債利回りを活用するケースが多い。</a:t>
            </a:r>
            <a:endParaRPr lang="en-US" altLang="ja-JP" sz="1200" dirty="0" smtClean="0">
              <a:solidFill>
                <a:schemeClr val="tx1"/>
              </a:solidFill>
            </a:endParaRPr>
          </a:p>
          <a:p>
            <a:r>
              <a:rPr lang="en-US" altLang="ja-JP" sz="800" dirty="0">
                <a:solidFill>
                  <a:schemeClr val="tx1"/>
                </a:solidFill>
              </a:rPr>
              <a:t>http://www.mof.go.jp/jgbs/reference/interest_rate/data/jgbcm_all.csv</a:t>
            </a:r>
          </a:p>
          <a:p>
            <a:pPr marL="285750" indent="-285750">
              <a:buFont typeface="Wingdings" panose="05000000000000000000" pitchFamily="2" charset="2"/>
              <a:buChar char="ü"/>
            </a:pPr>
            <a:endParaRPr kumimoji="1" lang="en-US" altLang="ja-JP" sz="1200" dirty="0" smtClean="0">
              <a:solidFill>
                <a:schemeClr val="tx1"/>
              </a:solidFill>
            </a:endParaRPr>
          </a:p>
          <a:p>
            <a:pPr marL="285750" indent="-285750">
              <a:buFont typeface="Wingdings" panose="05000000000000000000" pitchFamily="2" charset="2"/>
              <a:buChar char="ü"/>
            </a:pPr>
            <a:r>
              <a:rPr lang="ja-JP" altLang="en-US" sz="1200" dirty="0" smtClean="0">
                <a:solidFill>
                  <a:schemeClr val="tx1"/>
                </a:solidFill>
              </a:rPr>
              <a:t>米国</a:t>
            </a:r>
            <a:r>
              <a:rPr lang="ja-JP" altLang="en-US" sz="1200" dirty="0">
                <a:solidFill>
                  <a:schemeClr val="tx1"/>
                </a:solidFill>
              </a:rPr>
              <a:t>で</a:t>
            </a:r>
            <a:r>
              <a:rPr lang="ja-JP" altLang="en-US" sz="1200" dirty="0" smtClean="0">
                <a:solidFill>
                  <a:schemeClr val="tx1"/>
                </a:solidFill>
              </a:rPr>
              <a:t>は</a:t>
            </a:r>
            <a:r>
              <a:rPr lang="en-US" altLang="ja-JP" sz="1200" dirty="0" smtClean="0">
                <a:solidFill>
                  <a:schemeClr val="tx1"/>
                </a:solidFill>
              </a:rPr>
              <a:t>20</a:t>
            </a:r>
            <a:r>
              <a:rPr lang="ja-JP" altLang="en-US" sz="1200" dirty="0" smtClean="0">
                <a:solidFill>
                  <a:schemeClr val="tx1"/>
                </a:solidFill>
              </a:rPr>
              <a:t>年もの国債利回りを活用するケースが多い。</a:t>
            </a:r>
            <a:endParaRPr lang="en-US" altLang="ja-JP" sz="1200" dirty="0" smtClean="0">
              <a:solidFill>
                <a:schemeClr val="tx1"/>
              </a:solidFill>
            </a:endParaRPr>
          </a:p>
          <a:p>
            <a:pPr marL="285750" indent="-285750">
              <a:buFont typeface="Wingdings" panose="05000000000000000000" pitchFamily="2" charset="2"/>
              <a:buChar char="ü"/>
            </a:pPr>
            <a:r>
              <a:rPr kumimoji="1" lang="en-US" altLang="ja-JP" sz="1200" dirty="0" smtClean="0">
                <a:solidFill>
                  <a:schemeClr val="tx1"/>
                </a:solidFill>
              </a:rPr>
              <a:t>M&amp;A</a:t>
            </a:r>
            <a:r>
              <a:rPr kumimoji="1" lang="ja-JP" altLang="en-US" sz="1200" dirty="0" smtClean="0">
                <a:solidFill>
                  <a:schemeClr val="tx1"/>
                </a:solidFill>
              </a:rPr>
              <a:t>時などでは評価時点での数値を選ぶなど客観性を担保。過去の平均値を活用するケースもある。</a:t>
            </a:r>
            <a:endParaRPr kumimoji="1" lang="ja-JP" altLang="en-US" sz="1200" dirty="0">
              <a:solidFill>
                <a:schemeClr val="tx1"/>
              </a:solidFill>
            </a:endParaRPr>
          </a:p>
        </p:txBody>
      </p:sp>
      <p:graphicFrame>
        <p:nvGraphicFramePr>
          <p:cNvPr id="13" name="グラフ 12"/>
          <p:cNvGraphicFramePr/>
          <p:nvPr>
            <p:extLst>
              <p:ext uri="{D42A27DB-BD31-4B8C-83A1-F6EECF244321}">
                <p14:modId xmlns:p14="http://schemas.microsoft.com/office/powerpoint/2010/main" val="2670589744"/>
              </p:ext>
            </p:extLst>
          </p:nvPr>
        </p:nvGraphicFramePr>
        <p:xfrm>
          <a:off x="186116" y="4669104"/>
          <a:ext cx="2424913" cy="1613237"/>
        </p:xfrm>
        <a:graphic>
          <a:graphicData uri="http://schemas.openxmlformats.org/drawingml/2006/chart">
            <c:chart xmlns:c="http://schemas.openxmlformats.org/drawingml/2006/chart" xmlns:r="http://schemas.openxmlformats.org/officeDocument/2006/relationships" r:id="rId2"/>
          </a:graphicData>
        </a:graphic>
      </p:graphicFrame>
      <p:sp>
        <p:nvSpPr>
          <p:cNvPr id="15" name="テキスト ボックス 14"/>
          <p:cNvSpPr txBox="1"/>
          <p:nvPr/>
        </p:nvSpPr>
        <p:spPr>
          <a:xfrm>
            <a:off x="186116" y="4393975"/>
            <a:ext cx="2265602" cy="253916"/>
          </a:xfrm>
          <a:prstGeom prst="rect">
            <a:avLst/>
          </a:prstGeom>
          <a:noFill/>
        </p:spPr>
        <p:txBody>
          <a:bodyPr wrap="square" rtlCol="0">
            <a:spAutoFit/>
          </a:bodyPr>
          <a:lstStyle/>
          <a:p>
            <a:r>
              <a:rPr lang="ja-JP" altLang="en-US" sz="1050" dirty="0" smtClean="0"/>
              <a:t>日本・国債</a:t>
            </a:r>
            <a:r>
              <a:rPr lang="en-US" altLang="ja-JP" sz="1050" dirty="0" smtClean="0"/>
              <a:t>10</a:t>
            </a:r>
            <a:r>
              <a:rPr lang="ja-JP" altLang="en-US" sz="1050" dirty="0" smtClean="0"/>
              <a:t>年もの利回り</a:t>
            </a:r>
            <a:endParaRPr kumimoji="1" lang="ja-JP" altLang="en-US" sz="1050" dirty="0"/>
          </a:p>
        </p:txBody>
      </p:sp>
      <p:sp>
        <p:nvSpPr>
          <p:cNvPr id="16" name="円/楕円 15"/>
          <p:cNvSpPr/>
          <p:nvPr/>
        </p:nvSpPr>
        <p:spPr>
          <a:xfrm>
            <a:off x="3932729" y="1018247"/>
            <a:ext cx="550258" cy="656804"/>
          </a:xfrm>
          <a:prstGeom prst="ellipse">
            <a:avLst/>
          </a:prstGeom>
          <a:noFill/>
          <a:ln w="952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カギ線コネクタ 16"/>
          <p:cNvCxnSpPr>
            <a:stCxn id="16" idx="4"/>
            <a:endCxn id="20" idx="0"/>
          </p:cNvCxnSpPr>
          <p:nvPr/>
        </p:nvCxnSpPr>
        <p:spPr>
          <a:xfrm rot="5400000">
            <a:off x="3991059" y="1798118"/>
            <a:ext cx="339866" cy="93732"/>
          </a:xfrm>
          <a:prstGeom prst="bentConnector3">
            <a:avLst>
              <a:gd name="adj1" fmla="val 5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814679" y="2014917"/>
            <a:ext cx="2598893" cy="4521349"/>
          </a:xfrm>
          <a:prstGeom prst="rect">
            <a:avLst/>
          </a:prstGeom>
          <a:solidFill>
            <a:schemeClr val="bg1"/>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400" dirty="0" smtClean="0">
                <a:solidFill>
                  <a:schemeClr val="tx1"/>
                </a:solidFill>
              </a:rPr>
              <a:t>【</a:t>
            </a:r>
            <a:r>
              <a:rPr kumimoji="1" lang="ja-JP" altLang="en-US" sz="1400" dirty="0" smtClean="0">
                <a:solidFill>
                  <a:schemeClr val="tx1"/>
                </a:solidFill>
              </a:rPr>
              <a:t>市場ベータ</a:t>
            </a:r>
            <a:r>
              <a:rPr kumimoji="1" lang="en-US" altLang="ja-JP" sz="1400" dirty="0" smtClean="0">
                <a:solidFill>
                  <a:schemeClr val="tx1"/>
                </a:solidFill>
              </a:rPr>
              <a:t>】</a:t>
            </a:r>
          </a:p>
          <a:p>
            <a:pPr marL="285750" indent="-285750">
              <a:buFont typeface="Wingdings" panose="05000000000000000000" pitchFamily="2" charset="2"/>
              <a:buChar char="ü"/>
            </a:pPr>
            <a:r>
              <a:rPr lang="ja-JP" altLang="en-US" sz="1200" dirty="0" smtClean="0">
                <a:solidFill>
                  <a:schemeClr val="tx1"/>
                </a:solidFill>
                <a:latin typeface="Times New Roman" panose="02020603050405020304" pitchFamily="18" charset="0"/>
                <a:cs typeface="Times New Roman" panose="02020603050405020304" pitchFamily="18" charset="0"/>
              </a:rPr>
              <a:t>市場ベータは</a:t>
            </a:r>
            <a:r>
              <a:rPr lang="en-US" altLang="ja-JP" sz="1200" dirty="0" smtClean="0">
                <a:solidFill>
                  <a:schemeClr val="tx1"/>
                </a:solidFill>
                <a:latin typeface="Times New Roman" panose="02020603050405020304" pitchFamily="18" charset="0"/>
                <a:cs typeface="Times New Roman" panose="02020603050405020304" pitchFamily="18" charset="0"/>
              </a:rPr>
              <a:t>Index</a:t>
            </a:r>
            <a:r>
              <a:rPr lang="ja-JP" altLang="en-US" sz="1200" dirty="0" smtClean="0">
                <a:solidFill>
                  <a:schemeClr val="tx1"/>
                </a:solidFill>
                <a:latin typeface="Times New Roman" panose="02020603050405020304" pitchFamily="18" charset="0"/>
                <a:cs typeface="Times New Roman" panose="02020603050405020304" pitchFamily="18" charset="0"/>
              </a:rPr>
              <a:t>との株価連動性。市況の変動をどれほど受けやすいかを示す。</a:t>
            </a:r>
            <a:endParaRPr lang="en-US" altLang="ja-JP" sz="12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ja-JP" sz="1200" dirty="0" smtClean="0">
                <a:solidFill>
                  <a:schemeClr val="tx1"/>
                </a:solidFill>
                <a:latin typeface="Times New Roman" panose="02020603050405020304" pitchFamily="18" charset="0"/>
                <a:cs typeface="Times New Roman" panose="02020603050405020304" pitchFamily="18" charset="0"/>
              </a:rPr>
              <a:t>Bloomberg</a:t>
            </a:r>
            <a:r>
              <a:rPr lang="ja-JP" altLang="en-US" sz="1200" dirty="0" err="1" smtClean="0">
                <a:solidFill>
                  <a:schemeClr val="tx1"/>
                </a:solidFill>
                <a:latin typeface="Times New Roman" panose="02020603050405020304" pitchFamily="18" charset="0"/>
                <a:cs typeface="Times New Roman" panose="02020603050405020304" pitchFamily="18" charset="0"/>
              </a:rPr>
              <a:t>、</a:t>
            </a:r>
            <a:r>
              <a:rPr lang="en-US" altLang="ja-JP" sz="1200" dirty="0" smtClean="0">
                <a:solidFill>
                  <a:schemeClr val="tx1"/>
                </a:solidFill>
                <a:latin typeface="Times New Roman" panose="02020603050405020304" pitchFamily="18" charset="0"/>
                <a:cs typeface="Times New Roman" panose="02020603050405020304" pitchFamily="18" charset="0"/>
              </a:rPr>
              <a:t>Barra</a:t>
            </a:r>
            <a:r>
              <a:rPr lang="ja-JP" altLang="en-US" sz="1200" dirty="0" err="1" smtClean="0">
                <a:solidFill>
                  <a:schemeClr val="tx1"/>
                </a:solidFill>
                <a:latin typeface="Times New Roman" panose="02020603050405020304" pitchFamily="18" charset="0"/>
                <a:cs typeface="Times New Roman" panose="02020603050405020304" pitchFamily="18" charset="0"/>
              </a:rPr>
              <a:t>、</a:t>
            </a:r>
            <a:r>
              <a:rPr lang="ja-JP" altLang="en-US" sz="1200" dirty="0" smtClean="0">
                <a:solidFill>
                  <a:schemeClr val="tx1"/>
                </a:solidFill>
                <a:latin typeface="Times New Roman" panose="02020603050405020304" pitchFamily="18" charset="0"/>
                <a:cs typeface="Times New Roman" panose="02020603050405020304" pitchFamily="18" charset="0"/>
              </a:rPr>
              <a:t>ロイター、日経などで提供。</a:t>
            </a:r>
            <a:endParaRPr lang="en-US" altLang="ja-JP" sz="1200" dirty="0" smtClean="0">
              <a:solidFill>
                <a:schemeClr val="tx1"/>
              </a:solidFill>
              <a:latin typeface="Times New Roman" panose="02020603050405020304" pitchFamily="18" charset="0"/>
              <a:cs typeface="Times New Roman" panose="02020603050405020304" pitchFamily="18" charset="0"/>
            </a:endParaRPr>
          </a:p>
          <a:p>
            <a:r>
              <a:rPr lang="en-US" altLang="ja-JP" sz="800" dirty="0" smtClean="0">
                <a:solidFill>
                  <a:schemeClr val="tx1"/>
                </a:solidFill>
                <a:latin typeface="Times New Roman" panose="02020603050405020304" pitchFamily="18" charset="0"/>
                <a:cs typeface="Times New Roman" panose="02020603050405020304" pitchFamily="18" charset="0"/>
              </a:rPr>
              <a:t>             </a:t>
            </a:r>
            <a:r>
              <a:rPr lang="en-US" altLang="ja-JP" sz="800" dirty="0">
                <a:solidFill>
                  <a:srgbClr val="000000"/>
                </a:solidFill>
                <a:latin typeface="Times New Roman" panose="02020603050405020304" pitchFamily="18" charset="0"/>
                <a:cs typeface="Times New Roman" panose="02020603050405020304" pitchFamily="18" charset="0"/>
              </a:rPr>
              <a:t>http://www.bloomberg.co.jp/</a:t>
            </a:r>
          </a:p>
          <a:p>
            <a:pPr indent="268288"/>
            <a:r>
              <a:rPr lang="ja-JP" altLang="en-US" sz="800" dirty="0">
                <a:solidFill>
                  <a:srgbClr val="000000"/>
                </a:solidFill>
                <a:latin typeface="Times New Roman" panose="02020603050405020304" pitchFamily="18" charset="0"/>
                <a:cs typeface="Times New Roman" panose="02020603050405020304" pitchFamily="18" charset="0"/>
              </a:rPr>
              <a:t>　</a:t>
            </a:r>
            <a:r>
              <a:rPr lang="en-US" altLang="ja-JP" sz="800" dirty="0">
                <a:solidFill>
                  <a:srgbClr val="000000"/>
                </a:solidFill>
                <a:latin typeface="Times New Roman" panose="02020603050405020304" pitchFamily="18" charset="0"/>
                <a:cs typeface="Times New Roman" panose="02020603050405020304" pitchFamily="18" charset="0"/>
              </a:rPr>
              <a:t>https://www.nikkei.com/markets/ranking/page</a:t>
            </a:r>
          </a:p>
          <a:p>
            <a:pPr indent="358775"/>
            <a:r>
              <a:rPr lang="en-US" altLang="ja-JP" sz="800" dirty="0">
                <a:solidFill>
                  <a:srgbClr val="000000"/>
                </a:solidFill>
                <a:latin typeface="Times New Roman" panose="02020603050405020304" pitchFamily="18" charset="0"/>
                <a:cs typeface="Times New Roman" panose="02020603050405020304" pitchFamily="18" charset="0"/>
              </a:rPr>
              <a:t>/?</a:t>
            </a:r>
            <a:r>
              <a:rPr lang="en-US" altLang="ja-JP" sz="800" dirty="0" err="1">
                <a:solidFill>
                  <a:srgbClr val="000000"/>
                </a:solidFill>
                <a:latin typeface="Times New Roman" panose="02020603050405020304" pitchFamily="18" charset="0"/>
                <a:cs typeface="Times New Roman" panose="02020603050405020304" pitchFamily="18" charset="0"/>
              </a:rPr>
              <a:t>bd</a:t>
            </a:r>
            <a:r>
              <a:rPr lang="en-US" altLang="ja-JP" sz="800" dirty="0">
                <a:solidFill>
                  <a:srgbClr val="000000"/>
                </a:solidFill>
                <a:latin typeface="Times New Roman" panose="02020603050405020304" pitchFamily="18" charset="0"/>
                <a:cs typeface="Times New Roman" panose="02020603050405020304" pitchFamily="18" charset="0"/>
              </a:rPr>
              <a:t>=</a:t>
            </a:r>
            <a:r>
              <a:rPr lang="en-US" altLang="ja-JP" sz="800" dirty="0" err="1">
                <a:solidFill>
                  <a:srgbClr val="000000"/>
                </a:solidFill>
                <a:latin typeface="Times New Roman" panose="02020603050405020304" pitchFamily="18" charset="0"/>
                <a:cs typeface="Times New Roman" panose="02020603050405020304" pitchFamily="18" charset="0"/>
              </a:rPr>
              <a:t>betahigh</a:t>
            </a:r>
            <a:endParaRPr lang="en-US" altLang="ja-JP" sz="800" dirty="0">
              <a:solidFill>
                <a:srgbClr val="000000"/>
              </a:solidFill>
              <a:latin typeface="Times New Roman" panose="02020603050405020304" pitchFamily="18" charset="0"/>
              <a:cs typeface="Times New Roman" panose="02020603050405020304" pitchFamily="18" charset="0"/>
            </a:endParaRPr>
          </a:p>
          <a:p>
            <a:r>
              <a:rPr lang="ja-JP" altLang="en-US" sz="800" dirty="0">
                <a:solidFill>
                  <a:srgbClr val="000000"/>
                </a:solidFill>
                <a:latin typeface="Times New Roman" panose="02020603050405020304" pitchFamily="18" charset="0"/>
                <a:cs typeface="Times New Roman" panose="02020603050405020304" pitchFamily="18" charset="0"/>
              </a:rPr>
              <a:t>　　　　　</a:t>
            </a:r>
            <a:r>
              <a:rPr lang="en-US" altLang="ja-JP" sz="800" dirty="0">
                <a:solidFill>
                  <a:srgbClr val="000000"/>
                </a:solidFill>
                <a:latin typeface="Times New Roman" panose="02020603050405020304" pitchFamily="18" charset="0"/>
                <a:cs typeface="Times New Roman" panose="02020603050405020304" pitchFamily="18" charset="0"/>
              </a:rPr>
              <a:t>https://jp.reuters.com/investing/markets</a:t>
            </a:r>
          </a:p>
          <a:p>
            <a:endParaRPr kumimoji="1" lang="en-US" altLang="ja-JP" sz="12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ja-JP" sz="1200" dirty="0" smtClean="0">
                <a:solidFill>
                  <a:schemeClr val="tx1"/>
                </a:solidFill>
                <a:latin typeface="Times New Roman" panose="02020603050405020304" pitchFamily="18" charset="0"/>
                <a:cs typeface="Times New Roman" panose="02020603050405020304" pitchFamily="18" charset="0"/>
              </a:rPr>
              <a:t>Bloomberg</a:t>
            </a:r>
            <a:r>
              <a:rPr lang="ja-JP" altLang="en-US" sz="1200" dirty="0" smtClean="0">
                <a:solidFill>
                  <a:schemeClr val="tx1"/>
                </a:solidFill>
                <a:latin typeface="Times New Roman" panose="02020603050405020304" pitchFamily="18" charset="0"/>
                <a:cs typeface="Times New Roman" panose="02020603050405020304" pitchFamily="18" charset="0"/>
              </a:rPr>
              <a:t>や</a:t>
            </a:r>
            <a:r>
              <a:rPr lang="en-US" altLang="ja-JP" sz="1200" dirty="0" smtClean="0">
                <a:solidFill>
                  <a:schemeClr val="tx1"/>
                </a:solidFill>
                <a:latin typeface="Times New Roman" panose="02020603050405020304" pitchFamily="18" charset="0"/>
                <a:cs typeface="Times New Roman" panose="02020603050405020304" pitchFamily="18" charset="0"/>
              </a:rPr>
              <a:t>Barra</a:t>
            </a:r>
            <a:r>
              <a:rPr lang="ja-JP" altLang="en-US" sz="1200" dirty="0" smtClean="0">
                <a:solidFill>
                  <a:schemeClr val="tx1"/>
                </a:solidFill>
                <a:latin typeface="Times New Roman" panose="02020603050405020304" pitchFamily="18" charset="0"/>
                <a:cs typeface="Times New Roman" panose="02020603050405020304" pitchFamily="18" charset="0"/>
              </a:rPr>
              <a:t>などで提供する市場</a:t>
            </a:r>
            <a:r>
              <a:rPr lang="en-US" altLang="ja-JP" sz="1200" dirty="0" smtClean="0">
                <a:solidFill>
                  <a:schemeClr val="tx1"/>
                </a:solidFill>
                <a:latin typeface="Times New Roman" panose="02020603050405020304" pitchFamily="18" charset="0"/>
                <a:cs typeface="Times New Roman" panose="02020603050405020304" pitchFamily="18" charset="0"/>
              </a:rPr>
              <a:t>β</a:t>
            </a:r>
            <a:r>
              <a:rPr lang="ja-JP" altLang="en-US" sz="1200" dirty="0" smtClean="0">
                <a:solidFill>
                  <a:schemeClr val="tx1"/>
                </a:solidFill>
                <a:latin typeface="Times New Roman" panose="02020603050405020304" pitchFamily="18" charset="0"/>
                <a:cs typeface="Times New Roman" panose="02020603050405020304" pitchFamily="18" charset="0"/>
              </a:rPr>
              <a:t>は直近値であるケースが多い。自分で算出する場合は、</a:t>
            </a:r>
            <a:r>
              <a:rPr lang="en-US" altLang="ja-JP" sz="1200" dirty="0" smtClean="0">
                <a:solidFill>
                  <a:schemeClr val="tx1"/>
                </a:solidFill>
                <a:latin typeface="Times New Roman" panose="02020603050405020304" pitchFamily="18" charset="0"/>
                <a:cs typeface="Times New Roman" panose="02020603050405020304" pitchFamily="18" charset="0"/>
              </a:rPr>
              <a:t>Excel</a:t>
            </a:r>
            <a:r>
              <a:rPr lang="ja-JP" altLang="en-US" sz="1200" dirty="0" smtClean="0">
                <a:solidFill>
                  <a:schemeClr val="tx1"/>
                </a:solidFill>
                <a:latin typeface="Times New Roman" panose="02020603050405020304" pitchFamily="18" charset="0"/>
                <a:cs typeface="Times New Roman" panose="02020603050405020304" pitchFamily="18" charset="0"/>
              </a:rPr>
              <a:t>などの関数を利用。</a:t>
            </a:r>
            <a:endParaRPr lang="en-US" altLang="ja-JP" sz="12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ja-JP" sz="1200" dirty="0" smtClean="0">
                <a:solidFill>
                  <a:schemeClr val="tx1"/>
                </a:solidFill>
                <a:latin typeface="Times New Roman" panose="02020603050405020304" pitchFamily="18" charset="0"/>
                <a:cs typeface="Times New Roman" panose="02020603050405020304" pitchFamily="18" charset="0"/>
              </a:rPr>
              <a:t>Bloomberg</a:t>
            </a:r>
            <a:r>
              <a:rPr lang="ja-JP" altLang="en-US" sz="1200" dirty="0" smtClean="0">
                <a:solidFill>
                  <a:schemeClr val="tx1"/>
                </a:solidFill>
                <a:latin typeface="Times New Roman" panose="02020603050405020304" pitchFamily="18" charset="0"/>
                <a:cs typeface="Times New Roman" panose="02020603050405020304" pitchFamily="18" charset="0"/>
              </a:rPr>
              <a:t>は過去</a:t>
            </a:r>
            <a:r>
              <a:rPr lang="en-US" altLang="ja-JP" sz="1200" dirty="0" smtClean="0">
                <a:solidFill>
                  <a:schemeClr val="tx1"/>
                </a:solidFill>
                <a:latin typeface="Times New Roman" panose="02020603050405020304" pitchFamily="18" charset="0"/>
                <a:cs typeface="Times New Roman" panose="02020603050405020304" pitchFamily="18" charset="0"/>
              </a:rPr>
              <a:t>2</a:t>
            </a:r>
            <a:r>
              <a:rPr lang="ja-JP" altLang="en-US" sz="1200" dirty="0" smtClean="0">
                <a:solidFill>
                  <a:schemeClr val="tx1"/>
                </a:solidFill>
                <a:latin typeface="Times New Roman" panose="02020603050405020304" pitchFamily="18" charset="0"/>
                <a:cs typeface="Times New Roman" panose="02020603050405020304" pitchFamily="18" charset="0"/>
              </a:rPr>
              <a:t>年の週次データより算出。</a:t>
            </a:r>
            <a:endParaRPr lang="en-US" altLang="ja-JP" sz="1200" dirty="0" smtClean="0">
              <a:solidFill>
                <a:schemeClr val="tx1"/>
              </a:solidFill>
              <a:latin typeface="Times New Roman" panose="02020603050405020304" pitchFamily="18" charset="0"/>
              <a:cs typeface="Times New Roman" panose="02020603050405020304" pitchFamily="18" charset="0"/>
            </a:endParaRPr>
          </a:p>
          <a:p>
            <a:r>
              <a:rPr kumimoji="1" lang="ja-JP" altLang="en-US" sz="1200" dirty="0">
                <a:solidFill>
                  <a:schemeClr val="tx1"/>
                </a:solidFill>
                <a:latin typeface="Times New Roman" panose="02020603050405020304" pitchFamily="18" charset="0"/>
                <a:cs typeface="Times New Roman" panose="02020603050405020304" pitchFamily="18" charset="0"/>
              </a:rPr>
              <a:t>　</a:t>
            </a:r>
            <a:r>
              <a:rPr kumimoji="1" lang="ja-JP" altLang="en-US" sz="1200" dirty="0" smtClean="0">
                <a:solidFill>
                  <a:schemeClr val="tx1"/>
                </a:solidFill>
                <a:latin typeface="Times New Roman" panose="02020603050405020304" pitchFamily="18" charset="0"/>
                <a:cs typeface="Times New Roman" panose="02020603050405020304" pitchFamily="18" charset="0"/>
              </a:rPr>
              <a:t>　     </a:t>
            </a:r>
            <a:r>
              <a:rPr kumimoji="1" lang="en-US" altLang="ja-JP" sz="1200" dirty="0" err="1" smtClean="0">
                <a:solidFill>
                  <a:schemeClr val="tx1"/>
                </a:solidFill>
                <a:latin typeface="Times New Roman" panose="02020603050405020304" pitchFamily="18" charset="0"/>
                <a:cs typeface="Times New Roman" panose="02020603050405020304" pitchFamily="18" charset="0"/>
              </a:rPr>
              <a:t>R</a:t>
            </a:r>
            <a:r>
              <a:rPr kumimoji="1" lang="en-US" altLang="ja-JP" sz="1200" baseline="-25000" dirty="0" err="1" smtClean="0">
                <a:solidFill>
                  <a:schemeClr val="tx1"/>
                </a:solidFill>
                <a:latin typeface="Times New Roman" panose="02020603050405020304" pitchFamily="18" charset="0"/>
                <a:cs typeface="Times New Roman" panose="02020603050405020304" pitchFamily="18" charset="0"/>
              </a:rPr>
              <a:t>i,t</a:t>
            </a:r>
            <a:r>
              <a:rPr kumimoji="1" lang="en-US" altLang="ja-JP" sz="1200" dirty="0" smtClean="0">
                <a:solidFill>
                  <a:schemeClr val="tx1"/>
                </a:solidFill>
                <a:latin typeface="Times New Roman" panose="02020603050405020304" pitchFamily="18" charset="0"/>
                <a:cs typeface="Times New Roman" panose="02020603050405020304" pitchFamily="18" charset="0"/>
              </a:rPr>
              <a:t> = α</a:t>
            </a:r>
            <a:r>
              <a:rPr kumimoji="1" lang="ja-JP" altLang="en-US" sz="1200" dirty="0" smtClean="0">
                <a:solidFill>
                  <a:schemeClr val="tx1"/>
                </a:solidFill>
                <a:latin typeface="Times New Roman" panose="02020603050405020304" pitchFamily="18" charset="0"/>
                <a:cs typeface="Times New Roman" panose="02020603050405020304" pitchFamily="18" charset="0"/>
              </a:rPr>
              <a:t>　</a:t>
            </a:r>
            <a:r>
              <a:rPr kumimoji="1" lang="en-US" altLang="ja-JP" sz="1200" dirty="0" smtClean="0">
                <a:solidFill>
                  <a:schemeClr val="tx1"/>
                </a:solidFill>
                <a:latin typeface="Times New Roman" panose="02020603050405020304" pitchFamily="18" charset="0"/>
                <a:cs typeface="Times New Roman" panose="02020603050405020304" pitchFamily="18" charset="0"/>
              </a:rPr>
              <a:t>+</a:t>
            </a:r>
            <a:r>
              <a:rPr kumimoji="1" lang="ja-JP" altLang="en-US" sz="1200" dirty="0" smtClean="0">
                <a:solidFill>
                  <a:schemeClr val="tx1"/>
                </a:solidFill>
                <a:latin typeface="Times New Roman" panose="02020603050405020304" pitchFamily="18" charset="0"/>
                <a:cs typeface="Times New Roman" panose="02020603050405020304" pitchFamily="18" charset="0"/>
              </a:rPr>
              <a:t>　</a:t>
            </a:r>
            <a:r>
              <a:rPr kumimoji="1" lang="en-US" altLang="ja-JP" sz="1200" dirty="0" smtClean="0">
                <a:solidFill>
                  <a:schemeClr val="tx1"/>
                </a:solidFill>
                <a:latin typeface="Times New Roman" panose="02020603050405020304" pitchFamily="18" charset="0"/>
                <a:cs typeface="Times New Roman" panose="02020603050405020304" pitchFamily="18" charset="0"/>
              </a:rPr>
              <a:t>β</a:t>
            </a:r>
            <a:r>
              <a:rPr kumimoji="1" lang="ja-JP" altLang="en-US" sz="1200" dirty="0" smtClean="0">
                <a:solidFill>
                  <a:schemeClr val="tx1"/>
                </a:solidFill>
                <a:latin typeface="Times New Roman" panose="02020603050405020304" pitchFamily="18" charset="0"/>
                <a:cs typeface="Times New Roman" panose="02020603050405020304" pitchFamily="18" charset="0"/>
              </a:rPr>
              <a:t>　</a:t>
            </a:r>
            <a:r>
              <a:rPr kumimoji="1" lang="en-US" altLang="ja-JP" sz="1200" dirty="0" smtClean="0">
                <a:solidFill>
                  <a:schemeClr val="tx1"/>
                </a:solidFill>
                <a:latin typeface="Times New Roman" panose="02020603050405020304" pitchFamily="18" charset="0"/>
                <a:cs typeface="Times New Roman" panose="02020603050405020304" pitchFamily="18" charset="0"/>
              </a:rPr>
              <a:t>×</a:t>
            </a:r>
            <a:r>
              <a:rPr kumimoji="1" lang="ja-JP" altLang="en-US" sz="1200" dirty="0" smtClean="0">
                <a:solidFill>
                  <a:schemeClr val="tx1"/>
                </a:solidFill>
                <a:latin typeface="Times New Roman" panose="02020603050405020304" pitchFamily="18" charset="0"/>
                <a:cs typeface="Times New Roman" panose="02020603050405020304" pitchFamily="18" charset="0"/>
              </a:rPr>
              <a:t>　</a:t>
            </a:r>
            <a:r>
              <a:rPr kumimoji="1" lang="en-US" altLang="ja-JP" sz="1200" dirty="0" err="1" smtClean="0">
                <a:solidFill>
                  <a:schemeClr val="tx1"/>
                </a:solidFill>
                <a:latin typeface="Times New Roman" panose="02020603050405020304" pitchFamily="18" charset="0"/>
                <a:cs typeface="Times New Roman" panose="02020603050405020304" pitchFamily="18" charset="0"/>
              </a:rPr>
              <a:t>R</a:t>
            </a:r>
            <a:r>
              <a:rPr kumimoji="1" lang="en-US" altLang="ja-JP" sz="1200" baseline="-25000" dirty="0" err="1" smtClean="0">
                <a:solidFill>
                  <a:schemeClr val="tx1"/>
                </a:solidFill>
                <a:latin typeface="Times New Roman" panose="02020603050405020304" pitchFamily="18" charset="0"/>
                <a:cs typeface="Times New Roman" panose="02020603050405020304" pitchFamily="18" charset="0"/>
              </a:rPr>
              <a:t>m,t</a:t>
            </a:r>
            <a:endParaRPr kumimoji="1" lang="en-US" altLang="ja-JP" sz="1200" baseline="-25000" dirty="0" smtClean="0">
              <a:solidFill>
                <a:schemeClr val="tx1"/>
              </a:solidFill>
              <a:latin typeface="Times New Roman" panose="02020603050405020304" pitchFamily="18" charset="0"/>
              <a:cs typeface="Times New Roman" panose="02020603050405020304" pitchFamily="18" charset="0"/>
            </a:endParaRPr>
          </a:p>
          <a:p>
            <a:endParaRPr kumimoji="1" lang="en-US" altLang="ja-JP" sz="1200" baseline="-250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ja-JP" altLang="en-US" sz="1200" dirty="0" smtClean="0">
                <a:solidFill>
                  <a:schemeClr val="tx1"/>
                </a:solidFill>
                <a:latin typeface="Times New Roman" panose="02020603050405020304" pitchFamily="18" charset="0"/>
                <a:cs typeface="Times New Roman" panose="02020603050405020304" pitchFamily="18" charset="0"/>
              </a:rPr>
              <a:t>実際に算出してみると、上記モデルの説明力が低いケースも多い。このため、</a:t>
            </a:r>
            <a:r>
              <a:rPr lang="en-US" altLang="ja-JP" sz="1200" dirty="0" smtClean="0">
                <a:solidFill>
                  <a:schemeClr val="tx1"/>
                </a:solidFill>
                <a:latin typeface="Times New Roman" panose="02020603050405020304" pitchFamily="18" charset="0"/>
                <a:cs typeface="Times New Roman" panose="02020603050405020304" pitchFamily="18" charset="0"/>
              </a:rPr>
              <a:t>Bloom</a:t>
            </a:r>
            <a:r>
              <a:rPr lang="ja-JP" altLang="en-US" sz="1200" dirty="0" smtClean="0">
                <a:solidFill>
                  <a:schemeClr val="tx1"/>
                </a:solidFill>
                <a:latin typeface="Times New Roman" panose="02020603050405020304" pitchFamily="18" charset="0"/>
                <a:cs typeface="Times New Roman" panose="02020603050405020304" pitchFamily="18" charset="0"/>
              </a:rPr>
              <a:t>の原則を活用し、修正</a:t>
            </a:r>
            <a:r>
              <a:rPr lang="en-US" altLang="ja-JP" sz="1200" dirty="0" smtClean="0">
                <a:solidFill>
                  <a:schemeClr val="tx1"/>
                </a:solidFill>
                <a:latin typeface="Times New Roman" panose="02020603050405020304" pitchFamily="18" charset="0"/>
                <a:cs typeface="Times New Roman" panose="02020603050405020304" pitchFamily="18" charset="0"/>
              </a:rPr>
              <a:t>β</a:t>
            </a:r>
            <a:r>
              <a:rPr lang="ja-JP" altLang="en-US" sz="1200" dirty="0" err="1" smtClean="0">
                <a:solidFill>
                  <a:schemeClr val="tx1"/>
                </a:solidFill>
                <a:latin typeface="Times New Roman" panose="02020603050405020304" pitchFamily="18" charset="0"/>
                <a:cs typeface="Times New Roman" panose="02020603050405020304" pitchFamily="18" charset="0"/>
              </a:rPr>
              <a:t>を算</a:t>
            </a:r>
            <a:r>
              <a:rPr lang="ja-JP" altLang="en-US" sz="1200" dirty="0" smtClean="0">
                <a:solidFill>
                  <a:schemeClr val="tx1"/>
                </a:solidFill>
                <a:latin typeface="Times New Roman" panose="02020603050405020304" pitchFamily="18" charset="0"/>
                <a:cs typeface="Times New Roman" panose="02020603050405020304" pitchFamily="18" charset="0"/>
              </a:rPr>
              <a:t>出するケースも多い。</a:t>
            </a:r>
            <a:endParaRPr lang="en-US" altLang="ja-JP" sz="1200" dirty="0" smtClean="0">
              <a:solidFill>
                <a:schemeClr val="tx1"/>
              </a:solidFill>
              <a:latin typeface="Times New Roman" panose="02020603050405020304" pitchFamily="18" charset="0"/>
              <a:cs typeface="Times New Roman" panose="02020603050405020304" pitchFamily="18" charset="0"/>
            </a:endParaRPr>
          </a:p>
          <a:p>
            <a:r>
              <a:rPr kumimoji="1" lang="ja-JP" altLang="en-US" sz="1200" dirty="0">
                <a:solidFill>
                  <a:schemeClr val="tx1"/>
                </a:solidFill>
                <a:latin typeface="Times New Roman" panose="02020603050405020304" pitchFamily="18" charset="0"/>
                <a:cs typeface="Times New Roman" panose="02020603050405020304" pitchFamily="18" charset="0"/>
              </a:rPr>
              <a:t>　</a:t>
            </a:r>
            <a:r>
              <a:rPr kumimoji="1" lang="ja-JP" altLang="en-US" sz="1200" dirty="0" smtClean="0">
                <a:solidFill>
                  <a:schemeClr val="tx1"/>
                </a:solidFill>
                <a:latin typeface="Times New Roman" panose="02020603050405020304" pitchFamily="18" charset="0"/>
                <a:cs typeface="Times New Roman" panose="02020603050405020304" pitchFamily="18" charset="0"/>
              </a:rPr>
              <a:t>　　</a:t>
            </a:r>
            <a:r>
              <a:rPr kumimoji="1" lang="ja-JP" altLang="en-US" sz="900" dirty="0" smtClean="0">
                <a:solidFill>
                  <a:schemeClr val="tx1"/>
                </a:solidFill>
                <a:latin typeface="Times New Roman" panose="02020603050405020304" pitchFamily="18" charset="0"/>
                <a:cs typeface="Times New Roman" panose="02020603050405020304" pitchFamily="18" charset="0"/>
              </a:rPr>
              <a:t>修正</a:t>
            </a:r>
            <a:r>
              <a:rPr kumimoji="1" lang="en-US" altLang="ja-JP" sz="900" dirty="0" smtClean="0">
                <a:solidFill>
                  <a:schemeClr val="tx1"/>
                </a:solidFill>
                <a:latin typeface="Times New Roman" panose="02020603050405020304" pitchFamily="18" charset="0"/>
                <a:cs typeface="Times New Roman" panose="02020603050405020304" pitchFamily="18" charset="0"/>
              </a:rPr>
              <a:t>β</a:t>
            </a:r>
            <a:r>
              <a:rPr kumimoji="1" lang="ja-JP" altLang="en-US" sz="900" dirty="0" smtClean="0">
                <a:solidFill>
                  <a:schemeClr val="tx1"/>
                </a:solidFill>
                <a:latin typeface="Times New Roman" panose="02020603050405020304" pitchFamily="18" charset="0"/>
                <a:cs typeface="Times New Roman" panose="02020603050405020304" pitchFamily="18" charset="0"/>
              </a:rPr>
              <a:t>　＝　</a:t>
            </a:r>
            <a:r>
              <a:rPr kumimoji="1" lang="en-US" altLang="ja-JP" sz="900" dirty="0" smtClean="0">
                <a:solidFill>
                  <a:schemeClr val="tx1"/>
                </a:solidFill>
                <a:latin typeface="Times New Roman" panose="02020603050405020304" pitchFamily="18" charset="0"/>
                <a:cs typeface="Times New Roman" panose="02020603050405020304" pitchFamily="18" charset="0"/>
              </a:rPr>
              <a:t>0.667×</a:t>
            </a:r>
            <a:r>
              <a:rPr kumimoji="1" lang="ja-JP" altLang="en-US" sz="900" dirty="0" smtClean="0">
                <a:solidFill>
                  <a:schemeClr val="tx1"/>
                </a:solidFill>
                <a:latin typeface="Times New Roman" panose="02020603050405020304" pitchFamily="18" charset="0"/>
                <a:cs typeface="Times New Roman" panose="02020603050405020304" pitchFamily="18" charset="0"/>
              </a:rPr>
              <a:t>未修正</a:t>
            </a:r>
            <a:r>
              <a:rPr kumimoji="1" lang="en-US" altLang="ja-JP" sz="900" dirty="0" smtClean="0">
                <a:solidFill>
                  <a:schemeClr val="tx1"/>
                </a:solidFill>
                <a:latin typeface="Times New Roman" panose="02020603050405020304" pitchFamily="18" charset="0"/>
                <a:cs typeface="Times New Roman" panose="02020603050405020304" pitchFamily="18" charset="0"/>
              </a:rPr>
              <a:t>β</a:t>
            </a:r>
            <a:r>
              <a:rPr kumimoji="1" lang="ja-JP" altLang="en-US" sz="900" dirty="0" smtClean="0">
                <a:solidFill>
                  <a:schemeClr val="tx1"/>
                </a:solidFill>
                <a:latin typeface="Times New Roman" panose="02020603050405020304" pitchFamily="18" charset="0"/>
                <a:cs typeface="Times New Roman" panose="02020603050405020304" pitchFamily="18" charset="0"/>
              </a:rPr>
              <a:t>　</a:t>
            </a:r>
            <a:r>
              <a:rPr kumimoji="1" lang="en-US" altLang="ja-JP" sz="900" dirty="0" smtClean="0">
                <a:solidFill>
                  <a:schemeClr val="tx1"/>
                </a:solidFill>
                <a:latin typeface="Times New Roman" panose="02020603050405020304" pitchFamily="18" charset="0"/>
                <a:cs typeface="Times New Roman" panose="02020603050405020304" pitchFamily="18" charset="0"/>
              </a:rPr>
              <a:t>+ 0.333</a:t>
            </a:r>
            <a:r>
              <a:rPr kumimoji="1" lang="ja-JP" altLang="en-US" sz="900" dirty="0" smtClean="0">
                <a:solidFill>
                  <a:schemeClr val="tx1"/>
                </a:solidFill>
                <a:latin typeface="Times New Roman" panose="02020603050405020304" pitchFamily="18" charset="0"/>
                <a:cs typeface="Times New Roman" panose="02020603050405020304" pitchFamily="18" charset="0"/>
              </a:rPr>
              <a:t>　</a:t>
            </a:r>
            <a:r>
              <a:rPr kumimoji="1" lang="en-US" altLang="ja-JP" sz="900" dirty="0" smtClean="0">
                <a:solidFill>
                  <a:schemeClr val="tx1"/>
                </a:solidFill>
                <a:latin typeface="Times New Roman" panose="02020603050405020304" pitchFamily="18" charset="0"/>
                <a:cs typeface="Times New Roman" panose="02020603050405020304" pitchFamily="18" charset="0"/>
              </a:rPr>
              <a:t>× 1</a:t>
            </a:r>
            <a:endParaRPr kumimoji="1" lang="ja-JP" altLang="en-US" sz="900" dirty="0">
              <a:solidFill>
                <a:schemeClr val="tx1"/>
              </a:solidFill>
              <a:latin typeface="Times New Roman" panose="02020603050405020304" pitchFamily="18" charset="0"/>
              <a:cs typeface="Times New Roman" panose="02020603050405020304" pitchFamily="18" charset="0"/>
            </a:endParaRPr>
          </a:p>
        </p:txBody>
      </p:sp>
      <p:sp>
        <p:nvSpPr>
          <p:cNvPr id="26" name="円/楕円 25"/>
          <p:cNvSpPr/>
          <p:nvPr/>
        </p:nvSpPr>
        <p:spPr>
          <a:xfrm>
            <a:off x="4677197" y="1018247"/>
            <a:ext cx="1108608" cy="656804"/>
          </a:xfrm>
          <a:prstGeom prst="ellipse">
            <a:avLst/>
          </a:prstGeom>
          <a:noFill/>
          <a:ln w="9525">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5494492" y="2014918"/>
            <a:ext cx="3568588" cy="4521349"/>
          </a:xfrm>
          <a:prstGeom prst="rect">
            <a:avLst/>
          </a:prstGeom>
          <a:solidFill>
            <a:schemeClr val="bg1"/>
          </a:solidFill>
          <a:ln w="158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400" dirty="0" smtClean="0">
                <a:solidFill>
                  <a:schemeClr val="tx1"/>
                </a:solidFill>
              </a:rPr>
              <a:t>【</a:t>
            </a:r>
            <a:r>
              <a:rPr kumimoji="1" lang="ja-JP" altLang="en-US" sz="1400" dirty="0" smtClean="0">
                <a:solidFill>
                  <a:schemeClr val="tx1"/>
                </a:solidFill>
              </a:rPr>
              <a:t>市場リスクプレミアム</a:t>
            </a:r>
            <a:r>
              <a:rPr kumimoji="1" lang="en-US" altLang="ja-JP" sz="1400" dirty="0" smtClean="0">
                <a:solidFill>
                  <a:schemeClr val="tx1"/>
                </a:solidFill>
              </a:rPr>
              <a:t>(ERP)】</a:t>
            </a:r>
          </a:p>
          <a:p>
            <a:pPr marL="285750" indent="-285750">
              <a:buFont typeface="Wingdings" panose="05000000000000000000" pitchFamily="2" charset="2"/>
              <a:buChar char="ü"/>
            </a:pPr>
            <a:r>
              <a:rPr lang="ja-JP" altLang="en-US" sz="1200" dirty="0" smtClean="0">
                <a:solidFill>
                  <a:schemeClr val="tx1"/>
                </a:solidFill>
                <a:latin typeface="Times New Roman" panose="02020603050405020304" pitchFamily="18" charset="0"/>
                <a:cs typeface="Times New Roman" panose="02020603050405020304" pitchFamily="18" charset="0"/>
              </a:rPr>
              <a:t>市場リスクプレミアムは、投資家が株式で運用する場合、どれほど無リスク資産での運用に追加的なリターンを求めるか。</a:t>
            </a:r>
            <a:endParaRPr lang="en-US" altLang="ja-JP" sz="12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ja-JP" altLang="en-US" sz="1200" dirty="0" smtClean="0">
                <a:solidFill>
                  <a:schemeClr val="tx1"/>
                </a:solidFill>
                <a:latin typeface="Times New Roman" panose="02020603050405020304" pitchFamily="18" charset="0"/>
                <a:cs typeface="Times New Roman" panose="02020603050405020304" pitchFamily="18" charset="0"/>
              </a:rPr>
              <a:t>イボットソン・アソシエーツが毎年市場リスクプレミアム等を算出し、販売。</a:t>
            </a:r>
            <a:endParaRPr lang="en-US" altLang="ja-JP" sz="1200" dirty="0" smtClean="0">
              <a:solidFill>
                <a:schemeClr val="tx1"/>
              </a:solidFill>
              <a:latin typeface="Times New Roman" panose="02020603050405020304" pitchFamily="18" charset="0"/>
              <a:cs typeface="Times New Roman" panose="02020603050405020304" pitchFamily="18" charset="0"/>
            </a:endParaRPr>
          </a:p>
          <a:p>
            <a:r>
              <a:rPr lang="en-US" altLang="ja-JP" sz="800" dirty="0">
                <a:solidFill>
                  <a:schemeClr val="tx1"/>
                </a:solidFill>
                <a:latin typeface="Times New Roman" panose="02020603050405020304" pitchFamily="18" charset="0"/>
                <a:cs typeface="Times New Roman" panose="02020603050405020304" pitchFamily="18" charset="0"/>
              </a:rPr>
              <a:t>             https://www.ibbotson.co.jp/productservice/cost_of_capital.html/</a:t>
            </a:r>
            <a:endParaRPr lang="en-US" altLang="ja-JP" sz="800" dirty="0" smtClean="0">
              <a:solidFill>
                <a:schemeClr val="tx1"/>
              </a:solidFill>
              <a:latin typeface="Times New Roman" panose="02020603050405020304" pitchFamily="18" charset="0"/>
              <a:cs typeface="Times New Roman" panose="02020603050405020304" pitchFamily="18" charset="0"/>
            </a:endParaRPr>
          </a:p>
          <a:p>
            <a:endParaRPr kumimoji="1" lang="en-US" altLang="ja-JP" sz="1200" dirty="0" smtClean="0">
              <a:solidFill>
                <a:schemeClr val="tx1"/>
              </a:solidFill>
              <a:latin typeface="Times New Roman" panose="02020603050405020304" pitchFamily="18" charset="0"/>
              <a:cs typeface="Times New Roman" panose="02020603050405020304" pitchFamily="18" charset="0"/>
            </a:endParaRPr>
          </a:p>
          <a:p>
            <a:endParaRPr kumimoji="1" lang="en-US" altLang="ja-JP" sz="1200" dirty="0" smtClean="0">
              <a:solidFill>
                <a:schemeClr val="tx1"/>
              </a:solidFill>
              <a:latin typeface="Times New Roman" panose="02020603050405020304" pitchFamily="18" charset="0"/>
              <a:cs typeface="Times New Roman" panose="02020603050405020304" pitchFamily="18" charset="0"/>
            </a:endParaRPr>
          </a:p>
          <a:p>
            <a:endParaRPr lang="en-US" altLang="ja-JP" sz="1200" dirty="0">
              <a:solidFill>
                <a:schemeClr val="tx1"/>
              </a:solidFill>
              <a:latin typeface="Times New Roman" panose="02020603050405020304" pitchFamily="18" charset="0"/>
              <a:cs typeface="Times New Roman" panose="02020603050405020304" pitchFamily="18" charset="0"/>
            </a:endParaRPr>
          </a:p>
          <a:p>
            <a:endParaRPr kumimoji="1" lang="en-US" altLang="ja-JP" sz="1200" dirty="0" smtClean="0">
              <a:solidFill>
                <a:schemeClr val="tx1"/>
              </a:solidFill>
              <a:latin typeface="Times New Roman" panose="02020603050405020304" pitchFamily="18" charset="0"/>
              <a:cs typeface="Times New Roman" panose="02020603050405020304" pitchFamily="18" charset="0"/>
            </a:endParaRPr>
          </a:p>
          <a:p>
            <a:endParaRPr kumimoji="1" lang="en-US" altLang="ja-JP" sz="12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altLang="ja-JP" sz="12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ja-JP" sz="1200" dirty="0" smtClean="0">
                <a:solidFill>
                  <a:schemeClr val="tx1"/>
                </a:solidFill>
                <a:latin typeface="Times New Roman" panose="02020603050405020304" pitchFamily="18" charset="0"/>
                <a:cs typeface="Times New Roman" panose="02020603050405020304" pitchFamily="18" charset="0"/>
              </a:rPr>
              <a:t>Dimson et al (2011)</a:t>
            </a:r>
            <a:r>
              <a:rPr lang="ja-JP" altLang="en-US" sz="1200" dirty="0" smtClean="0">
                <a:solidFill>
                  <a:schemeClr val="tx1"/>
                </a:solidFill>
                <a:latin typeface="Times New Roman" panose="02020603050405020304" pitchFamily="18" charset="0"/>
                <a:cs typeface="Times New Roman" panose="02020603050405020304" pitchFamily="18" charset="0"/>
              </a:rPr>
              <a:t>では</a:t>
            </a:r>
            <a:r>
              <a:rPr lang="en-US" altLang="ja-JP" sz="1200" dirty="0" smtClean="0">
                <a:solidFill>
                  <a:schemeClr val="tx1"/>
                </a:solidFill>
                <a:latin typeface="Times New Roman" panose="02020603050405020304" pitchFamily="18" charset="0"/>
                <a:cs typeface="Times New Roman" panose="02020603050405020304" pitchFamily="18" charset="0"/>
              </a:rPr>
              <a:t>1900-2010</a:t>
            </a:r>
            <a:r>
              <a:rPr lang="ja-JP" altLang="en-US" sz="1200" dirty="0" smtClean="0">
                <a:solidFill>
                  <a:schemeClr val="tx1"/>
                </a:solidFill>
                <a:latin typeface="Times New Roman" panose="02020603050405020304" pitchFamily="18" charset="0"/>
                <a:cs typeface="Times New Roman" panose="02020603050405020304" pitchFamily="18" charset="0"/>
              </a:rPr>
              <a:t>年で世界各国の市場リスクプレミアムを算出。日本は</a:t>
            </a:r>
            <a:r>
              <a:rPr lang="en-US" altLang="ja-JP" sz="1200" dirty="0" smtClean="0">
                <a:solidFill>
                  <a:schemeClr val="tx1"/>
                </a:solidFill>
                <a:latin typeface="Times New Roman" panose="02020603050405020304" pitchFamily="18" charset="0"/>
                <a:cs typeface="Times New Roman" panose="02020603050405020304" pitchFamily="18" charset="0"/>
              </a:rPr>
              <a:t>5.9%</a:t>
            </a:r>
            <a:r>
              <a:rPr lang="ja-JP" altLang="en-US" sz="1200" dirty="0" err="1" smtClean="0">
                <a:solidFill>
                  <a:schemeClr val="tx1"/>
                </a:solidFill>
                <a:latin typeface="Times New Roman" panose="02020603050405020304" pitchFamily="18" charset="0"/>
                <a:cs typeface="Times New Roman" panose="02020603050405020304" pitchFamily="18" charset="0"/>
              </a:rPr>
              <a:t>。</a:t>
            </a:r>
            <a:endParaRPr kumimoji="1" lang="en-US" altLang="ja-JP" sz="1200" baseline="-250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ja-JP" altLang="en-US" sz="1200" dirty="0" smtClean="0">
                <a:solidFill>
                  <a:schemeClr val="tx1"/>
                </a:solidFill>
                <a:latin typeface="Times New Roman" panose="02020603050405020304" pitchFamily="18" charset="0"/>
                <a:cs typeface="Times New Roman" panose="02020603050405020304" pitchFamily="18" charset="0"/>
              </a:rPr>
              <a:t>伊藤レポート</a:t>
            </a:r>
            <a:r>
              <a:rPr lang="ja-JP" altLang="en-US" sz="1200" dirty="0">
                <a:solidFill>
                  <a:schemeClr val="tx1"/>
                </a:solidFill>
                <a:latin typeface="Times New Roman" panose="02020603050405020304" pitchFamily="18" charset="0"/>
                <a:cs typeface="Times New Roman" panose="02020603050405020304" pitchFamily="18" charset="0"/>
              </a:rPr>
              <a:t>で</a:t>
            </a:r>
            <a:r>
              <a:rPr lang="ja-JP" altLang="en-US" sz="1200" dirty="0" smtClean="0">
                <a:solidFill>
                  <a:schemeClr val="tx1"/>
                </a:solidFill>
                <a:latin typeface="Times New Roman" panose="02020603050405020304" pitchFamily="18" charset="0"/>
                <a:cs typeface="Times New Roman" panose="02020603050405020304" pitchFamily="18" charset="0"/>
              </a:rPr>
              <a:t>は海外機関投資家が日本企業への株式投資に</a:t>
            </a:r>
            <a:r>
              <a:rPr lang="en-US" altLang="ja-JP" sz="1200" dirty="0" smtClean="0">
                <a:solidFill>
                  <a:schemeClr val="tx1"/>
                </a:solidFill>
                <a:latin typeface="Times New Roman" panose="02020603050405020304" pitchFamily="18" charset="0"/>
                <a:cs typeface="Times New Roman" panose="02020603050405020304" pitchFamily="18" charset="0"/>
              </a:rPr>
              <a:t>7.2%</a:t>
            </a:r>
            <a:r>
              <a:rPr lang="ja-JP" altLang="en-US" sz="1200" dirty="0" smtClean="0">
                <a:solidFill>
                  <a:schemeClr val="tx1"/>
                </a:solidFill>
                <a:latin typeface="Times New Roman" panose="02020603050405020304" pitchFamily="18" charset="0"/>
                <a:cs typeface="Times New Roman" panose="02020603050405020304" pitchFamily="18" charset="0"/>
              </a:rPr>
              <a:t>の期待収益率を求めていることを確認している。</a:t>
            </a:r>
            <a:r>
              <a:rPr lang="en-US" altLang="ja-JP" sz="1200" dirty="0" smtClean="0">
                <a:solidFill>
                  <a:schemeClr val="tx1"/>
                </a:solidFill>
                <a:latin typeface="Times New Roman" panose="02020603050405020304" pitchFamily="18" charset="0"/>
                <a:cs typeface="Times New Roman" panose="02020603050405020304" pitchFamily="18" charset="0"/>
              </a:rPr>
              <a:t>Fernandez et al(2014)</a:t>
            </a:r>
            <a:r>
              <a:rPr lang="ja-JP" altLang="en-US" sz="1200" dirty="0" smtClean="0">
                <a:solidFill>
                  <a:schemeClr val="tx1"/>
                </a:solidFill>
                <a:latin typeface="Times New Roman" panose="02020603050405020304" pitchFamily="18" charset="0"/>
                <a:cs typeface="Times New Roman" panose="02020603050405020304" pitchFamily="18" charset="0"/>
              </a:rPr>
              <a:t>では</a:t>
            </a:r>
            <a:r>
              <a:rPr lang="en-US" altLang="ja-JP" sz="1200" dirty="0" smtClean="0">
                <a:solidFill>
                  <a:schemeClr val="tx1"/>
                </a:solidFill>
                <a:latin typeface="Times New Roman" panose="02020603050405020304" pitchFamily="18" charset="0"/>
                <a:cs typeface="Times New Roman" panose="02020603050405020304" pitchFamily="18" charset="0"/>
              </a:rPr>
              <a:t>5.4%</a:t>
            </a:r>
            <a:r>
              <a:rPr lang="ja-JP" altLang="en-US" sz="1200" dirty="0" err="1" smtClean="0">
                <a:solidFill>
                  <a:schemeClr val="tx1"/>
                </a:solidFill>
                <a:latin typeface="Times New Roman" panose="02020603050405020304" pitchFamily="18" charset="0"/>
                <a:cs typeface="Times New Roman" panose="02020603050405020304" pitchFamily="18" charset="0"/>
              </a:rPr>
              <a:t>。</a:t>
            </a:r>
            <a:endParaRPr lang="en-US" altLang="ja-JP" sz="12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ja-JP" altLang="en-US" sz="1200" dirty="0">
                <a:solidFill>
                  <a:schemeClr val="tx1"/>
                </a:solidFill>
                <a:latin typeface="Times New Roman" panose="02020603050405020304" pitchFamily="18" charset="0"/>
                <a:cs typeface="Times New Roman" panose="02020603050405020304" pitchFamily="18" charset="0"/>
              </a:rPr>
              <a:t>監査法人</a:t>
            </a:r>
            <a:r>
              <a:rPr lang="ja-JP" altLang="en-US" sz="1200" dirty="0" smtClean="0">
                <a:solidFill>
                  <a:schemeClr val="tx1"/>
                </a:solidFill>
                <a:latin typeface="Times New Roman" panose="02020603050405020304" pitchFamily="18" charset="0"/>
                <a:cs typeface="Times New Roman" panose="02020603050405020304" pitchFamily="18" charset="0"/>
              </a:rPr>
              <a:t>系は</a:t>
            </a:r>
            <a:r>
              <a:rPr lang="en-US" altLang="ja-JP" sz="1200" dirty="0" smtClean="0">
                <a:solidFill>
                  <a:schemeClr val="tx1"/>
                </a:solidFill>
                <a:latin typeface="Times New Roman" panose="02020603050405020304" pitchFamily="18" charset="0"/>
                <a:cs typeface="Times New Roman" panose="02020603050405020304" pitchFamily="18" charset="0"/>
              </a:rPr>
              <a:t>5%</a:t>
            </a:r>
            <a:r>
              <a:rPr lang="ja-JP" altLang="en-US" sz="1200" dirty="0" smtClean="0">
                <a:solidFill>
                  <a:schemeClr val="tx1"/>
                </a:solidFill>
                <a:latin typeface="Times New Roman" panose="02020603050405020304" pitchFamily="18" charset="0"/>
                <a:cs typeface="Times New Roman" panose="02020603050405020304" pitchFamily="18" charset="0"/>
              </a:rPr>
              <a:t>の</a:t>
            </a:r>
            <a:r>
              <a:rPr lang="en-US" altLang="ja-JP" sz="1200" dirty="0" smtClean="0">
                <a:solidFill>
                  <a:schemeClr val="tx1"/>
                </a:solidFill>
                <a:latin typeface="Times New Roman" panose="02020603050405020304" pitchFamily="18" charset="0"/>
                <a:cs typeface="Times New Roman" panose="02020603050405020304" pitchFamily="18" charset="0"/>
              </a:rPr>
              <a:t>ERP</a:t>
            </a:r>
            <a:r>
              <a:rPr lang="ja-JP" altLang="en-US" sz="1200" dirty="0" smtClean="0">
                <a:solidFill>
                  <a:schemeClr val="tx1"/>
                </a:solidFill>
                <a:latin typeface="Times New Roman" panose="02020603050405020304" pitchFamily="18" charset="0"/>
                <a:cs typeface="Times New Roman" panose="02020603050405020304" pitchFamily="18" charset="0"/>
              </a:rPr>
              <a:t>を設定することが多い。</a:t>
            </a:r>
            <a:endParaRPr lang="en-US" altLang="ja-JP" sz="12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kumimoji="1" lang="ja-JP" altLang="en-US" sz="1200" dirty="0" smtClean="0">
                <a:solidFill>
                  <a:schemeClr val="tx1"/>
                </a:solidFill>
                <a:latin typeface="Times New Roman" panose="02020603050405020304" pitchFamily="18" charset="0"/>
                <a:cs typeface="Times New Roman" panose="02020603050405020304" pitchFamily="18" charset="0"/>
              </a:rPr>
              <a:t>カネボウの訴訟では、</a:t>
            </a:r>
            <a:r>
              <a:rPr kumimoji="1" lang="en-US" altLang="ja-JP" sz="1200" dirty="0" smtClean="0">
                <a:solidFill>
                  <a:schemeClr val="tx1"/>
                </a:solidFill>
                <a:latin typeface="Times New Roman" panose="02020603050405020304" pitchFamily="18" charset="0"/>
                <a:cs typeface="Times New Roman" panose="02020603050405020304" pitchFamily="18" charset="0"/>
              </a:rPr>
              <a:t>1955-2010</a:t>
            </a:r>
            <a:r>
              <a:rPr kumimoji="1" lang="ja-JP" altLang="en-US" sz="1200" dirty="0" smtClean="0">
                <a:solidFill>
                  <a:schemeClr val="tx1"/>
                </a:solidFill>
                <a:latin typeface="Times New Roman" panose="02020603050405020304" pitchFamily="18" charset="0"/>
                <a:cs typeface="Times New Roman" panose="02020603050405020304" pitchFamily="18" charset="0"/>
              </a:rPr>
              <a:t>年の</a:t>
            </a:r>
            <a:r>
              <a:rPr kumimoji="1" lang="en-US" altLang="ja-JP" sz="1200" dirty="0" smtClean="0">
                <a:solidFill>
                  <a:schemeClr val="tx1"/>
                </a:solidFill>
                <a:latin typeface="Times New Roman" panose="02020603050405020304" pitchFamily="18" charset="0"/>
                <a:cs typeface="Times New Roman" panose="02020603050405020304" pitchFamily="18" charset="0"/>
              </a:rPr>
              <a:t>Long-term ERP 6.9%</a:t>
            </a:r>
            <a:r>
              <a:rPr kumimoji="1" lang="ja-JP" altLang="en-US" sz="1200" dirty="0" err="1" smtClean="0">
                <a:solidFill>
                  <a:schemeClr val="tx1"/>
                </a:solidFill>
                <a:latin typeface="Times New Roman" panose="02020603050405020304" pitchFamily="18" charset="0"/>
                <a:cs typeface="Times New Roman" panose="02020603050405020304" pitchFamily="18" charset="0"/>
              </a:rPr>
              <a:t>で算</a:t>
            </a:r>
            <a:r>
              <a:rPr kumimoji="1" lang="ja-JP" altLang="en-US" sz="1200" dirty="0" smtClean="0">
                <a:solidFill>
                  <a:schemeClr val="tx1"/>
                </a:solidFill>
                <a:latin typeface="Times New Roman" panose="02020603050405020304" pitchFamily="18" charset="0"/>
                <a:cs typeface="Times New Roman" panose="02020603050405020304" pitchFamily="18" charset="0"/>
              </a:rPr>
              <a:t>出。</a:t>
            </a:r>
            <a:r>
              <a:rPr kumimoji="1" lang="en-US" altLang="ja-JP" sz="1200" dirty="0" smtClean="0">
                <a:solidFill>
                  <a:schemeClr val="tx1"/>
                </a:solidFill>
                <a:latin typeface="Times New Roman" panose="02020603050405020304" pitchFamily="18" charset="0"/>
                <a:cs typeface="Times New Roman" panose="02020603050405020304" pitchFamily="18" charset="0"/>
              </a:rPr>
              <a:t>1955-2014</a:t>
            </a:r>
            <a:r>
              <a:rPr kumimoji="1" lang="ja-JP" altLang="en-US" sz="1200" dirty="0" smtClean="0">
                <a:solidFill>
                  <a:schemeClr val="tx1"/>
                </a:solidFill>
                <a:latin typeface="Times New Roman" panose="02020603050405020304" pitchFamily="18" charset="0"/>
                <a:cs typeface="Times New Roman" panose="02020603050405020304" pitchFamily="18" charset="0"/>
              </a:rPr>
              <a:t>年で</a:t>
            </a:r>
            <a:r>
              <a:rPr kumimoji="1" lang="en-US" altLang="ja-JP" sz="1200" dirty="0" smtClean="0">
                <a:solidFill>
                  <a:schemeClr val="tx1"/>
                </a:solidFill>
                <a:latin typeface="Times New Roman" panose="02020603050405020304" pitchFamily="18" charset="0"/>
                <a:cs typeface="Times New Roman" panose="02020603050405020304" pitchFamily="18" charset="0"/>
              </a:rPr>
              <a:t>7.9%</a:t>
            </a:r>
            <a:r>
              <a:rPr kumimoji="1" lang="ja-JP" altLang="en-US" sz="1200" dirty="0" err="1" smtClean="0">
                <a:solidFill>
                  <a:schemeClr val="tx1"/>
                </a:solidFill>
                <a:latin typeface="Times New Roman" panose="02020603050405020304" pitchFamily="18" charset="0"/>
                <a:cs typeface="Times New Roman" panose="02020603050405020304" pitchFamily="18" charset="0"/>
              </a:rPr>
              <a:t>。</a:t>
            </a:r>
            <a:endParaRPr kumimoji="1" lang="en-US" altLang="ja-JP" sz="12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kumimoji="1" lang="ja-JP" altLang="en-US" sz="1200" dirty="0" smtClean="0">
                <a:solidFill>
                  <a:schemeClr val="tx1"/>
                </a:solidFill>
                <a:latin typeface="Times New Roman" panose="02020603050405020304" pitchFamily="18" charset="0"/>
                <a:cs typeface="Times New Roman" panose="02020603050405020304" pitchFamily="18" charset="0"/>
              </a:rPr>
              <a:t>規模効果、成長株効果、モメンタム、カントリーリスク、為替リスクなどを勘案するケースもある。</a:t>
            </a:r>
            <a:r>
              <a:rPr kumimoji="1" lang="ja-JP" altLang="en-US" sz="1200" dirty="0">
                <a:solidFill>
                  <a:schemeClr val="tx1"/>
                </a:solidFill>
                <a:latin typeface="Times New Roman" panose="02020603050405020304" pitchFamily="18" charset="0"/>
                <a:cs typeface="Times New Roman" panose="02020603050405020304" pitchFamily="18" charset="0"/>
              </a:rPr>
              <a:t>　</a:t>
            </a:r>
            <a:r>
              <a:rPr kumimoji="1" lang="ja-JP" altLang="en-US" sz="1200" dirty="0" smtClean="0">
                <a:solidFill>
                  <a:schemeClr val="tx1"/>
                </a:solidFill>
                <a:latin typeface="Times New Roman" panose="02020603050405020304" pitchFamily="18" charset="0"/>
                <a:cs typeface="Times New Roman" panose="02020603050405020304" pitchFamily="18" charset="0"/>
              </a:rPr>
              <a:t>　　</a:t>
            </a:r>
            <a:endParaRPr kumimoji="1" lang="ja-JP" altLang="en-US" sz="900" dirty="0">
              <a:solidFill>
                <a:schemeClr val="tx1"/>
              </a:solidFill>
              <a:latin typeface="Times New Roman" panose="02020603050405020304" pitchFamily="18" charset="0"/>
              <a:cs typeface="Times New Roman" panose="02020603050405020304" pitchFamily="18" charset="0"/>
            </a:endParaRPr>
          </a:p>
        </p:txBody>
      </p:sp>
      <p:graphicFrame>
        <p:nvGraphicFramePr>
          <p:cNvPr id="28" name="表 27"/>
          <p:cNvGraphicFramePr>
            <a:graphicFrameLocks noGrp="1"/>
          </p:cNvGraphicFramePr>
          <p:nvPr>
            <p:extLst>
              <p:ext uri="{D42A27DB-BD31-4B8C-83A1-F6EECF244321}">
                <p14:modId xmlns:p14="http://schemas.microsoft.com/office/powerpoint/2010/main" val="512766022"/>
              </p:ext>
            </p:extLst>
          </p:nvPr>
        </p:nvGraphicFramePr>
        <p:xfrm>
          <a:off x="6012382" y="3363253"/>
          <a:ext cx="2354783" cy="1028700"/>
        </p:xfrm>
        <a:graphic>
          <a:graphicData uri="http://schemas.openxmlformats.org/drawingml/2006/table">
            <a:tbl>
              <a:tblPr>
                <a:tableStyleId>{5C22544A-7EE6-4342-B048-85BDC9FD1C3A}</a:tableStyleId>
              </a:tblPr>
              <a:tblGrid>
                <a:gridCol w="788252"/>
                <a:gridCol w="429050"/>
                <a:gridCol w="1137481"/>
              </a:tblGrid>
              <a:tr h="171450">
                <a:tc>
                  <a:txBody>
                    <a:bodyPr/>
                    <a:lstStyle/>
                    <a:p>
                      <a:pPr algn="l" fontAlgn="ctr"/>
                      <a:r>
                        <a:rPr lang="ja-JP" altLang="en-US" sz="800" u="none" strike="noStrike" dirty="0">
                          <a:effectLst/>
                        </a:rPr>
                        <a:t>計測期間</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800" u="none" strike="noStrike" dirty="0">
                          <a:effectLst/>
                        </a:rPr>
                        <a:t>期間</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l" fontAlgn="ctr"/>
                      <a:r>
                        <a:rPr lang="en-US" sz="800" u="none" strike="noStrike" dirty="0">
                          <a:effectLst/>
                        </a:rPr>
                        <a:t>Historical </a:t>
                      </a:r>
                      <a:r>
                        <a:rPr lang="en-US" sz="800" u="none" strike="noStrike" dirty="0" smtClean="0">
                          <a:effectLst/>
                        </a:rPr>
                        <a:t>ERP</a:t>
                      </a:r>
                      <a:endParaRPr lang="en-US" sz="800" b="0" i="0" u="none" strike="noStrike" dirty="0">
                        <a:solidFill>
                          <a:srgbClr val="000000"/>
                        </a:solidFill>
                        <a:effectLst/>
                        <a:latin typeface="ＭＳ Ｐゴシック"/>
                      </a:endParaRPr>
                    </a:p>
                  </a:txBody>
                  <a:tcPr marL="9525" marR="9525" marT="9525" marB="0" anchor="ctr"/>
                </a:tc>
              </a:tr>
              <a:tr h="171450">
                <a:tc>
                  <a:txBody>
                    <a:bodyPr/>
                    <a:lstStyle/>
                    <a:p>
                      <a:pPr algn="l" fontAlgn="ctr"/>
                      <a:r>
                        <a:rPr lang="en-US" altLang="ja-JP" sz="800" u="none" strike="noStrike" dirty="0" smtClean="0">
                          <a:effectLst/>
                        </a:rPr>
                        <a:t>1952-2017</a:t>
                      </a:r>
                      <a:r>
                        <a:rPr lang="ja-JP" altLang="en-US" sz="800" u="none" strike="noStrike" dirty="0" smtClean="0">
                          <a:effectLst/>
                        </a:rPr>
                        <a:t>年</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l" fontAlgn="ctr"/>
                      <a:r>
                        <a:rPr lang="en-US" altLang="ja-JP" sz="800" u="none" strike="noStrike" dirty="0" smtClean="0">
                          <a:effectLst/>
                        </a:rPr>
                        <a:t>65</a:t>
                      </a:r>
                      <a:r>
                        <a:rPr lang="ja-JP" altLang="en-US" sz="800" u="none" strike="noStrike" dirty="0" smtClean="0">
                          <a:effectLst/>
                        </a:rPr>
                        <a:t>年間</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800" u="none" strike="noStrike" dirty="0" smtClean="0">
                          <a:effectLst/>
                        </a:rPr>
                        <a:t>9.00%</a:t>
                      </a:r>
                      <a:endParaRPr lang="en-US" altLang="ja-JP" sz="800" b="0" i="0" u="none" strike="noStrike" dirty="0">
                        <a:solidFill>
                          <a:srgbClr val="000000"/>
                        </a:solidFill>
                        <a:effectLst/>
                        <a:latin typeface="ＭＳ Ｐゴシック"/>
                      </a:endParaRPr>
                    </a:p>
                  </a:txBody>
                  <a:tcPr marL="9525" marR="9525" marT="9525" marB="0" anchor="ctr"/>
                </a:tc>
              </a:tr>
              <a:tr h="171450">
                <a:tc>
                  <a:txBody>
                    <a:bodyPr/>
                    <a:lstStyle/>
                    <a:p>
                      <a:pPr algn="l" fontAlgn="ctr"/>
                      <a:r>
                        <a:rPr lang="en-US" altLang="ja-JP" sz="800" u="none" strike="noStrike" dirty="0" smtClean="0">
                          <a:effectLst/>
                        </a:rPr>
                        <a:t>1960-2017</a:t>
                      </a:r>
                      <a:r>
                        <a:rPr lang="ja-JP" altLang="en-US" sz="800" u="none" strike="noStrike" dirty="0" smtClean="0">
                          <a:effectLst/>
                        </a:rPr>
                        <a:t>年</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l" fontAlgn="ctr"/>
                      <a:r>
                        <a:rPr lang="en-US" altLang="ja-JP" sz="800" u="none" strike="noStrike" dirty="0" smtClean="0">
                          <a:effectLst/>
                        </a:rPr>
                        <a:t>57</a:t>
                      </a:r>
                      <a:r>
                        <a:rPr lang="ja-JP" altLang="en-US" sz="800" u="none" strike="noStrike" dirty="0" smtClean="0">
                          <a:effectLst/>
                        </a:rPr>
                        <a:t>年間</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800" u="none" strike="noStrike" dirty="0" smtClean="0">
                          <a:effectLst/>
                        </a:rPr>
                        <a:t>6.20</a:t>
                      </a:r>
                      <a:r>
                        <a:rPr lang="en-US" altLang="ja-JP" sz="800" u="none" strike="noStrike" dirty="0">
                          <a:effectLst/>
                        </a:rPr>
                        <a:t>%</a:t>
                      </a:r>
                      <a:endParaRPr lang="en-US" altLang="ja-JP" sz="800" b="0" i="0" u="none" strike="noStrike" dirty="0">
                        <a:solidFill>
                          <a:srgbClr val="000000"/>
                        </a:solidFill>
                        <a:effectLst/>
                        <a:latin typeface="ＭＳ Ｐゴシック"/>
                      </a:endParaRPr>
                    </a:p>
                  </a:txBody>
                  <a:tcPr marL="9525" marR="9525" marT="9525" marB="0" anchor="ctr"/>
                </a:tc>
              </a:tr>
              <a:tr h="171450">
                <a:tc>
                  <a:txBody>
                    <a:bodyPr/>
                    <a:lstStyle/>
                    <a:p>
                      <a:pPr algn="l" fontAlgn="ctr"/>
                      <a:r>
                        <a:rPr lang="en-US" altLang="ja-JP" sz="800" u="none" strike="noStrike" dirty="0" smtClean="0">
                          <a:effectLst/>
                        </a:rPr>
                        <a:t>1970-2017</a:t>
                      </a:r>
                      <a:r>
                        <a:rPr lang="ja-JP" altLang="en-US" sz="800" u="none" strike="noStrike" dirty="0" smtClean="0">
                          <a:effectLst/>
                        </a:rPr>
                        <a:t>年</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l" fontAlgn="ctr"/>
                      <a:r>
                        <a:rPr lang="en-US" altLang="ja-JP" sz="800" u="none" strike="noStrike" dirty="0" smtClean="0">
                          <a:effectLst/>
                        </a:rPr>
                        <a:t>47</a:t>
                      </a:r>
                      <a:r>
                        <a:rPr lang="ja-JP" altLang="en-US" sz="800" u="none" strike="noStrike" dirty="0" smtClean="0">
                          <a:effectLst/>
                        </a:rPr>
                        <a:t>年間</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800" u="none" strike="noStrike" dirty="0" smtClean="0">
                          <a:effectLst/>
                        </a:rPr>
                        <a:t>5.50</a:t>
                      </a:r>
                      <a:r>
                        <a:rPr lang="en-US" altLang="ja-JP" sz="800" u="none" strike="noStrike" dirty="0">
                          <a:effectLst/>
                        </a:rPr>
                        <a:t>%</a:t>
                      </a:r>
                      <a:endParaRPr lang="en-US" altLang="ja-JP" sz="800" b="0" i="0" u="none" strike="noStrike" dirty="0">
                        <a:solidFill>
                          <a:srgbClr val="000000"/>
                        </a:solidFill>
                        <a:effectLst/>
                        <a:latin typeface="ＭＳ Ｐゴシック"/>
                      </a:endParaRPr>
                    </a:p>
                  </a:txBody>
                  <a:tcPr marL="9525" marR="9525" marT="9525" marB="0" anchor="ctr"/>
                </a:tc>
              </a:tr>
              <a:tr h="171450">
                <a:tc>
                  <a:txBody>
                    <a:bodyPr/>
                    <a:lstStyle/>
                    <a:p>
                      <a:pPr algn="l" fontAlgn="ctr"/>
                      <a:r>
                        <a:rPr lang="en-US" altLang="ja-JP" sz="800" u="none" strike="noStrike" dirty="0" smtClean="0">
                          <a:effectLst/>
                        </a:rPr>
                        <a:t>1980-2017</a:t>
                      </a:r>
                      <a:r>
                        <a:rPr lang="ja-JP" altLang="en-US" sz="800" u="none" strike="noStrike" dirty="0" smtClean="0">
                          <a:effectLst/>
                        </a:rPr>
                        <a:t>年</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l" fontAlgn="ctr"/>
                      <a:r>
                        <a:rPr lang="en-US" altLang="ja-JP" sz="800" u="none" strike="noStrike" dirty="0" smtClean="0">
                          <a:effectLst/>
                        </a:rPr>
                        <a:t>37</a:t>
                      </a:r>
                      <a:r>
                        <a:rPr lang="ja-JP" altLang="en-US" sz="800" u="none" strike="noStrike" dirty="0" smtClean="0">
                          <a:effectLst/>
                        </a:rPr>
                        <a:t>年間</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800" u="none" strike="noStrike" dirty="0" smtClean="0">
                          <a:effectLst/>
                        </a:rPr>
                        <a:t>4.30%</a:t>
                      </a:r>
                      <a:endParaRPr lang="en-US" altLang="ja-JP" sz="800" b="0" i="0" u="none" strike="noStrike" dirty="0">
                        <a:solidFill>
                          <a:srgbClr val="000000"/>
                        </a:solidFill>
                        <a:effectLst/>
                        <a:latin typeface="ＭＳ Ｐゴシック"/>
                      </a:endParaRPr>
                    </a:p>
                  </a:txBody>
                  <a:tcPr marL="9525" marR="9525" marT="9525" marB="0" anchor="ctr"/>
                </a:tc>
              </a:tr>
              <a:tr h="171450">
                <a:tc>
                  <a:txBody>
                    <a:bodyPr/>
                    <a:lstStyle/>
                    <a:p>
                      <a:pPr algn="l" fontAlgn="ctr"/>
                      <a:r>
                        <a:rPr lang="en-US" altLang="ja-JP" sz="800" u="none" strike="noStrike" dirty="0" smtClean="0">
                          <a:effectLst/>
                        </a:rPr>
                        <a:t>1987-2017</a:t>
                      </a:r>
                      <a:r>
                        <a:rPr lang="ja-JP" altLang="en-US" sz="800" u="none" strike="noStrike" dirty="0" smtClean="0">
                          <a:effectLst/>
                        </a:rPr>
                        <a:t>年</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l" fontAlgn="ctr"/>
                      <a:r>
                        <a:rPr lang="en-US" altLang="ja-JP" sz="800" u="none" strike="noStrike" dirty="0" smtClean="0">
                          <a:effectLst/>
                        </a:rPr>
                        <a:t>30</a:t>
                      </a:r>
                      <a:r>
                        <a:rPr lang="ja-JP" altLang="en-US" sz="800" u="none" strike="noStrike" dirty="0" smtClean="0">
                          <a:effectLst/>
                        </a:rPr>
                        <a:t>年間</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800" u="none" strike="noStrike" dirty="0" smtClean="0">
                          <a:effectLst/>
                        </a:rPr>
                        <a:t>2.10%</a:t>
                      </a:r>
                      <a:endParaRPr lang="en-US" altLang="ja-JP" sz="800" b="0" i="0" u="none" strike="noStrike" dirty="0">
                        <a:solidFill>
                          <a:srgbClr val="000000"/>
                        </a:solidFill>
                        <a:effectLst/>
                        <a:latin typeface="ＭＳ Ｐゴシック"/>
                      </a:endParaRPr>
                    </a:p>
                  </a:txBody>
                  <a:tcPr marL="9525" marR="9525" marT="9525" marB="0" anchor="ctr"/>
                </a:tc>
              </a:tr>
            </a:tbl>
          </a:graphicData>
        </a:graphic>
      </p:graphicFrame>
      <p:cxnSp>
        <p:nvCxnSpPr>
          <p:cNvPr id="30" name="カギ線コネクタ 29"/>
          <p:cNvCxnSpPr>
            <a:stCxn id="26" idx="5"/>
            <a:endCxn id="27" idx="0"/>
          </p:cNvCxnSpPr>
          <p:nvPr/>
        </p:nvCxnSpPr>
        <p:spPr>
          <a:xfrm rot="16200000" flipH="1">
            <a:off x="6233092" y="969224"/>
            <a:ext cx="436054" cy="1655333"/>
          </a:xfrm>
          <a:prstGeom prst="bentConnector3">
            <a:avLst>
              <a:gd name="adj1" fmla="val 50000"/>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87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市場ベータの概念</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72</a:t>
            </a:fld>
            <a:endParaRPr lang="en-US" altLang="ja-JP">
              <a:solidFill>
                <a:srgbClr val="000000"/>
              </a:solidFill>
            </a:endParaRPr>
          </a:p>
        </p:txBody>
      </p:sp>
      <p:sp>
        <p:nvSpPr>
          <p:cNvPr id="17" name="正方形/長方形 16"/>
          <p:cNvSpPr/>
          <p:nvPr/>
        </p:nvSpPr>
        <p:spPr>
          <a:xfrm>
            <a:off x="5754787" y="1583801"/>
            <a:ext cx="3133182" cy="2308324"/>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a:solidFill>
              <a:srgbClr val="FF6600"/>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投資家は、株式市場を通じてポートフォリオを組みリスク分散できることから、他の株式と連動度の低い株式のほうがリスクが低い。一方で、業界固有の事業リスクに加えて、</a:t>
            </a:r>
            <a:r>
              <a:rPr lang="en-US" altLang="ja-JP" dirty="0" smtClean="0">
                <a:solidFill>
                  <a:srgbClr val="000000"/>
                </a:solidFill>
                <a:latin typeface="Times New Roman" panose="02020603050405020304" pitchFamily="18" charset="0"/>
                <a:cs typeface="Times New Roman" panose="02020603050405020304" pitchFamily="18" charset="0"/>
              </a:rPr>
              <a:t>DE</a:t>
            </a:r>
            <a:r>
              <a:rPr lang="ja-JP" altLang="en-US" dirty="0" smtClean="0">
                <a:solidFill>
                  <a:srgbClr val="000000"/>
                </a:solidFill>
                <a:latin typeface="Times New Roman" panose="02020603050405020304" pitchFamily="18" charset="0"/>
                <a:cs typeface="Times New Roman" panose="02020603050405020304" pitchFamily="18" charset="0"/>
              </a:rPr>
              <a:t>レシオが高いとその分、事業リスクが増幅され、リスクが高まる。</a:t>
            </a:r>
            <a:endParaRPr lang="ja-JP" altLang="en-US" dirty="0">
              <a:solidFill>
                <a:srgbClr val="000000"/>
              </a:solidFill>
              <a:latin typeface="Times New Roman" panose="02020603050405020304" pitchFamily="18" charset="0"/>
              <a:cs typeface="Times New Roman" panose="02020603050405020304" pitchFamily="18" charset="0"/>
            </a:endParaRPr>
          </a:p>
        </p:txBody>
      </p:sp>
      <p:cxnSp>
        <p:nvCxnSpPr>
          <p:cNvPr id="6" name="直線矢印コネクタ 5"/>
          <p:cNvCxnSpPr/>
          <p:nvPr/>
        </p:nvCxnSpPr>
        <p:spPr>
          <a:xfrm flipV="1">
            <a:off x="1398493" y="1645528"/>
            <a:ext cx="0" cy="28507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1398493" y="4496304"/>
            <a:ext cx="386378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1398493" y="2057904"/>
            <a:ext cx="3621742" cy="1640541"/>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2" name="左中かっこ 21"/>
          <p:cNvSpPr/>
          <p:nvPr/>
        </p:nvSpPr>
        <p:spPr>
          <a:xfrm>
            <a:off x="1084729" y="3698445"/>
            <a:ext cx="224118" cy="797859"/>
          </a:xfrm>
          <a:prstGeom prst="leftBrace">
            <a:avLst>
              <a:gd name="adj1" fmla="val 2303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761999" y="3943485"/>
            <a:ext cx="546847" cy="307777"/>
          </a:xfrm>
          <a:prstGeom prst="rect">
            <a:avLst/>
          </a:prstGeom>
          <a:noFill/>
        </p:spPr>
        <p:txBody>
          <a:bodyPr wrap="square" rtlCol="0">
            <a:spAutoFit/>
          </a:bodyPr>
          <a:lstStyle/>
          <a:p>
            <a:r>
              <a:rPr kumimoji="1" lang="en-US" altLang="ja-JP" sz="1400" dirty="0" smtClean="0"/>
              <a:t>R</a:t>
            </a:r>
            <a:r>
              <a:rPr kumimoji="1" lang="en-US" altLang="ja-JP" sz="1400" baseline="-25000" dirty="0" smtClean="0"/>
              <a:t>F</a:t>
            </a:r>
            <a:endParaRPr kumimoji="1" lang="ja-JP" altLang="en-US" sz="1400" baseline="-25000" dirty="0"/>
          </a:p>
        </p:txBody>
      </p:sp>
      <p:sp>
        <p:nvSpPr>
          <p:cNvPr id="24" name="Text Box 5"/>
          <p:cNvSpPr txBox="1">
            <a:spLocks noChangeArrowheads="1"/>
          </p:cNvSpPr>
          <p:nvPr/>
        </p:nvSpPr>
        <p:spPr bwMode="auto">
          <a:xfrm>
            <a:off x="494626" y="1018247"/>
            <a:ext cx="7681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HGS創英角ｺﾞｼｯｸUB" pitchFamily="50" charset="-128"/>
              </a:defRPr>
            </a:lvl1pPr>
            <a:lvl2pPr marL="742950" indent="-285750" eaLnBrk="0" hangingPunct="0">
              <a:defRPr kumimoji="1">
                <a:solidFill>
                  <a:schemeClr val="tx1"/>
                </a:solidFill>
                <a:latin typeface="Arial" charset="0"/>
                <a:ea typeface="HGS創英角ｺﾞｼｯｸUB" pitchFamily="50" charset="-128"/>
              </a:defRPr>
            </a:lvl2pPr>
            <a:lvl3pPr marL="1143000" indent="-228600" eaLnBrk="0" hangingPunct="0">
              <a:defRPr kumimoji="1">
                <a:solidFill>
                  <a:schemeClr val="tx1"/>
                </a:solidFill>
                <a:latin typeface="Arial" charset="0"/>
                <a:ea typeface="HGS創英角ｺﾞｼｯｸUB" pitchFamily="50" charset="-128"/>
              </a:defRPr>
            </a:lvl3pPr>
            <a:lvl4pPr marL="1600200" indent="-228600" eaLnBrk="0" hangingPunct="0">
              <a:defRPr kumimoji="1">
                <a:solidFill>
                  <a:schemeClr val="tx1"/>
                </a:solidFill>
                <a:latin typeface="Arial" charset="0"/>
                <a:ea typeface="HGS創英角ｺﾞｼｯｸUB" pitchFamily="50" charset="-128"/>
              </a:defRPr>
            </a:lvl4pPr>
            <a:lvl5pPr marL="2057400" indent="-228600" eaLnBrk="0" hangingPunct="0">
              <a:defRPr kumimoji="1">
                <a:solidFill>
                  <a:schemeClr val="tx1"/>
                </a:solidFill>
                <a:latin typeface="Arial" charset="0"/>
                <a:ea typeface="HGS創英角ｺﾞｼｯｸUB" pitchFamily="50" charset="-128"/>
              </a:defRPr>
            </a:lvl5pPr>
            <a:lvl6pPr marL="2514600" indent="-228600" eaLnBrk="0" fontAlgn="base" hangingPunct="0">
              <a:spcBef>
                <a:spcPct val="50000"/>
              </a:spcBef>
              <a:spcAft>
                <a:spcPct val="0"/>
              </a:spcAft>
              <a:defRPr kumimoji="1">
                <a:solidFill>
                  <a:schemeClr val="tx1"/>
                </a:solidFill>
                <a:latin typeface="Arial" charset="0"/>
                <a:ea typeface="HGS創英角ｺﾞｼｯｸUB" pitchFamily="50" charset="-128"/>
              </a:defRPr>
            </a:lvl6pPr>
            <a:lvl7pPr marL="2971800" indent="-228600" eaLnBrk="0" fontAlgn="base" hangingPunct="0">
              <a:spcBef>
                <a:spcPct val="50000"/>
              </a:spcBef>
              <a:spcAft>
                <a:spcPct val="0"/>
              </a:spcAft>
              <a:defRPr kumimoji="1">
                <a:solidFill>
                  <a:schemeClr val="tx1"/>
                </a:solidFill>
                <a:latin typeface="Arial" charset="0"/>
                <a:ea typeface="HGS創英角ｺﾞｼｯｸUB" pitchFamily="50" charset="-128"/>
              </a:defRPr>
            </a:lvl7pPr>
            <a:lvl8pPr marL="3429000" indent="-228600" eaLnBrk="0" fontAlgn="base" hangingPunct="0">
              <a:spcBef>
                <a:spcPct val="50000"/>
              </a:spcBef>
              <a:spcAft>
                <a:spcPct val="0"/>
              </a:spcAft>
              <a:defRPr kumimoji="1">
                <a:solidFill>
                  <a:schemeClr val="tx1"/>
                </a:solidFill>
                <a:latin typeface="Arial" charset="0"/>
                <a:ea typeface="HGS創英角ｺﾞｼｯｸUB" pitchFamily="50" charset="-128"/>
              </a:defRPr>
            </a:lvl8pPr>
            <a:lvl9pPr marL="3886200" indent="-228600" eaLnBrk="0" fontAlgn="base" hangingPunct="0">
              <a:spcBef>
                <a:spcPct val="50000"/>
              </a:spcBef>
              <a:spcAft>
                <a:spcPct val="0"/>
              </a:spcAft>
              <a:defRPr kumimoji="1">
                <a:solidFill>
                  <a:schemeClr val="tx1"/>
                </a:solidFill>
                <a:latin typeface="Arial" charset="0"/>
                <a:ea typeface="HGS創英角ｺﾞｼｯｸUB" pitchFamily="50" charset="-128"/>
              </a:defRPr>
            </a:lvl9pPr>
          </a:lstStyle>
          <a:p>
            <a:pPr eaLnBrk="1" hangingPunct="1">
              <a:spcBef>
                <a:spcPct val="50000"/>
              </a:spcBef>
            </a:pPr>
            <a:r>
              <a:rPr lang="ja-JP" altLang="en-US" sz="2400" dirty="0" smtClean="0">
                <a:solidFill>
                  <a:srgbClr val="000000"/>
                </a:solidFill>
                <a:latin typeface="Times New Roman" pitchFamily="18" charset="0"/>
                <a:ea typeface="ＭＳ Ｐゴシック" pitchFamily="50" charset="-128"/>
              </a:rPr>
              <a:t>株主資本コスト率＝</a:t>
            </a:r>
            <a:r>
              <a:rPr lang="en-US" altLang="ja-JP" sz="2400" dirty="0" err="1" smtClean="0">
                <a:solidFill>
                  <a:srgbClr val="000000"/>
                </a:solidFill>
                <a:latin typeface="Times New Roman" pitchFamily="18" charset="0"/>
                <a:ea typeface="ＭＳ Ｐゴシック" pitchFamily="50" charset="-128"/>
              </a:rPr>
              <a:t>r</a:t>
            </a:r>
            <a:r>
              <a:rPr lang="en-US" altLang="ja-JP" sz="2400" baseline="-25000" dirty="0" err="1" smtClean="0">
                <a:solidFill>
                  <a:srgbClr val="000000"/>
                </a:solidFill>
                <a:latin typeface="Times New Roman" pitchFamily="18" charset="0"/>
                <a:ea typeface="ＭＳ Ｐゴシック" pitchFamily="50" charset="-128"/>
              </a:rPr>
              <a:t>F</a:t>
            </a:r>
            <a:r>
              <a:rPr lang="en-US" altLang="ja-JP" sz="2400" dirty="0" smtClean="0">
                <a:solidFill>
                  <a:srgbClr val="000000"/>
                </a:solidFill>
                <a:latin typeface="Times New Roman" pitchFamily="18" charset="0"/>
                <a:ea typeface="ＭＳ Ｐゴシック" pitchFamily="50" charset="-128"/>
              </a:rPr>
              <a:t>+β×</a:t>
            </a:r>
            <a:r>
              <a:rPr lang="ja-JP" altLang="en-US" sz="2400" dirty="0" smtClean="0">
                <a:solidFill>
                  <a:srgbClr val="000000"/>
                </a:solidFill>
                <a:latin typeface="Times New Roman" pitchFamily="18" charset="0"/>
                <a:ea typeface="ＭＳ Ｐゴシック" pitchFamily="50" charset="-128"/>
              </a:rPr>
              <a:t>（</a:t>
            </a:r>
            <a:r>
              <a:rPr lang="en-US" altLang="ja-JP" sz="2400" dirty="0" err="1" smtClean="0">
                <a:solidFill>
                  <a:srgbClr val="000000"/>
                </a:solidFill>
                <a:latin typeface="Times New Roman" pitchFamily="18" charset="0"/>
                <a:ea typeface="ＭＳ Ｐゴシック" pitchFamily="50" charset="-128"/>
              </a:rPr>
              <a:t>r</a:t>
            </a:r>
            <a:r>
              <a:rPr lang="en-US" altLang="ja-JP" sz="2400" baseline="-25000" dirty="0" err="1" smtClean="0">
                <a:solidFill>
                  <a:srgbClr val="000000"/>
                </a:solidFill>
                <a:latin typeface="Times New Roman" pitchFamily="18" charset="0"/>
                <a:ea typeface="ＭＳ Ｐゴシック" pitchFamily="50" charset="-128"/>
              </a:rPr>
              <a:t>M</a:t>
            </a:r>
            <a:r>
              <a:rPr lang="ja-JP" altLang="en-US" sz="2400" dirty="0" smtClean="0">
                <a:solidFill>
                  <a:srgbClr val="000000"/>
                </a:solidFill>
                <a:latin typeface="Times New Roman" pitchFamily="18" charset="0"/>
                <a:ea typeface="ＭＳ Ｐゴシック" pitchFamily="50" charset="-128"/>
              </a:rPr>
              <a:t>－</a:t>
            </a:r>
            <a:r>
              <a:rPr lang="en-US" altLang="ja-JP" sz="2400" dirty="0" err="1" smtClean="0">
                <a:solidFill>
                  <a:srgbClr val="000000"/>
                </a:solidFill>
                <a:latin typeface="Times New Roman" pitchFamily="18" charset="0"/>
                <a:ea typeface="ＭＳ Ｐゴシック" pitchFamily="50" charset="-128"/>
              </a:rPr>
              <a:t>r</a:t>
            </a:r>
            <a:r>
              <a:rPr lang="en-US" altLang="ja-JP" sz="2400" baseline="-25000" dirty="0" err="1" smtClean="0">
                <a:solidFill>
                  <a:srgbClr val="000000"/>
                </a:solidFill>
                <a:latin typeface="Times New Roman" pitchFamily="18" charset="0"/>
                <a:ea typeface="ＭＳ Ｐゴシック" pitchFamily="50" charset="-128"/>
              </a:rPr>
              <a:t>F</a:t>
            </a:r>
            <a:r>
              <a:rPr lang="ja-JP" altLang="en-US" sz="2400" dirty="0" smtClean="0">
                <a:solidFill>
                  <a:srgbClr val="000000"/>
                </a:solidFill>
                <a:latin typeface="Times New Roman" pitchFamily="18" charset="0"/>
                <a:ea typeface="ＭＳ Ｐゴシック" pitchFamily="50" charset="-128"/>
              </a:rPr>
              <a:t>）　</a:t>
            </a:r>
          </a:p>
        </p:txBody>
      </p:sp>
      <p:cxnSp>
        <p:nvCxnSpPr>
          <p:cNvPr id="26" name="直線コネクタ 25"/>
          <p:cNvCxnSpPr/>
          <p:nvPr/>
        </p:nvCxnSpPr>
        <p:spPr>
          <a:xfrm>
            <a:off x="3209364" y="2878174"/>
            <a:ext cx="0" cy="16181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398493" y="2878174"/>
            <a:ext cx="181087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172635" y="4485139"/>
            <a:ext cx="493059" cy="369332"/>
          </a:xfrm>
          <a:prstGeom prst="rect">
            <a:avLst/>
          </a:prstGeom>
          <a:noFill/>
        </p:spPr>
        <p:txBody>
          <a:bodyPr wrap="square" rtlCol="0">
            <a:spAutoFit/>
          </a:bodyPr>
          <a:lstStyle/>
          <a:p>
            <a:pPr algn="ctr"/>
            <a:r>
              <a:rPr kumimoji="1" lang="en-US" altLang="ja-JP" dirty="0" smtClean="0"/>
              <a:t>β</a:t>
            </a:r>
            <a:endParaRPr kumimoji="1" lang="ja-JP" altLang="en-US" dirty="0"/>
          </a:p>
        </p:txBody>
      </p:sp>
      <p:sp>
        <p:nvSpPr>
          <p:cNvPr id="30" name="テキスト ボックス 29"/>
          <p:cNvSpPr txBox="1"/>
          <p:nvPr/>
        </p:nvSpPr>
        <p:spPr>
          <a:xfrm>
            <a:off x="1308846" y="4469405"/>
            <a:ext cx="3957918" cy="253916"/>
          </a:xfrm>
          <a:prstGeom prst="rect">
            <a:avLst/>
          </a:prstGeom>
          <a:noFill/>
        </p:spPr>
        <p:txBody>
          <a:bodyPr wrap="square" rtlCol="0">
            <a:spAutoFit/>
          </a:bodyPr>
          <a:lstStyle/>
          <a:p>
            <a:r>
              <a:rPr kumimoji="1" lang="en-US" altLang="ja-JP" sz="1050" dirty="0" smtClean="0"/>
              <a:t>0                      0.5                  1.0                     1.5                  2.0    </a:t>
            </a:r>
            <a:endParaRPr kumimoji="1" lang="ja-JP" altLang="en-US" sz="1050" dirty="0"/>
          </a:p>
        </p:txBody>
      </p:sp>
      <p:cxnSp>
        <p:nvCxnSpPr>
          <p:cNvPr id="32" name="直線コネクタ 31"/>
          <p:cNvCxnSpPr/>
          <p:nvPr/>
        </p:nvCxnSpPr>
        <p:spPr>
          <a:xfrm flipH="1">
            <a:off x="3747247" y="2662928"/>
            <a:ext cx="1" cy="1806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1398493" y="2644998"/>
            <a:ext cx="2348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3500717" y="4469409"/>
            <a:ext cx="493059" cy="307777"/>
          </a:xfrm>
          <a:prstGeom prst="rect">
            <a:avLst/>
          </a:prstGeom>
          <a:noFill/>
        </p:spPr>
        <p:txBody>
          <a:bodyPr wrap="square" rtlCol="0">
            <a:spAutoFit/>
          </a:bodyPr>
          <a:lstStyle/>
          <a:p>
            <a:pPr algn="ctr"/>
            <a:r>
              <a:rPr kumimoji="1" lang="en-US" altLang="ja-JP" sz="1400" dirty="0" smtClean="0"/>
              <a:t>β</a:t>
            </a:r>
            <a:r>
              <a:rPr kumimoji="1" lang="en-US" altLang="ja-JP" sz="1400" baseline="-25000" dirty="0" err="1" smtClean="0"/>
              <a:t>i</a:t>
            </a:r>
            <a:endParaRPr kumimoji="1" lang="ja-JP" altLang="en-US" sz="1400" baseline="-25000" dirty="0"/>
          </a:p>
        </p:txBody>
      </p:sp>
      <p:sp>
        <p:nvSpPr>
          <p:cNvPr id="36" name="テキスト ボックス 35"/>
          <p:cNvSpPr txBox="1"/>
          <p:nvPr/>
        </p:nvSpPr>
        <p:spPr>
          <a:xfrm>
            <a:off x="705967" y="2491109"/>
            <a:ext cx="820271" cy="307777"/>
          </a:xfrm>
          <a:prstGeom prst="rect">
            <a:avLst/>
          </a:prstGeom>
          <a:noFill/>
        </p:spPr>
        <p:txBody>
          <a:bodyPr wrap="square" rtlCol="0">
            <a:spAutoFit/>
          </a:bodyPr>
          <a:lstStyle/>
          <a:p>
            <a:pPr algn="ctr"/>
            <a:r>
              <a:rPr kumimoji="1" lang="en-US" altLang="ja-JP" sz="1400" dirty="0" smtClean="0"/>
              <a:t>E(</a:t>
            </a:r>
            <a:r>
              <a:rPr kumimoji="1" lang="en-US" altLang="ja-JP" sz="1400" dirty="0" err="1" smtClean="0"/>
              <a:t>R</a:t>
            </a:r>
            <a:r>
              <a:rPr kumimoji="1" lang="en-US" altLang="ja-JP" sz="1400" baseline="-25000" dirty="0" err="1" smtClean="0"/>
              <a:t>i</a:t>
            </a:r>
            <a:r>
              <a:rPr kumimoji="1" lang="en-US" altLang="ja-JP" sz="1400" dirty="0" smtClean="0"/>
              <a:t>)</a:t>
            </a:r>
            <a:endParaRPr kumimoji="1" lang="ja-JP" altLang="en-US" sz="1400" dirty="0"/>
          </a:p>
        </p:txBody>
      </p:sp>
      <p:sp>
        <p:nvSpPr>
          <p:cNvPr id="37" name="テキスト ボックス 36"/>
          <p:cNvSpPr txBox="1"/>
          <p:nvPr/>
        </p:nvSpPr>
        <p:spPr>
          <a:xfrm>
            <a:off x="739585" y="2746697"/>
            <a:ext cx="820271" cy="307777"/>
          </a:xfrm>
          <a:prstGeom prst="rect">
            <a:avLst/>
          </a:prstGeom>
          <a:noFill/>
        </p:spPr>
        <p:txBody>
          <a:bodyPr wrap="square" rtlCol="0">
            <a:spAutoFit/>
          </a:bodyPr>
          <a:lstStyle/>
          <a:p>
            <a:pPr algn="ctr"/>
            <a:r>
              <a:rPr kumimoji="1" lang="en-US" altLang="ja-JP" sz="1400" dirty="0" smtClean="0"/>
              <a:t>E(R</a:t>
            </a:r>
            <a:r>
              <a:rPr kumimoji="1" lang="en-US" altLang="ja-JP" sz="1400" baseline="-25000" dirty="0" smtClean="0"/>
              <a:t>m</a:t>
            </a:r>
            <a:r>
              <a:rPr kumimoji="1" lang="en-US" altLang="ja-JP" sz="1400" dirty="0" smtClean="0"/>
              <a:t>)</a:t>
            </a:r>
            <a:endParaRPr kumimoji="1" lang="ja-JP" altLang="en-US" sz="1400" dirty="0"/>
          </a:p>
        </p:txBody>
      </p:sp>
      <p:cxnSp>
        <p:nvCxnSpPr>
          <p:cNvPr id="39" name="直線コネクタ 38"/>
          <p:cNvCxnSpPr/>
          <p:nvPr/>
        </p:nvCxnSpPr>
        <p:spPr>
          <a:xfrm>
            <a:off x="1721223" y="3566166"/>
            <a:ext cx="85164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円弧 39"/>
          <p:cNvSpPr/>
          <p:nvPr/>
        </p:nvSpPr>
        <p:spPr>
          <a:xfrm>
            <a:off x="2001368" y="3400318"/>
            <a:ext cx="156882" cy="29812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テキスト ボックス 40"/>
          <p:cNvSpPr txBox="1"/>
          <p:nvPr/>
        </p:nvSpPr>
        <p:spPr>
          <a:xfrm>
            <a:off x="2001368" y="3287818"/>
            <a:ext cx="1030947" cy="276999"/>
          </a:xfrm>
          <a:prstGeom prst="rect">
            <a:avLst/>
          </a:prstGeom>
          <a:noFill/>
        </p:spPr>
        <p:txBody>
          <a:bodyPr wrap="square" rtlCol="0">
            <a:spAutoFit/>
          </a:bodyPr>
          <a:lstStyle/>
          <a:p>
            <a:pPr algn="ctr"/>
            <a:r>
              <a:rPr kumimoji="1" lang="en-US" altLang="ja-JP" sz="1200" dirty="0" smtClean="0"/>
              <a:t>E(R</a:t>
            </a:r>
            <a:r>
              <a:rPr kumimoji="1" lang="en-US" altLang="ja-JP" sz="1200" baseline="-25000" dirty="0" smtClean="0"/>
              <a:t>m</a:t>
            </a:r>
            <a:r>
              <a:rPr kumimoji="1" lang="en-US" altLang="ja-JP" sz="1200" dirty="0" smtClean="0"/>
              <a:t>)-</a:t>
            </a:r>
            <a:r>
              <a:rPr lang="en-US" altLang="ja-JP" sz="1200" dirty="0" err="1" smtClean="0"/>
              <a:t>R</a:t>
            </a:r>
            <a:r>
              <a:rPr lang="en-US" altLang="ja-JP" sz="1200" baseline="-25000" dirty="0" err="1" smtClean="0"/>
              <a:t>f</a:t>
            </a:r>
            <a:endParaRPr kumimoji="1" lang="ja-JP" altLang="en-US" sz="1200" dirty="0"/>
          </a:p>
        </p:txBody>
      </p:sp>
      <p:sp>
        <p:nvSpPr>
          <p:cNvPr id="42" name="テキスト ボックス 41"/>
          <p:cNvSpPr txBox="1"/>
          <p:nvPr/>
        </p:nvSpPr>
        <p:spPr>
          <a:xfrm>
            <a:off x="1013009" y="1583801"/>
            <a:ext cx="546847" cy="369332"/>
          </a:xfrm>
          <a:prstGeom prst="rect">
            <a:avLst/>
          </a:prstGeom>
          <a:noFill/>
        </p:spPr>
        <p:txBody>
          <a:bodyPr wrap="square" rtlCol="0">
            <a:spAutoFit/>
          </a:bodyPr>
          <a:lstStyle/>
          <a:p>
            <a:r>
              <a:rPr kumimoji="1" lang="en-US" altLang="ja-JP" dirty="0" smtClean="0"/>
              <a:t>R</a:t>
            </a:r>
            <a:endParaRPr kumimoji="1" lang="ja-JP" altLang="en-US" baseline="-25000" dirty="0"/>
          </a:p>
        </p:txBody>
      </p:sp>
      <p:sp>
        <p:nvSpPr>
          <p:cNvPr id="43" name="正方形/長方形 42"/>
          <p:cNvSpPr/>
          <p:nvPr/>
        </p:nvSpPr>
        <p:spPr>
          <a:xfrm>
            <a:off x="578487" y="5307587"/>
            <a:ext cx="2397793" cy="1078992"/>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altLang="ja-JP" sz="1400" dirty="0" smtClean="0">
                <a:solidFill>
                  <a:schemeClr val="tx1"/>
                </a:solidFill>
              </a:rPr>
              <a:t>【</a:t>
            </a:r>
            <a:r>
              <a:rPr lang="ja-JP" altLang="en-US" sz="1400" dirty="0" smtClean="0">
                <a:solidFill>
                  <a:schemeClr val="tx1"/>
                </a:solidFill>
              </a:rPr>
              <a:t>経済環境の影響</a:t>
            </a:r>
            <a:r>
              <a:rPr lang="en-US" altLang="ja-JP" sz="1400" dirty="0" smtClean="0">
                <a:solidFill>
                  <a:schemeClr val="tx1"/>
                </a:solidFill>
              </a:rPr>
              <a:t>】</a:t>
            </a:r>
          </a:p>
          <a:p>
            <a:pPr marL="285750" indent="-285750">
              <a:lnSpc>
                <a:spcPct val="150000"/>
              </a:lnSpc>
              <a:buFont typeface="Wingdings" panose="05000000000000000000" pitchFamily="2" charset="2"/>
              <a:buChar char="ü"/>
            </a:pPr>
            <a:r>
              <a:rPr kumimoji="1" lang="ja-JP" altLang="en-US" sz="1400" dirty="0" smtClean="0">
                <a:solidFill>
                  <a:schemeClr val="tx1"/>
                </a:solidFill>
              </a:rPr>
              <a:t>市場（景気）変動との連動</a:t>
            </a:r>
            <a:endParaRPr kumimoji="1" lang="en-US" altLang="ja-JP" sz="1400" dirty="0" smtClean="0">
              <a:solidFill>
                <a:schemeClr val="tx1"/>
              </a:solidFill>
            </a:endParaRPr>
          </a:p>
          <a:p>
            <a:pPr marL="285750" indent="-285750">
              <a:lnSpc>
                <a:spcPct val="150000"/>
              </a:lnSpc>
              <a:buFont typeface="Wingdings" panose="05000000000000000000" pitchFamily="2" charset="2"/>
              <a:buChar char="ü"/>
            </a:pPr>
            <a:r>
              <a:rPr lang="ja-JP" altLang="en-US" sz="1400" dirty="0">
                <a:solidFill>
                  <a:schemeClr val="tx1"/>
                </a:solidFill>
              </a:rPr>
              <a:t>ボラティリティ</a:t>
            </a:r>
            <a:r>
              <a:rPr lang="en-US" altLang="ja-JP" sz="1400" dirty="0" smtClean="0">
                <a:solidFill>
                  <a:schemeClr val="tx1"/>
                </a:solidFill>
              </a:rPr>
              <a:t>―</a:t>
            </a:r>
            <a:r>
              <a:rPr lang="ja-JP" altLang="en-US" sz="1400" dirty="0" smtClean="0">
                <a:solidFill>
                  <a:schemeClr val="tx1"/>
                </a:solidFill>
              </a:rPr>
              <a:t>比</a:t>
            </a:r>
            <a:endParaRPr kumimoji="1" lang="ja-JP" altLang="en-US" sz="1400" dirty="0">
              <a:solidFill>
                <a:schemeClr val="tx1"/>
              </a:solidFill>
            </a:endParaRPr>
          </a:p>
        </p:txBody>
      </p:sp>
      <p:sp>
        <p:nvSpPr>
          <p:cNvPr id="44" name="正方形/長方形 43"/>
          <p:cNvSpPr/>
          <p:nvPr/>
        </p:nvSpPr>
        <p:spPr>
          <a:xfrm>
            <a:off x="4314397" y="5307587"/>
            <a:ext cx="2397793" cy="10789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altLang="ja-JP" sz="1400" dirty="0" smtClean="0">
                <a:solidFill>
                  <a:schemeClr val="tx1"/>
                </a:solidFill>
              </a:rPr>
              <a:t>【</a:t>
            </a:r>
            <a:r>
              <a:rPr lang="ja-JP" altLang="en-US" sz="1400" dirty="0" smtClean="0">
                <a:solidFill>
                  <a:schemeClr val="tx1"/>
                </a:solidFill>
              </a:rPr>
              <a:t>財務リスクと事業リスク</a:t>
            </a:r>
            <a:r>
              <a:rPr lang="en-US" altLang="ja-JP" sz="1400" dirty="0" smtClean="0">
                <a:solidFill>
                  <a:schemeClr val="tx1"/>
                </a:solidFill>
              </a:rPr>
              <a:t>】</a:t>
            </a:r>
          </a:p>
          <a:p>
            <a:pPr marL="285750" indent="-285750">
              <a:lnSpc>
                <a:spcPct val="150000"/>
              </a:lnSpc>
              <a:buFont typeface="Wingdings" panose="05000000000000000000" pitchFamily="2" charset="2"/>
              <a:buChar char="ü"/>
            </a:pPr>
            <a:r>
              <a:rPr kumimoji="1" lang="en-US" altLang="ja-JP" sz="1400" dirty="0" smtClean="0">
                <a:solidFill>
                  <a:schemeClr val="tx1"/>
                </a:solidFill>
              </a:rPr>
              <a:t>DE</a:t>
            </a:r>
            <a:r>
              <a:rPr kumimoji="1" lang="ja-JP" altLang="en-US" sz="1400" dirty="0" smtClean="0">
                <a:solidFill>
                  <a:schemeClr val="tx1"/>
                </a:solidFill>
              </a:rPr>
              <a:t>レシオ→財務リスク</a:t>
            </a:r>
            <a:endParaRPr kumimoji="1" lang="en-US" altLang="ja-JP" sz="1400" dirty="0" smtClean="0">
              <a:solidFill>
                <a:schemeClr val="tx1"/>
              </a:solidFill>
            </a:endParaRPr>
          </a:p>
          <a:p>
            <a:pPr marL="285750" indent="-285750">
              <a:lnSpc>
                <a:spcPct val="150000"/>
              </a:lnSpc>
              <a:buFont typeface="Wingdings" panose="05000000000000000000" pitchFamily="2" charset="2"/>
              <a:buChar char="ü"/>
            </a:pPr>
            <a:r>
              <a:rPr lang="en-US" altLang="ja-JP" sz="1400" dirty="0" smtClean="0">
                <a:solidFill>
                  <a:schemeClr val="tx1"/>
                </a:solidFill>
              </a:rPr>
              <a:t>Unlevered β</a:t>
            </a:r>
            <a:r>
              <a:rPr lang="ja-JP" altLang="en-US" sz="1400" dirty="0" smtClean="0">
                <a:solidFill>
                  <a:schemeClr val="tx1"/>
                </a:solidFill>
              </a:rPr>
              <a:t>→事業リスク</a:t>
            </a:r>
            <a:endParaRPr kumimoji="1" lang="ja-JP" altLang="en-US" sz="1400" dirty="0">
              <a:solidFill>
                <a:schemeClr val="tx1"/>
              </a:solidFill>
            </a:endParaRPr>
          </a:p>
        </p:txBody>
      </p:sp>
      <p:cxnSp>
        <p:nvCxnSpPr>
          <p:cNvPr id="46" name="カギ線コネクタ 45"/>
          <p:cNvCxnSpPr>
            <a:stCxn id="35" idx="2"/>
            <a:endCxn id="43" idx="0"/>
          </p:cNvCxnSpPr>
          <p:nvPr/>
        </p:nvCxnSpPr>
        <p:spPr>
          <a:xfrm rot="5400000">
            <a:off x="2497116" y="4057455"/>
            <a:ext cx="530401" cy="1969863"/>
          </a:xfrm>
          <a:prstGeom prst="bentConnector3">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カギ線コネクタ 47"/>
          <p:cNvCxnSpPr>
            <a:stCxn id="35" idx="2"/>
            <a:endCxn id="44" idx="0"/>
          </p:cNvCxnSpPr>
          <p:nvPr/>
        </p:nvCxnSpPr>
        <p:spPr>
          <a:xfrm rot="16200000" flipH="1">
            <a:off x="4365070" y="4159362"/>
            <a:ext cx="530401" cy="1766047"/>
          </a:xfrm>
          <a:prstGeom prst="bentConnector3">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テキスト ボックス 48"/>
              <p:cNvSpPr txBox="1"/>
              <p:nvPr/>
            </p:nvSpPr>
            <p:spPr>
              <a:xfrm>
                <a:off x="5754787" y="4035984"/>
                <a:ext cx="3185359" cy="5073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latin typeface="Cambria Math"/>
                        </a:rPr>
                        <m:t>𝐿𝑒𝑣𝑒𝑟𝑒𝑑</m:t>
                      </m:r>
                      <m:r>
                        <a:rPr kumimoji="1" lang="en-US" altLang="ja-JP" sz="1200" b="0" i="1" smtClean="0">
                          <a:latin typeface="Cambria Math"/>
                        </a:rPr>
                        <m:t> </m:t>
                      </m:r>
                      <m:r>
                        <a:rPr kumimoji="1" lang="en-US" altLang="ja-JP" sz="1200" b="0" i="1" smtClean="0">
                          <a:latin typeface="Cambria Math"/>
                        </a:rPr>
                        <m:t>𝛽</m:t>
                      </m:r>
                      <m:r>
                        <a:rPr kumimoji="1" lang="en-US" altLang="ja-JP" sz="1200" i="1" smtClean="0">
                          <a:latin typeface="Cambria Math"/>
                        </a:rPr>
                        <m:t>=</m:t>
                      </m:r>
                      <m:r>
                        <a:rPr kumimoji="1" lang="en-US" altLang="ja-JP" sz="1200" b="0" i="1" smtClean="0">
                          <a:latin typeface="Cambria Math"/>
                        </a:rPr>
                        <m:t>𝑈𝑛𝑙𝑒𝑣𝑒𝑟𝑒𝑑</m:t>
                      </m:r>
                      <m:r>
                        <a:rPr kumimoji="1" lang="en-US" altLang="ja-JP" sz="1200" b="0" i="1" smtClean="0">
                          <a:latin typeface="Cambria Math"/>
                        </a:rPr>
                        <m:t> </m:t>
                      </m:r>
                      <m:r>
                        <a:rPr kumimoji="1" lang="en-US" altLang="ja-JP" sz="1200" b="0" i="1" smtClean="0">
                          <a:latin typeface="Cambria Math"/>
                        </a:rPr>
                        <m:t>𝛽</m:t>
                      </m:r>
                      <m:r>
                        <a:rPr kumimoji="1" lang="en-US" altLang="ja-JP" sz="1200" b="0" i="1" smtClean="0">
                          <a:latin typeface="Cambria Math"/>
                        </a:rPr>
                        <m:t>×</m:t>
                      </m:r>
                      <m:d>
                        <m:dPr>
                          <m:ctrlPr>
                            <a:rPr kumimoji="1" lang="en-US" altLang="ja-JP" sz="1200" b="0" i="1" smtClean="0">
                              <a:latin typeface="Cambria Math"/>
                            </a:rPr>
                          </m:ctrlPr>
                        </m:dPr>
                        <m:e>
                          <m:r>
                            <a:rPr kumimoji="1" lang="en-US" altLang="ja-JP" sz="1200" b="0" i="1" smtClean="0">
                              <a:latin typeface="Cambria Math"/>
                            </a:rPr>
                            <m:t>1+</m:t>
                          </m:r>
                          <m:f>
                            <m:fPr>
                              <m:ctrlPr>
                                <a:rPr kumimoji="1" lang="en-US" altLang="ja-JP" sz="1200" b="0" i="1" smtClean="0">
                                  <a:latin typeface="Cambria Math"/>
                                </a:rPr>
                              </m:ctrlPr>
                            </m:fPr>
                            <m:num>
                              <m:r>
                                <a:rPr kumimoji="1" lang="en-US" altLang="ja-JP" sz="1200" b="0" i="1" smtClean="0">
                                  <a:latin typeface="Cambria Math"/>
                                </a:rPr>
                                <m:t>𝐷</m:t>
                              </m:r>
                              <m:d>
                                <m:dPr>
                                  <m:ctrlPr>
                                    <a:rPr kumimoji="1" lang="en-US" altLang="ja-JP" sz="1200" b="0" i="1" smtClean="0">
                                      <a:latin typeface="Cambria Math"/>
                                    </a:rPr>
                                  </m:ctrlPr>
                                </m:dPr>
                                <m:e>
                                  <m:r>
                                    <a:rPr kumimoji="1" lang="en-US" altLang="ja-JP" sz="1200" b="0" i="1" smtClean="0">
                                      <a:latin typeface="Cambria Math"/>
                                    </a:rPr>
                                    <m:t>1−</m:t>
                                  </m:r>
                                  <m:r>
                                    <a:rPr kumimoji="1" lang="ja-JP" altLang="en-US" sz="1200" b="0" i="1" smtClean="0">
                                      <a:latin typeface="Cambria Math"/>
                                    </a:rPr>
                                    <m:t>𝜏</m:t>
                                  </m:r>
                                </m:e>
                              </m:d>
                            </m:num>
                            <m:den>
                              <m:r>
                                <a:rPr kumimoji="1" lang="en-US" altLang="ja-JP" sz="1200" b="0" i="1" smtClean="0">
                                  <a:latin typeface="Cambria Math"/>
                                </a:rPr>
                                <m:t>𝐸</m:t>
                              </m:r>
                            </m:den>
                          </m:f>
                        </m:e>
                      </m:d>
                    </m:oMath>
                  </m:oMathPara>
                </a14:m>
                <a:endParaRPr kumimoji="1" lang="ja-JP" altLang="en-US" sz="1200"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5754787" y="4035984"/>
                <a:ext cx="3185359" cy="507318"/>
              </a:xfrm>
              <a:prstGeom prst="rect">
                <a:avLst/>
              </a:prstGeom>
              <a:blipFill rotWithShape="1">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699649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市場ベータの推定</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73</a:t>
            </a:fld>
            <a:endParaRPr lang="en-US" altLang="ja-JP">
              <a:solidFill>
                <a:srgbClr val="000000"/>
              </a:solidFill>
            </a:endParaRPr>
          </a:p>
        </p:txBody>
      </p:sp>
      <p:graphicFrame>
        <p:nvGraphicFramePr>
          <p:cNvPr id="15" name="グラフ 14"/>
          <p:cNvGraphicFramePr>
            <a:graphicFrameLocks/>
          </p:cNvGraphicFramePr>
          <p:nvPr>
            <p:extLst>
              <p:ext uri="{D42A27DB-BD31-4B8C-83A1-F6EECF244321}">
                <p14:modId xmlns:p14="http://schemas.microsoft.com/office/powerpoint/2010/main" val="2767555373"/>
              </p:ext>
            </p:extLst>
          </p:nvPr>
        </p:nvGraphicFramePr>
        <p:xfrm>
          <a:off x="0" y="157330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p:cNvSpPr txBox="1"/>
          <p:nvPr/>
        </p:nvSpPr>
        <p:spPr>
          <a:xfrm>
            <a:off x="152400" y="1093694"/>
            <a:ext cx="2644588" cy="369332"/>
          </a:xfrm>
          <a:prstGeom prst="rect">
            <a:avLst/>
          </a:prstGeom>
          <a:noFill/>
        </p:spPr>
        <p:txBody>
          <a:bodyPr wrap="square" rtlCol="0">
            <a:spAutoFit/>
          </a:bodyPr>
          <a:lstStyle/>
          <a:p>
            <a:r>
              <a:rPr kumimoji="1" lang="ja-JP" altLang="en-US" b="1" u="sng" dirty="0" smtClean="0"/>
              <a:t>■花王</a:t>
            </a:r>
            <a:endParaRPr kumimoji="1" lang="ja-JP" altLang="en-US" b="1" u="sng" dirty="0"/>
          </a:p>
        </p:txBody>
      </p:sp>
      <p:sp>
        <p:nvSpPr>
          <p:cNvPr id="23" name="テキスト ボックス 22"/>
          <p:cNvSpPr txBox="1"/>
          <p:nvPr/>
        </p:nvSpPr>
        <p:spPr>
          <a:xfrm>
            <a:off x="152400" y="4536149"/>
            <a:ext cx="4177553" cy="276999"/>
          </a:xfrm>
          <a:prstGeom prst="rect">
            <a:avLst/>
          </a:prstGeom>
          <a:noFill/>
        </p:spPr>
        <p:txBody>
          <a:bodyPr wrap="square" rtlCol="0">
            <a:spAutoFit/>
          </a:bodyPr>
          <a:lstStyle/>
          <a:p>
            <a:r>
              <a:rPr lang="en-US" altLang="ja-JP" sz="1200" dirty="0" smtClean="0"/>
              <a:t>※2013</a:t>
            </a:r>
            <a:r>
              <a:rPr lang="ja-JP" altLang="en-US" sz="1200" dirty="0" smtClean="0"/>
              <a:t>年</a:t>
            </a:r>
            <a:r>
              <a:rPr lang="en-US" altLang="ja-JP" sz="1200" dirty="0"/>
              <a:t>4</a:t>
            </a:r>
            <a:r>
              <a:rPr lang="ja-JP" altLang="en-US" sz="1200" dirty="0" smtClean="0"/>
              <a:t>月～</a:t>
            </a:r>
            <a:r>
              <a:rPr lang="en-US" altLang="ja-JP" sz="1200" dirty="0" smtClean="0"/>
              <a:t>2018</a:t>
            </a:r>
            <a:r>
              <a:rPr lang="ja-JP" altLang="en-US" sz="1200" dirty="0" smtClean="0"/>
              <a:t>年</a:t>
            </a:r>
            <a:r>
              <a:rPr lang="en-US" altLang="ja-JP" sz="1200" dirty="0"/>
              <a:t>3</a:t>
            </a:r>
            <a:r>
              <a:rPr lang="ja-JP" altLang="en-US" sz="1200" dirty="0" smtClean="0"/>
              <a:t>月までのデータから算出。</a:t>
            </a:r>
            <a:endParaRPr kumimoji="1" lang="ja-JP" altLang="en-US" sz="1200" dirty="0"/>
          </a:p>
        </p:txBody>
      </p:sp>
      <p:sp>
        <p:nvSpPr>
          <p:cNvPr id="24" name="テキスト ボックス 23"/>
          <p:cNvSpPr txBox="1"/>
          <p:nvPr/>
        </p:nvSpPr>
        <p:spPr>
          <a:xfrm>
            <a:off x="4724400" y="1124616"/>
            <a:ext cx="2644588" cy="369332"/>
          </a:xfrm>
          <a:prstGeom prst="rect">
            <a:avLst/>
          </a:prstGeom>
          <a:noFill/>
        </p:spPr>
        <p:txBody>
          <a:bodyPr wrap="square" rtlCol="0">
            <a:spAutoFit/>
          </a:bodyPr>
          <a:lstStyle/>
          <a:p>
            <a:r>
              <a:rPr kumimoji="1" lang="ja-JP" altLang="en-US" b="1" u="sng" dirty="0" smtClean="0"/>
              <a:t>■トヨタ自動車</a:t>
            </a:r>
            <a:endParaRPr kumimoji="1" lang="ja-JP" altLang="en-US" b="1" u="sng" dirty="0"/>
          </a:p>
        </p:txBody>
      </p:sp>
      <p:sp>
        <p:nvSpPr>
          <p:cNvPr id="25" name="テキスト ボックス 24"/>
          <p:cNvSpPr txBox="1"/>
          <p:nvPr/>
        </p:nvSpPr>
        <p:spPr>
          <a:xfrm>
            <a:off x="4724400" y="4513281"/>
            <a:ext cx="4177553" cy="276999"/>
          </a:xfrm>
          <a:prstGeom prst="rect">
            <a:avLst/>
          </a:prstGeom>
          <a:noFill/>
        </p:spPr>
        <p:txBody>
          <a:bodyPr wrap="square" rtlCol="0">
            <a:spAutoFit/>
          </a:bodyPr>
          <a:lstStyle/>
          <a:p>
            <a:r>
              <a:rPr lang="en-US" altLang="ja-JP" sz="1200" dirty="0"/>
              <a:t>※2013</a:t>
            </a:r>
            <a:r>
              <a:rPr lang="ja-JP" altLang="en-US" sz="1200" dirty="0"/>
              <a:t>年</a:t>
            </a:r>
            <a:r>
              <a:rPr lang="en-US" altLang="ja-JP" sz="1200" dirty="0"/>
              <a:t>4</a:t>
            </a:r>
            <a:r>
              <a:rPr lang="ja-JP" altLang="en-US" sz="1200" dirty="0"/>
              <a:t>月～</a:t>
            </a:r>
            <a:r>
              <a:rPr lang="en-US" altLang="ja-JP" sz="1200" dirty="0"/>
              <a:t>2018</a:t>
            </a:r>
            <a:r>
              <a:rPr lang="ja-JP" altLang="en-US" sz="1200" dirty="0"/>
              <a:t>年</a:t>
            </a:r>
            <a:r>
              <a:rPr lang="en-US" altLang="ja-JP" sz="1200" dirty="0"/>
              <a:t>3</a:t>
            </a:r>
            <a:r>
              <a:rPr lang="ja-JP" altLang="en-US" sz="1200" dirty="0"/>
              <a:t>月までのデータから算出。</a:t>
            </a:r>
          </a:p>
        </p:txBody>
      </p:sp>
      <p:graphicFrame>
        <p:nvGraphicFramePr>
          <p:cNvPr id="26" name="グラフ 25"/>
          <p:cNvGraphicFramePr>
            <a:graphicFrameLocks/>
          </p:cNvGraphicFramePr>
          <p:nvPr>
            <p:extLst>
              <p:ext uri="{D42A27DB-BD31-4B8C-83A1-F6EECF244321}">
                <p14:modId xmlns:p14="http://schemas.microsoft.com/office/powerpoint/2010/main" val="1856633535"/>
              </p:ext>
            </p:extLst>
          </p:nvPr>
        </p:nvGraphicFramePr>
        <p:xfrm>
          <a:off x="4527176" y="1581816"/>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7" name="正方形/長方形 26"/>
          <p:cNvSpPr/>
          <p:nvPr/>
        </p:nvSpPr>
        <p:spPr>
          <a:xfrm>
            <a:off x="233318" y="5135222"/>
            <a:ext cx="8553441" cy="923330"/>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a:solidFill>
              <a:srgbClr val="FF6600"/>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市場</a:t>
            </a:r>
            <a:r>
              <a:rPr lang="en-US" altLang="ja-JP" dirty="0" smtClean="0">
                <a:solidFill>
                  <a:srgbClr val="000000"/>
                </a:solidFill>
                <a:latin typeface="Times New Roman" panose="02020603050405020304" pitchFamily="18" charset="0"/>
                <a:cs typeface="Times New Roman" panose="02020603050405020304" pitchFamily="18" charset="0"/>
              </a:rPr>
              <a:t>INDEX</a:t>
            </a:r>
            <a:r>
              <a:rPr lang="ja-JP" altLang="en-US" dirty="0" smtClean="0">
                <a:solidFill>
                  <a:srgbClr val="000000"/>
                </a:solidFill>
                <a:latin typeface="Times New Roman" panose="02020603050405020304" pitchFamily="18" charset="0"/>
                <a:cs typeface="Times New Roman" panose="02020603050405020304" pitchFamily="18" charset="0"/>
              </a:rPr>
              <a:t>に対して、花王の株価は安定していることから相対的に経済環境の変化に対して、同社の評価については影響を受けにくいことが確認できる。一方で、トヨタ自動車は相対的に経済環境の変化に対して、連動して影響を受ける傾向がある。</a:t>
            </a:r>
            <a:endParaRPr lang="ja-JP" altLang="en-US" dirty="0">
              <a:solidFill>
                <a:srgbClr val="000000"/>
              </a:solidFill>
              <a:latin typeface="Times New Roman" panose="02020603050405020304" pitchFamily="18" charset="0"/>
              <a:cs typeface="Times New Roman" panose="02020603050405020304" pitchFamily="18" charset="0"/>
            </a:endParaRPr>
          </a:p>
        </p:txBody>
      </p:sp>
      <p:sp>
        <p:nvSpPr>
          <p:cNvPr id="28" name="テキスト ボックス 27"/>
          <p:cNvSpPr txBox="1"/>
          <p:nvPr/>
        </p:nvSpPr>
        <p:spPr>
          <a:xfrm>
            <a:off x="278143" y="4168597"/>
            <a:ext cx="4177553" cy="230832"/>
          </a:xfrm>
          <a:prstGeom prst="rect">
            <a:avLst/>
          </a:prstGeom>
          <a:noFill/>
        </p:spPr>
        <p:txBody>
          <a:bodyPr wrap="square" rtlCol="0">
            <a:spAutoFit/>
          </a:bodyPr>
          <a:lstStyle/>
          <a:p>
            <a:pPr algn="ctr"/>
            <a:r>
              <a:rPr kumimoji="1" lang="en-US" altLang="ja-JP" sz="900" dirty="0" smtClean="0"/>
              <a:t>TOPIX</a:t>
            </a:r>
            <a:r>
              <a:rPr kumimoji="1" lang="ja-JP" altLang="en-US" sz="900" dirty="0" smtClean="0"/>
              <a:t>の月次株式投資収益率</a:t>
            </a:r>
            <a:endParaRPr kumimoji="1" lang="ja-JP" altLang="en-US" sz="900" dirty="0"/>
          </a:p>
        </p:txBody>
      </p:sp>
      <p:sp>
        <p:nvSpPr>
          <p:cNvPr id="29" name="テキスト ボックス 28"/>
          <p:cNvSpPr txBox="1"/>
          <p:nvPr/>
        </p:nvSpPr>
        <p:spPr>
          <a:xfrm>
            <a:off x="-74459" y="1622612"/>
            <a:ext cx="307777" cy="1748117"/>
          </a:xfrm>
          <a:prstGeom prst="rect">
            <a:avLst/>
          </a:prstGeom>
          <a:noFill/>
        </p:spPr>
        <p:txBody>
          <a:bodyPr vert="eaVert" wrap="square" rtlCol="0">
            <a:spAutoFit/>
          </a:bodyPr>
          <a:lstStyle/>
          <a:p>
            <a:r>
              <a:rPr lang="ja-JP" altLang="en-US" sz="800" dirty="0" smtClean="0"/>
              <a:t>花王の月次株式投資収益率</a:t>
            </a:r>
            <a:endParaRPr lang="en-US" altLang="ja-JP" sz="800" dirty="0" smtClean="0"/>
          </a:p>
        </p:txBody>
      </p:sp>
      <p:sp>
        <p:nvSpPr>
          <p:cNvPr id="30" name="テキスト ボックス 29"/>
          <p:cNvSpPr txBox="1"/>
          <p:nvPr/>
        </p:nvSpPr>
        <p:spPr>
          <a:xfrm>
            <a:off x="4455696" y="1622612"/>
            <a:ext cx="307777" cy="1748117"/>
          </a:xfrm>
          <a:prstGeom prst="rect">
            <a:avLst/>
          </a:prstGeom>
          <a:noFill/>
        </p:spPr>
        <p:txBody>
          <a:bodyPr vert="eaVert" wrap="square" rtlCol="0">
            <a:spAutoFit/>
          </a:bodyPr>
          <a:lstStyle/>
          <a:p>
            <a:r>
              <a:rPr lang="ja-JP" altLang="en-US" sz="800" dirty="0"/>
              <a:t>トヨタ自動車</a:t>
            </a:r>
            <a:r>
              <a:rPr lang="ja-JP" altLang="en-US" sz="800" dirty="0" smtClean="0"/>
              <a:t>の</a:t>
            </a:r>
            <a:r>
              <a:rPr lang="ja-JP" altLang="en-US" sz="800" dirty="0" smtClean="0"/>
              <a:t>月次株式投資収益率</a:t>
            </a:r>
            <a:endParaRPr lang="en-US" altLang="ja-JP" sz="800" dirty="0" smtClean="0"/>
          </a:p>
        </p:txBody>
      </p:sp>
      <p:sp>
        <p:nvSpPr>
          <p:cNvPr id="31" name="テキスト ボックス 30"/>
          <p:cNvSpPr txBox="1"/>
          <p:nvPr>
            <p:custDataLst>
              <p:tags r:id="rId1"/>
            </p:custDataLst>
          </p:nvPr>
        </p:nvSpPr>
        <p:spPr>
          <a:xfrm>
            <a:off x="4763473" y="4168597"/>
            <a:ext cx="4177553" cy="230832"/>
          </a:xfrm>
          <a:prstGeom prst="rect">
            <a:avLst/>
          </a:prstGeom>
          <a:noFill/>
        </p:spPr>
        <p:txBody>
          <a:bodyPr wrap="square" rtlCol="0">
            <a:spAutoFit/>
          </a:bodyPr>
          <a:lstStyle/>
          <a:p>
            <a:pPr algn="ctr"/>
            <a:r>
              <a:rPr kumimoji="1" lang="en-US" altLang="ja-JP" sz="900" dirty="0" smtClean="0"/>
              <a:t>TOPIX</a:t>
            </a:r>
            <a:r>
              <a:rPr kumimoji="1" lang="ja-JP" altLang="en-US" sz="900" dirty="0" smtClean="0"/>
              <a:t>の月次株式投資収益率</a:t>
            </a:r>
            <a:endParaRPr kumimoji="1" lang="ja-JP" altLang="en-US" sz="900" dirty="0"/>
          </a:p>
        </p:txBody>
      </p:sp>
    </p:spTree>
    <p:extLst>
      <p:ext uri="{BB962C8B-B14F-4D97-AF65-F5344CB8AC3E}">
        <p14:creationId xmlns:p14="http://schemas.microsoft.com/office/powerpoint/2010/main" val="1203229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リスクプレミアムの推計手法（応用）</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74</a:t>
            </a:fld>
            <a:endParaRPr lang="en-US" altLang="ja-JP">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502814648"/>
              </p:ext>
            </p:extLst>
          </p:nvPr>
        </p:nvGraphicFramePr>
        <p:xfrm>
          <a:off x="242046" y="1379070"/>
          <a:ext cx="8624048" cy="1651000"/>
        </p:xfrm>
        <a:graphic>
          <a:graphicData uri="http://schemas.openxmlformats.org/drawingml/2006/table">
            <a:tbl>
              <a:tblPr firstRow="1" bandRow="1">
                <a:tableStyleId>{93296810-A885-4BE3-A3E7-6D5BEEA58F35}</a:tableStyleId>
              </a:tblPr>
              <a:tblGrid>
                <a:gridCol w="1585807"/>
                <a:gridCol w="2824829"/>
                <a:gridCol w="2106706"/>
                <a:gridCol w="2106706"/>
              </a:tblGrid>
              <a:tr h="370840">
                <a:tc>
                  <a:txBody>
                    <a:bodyPr/>
                    <a:lstStyle/>
                    <a:p>
                      <a:pPr algn="ctr"/>
                      <a:r>
                        <a:rPr kumimoji="1" lang="ja-JP" altLang="en-US" dirty="0" smtClean="0"/>
                        <a:t>手法</a:t>
                      </a:r>
                      <a:endParaRPr kumimoji="1" lang="ja-JP" altLang="en-US" dirty="0"/>
                    </a:p>
                  </a:txBody>
                  <a:tcPr/>
                </a:tc>
                <a:tc>
                  <a:txBody>
                    <a:bodyPr/>
                    <a:lstStyle/>
                    <a:p>
                      <a:pPr algn="ctr"/>
                      <a:r>
                        <a:rPr kumimoji="1" lang="ja-JP" altLang="en-US" dirty="0" smtClean="0"/>
                        <a:t>内容</a:t>
                      </a:r>
                      <a:endParaRPr kumimoji="1" lang="ja-JP" altLang="en-US" dirty="0"/>
                    </a:p>
                  </a:txBody>
                  <a:tcPr/>
                </a:tc>
                <a:tc>
                  <a:txBody>
                    <a:bodyPr/>
                    <a:lstStyle/>
                    <a:p>
                      <a:pPr algn="ctr"/>
                      <a:r>
                        <a:rPr kumimoji="1" lang="ja-JP" altLang="en-US" dirty="0" smtClean="0"/>
                        <a:t>長所</a:t>
                      </a:r>
                      <a:endParaRPr kumimoji="1" lang="ja-JP" altLang="en-US" dirty="0"/>
                    </a:p>
                  </a:txBody>
                  <a:tcPr/>
                </a:tc>
                <a:tc>
                  <a:txBody>
                    <a:bodyPr/>
                    <a:lstStyle/>
                    <a:p>
                      <a:pPr algn="ctr"/>
                      <a:r>
                        <a:rPr kumimoji="1" lang="ja-JP" altLang="en-US" dirty="0" smtClean="0"/>
                        <a:t>短所</a:t>
                      </a:r>
                      <a:endParaRPr kumimoji="1" lang="ja-JP" altLang="en-US" dirty="0"/>
                    </a:p>
                  </a:txBody>
                  <a:tcPr/>
                </a:tc>
              </a:tr>
              <a:tr h="370840">
                <a:tc>
                  <a:txBody>
                    <a:bodyPr/>
                    <a:lstStyle/>
                    <a:p>
                      <a:r>
                        <a:rPr kumimoji="1" lang="ja-JP" altLang="en-US" sz="1600" dirty="0" smtClean="0"/>
                        <a:t>ヒストリカル</a:t>
                      </a:r>
                      <a:endParaRPr kumimoji="1" lang="ja-JP" altLang="en-US" sz="1600" dirty="0"/>
                    </a:p>
                  </a:txBody>
                  <a:tcPr anchor="ctr"/>
                </a:tc>
                <a:tc>
                  <a:txBody>
                    <a:bodyPr/>
                    <a:lstStyle/>
                    <a:p>
                      <a:r>
                        <a:rPr kumimoji="1" lang="ja-JP" altLang="en-US" sz="1200" dirty="0" smtClean="0"/>
                        <a:t>各国株式市場のローカルインデックスの月次リターンを過去長期間にわたって平均</a:t>
                      </a:r>
                      <a:endParaRPr kumimoji="1" lang="ja-JP" altLang="en-US" sz="1200" dirty="0"/>
                    </a:p>
                  </a:txBody>
                  <a:tcPr/>
                </a:tc>
                <a:tc>
                  <a:txBody>
                    <a:bodyPr/>
                    <a:lstStyle/>
                    <a:p>
                      <a:r>
                        <a:rPr kumimoji="1" lang="ja-JP" altLang="en-US" sz="1200" dirty="0" smtClean="0"/>
                        <a:t>実務で最も活用されている手法。</a:t>
                      </a:r>
                      <a:endParaRPr kumimoji="1" lang="ja-JP" altLang="en-US" sz="1200" dirty="0"/>
                    </a:p>
                  </a:txBody>
                  <a:tcPr/>
                </a:tc>
                <a:tc>
                  <a:txBody>
                    <a:bodyPr/>
                    <a:lstStyle/>
                    <a:p>
                      <a:r>
                        <a:rPr kumimoji="1" lang="ja-JP" altLang="en-US" sz="1200" dirty="0" smtClean="0"/>
                        <a:t>長期の配当込みリターンを測定。市場の効率性を前提。</a:t>
                      </a:r>
                      <a:endParaRPr kumimoji="1" lang="ja-JP" altLang="en-US" sz="1200" dirty="0"/>
                    </a:p>
                  </a:txBody>
                  <a:tcPr/>
                </a:tc>
              </a:tr>
              <a:tr h="370840">
                <a:tc>
                  <a:txBody>
                    <a:bodyPr/>
                    <a:lstStyle/>
                    <a:p>
                      <a:r>
                        <a:rPr kumimoji="1" lang="ja-JP" altLang="en-US" sz="1600" dirty="0" smtClean="0"/>
                        <a:t>インプライド</a:t>
                      </a:r>
                      <a:endParaRPr kumimoji="1" lang="ja-JP" altLang="en-US" sz="1600" dirty="0"/>
                    </a:p>
                  </a:txBody>
                  <a:tcPr anchor="ctr"/>
                </a:tc>
                <a:tc>
                  <a:txBody>
                    <a:bodyPr/>
                    <a:lstStyle/>
                    <a:p>
                      <a:r>
                        <a:rPr kumimoji="1" lang="ja-JP" altLang="en-US" sz="1200" dirty="0" smtClean="0"/>
                        <a:t>市場のコンセンサス予想と時価総額から市場に織り込まれている将来の期待収益率を逆算。</a:t>
                      </a:r>
                      <a:endParaRPr kumimoji="1" lang="ja-JP" altLang="en-US" sz="1200" dirty="0"/>
                    </a:p>
                  </a:txBody>
                  <a:tcPr/>
                </a:tc>
                <a:tc>
                  <a:txBody>
                    <a:bodyPr/>
                    <a:lstStyle/>
                    <a:p>
                      <a:r>
                        <a:rPr kumimoji="1" lang="ja-JP" altLang="en-US" sz="1200" dirty="0" smtClean="0"/>
                        <a:t>現在のモデルに織り込まれている将来の期待収益率を直接計算。</a:t>
                      </a:r>
                      <a:endParaRPr kumimoji="1" lang="ja-JP" altLang="en-US" sz="1200" dirty="0"/>
                    </a:p>
                  </a:txBody>
                  <a:tcPr/>
                </a:tc>
                <a:tc>
                  <a:txBody>
                    <a:bodyPr/>
                    <a:lstStyle/>
                    <a:p>
                      <a:r>
                        <a:rPr kumimoji="1" lang="ja-JP" altLang="en-US" sz="1200" dirty="0" smtClean="0"/>
                        <a:t>アナリスト予想などのデータ（</a:t>
                      </a:r>
                      <a:r>
                        <a:rPr kumimoji="1" lang="en-US" altLang="ja-JP" sz="1200" dirty="0" smtClean="0"/>
                        <a:t>2</a:t>
                      </a:r>
                      <a:r>
                        <a:rPr kumimoji="1" lang="ja-JP" altLang="en-US" sz="1200" dirty="0" smtClean="0"/>
                        <a:t>期予想）が必要。</a:t>
                      </a:r>
                      <a:endParaRPr kumimoji="1" lang="ja-JP" altLang="en-US" sz="1200" dirty="0"/>
                    </a:p>
                  </a:txBody>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002747067"/>
              </p:ext>
            </p:extLst>
          </p:nvPr>
        </p:nvGraphicFramePr>
        <p:xfrm>
          <a:off x="259976" y="3629212"/>
          <a:ext cx="8624048" cy="2473960"/>
        </p:xfrm>
        <a:graphic>
          <a:graphicData uri="http://schemas.openxmlformats.org/drawingml/2006/table">
            <a:tbl>
              <a:tblPr firstRow="1" bandRow="1">
                <a:tableStyleId>{93296810-A885-4BE3-A3E7-6D5BEEA58F35}</a:tableStyleId>
              </a:tblPr>
              <a:tblGrid>
                <a:gridCol w="1585807"/>
                <a:gridCol w="2780005"/>
                <a:gridCol w="2129118"/>
                <a:gridCol w="2129118"/>
              </a:tblGrid>
              <a:tr h="370840">
                <a:tc>
                  <a:txBody>
                    <a:bodyPr/>
                    <a:lstStyle/>
                    <a:p>
                      <a:pPr algn="ctr"/>
                      <a:r>
                        <a:rPr kumimoji="1" lang="ja-JP" altLang="en-US" dirty="0" smtClean="0"/>
                        <a:t>手法</a:t>
                      </a:r>
                      <a:endParaRPr kumimoji="1" lang="ja-JP" altLang="en-US" dirty="0"/>
                    </a:p>
                  </a:txBody>
                  <a:tcPr/>
                </a:tc>
                <a:tc>
                  <a:txBody>
                    <a:bodyPr/>
                    <a:lstStyle/>
                    <a:p>
                      <a:pPr algn="ctr"/>
                      <a:r>
                        <a:rPr kumimoji="1" lang="ja-JP" altLang="en-US" dirty="0" smtClean="0"/>
                        <a:t>内容</a:t>
                      </a:r>
                      <a:endParaRPr kumimoji="1" lang="ja-JP" altLang="en-US" dirty="0"/>
                    </a:p>
                  </a:txBody>
                  <a:tcPr/>
                </a:tc>
                <a:tc>
                  <a:txBody>
                    <a:bodyPr/>
                    <a:lstStyle/>
                    <a:p>
                      <a:pPr algn="ctr"/>
                      <a:r>
                        <a:rPr kumimoji="1" lang="ja-JP" altLang="en-US" dirty="0" smtClean="0"/>
                        <a:t>長所</a:t>
                      </a:r>
                      <a:endParaRPr kumimoji="1" lang="ja-JP" altLang="en-US" dirty="0"/>
                    </a:p>
                  </a:txBody>
                  <a:tcPr/>
                </a:tc>
                <a:tc>
                  <a:txBody>
                    <a:bodyPr/>
                    <a:lstStyle/>
                    <a:p>
                      <a:pPr algn="ctr"/>
                      <a:r>
                        <a:rPr kumimoji="1" lang="ja-JP" altLang="en-US" dirty="0" smtClean="0"/>
                        <a:t>短所</a:t>
                      </a:r>
                      <a:endParaRPr kumimoji="1" lang="ja-JP" altLang="en-US" dirty="0"/>
                    </a:p>
                  </a:txBody>
                  <a:tcPr/>
                </a:tc>
              </a:tr>
              <a:tr h="370840">
                <a:tc>
                  <a:txBody>
                    <a:bodyPr/>
                    <a:lstStyle/>
                    <a:p>
                      <a:r>
                        <a:rPr kumimoji="1" lang="ja-JP" altLang="en-US" sz="1600" dirty="0" smtClean="0"/>
                        <a:t>業種・規模調整</a:t>
                      </a:r>
                      <a:endParaRPr kumimoji="1" lang="ja-JP" altLang="en-US" sz="1600" dirty="0"/>
                    </a:p>
                  </a:txBody>
                  <a:tcPr anchor="ctr"/>
                </a:tc>
                <a:tc>
                  <a:txBody>
                    <a:bodyPr/>
                    <a:lstStyle/>
                    <a:p>
                      <a:r>
                        <a:rPr kumimoji="1" lang="en-US" altLang="ja-JP" sz="1200" dirty="0" smtClean="0"/>
                        <a:t>S&amp;P500</a:t>
                      </a:r>
                      <a:r>
                        <a:rPr kumimoji="1" lang="ja-JP" altLang="en-US" sz="1200" dirty="0" smtClean="0"/>
                        <a:t>構成銘柄を母集団とした回帰分析によって、各企業のベータを業種・規模で調整するモデルを作成し、市場リスク調整係数を算出。</a:t>
                      </a:r>
                      <a:endParaRPr kumimoji="1" lang="ja-JP" altLang="en-US" sz="1200" dirty="0"/>
                    </a:p>
                  </a:txBody>
                  <a:tcPr/>
                </a:tc>
                <a:tc>
                  <a:txBody>
                    <a:bodyPr/>
                    <a:lstStyle/>
                    <a:p>
                      <a:r>
                        <a:rPr kumimoji="1" lang="ja-JP" altLang="en-US" sz="1200" dirty="0" smtClean="0"/>
                        <a:t>時系列で数値のばらつきが小さく安定的</a:t>
                      </a:r>
                      <a:endParaRPr kumimoji="1" lang="ja-JP" altLang="en-US" sz="1200" dirty="0"/>
                    </a:p>
                  </a:txBody>
                  <a:tcPr/>
                </a:tc>
                <a:tc>
                  <a:txBody>
                    <a:bodyPr/>
                    <a:lstStyle/>
                    <a:p>
                      <a:r>
                        <a:rPr kumimoji="1" lang="ja-JP" altLang="en-US" sz="1200" dirty="0" smtClean="0"/>
                        <a:t>各国ごとに業種・規模別のリターンが必要。</a:t>
                      </a:r>
                      <a:endParaRPr kumimoji="1" lang="ja-JP" altLang="en-US" sz="1200" dirty="0"/>
                    </a:p>
                  </a:txBody>
                  <a:tcPr/>
                </a:tc>
              </a:tr>
              <a:tr h="370840">
                <a:tc>
                  <a:txBody>
                    <a:bodyPr/>
                    <a:lstStyle/>
                    <a:p>
                      <a:r>
                        <a:rPr kumimoji="1" lang="ja-JP" altLang="en-US" sz="1600" dirty="0" smtClean="0"/>
                        <a:t>ベータ調整</a:t>
                      </a:r>
                      <a:endParaRPr kumimoji="1" lang="ja-JP" altLang="en-US" sz="1600" dirty="0"/>
                    </a:p>
                  </a:txBody>
                  <a:tcPr anchor="ctr"/>
                </a:tc>
                <a:tc>
                  <a:txBody>
                    <a:bodyPr/>
                    <a:lstStyle/>
                    <a:p>
                      <a:r>
                        <a:rPr kumimoji="1" lang="en-US" altLang="ja-JP" sz="1200" dirty="0" smtClean="0"/>
                        <a:t>S&amp;P500</a:t>
                      </a:r>
                      <a:r>
                        <a:rPr kumimoji="1" lang="ja-JP" altLang="en-US" sz="1200" dirty="0" smtClean="0"/>
                        <a:t>リターンと各国市場ローカルインデックスリターンの回帰分析によって市場リスク調整係数を算出。</a:t>
                      </a:r>
                      <a:endParaRPr kumimoji="1" lang="ja-JP" altLang="en-US" sz="1200" dirty="0"/>
                    </a:p>
                  </a:txBody>
                  <a:tcPr/>
                </a:tc>
                <a:tc>
                  <a:txBody>
                    <a:bodyPr/>
                    <a:lstStyle/>
                    <a:p>
                      <a:r>
                        <a:rPr kumimoji="1" lang="ja-JP" altLang="en-US" sz="1200" dirty="0" smtClean="0"/>
                        <a:t>ローカルインデックスが短期でも算出可能。データ入手可能性が高い。</a:t>
                      </a:r>
                      <a:endParaRPr kumimoji="1" lang="ja-JP" altLang="en-US" sz="1200" dirty="0"/>
                    </a:p>
                  </a:txBody>
                  <a:tcPr/>
                </a:tc>
                <a:tc>
                  <a:txBody>
                    <a:bodyPr/>
                    <a:lstStyle/>
                    <a:p>
                      <a:r>
                        <a:rPr kumimoji="1" lang="ja-JP" altLang="en-US" sz="1200" dirty="0" smtClean="0"/>
                        <a:t>ローカル市場のイベントに応じて妥当性が増減。</a:t>
                      </a:r>
                      <a:endParaRPr kumimoji="1" lang="ja-JP" altLang="en-US" sz="1200" dirty="0"/>
                    </a:p>
                  </a:txBody>
                  <a:tcPr/>
                </a:tc>
              </a:tr>
              <a:tr h="370840">
                <a:tc>
                  <a:txBody>
                    <a:bodyPr/>
                    <a:lstStyle/>
                    <a:p>
                      <a:r>
                        <a:rPr kumimoji="1" lang="ja-JP" altLang="en-US" sz="1600" dirty="0" smtClean="0"/>
                        <a:t>ボラティリティ調整</a:t>
                      </a:r>
                      <a:endParaRPr kumimoji="1" lang="ja-JP" altLang="en-US" sz="1600" dirty="0"/>
                    </a:p>
                  </a:txBody>
                  <a:tcPr anchor="ctr"/>
                </a:tc>
                <a:tc>
                  <a:txBody>
                    <a:bodyPr/>
                    <a:lstStyle/>
                    <a:p>
                      <a:r>
                        <a:rPr kumimoji="1" lang="en-US" altLang="ja-JP" sz="1200" dirty="0" smtClean="0"/>
                        <a:t>S&amp;P</a:t>
                      </a:r>
                      <a:r>
                        <a:rPr kumimoji="1" lang="ja-JP" altLang="en-US" sz="1200" dirty="0" smtClean="0"/>
                        <a:t>リターンと各国市場ローカルインデックスリターンのボラティリティ比によって市場リスク調整係数を計算。</a:t>
                      </a:r>
                      <a:endParaRPr kumimoji="1" lang="ja-JP" altLang="en-US" sz="1200" dirty="0"/>
                    </a:p>
                  </a:txBody>
                  <a:tcPr/>
                </a:tc>
                <a:tc>
                  <a:txBody>
                    <a:bodyPr/>
                    <a:lstStyle/>
                    <a:p>
                      <a:r>
                        <a:rPr kumimoji="1" lang="ja-JP" altLang="en-US" sz="1200" dirty="0" smtClean="0"/>
                        <a:t>分散効果を無視して、市場の相対変動リスクのみを考慮する。</a:t>
                      </a:r>
                      <a:endParaRPr kumimoji="1" lang="ja-JP"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ローカル市場のイベントに応じて妥当性が増減。</a:t>
                      </a:r>
                    </a:p>
                  </a:txBody>
                  <a:tcPr/>
                </a:tc>
              </a:tr>
            </a:tbl>
          </a:graphicData>
        </a:graphic>
      </p:graphicFrame>
      <p:sp>
        <p:nvSpPr>
          <p:cNvPr id="7" name="テキスト ボックス 6"/>
          <p:cNvSpPr txBox="1"/>
          <p:nvPr/>
        </p:nvSpPr>
        <p:spPr>
          <a:xfrm>
            <a:off x="259976" y="1030941"/>
            <a:ext cx="2913530" cy="369332"/>
          </a:xfrm>
          <a:prstGeom prst="rect">
            <a:avLst/>
          </a:prstGeom>
          <a:noFill/>
        </p:spPr>
        <p:txBody>
          <a:bodyPr wrap="square" rtlCol="0">
            <a:spAutoFit/>
          </a:bodyPr>
          <a:lstStyle/>
          <a:p>
            <a:r>
              <a:rPr kumimoji="1" lang="ja-JP" altLang="en-US" dirty="0" smtClean="0"/>
              <a:t>■ローカル法</a:t>
            </a:r>
            <a:endParaRPr kumimoji="1" lang="ja-JP" altLang="en-US" dirty="0"/>
          </a:p>
        </p:txBody>
      </p:sp>
      <p:sp>
        <p:nvSpPr>
          <p:cNvPr id="8" name="テキスト ボックス 7"/>
          <p:cNvSpPr txBox="1"/>
          <p:nvPr/>
        </p:nvSpPr>
        <p:spPr>
          <a:xfrm>
            <a:off x="259976" y="3254188"/>
            <a:ext cx="2913530" cy="369332"/>
          </a:xfrm>
          <a:prstGeom prst="rect">
            <a:avLst/>
          </a:prstGeom>
          <a:noFill/>
        </p:spPr>
        <p:txBody>
          <a:bodyPr wrap="square" rtlCol="0">
            <a:spAutoFit/>
          </a:bodyPr>
          <a:lstStyle/>
          <a:p>
            <a:r>
              <a:rPr kumimoji="1" lang="ja-JP" altLang="en-US" dirty="0" smtClean="0"/>
              <a:t>■グローバル法</a:t>
            </a:r>
            <a:endParaRPr kumimoji="1" lang="ja-JP" altLang="en-US" dirty="0"/>
          </a:p>
        </p:txBody>
      </p:sp>
      <p:sp>
        <p:nvSpPr>
          <p:cNvPr id="9" name="テキスト ボックス 8"/>
          <p:cNvSpPr txBox="1"/>
          <p:nvPr/>
        </p:nvSpPr>
        <p:spPr>
          <a:xfrm>
            <a:off x="2187388" y="3300354"/>
            <a:ext cx="6777317" cy="276999"/>
          </a:xfrm>
          <a:prstGeom prst="rect">
            <a:avLst/>
          </a:prstGeom>
          <a:noFill/>
        </p:spPr>
        <p:txBody>
          <a:bodyPr wrap="square" rtlCol="0">
            <a:spAutoFit/>
          </a:bodyPr>
          <a:lstStyle/>
          <a:p>
            <a:r>
              <a:rPr kumimoji="1" lang="en-US" altLang="ja-JP" sz="1200" dirty="0" smtClean="0"/>
              <a:t>S&amp;P500</a:t>
            </a:r>
            <a:r>
              <a:rPr kumimoji="1" lang="ja-JP" altLang="en-US" sz="1200" dirty="0" smtClean="0"/>
              <a:t>のヒストリカルリスクプレミアムをベースに、各国市場と米国市場間のリスク差を調整。</a:t>
            </a:r>
            <a:endParaRPr kumimoji="1" lang="ja-JP" altLang="en-US" sz="1200" dirty="0"/>
          </a:p>
        </p:txBody>
      </p:sp>
    </p:spTree>
    <p:extLst>
      <p:ext uri="{BB962C8B-B14F-4D97-AF65-F5344CB8AC3E}">
        <p14:creationId xmlns:p14="http://schemas.microsoft.com/office/powerpoint/2010/main" val="35375375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Implied Cost of Capital</a:t>
            </a:r>
            <a:r>
              <a:rPr kumimoji="1" lang="ja-JP" altLang="en-US" dirty="0" smtClean="0"/>
              <a:t>の推定</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75</a:t>
            </a:fld>
            <a:endParaRPr lang="en-US" altLang="ja-JP">
              <a:solidFill>
                <a:srgbClr val="000000"/>
              </a:solidFill>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045987112"/>
              </p:ext>
            </p:extLst>
          </p:nvPr>
        </p:nvGraphicFramePr>
        <p:xfrm>
          <a:off x="59269" y="2002211"/>
          <a:ext cx="9024844" cy="1767112"/>
        </p:xfrm>
        <a:graphic>
          <a:graphicData uri="http://schemas.openxmlformats.org/presentationml/2006/ole">
            <mc:AlternateContent xmlns:mc="http://schemas.openxmlformats.org/markup-compatibility/2006">
              <mc:Choice xmlns:v="urn:schemas-microsoft-com:vml" Requires="v">
                <p:oleObj spid="_x0000_s42036" name="数式" r:id="rId3" imgW="6870600" imgH="1346040" progId="Equation.3">
                  <p:embed/>
                </p:oleObj>
              </mc:Choice>
              <mc:Fallback>
                <p:oleObj name="数式" r:id="rId3" imgW="6870600" imgH="1346040" progId="Equation.3">
                  <p:embed/>
                  <p:pic>
                    <p:nvPicPr>
                      <p:cNvPr id="0" name="Object 70"/>
                      <p:cNvPicPr>
                        <a:picLocks noChangeAspect="1" noChangeArrowheads="1"/>
                      </p:cNvPicPr>
                      <p:nvPr/>
                    </p:nvPicPr>
                    <p:blipFill>
                      <a:blip r:embed="rId4"/>
                      <a:srcRect/>
                      <a:stretch>
                        <a:fillRect/>
                      </a:stretch>
                    </p:blipFill>
                    <p:spPr bwMode="auto">
                      <a:xfrm>
                        <a:off x="59269" y="2002211"/>
                        <a:ext cx="9024844" cy="1767112"/>
                      </a:xfrm>
                      <a:prstGeom prst="rect">
                        <a:avLst/>
                      </a:prstGeom>
                      <a:noFill/>
                      <a:ln>
                        <a:noFill/>
                      </a:ln>
                    </p:spPr>
                  </p:pic>
                </p:oleObj>
              </mc:Fallback>
            </mc:AlternateContent>
          </a:graphicData>
        </a:graphic>
      </p:graphicFrame>
      <p:sp>
        <p:nvSpPr>
          <p:cNvPr id="10" name="正方形/長方形 9"/>
          <p:cNvSpPr/>
          <p:nvPr/>
        </p:nvSpPr>
        <p:spPr>
          <a:xfrm>
            <a:off x="322729" y="1076088"/>
            <a:ext cx="8214368" cy="646331"/>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a:solidFill>
              <a:srgbClr val="FF6600"/>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超過利益モデルを前提とした場合、将来</a:t>
            </a:r>
            <a:r>
              <a:rPr lang="en-US" altLang="ja-JP" dirty="0" smtClean="0">
                <a:solidFill>
                  <a:srgbClr val="000000"/>
                </a:solidFill>
                <a:latin typeface="Times New Roman" panose="02020603050405020304" pitchFamily="18" charset="0"/>
                <a:cs typeface="Times New Roman" panose="02020603050405020304" pitchFamily="18" charset="0"/>
              </a:rPr>
              <a:t>ROE</a:t>
            </a:r>
            <a:r>
              <a:rPr lang="ja-JP" altLang="en-US" dirty="0" smtClean="0">
                <a:solidFill>
                  <a:srgbClr val="000000"/>
                </a:solidFill>
                <a:latin typeface="Times New Roman" panose="02020603050405020304" pitchFamily="18" charset="0"/>
                <a:cs typeface="Times New Roman" panose="02020603050405020304" pitchFamily="18" charset="0"/>
              </a:rPr>
              <a:t>や純資産についての予測情報が入手できるようであれば、それを基礎に株主資本コストを予測することが可能である。</a:t>
            </a:r>
            <a:endParaRPr lang="ja-JP" altLang="en-US" dirty="0">
              <a:solidFill>
                <a:srgbClr val="000000"/>
              </a:solidFill>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645459" y="4159624"/>
            <a:ext cx="7333129" cy="1477328"/>
          </a:xfrm>
          <a:prstGeom prst="rect">
            <a:avLst/>
          </a:prstGeom>
          <a:noFill/>
        </p:spPr>
        <p:txBody>
          <a:bodyPr wrap="square" rtlCol="0">
            <a:spAutoFit/>
          </a:bodyPr>
          <a:lstStyle/>
          <a:p>
            <a:r>
              <a:rPr kumimoji="1" lang="ja-JP" altLang="en-US" dirty="0" smtClean="0"/>
              <a:t>前提：</a:t>
            </a:r>
            <a:endParaRPr kumimoji="1" lang="en-US" altLang="ja-JP" dirty="0" smtClean="0"/>
          </a:p>
          <a:p>
            <a:r>
              <a:rPr lang="ja-JP" altLang="en-US" dirty="0"/>
              <a:t>　</a:t>
            </a:r>
            <a:r>
              <a:rPr lang="ja-JP" altLang="en-US" dirty="0" smtClean="0"/>
              <a:t>➀ＲＯＥ</a:t>
            </a:r>
            <a:r>
              <a:rPr lang="ja-JP" altLang="en-US" dirty="0"/>
              <a:t>について</a:t>
            </a:r>
            <a:r>
              <a:rPr lang="ja-JP" altLang="en-US" dirty="0" smtClean="0"/>
              <a:t>は次期以降３期分の予測データを活用。</a:t>
            </a:r>
            <a:endParaRPr lang="en-US" altLang="ja-JP" dirty="0" smtClean="0"/>
          </a:p>
          <a:p>
            <a:r>
              <a:rPr lang="ja-JP" altLang="en-US" dirty="0"/>
              <a:t>　</a:t>
            </a:r>
            <a:r>
              <a:rPr lang="ja-JP" altLang="en-US" dirty="0" smtClean="0"/>
              <a:t>②３期目～</a:t>
            </a:r>
            <a:r>
              <a:rPr lang="en-US" altLang="ja-JP" dirty="0" smtClean="0"/>
              <a:t>12</a:t>
            </a:r>
            <a:r>
              <a:rPr lang="ja-JP" altLang="en-US" dirty="0" smtClean="0"/>
              <a:t>期目までは</a:t>
            </a:r>
            <a:r>
              <a:rPr lang="en-US" altLang="ja-JP" dirty="0" smtClean="0"/>
              <a:t>ROE</a:t>
            </a:r>
            <a:r>
              <a:rPr lang="ja-JP" altLang="en-US" dirty="0" smtClean="0"/>
              <a:t>が業界平均に収束することを想定。</a:t>
            </a:r>
            <a:endParaRPr lang="en-US" altLang="ja-JP" dirty="0" smtClean="0"/>
          </a:p>
          <a:p>
            <a:r>
              <a:rPr lang="ja-JP" altLang="en-US" dirty="0"/>
              <a:t>　</a:t>
            </a:r>
            <a:r>
              <a:rPr lang="ja-JP" altLang="en-US" dirty="0" smtClean="0"/>
              <a:t>③クリーンサープラス条件</a:t>
            </a:r>
            <a:endParaRPr lang="en-US" altLang="ja-JP" dirty="0" smtClean="0"/>
          </a:p>
          <a:p>
            <a:r>
              <a:rPr lang="ja-JP" altLang="en-US" dirty="0"/>
              <a:t>　</a:t>
            </a:r>
            <a:r>
              <a:rPr lang="ja-JP" altLang="en-US" dirty="0" smtClean="0"/>
              <a:t>④配当性向は一定→自己資本の増分は内部留保のみ。</a:t>
            </a:r>
            <a:endParaRPr lang="en-US" altLang="ja-JP" dirty="0" smtClean="0"/>
          </a:p>
        </p:txBody>
      </p:sp>
    </p:spTree>
    <p:extLst>
      <p:ext uri="{BB962C8B-B14F-4D97-AF65-F5344CB8AC3E}">
        <p14:creationId xmlns:p14="http://schemas.microsoft.com/office/powerpoint/2010/main" val="324298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latin typeface="Times New Roman" panose="02020603050405020304" pitchFamily="18" charset="0"/>
                <a:cs typeface="Times New Roman" panose="02020603050405020304" pitchFamily="18" charset="0"/>
              </a:rPr>
              <a:t>Step4</a:t>
            </a:r>
            <a:r>
              <a:rPr kumimoji="1" lang="ja-JP" altLang="en-US" sz="2400" dirty="0" smtClean="0">
                <a:latin typeface="Times New Roman" panose="02020603050405020304" pitchFamily="18" charset="0"/>
                <a:cs typeface="Times New Roman" panose="02020603050405020304" pitchFamily="18" charset="0"/>
              </a:rPr>
              <a:t>　企業価値を評価する</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76</a:t>
            </a:fld>
            <a:endParaRPr lang="en-US" altLang="ja-JP" dirty="0">
              <a:solidFill>
                <a:srgbClr val="000000"/>
              </a:solidFill>
            </a:endParaRPr>
          </a:p>
        </p:txBody>
      </p:sp>
      <p:sp>
        <p:nvSpPr>
          <p:cNvPr id="11" name="Line 4"/>
          <p:cNvSpPr>
            <a:spLocks noChangeShapeType="1"/>
          </p:cNvSpPr>
          <p:nvPr/>
        </p:nvSpPr>
        <p:spPr bwMode="auto">
          <a:xfrm>
            <a:off x="1019384" y="2380415"/>
            <a:ext cx="4868804" cy="0"/>
          </a:xfrm>
          <a:prstGeom prst="line">
            <a:avLst/>
          </a:prstGeom>
          <a:noFill/>
          <a:ln w="28575">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12" name="Text Box 6"/>
          <p:cNvSpPr txBox="1">
            <a:spLocks noChangeArrowheads="1"/>
          </p:cNvSpPr>
          <p:nvPr/>
        </p:nvSpPr>
        <p:spPr bwMode="auto">
          <a:xfrm>
            <a:off x="1363574" y="2380415"/>
            <a:ext cx="777276" cy="1323439"/>
          </a:xfrm>
          <a:prstGeom prst="rect">
            <a:avLst/>
          </a:prstGeom>
          <a:solidFill>
            <a:srgbClr val="FFC000"/>
          </a:solidFill>
          <a:ln w="28575">
            <a:solidFill>
              <a:schemeClr val="tx1"/>
            </a:solidFill>
            <a:miter lim="800000"/>
            <a:headEnd type="none" w="sm" len="sm"/>
            <a:tailEnd type="none" w="sm" len="sm"/>
          </a:ln>
          <a:effectLst/>
        </p:spPr>
        <p:txBody>
          <a:bodyPr>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lgn="ctr">
              <a:spcBef>
                <a:spcPct val="0"/>
              </a:spcBef>
              <a:buSzTx/>
              <a:buFontTx/>
              <a:buNone/>
            </a:pPr>
            <a:r>
              <a:rPr lang="ja-JP" altLang="en-US" sz="800">
                <a:solidFill>
                  <a:srgbClr val="000000"/>
                </a:solidFill>
                <a:latin typeface="Times New Roman" pitchFamily="18" charset="0"/>
                <a:ea typeface="ＭＳ Ｐ明朝" pitchFamily="18" charset="-128"/>
              </a:rPr>
              <a:t>現在</a:t>
            </a:r>
          </a:p>
          <a:p>
            <a:pPr algn="ctr">
              <a:spcBef>
                <a:spcPct val="0"/>
              </a:spcBef>
              <a:buSzTx/>
              <a:buFontTx/>
              <a:buNone/>
            </a:pPr>
            <a:endParaRPr lang="ja-JP" altLang="en-US" sz="800">
              <a:solidFill>
                <a:srgbClr val="000000"/>
              </a:solidFill>
              <a:latin typeface="Times New Roman" pitchFamily="18" charset="0"/>
              <a:ea typeface="ＭＳ Ｐ明朝" pitchFamily="18" charset="-128"/>
            </a:endParaRPr>
          </a:p>
          <a:p>
            <a:pPr>
              <a:spcBef>
                <a:spcPct val="0"/>
              </a:spcBef>
              <a:buSzTx/>
              <a:buFontTx/>
              <a:buNone/>
            </a:pPr>
            <a:r>
              <a:rPr lang="ja-JP" altLang="en-US" sz="800">
                <a:solidFill>
                  <a:srgbClr val="000000"/>
                </a:solidFill>
                <a:latin typeface="ＭＳ Ｐゴシック" pitchFamily="50" charset="-128"/>
              </a:rPr>
              <a:t>将来のフリーキャッシュフローの現在価値</a:t>
            </a:r>
          </a:p>
          <a:p>
            <a:pPr>
              <a:spcBef>
                <a:spcPct val="0"/>
              </a:spcBef>
              <a:buSzTx/>
              <a:buFontTx/>
              <a:buNone/>
            </a:pPr>
            <a:endParaRPr lang="ja-JP" altLang="en-US" sz="800">
              <a:solidFill>
                <a:srgbClr val="000000"/>
              </a:solidFill>
              <a:latin typeface="ＭＳ Ｐゴシック" pitchFamily="50" charset="-128"/>
            </a:endParaRPr>
          </a:p>
          <a:p>
            <a:pPr>
              <a:spcBef>
                <a:spcPct val="0"/>
              </a:spcBef>
              <a:buSzTx/>
              <a:buFontTx/>
              <a:buNone/>
            </a:pPr>
            <a:r>
              <a:rPr lang="ja-JP" altLang="en-US" sz="800">
                <a:solidFill>
                  <a:srgbClr val="000000"/>
                </a:solidFill>
                <a:latin typeface="ＭＳ Ｐゴシック" pitchFamily="50" charset="-128"/>
              </a:rPr>
              <a:t> ＝企業価値</a:t>
            </a:r>
          </a:p>
          <a:p>
            <a:pPr>
              <a:spcBef>
                <a:spcPct val="0"/>
              </a:spcBef>
              <a:buSzTx/>
              <a:buFontTx/>
              <a:buNone/>
            </a:pPr>
            <a:endParaRPr lang="ja-JP" altLang="en-US" sz="800">
              <a:solidFill>
                <a:srgbClr val="000000"/>
              </a:solidFill>
              <a:latin typeface="ＭＳ Ｐゴシック" pitchFamily="50" charset="-128"/>
            </a:endParaRPr>
          </a:p>
          <a:p>
            <a:pPr>
              <a:spcBef>
                <a:spcPct val="0"/>
              </a:spcBef>
              <a:buSzTx/>
              <a:buFontTx/>
              <a:buNone/>
            </a:pPr>
            <a:endParaRPr lang="en-US" altLang="ja-JP" sz="800">
              <a:solidFill>
                <a:srgbClr val="000000"/>
              </a:solidFill>
              <a:latin typeface="Times New Roman" pitchFamily="18" charset="0"/>
              <a:ea typeface="ＭＳ Ｐ明朝" pitchFamily="18" charset="-128"/>
            </a:endParaRPr>
          </a:p>
        </p:txBody>
      </p:sp>
      <p:sp>
        <p:nvSpPr>
          <p:cNvPr id="13" name="Text Box 7"/>
          <p:cNvSpPr txBox="1">
            <a:spLocks noChangeArrowheads="1"/>
          </p:cNvSpPr>
          <p:nvPr/>
        </p:nvSpPr>
        <p:spPr bwMode="auto">
          <a:xfrm>
            <a:off x="2332320" y="2380415"/>
            <a:ext cx="46679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a:solidFill>
                  <a:srgbClr val="000000"/>
                </a:solidFill>
                <a:latin typeface="Times New Roman" pitchFamily="18" charset="0"/>
                <a:ea typeface="ＭＳ Ｐ明朝" pitchFamily="18" charset="-128"/>
              </a:rPr>
              <a:t> </a:t>
            </a: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1</a:t>
            </a:r>
            <a:r>
              <a:rPr lang="ja-JP" altLang="en-US" sz="800">
                <a:solidFill>
                  <a:srgbClr val="000000"/>
                </a:solidFill>
                <a:latin typeface="Times New Roman" pitchFamily="18" charset="0"/>
                <a:ea typeface="ＭＳ Ｐ明朝" pitchFamily="18" charset="-128"/>
              </a:rPr>
              <a:t>期</a:t>
            </a:r>
          </a:p>
        </p:txBody>
      </p:sp>
      <p:sp>
        <p:nvSpPr>
          <p:cNvPr id="14" name="Text Box 8"/>
          <p:cNvSpPr txBox="1">
            <a:spLocks noChangeArrowheads="1"/>
          </p:cNvSpPr>
          <p:nvPr/>
        </p:nvSpPr>
        <p:spPr bwMode="auto">
          <a:xfrm>
            <a:off x="4356430" y="2380415"/>
            <a:ext cx="4411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5</a:t>
            </a:r>
            <a:r>
              <a:rPr lang="ja-JP" altLang="en-US" sz="800">
                <a:solidFill>
                  <a:srgbClr val="000000"/>
                </a:solidFill>
                <a:latin typeface="Times New Roman" pitchFamily="18" charset="0"/>
                <a:ea typeface="ＭＳ Ｐ明朝" pitchFamily="18" charset="-128"/>
              </a:rPr>
              <a:t>期</a:t>
            </a:r>
          </a:p>
        </p:txBody>
      </p:sp>
      <p:sp>
        <p:nvSpPr>
          <p:cNvPr id="15" name="Text Box 9"/>
          <p:cNvSpPr txBox="1">
            <a:spLocks noChangeArrowheads="1"/>
          </p:cNvSpPr>
          <p:nvPr/>
        </p:nvSpPr>
        <p:spPr bwMode="auto">
          <a:xfrm>
            <a:off x="3840145" y="2373076"/>
            <a:ext cx="4411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4</a:t>
            </a:r>
            <a:r>
              <a:rPr lang="ja-JP" altLang="en-US" sz="800">
                <a:solidFill>
                  <a:srgbClr val="000000"/>
                </a:solidFill>
                <a:latin typeface="Times New Roman" pitchFamily="18" charset="0"/>
                <a:ea typeface="ＭＳ Ｐ明朝" pitchFamily="18" charset="-128"/>
              </a:rPr>
              <a:t>期</a:t>
            </a:r>
          </a:p>
        </p:txBody>
      </p:sp>
      <p:sp>
        <p:nvSpPr>
          <p:cNvPr id="16" name="Text Box 10"/>
          <p:cNvSpPr txBox="1">
            <a:spLocks noChangeArrowheads="1"/>
          </p:cNvSpPr>
          <p:nvPr/>
        </p:nvSpPr>
        <p:spPr bwMode="auto">
          <a:xfrm>
            <a:off x="3328419" y="2373076"/>
            <a:ext cx="4411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3</a:t>
            </a:r>
            <a:r>
              <a:rPr lang="ja-JP" altLang="en-US" sz="800">
                <a:solidFill>
                  <a:srgbClr val="000000"/>
                </a:solidFill>
                <a:latin typeface="Times New Roman" pitchFamily="18" charset="0"/>
                <a:ea typeface="ＭＳ Ｐ明朝" pitchFamily="18" charset="-128"/>
              </a:rPr>
              <a:t>期</a:t>
            </a:r>
          </a:p>
        </p:txBody>
      </p:sp>
      <p:sp>
        <p:nvSpPr>
          <p:cNvPr id="17" name="Text Box 11"/>
          <p:cNvSpPr txBox="1">
            <a:spLocks noChangeArrowheads="1"/>
          </p:cNvSpPr>
          <p:nvPr/>
        </p:nvSpPr>
        <p:spPr bwMode="auto">
          <a:xfrm>
            <a:off x="2848604" y="2377969"/>
            <a:ext cx="4411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2</a:t>
            </a:r>
            <a:r>
              <a:rPr lang="ja-JP" altLang="en-US" sz="800">
                <a:solidFill>
                  <a:srgbClr val="000000"/>
                </a:solidFill>
                <a:latin typeface="Times New Roman" pitchFamily="18" charset="0"/>
                <a:ea typeface="ＭＳ Ｐ明朝" pitchFamily="18" charset="-128"/>
              </a:rPr>
              <a:t>期</a:t>
            </a:r>
          </a:p>
        </p:txBody>
      </p:sp>
      <p:sp>
        <p:nvSpPr>
          <p:cNvPr id="18" name="Text Box 12"/>
          <p:cNvSpPr txBox="1">
            <a:spLocks noChangeArrowheads="1"/>
          </p:cNvSpPr>
          <p:nvPr/>
        </p:nvSpPr>
        <p:spPr bwMode="auto">
          <a:xfrm>
            <a:off x="4818634" y="2380415"/>
            <a:ext cx="7441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lgn="ctr">
              <a:spcBef>
                <a:spcPct val="0"/>
              </a:spcBef>
              <a:buSzTx/>
              <a:buFontTx/>
              <a:buNone/>
            </a:pP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5</a:t>
            </a:r>
            <a:r>
              <a:rPr lang="ja-JP" altLang="en-US" sz="800">
                <a:solidFill>
                  <a:srgbClr val="000000"/>
                </a:solidFill>
                <a:latin typeface="Times New Roman" pitchFamily="18" charset="0"/>
                <a:ea typeface="ＭＳ Ｐ明朝" pitchFamily="18" charset="-128"/>
              </a:rPr>
              <a:t>期時点の</a:t>
            </a:r>
          </a:p>
          <a:p>
            <a:pPr algn="ctr">
              <a:spcBef>
                <a:spcPct val="0"/>
              </a:spcBef>
              <a:buSzTx/>
              <a:buFontTx/>
              <a:buNone/>
            </a:pPr>
            <a:r>
              <a:rPr lang="ja-JP" altLang="en-US" sz="800">
                <a:solidFill>
                  <a:srgbClr val="000000"/>
                </a:solidFill>
                <a:latin typeface="Times New Roman" pitchFamily="18" charset="0"/>
                <a:ea typeface="ＭＳ Ｐ明朝" pitchFamily="18" charset="-128"/>
              </a:rPr>
              <a:t>残存価値</a:t>
            </a:r>
          </a:p>
        </p:txBody>
      </p:sp>
      <p:sp>
        <p:nvSpPr>
          <p:cNvPr id="19" name="Freeform 13"/>
          <p:cNvSpPr>
            <a:spLocks/>
          </p:cNvSpPr>
          <p:nvPr/>
        </p:nvSpPr>
        <p:spPr bwMode="auto">
          <a:xfrm>
            <a:off x="2219489" y="2529630"/>
            <a:ext cx="273528" cy="70123"/>
          </a:xfrm>
          <a:custGeom>
            <a:avLst/>
            <a:gdLst>
              <a:gd name="T0" fmla="*/ 2147483647 w 240"/>
              <a:gd name="T1" fmla="*/ 0 h 96"/>
              <a:gd name="T2" fmla="*/ 2147483647 w 240"/>
              <a:gd name="T3" fmla="*/ 2147483647 h 96"/>
              <a:gd name="T4" fmla="*/ 0 w 240"/>
              <a:gd name="T5" fmla="*/ 2147483647 h 96"/>
              <a:gd name="T6" fmla="*/ 0 60000 65536"/>
              <a:gd name="T7" fmla="*/ 0 60000 65536"/>
              <a:gd name="T8" fmla="*/ 0 60000 65536"/>
            </a:gdLst>
            <a:ahLst/>
            <a:cxnLst>
              <a:cxn ang="T6">
                <a:pos x="T0" y="T1"/>
              </a:cxn>
              <a:cxn ang="T7">
                <a:pos x="T2" y="T3"/>
              </a:cxn>
              <a:cxn ang="T8">
                <a:pos x="T4" y="T5"/>
              </a:cxn>
            </a:cxnLst>
            <a:rect l="0" t="0" r="r" b="b"/>
            <a:pathLst>
              <a:path w="240" h="96">
                <a:moveTo>
                  <a:pt x="240" y="0"/>
                </a:moveTo>
                <a:lnTo>
                  <a:pt x="240" y="96"/>
                </a:lnTo>
                <a:lnTo>
                  <a:pt x="0" y="96"/>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20" name="Freeform 14"/>
          <p:cNvSpPr>
            <a:spLocks/>
          </p:cNvSpPr>
          <p:nvPr/>
        </p:nvSpPr>
        <p:spPr bwMode="auto">
          <a:xfrm>
            <a:off x="2219489" y="2529630"/>
            <a:ext cx="820585" cy="141061"/>
          </a:xfrm>
          <a:custGeom>
            <a:avLst/>
            <a:gdLst>
              <a:gd name="T0" fmla="*/ 2147483647 w 720"/>
              <a:gd name="T1" fmla="*/ 0 h 144"/>
              <a:gd name="T2" fmla="*/ 2147483647 w 720"/>
              <a:gd name="T3" fmla="*/ 2147483647 h 144"/>
              <a:gd name="T4" fmla="*/ 0 w 720"/>
              <a:gd name="T5" fmla="*/ 2147483647 h 144"/>
              <a:gd name="T6" fmla="*/ 0 60000 65536"/>
              <a:gd name="T7" fmla="*/ 0 60000 65536"/>
              <a:gd name="T8" fmla="*/ 0 60000 65536"/>
            </a:gdLst>
            <a:ahLst/>
            <a:cxnLst>
              <a:cxn ang="T6">
                <a:pos x="T0" y="T1"/>
              </a:cxn>
              <a:cxn ang="T7">
                <a:pos x="T2" y="T3"/>
              </a:cxn>
              <a:cxn ang="T8">
                <a:pos x="T4" y="T5"/>
              </a:cxn>
            </a:cxnLst>
            <a:rect l="0" t="0" r="r" b="b"/>
            <a:pathLst>
              <a:path w="720" h="144">
                <a:moveTo>
                  <a:pt x="720" y="0"/>
                </a:moveTo>
                <a:lnTo>
                  <a:pt x="720" y="144"/>
                </a:lnTo>
                <a:lnTo>
                  <a:pt x="0" y="144"/>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21" name="Freeform 15"/>
          <p:cNvSpPr>
            <a:spLocks/>
          </p:cNvSpPr>
          <p:nvPr/>
        </p:nvSpPr>
        <p:spPr bwMode="auto">
          <a:xfrm>
            <a:off x="2219489" y="2529630"/>
            <a:ext cx="1312936" cy="211184"/>
          </a:xfrm>
          <a:custGeom>
            <a:avLst/>
            <a:gdLst>
              <a:gd name="T0" fmla="*/ 2147483647 w 1152"/>
              <a:gd name="T1" fmla="*/ 0 h 192"/>
              <a:gd name="T2" fmla="*/ 2147483647 w 1152"/>
              <a:gd name="T3" fmla="*/ 2147483647 h 192"/>
              <a:gd name="T4" fmla="*/ 0 w 1152"/>
              <a:gd name="T5" fmla="*/ 2147483647 h 192"/>
              <a:gd name="T6" fmla="*/ 0 60000 65536"/>
              <a:gd name="T7" fmla="*/ 0 60000 65536"/>
              <a:gd name="T8" fmla="*/ 0 60000 65536"/>
            </a:gdLst>
            <a:ahLst/>
            <a:cxnLst>
              <a:cxn ang="T6">
                <a:pos x="T0" y="T1"/>
              </a:cxn>
              <a:cxn ang="T7">
                <a:pos x="T2" y="T3"/>
              </a:cxn>
              <a:cxn ang="T8">
                <a:pos x="T4" y="T5"/>
              </a:cxn>
            </a:cxnLst>
            <a:rect l="0" t="0" r="r" b="b"/>
            <a:pathLst>
              <a:path w="1152" h="192">
                <a:moveTo>
                  <a:pt x="1152" y="0"/>
                </a:moveTo>
                <a:lnTo>
                  <a:pt x="1152" y="192"/>
                </a:lnTo>
                <a:lnTo>
                  <a:pt x="0" y="192"/>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22" name="Freeform 16"/>
          <p:cNvSpPr>
            <a:spLocks/>
          </p:cNvSpPr>
          <p:nvPr/>
        </p:nvSpPr>
        <p:spPr bwMode="auto">
          <a:xfrm>
            <a:off x="2219489" y="2529630"/>
            <a:ext cx="1805287" cy="282123"/>
          </a:xfrm>
          <a:custGeom>
            <a:avLst/>
            <a:gdLst>
              <a:gd name="T0" fmla="*/ 2147483647 w 1584"/>
              <a:gd name="T1" fmla="*/ 0 h 240"/>
              <a:gd name="T2" fmla="*/ 2147483647 w 1584"/>
              <a:gd name="T3" fmla="*/ 2147483647 h 240"/>
              <a:gd name="T4" fmla="*/ 0 w 1584"/>
              <a:gd name="T5" fmla="*/ 2147483647 h 240"/>
              <a:gd name="T6" fmla="*/ 0 60000 65536"/>
              <a:gd name="T7" fmla="*/ 0 60000 65536"/>
              <a:gd name="T8" fmla="*/ 0 60000 65536"/>
            </a:gdLst>
            <a:ahLst/>
            <a:cxnLst>
              <a:cxn ang="T6">
                <a:pos x="T0" y="T1"/>
              </a:cxn>
              <a:cxn ang="T7">
                <a:pos x="T2" y="T3"/>
              </a:cxn>
              <a:cxn ang="T8">
                <a:pos x="T4" y="T5"/>
              </a:cxn>
            </a:cxnLst>
            <a:rect l="0" t="0" r="r" b="b"/>
            <a:pathLst>
              <a:path w="1584" h="240">
                <a:moveTo>
                  <a:pt x="1584" y="0"/>
                </a:moveTo>
                <a:lnTo>
                  <a:pt x="1584" y="240"/>
                </a:lnTo>
                <a:lnTo>
                  <a:pt x="0" y="240"/>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23" name="Freeform 17"/>
          <p:cNvSpPr>
            <a:spLocks/>
          </p:cNvSpPr>
          <p:nvPr/>
        </p:nvSpPr>
        <p:spPr bwMode="auto">
          <a:xfrm>
            <a:off x="2219489" y="2536968"/>
            <a:ext cx="2299917" cy="344907"/>
          </a:xfrm>
          <a:custGeom>
            <a:avLst/>
            <a:gdLst>
              <a:gd name="T0" fmla="*/ 2147483647 w 1968"/>
              <a:gd name="T1" fmla="*/ 0 h 288"/>
              <a:gd name="T2" fmla="*/ 2147483647 w 1968"/>
              <a:gd name="T3" fmla="*/ 2147483647 h 288"/>
              <a:gd name="T4" fmla="*/ 0 w 1968"/>
              <a:gd name="T5" fmla="*/ 2147483647 h 288"/>
              <a:gd name="T6" fmla="*/ 0 60000 65536"/>
              <a:gd name="T7" fmla="*/ 0 60000 65536"/>
              <a:gd name="T8" fmla="*/ 0 60000 65536"/>
            </a:gdLst>
            <a:ahLst/>
            <a:cxnLst>
              <a:cxn ang="T6">
                <a:pos x="T0" y="T1"/>
              </a:cxn>
              <a:cxn ang="T7">
                <a:pos x="T2" y="T3"/>
              </a:cxn>
              <a:cxn ang="T8">
                <a:pos x="T4" y="T5"/>
              </a:cxn>
            </a:cxnLst>
            <a:rect l="0" t="0" r="r" b="b"/>
            <a:pathLst>
              <a:path w="1968" h="288">
                <a:moveTo>
                  <a:pt x="1968" y="0"/>
                </a:moveTo>
                <a:lnTo>
                  <a:pt x="1968" y="288"/>
                </a:lnTo>
                <a:lnTo>
                  <a:pt x="0" y="288"/>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24" name="Freeform 18"/>
          <p:cNvSpPr>
            <a:spLocks/>
          </p:cNvSpPr>
          <p:nvPr/>
        </p:nvSpPr>
        <p:spPr bwMode="auto">
          <a:xfrm>
            <a:off x="2219489" y="2607907"/>
            <a:ext cx="2957525" cy="352246"/>
          </a:xfrm>
          <a:custGeom>
            <a:avLst/>
            <a:gdLst>
              <a:gd name="T0" fmla="*/ 2147483647 w 2400"/>
              <a:gd name="T1" fmla="*/ 0 h 288"/>
              <a:gd name="T2" fmla="*/ 2147483647 w 2400"/>
              <a:gd name="T3" fmla="*/ 2147483647 h 288"/>
              <a:gd name="T4" fmla="*/ 0 w 2400"/>
              <a:gd name="T5" fmla="*/ 2147483647 h 288"/>
              <a:gd name="T6" fmla="*/ 0 60000 65536"/>
              <a:gd name="T7" fmla="*/ 0 60000 65536"/>
              <a:gd name="T8" fmla="*/ 0 60000 65536"/>
            </a:gdLst>
            <a:ahLst/>
            <a:cxnLst>
              <a:cxn ang="T6">
                <a:pos x="T0" y="T1"/>
              </a:cxn>
              <a:cxn ang="T7">
                <a:pos x="T2" y="T3"/>
              </a:cxn>
              <a:cxn ang="T8">
                <a:pos x="T4" y="T5"/>
              </a:cxn>
            </a:cxnLst>
            <a:rect l="0" t="0" r="r" b="b"/>
            <a:pathLst>
              <a:path w="2400" h="288">
                <a:moveTo>
                  <a:pt x="2400" y="0"/>
                </a:moveTo>
                <a:lnTo>
                  <a:pt x="2400" y="288"/>
                </a:lnTo>
                <a:lnTo>
                  <a:pt x="0" y="288"/>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25" name="Text Box 19"/>
          <p:cNvSpPr txBox="1">
            <a:spLocks noChangeArrowheads="1"/>
          </p:cNvSpPr>
          <p:nvPr/>
        </p:nvSpPr>
        <p:spPr bwMode="auto">
          <a:xfrm>
            <a:off x="2589892" y="2984614"/>
            <a:ext cx="205056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dirty="0">
                <a:solidFill>
                  <a:srgbClr val="000000"/>
                </a:solidFill>
                <a:latin typeface="Times New Roman" pitchFamily="18" charset="0"/>
                <a:ea typeface="ＭＳ Ｐ明朝" pitchFamily="18" charset="-128"/>
              </a:rPr>
              <a:t>  </a:t>
            </a:r>
            <a:r>
              <a:rPr lang="ja-JP" altLang="en-US" sz="800" dirty="0">
                <a:solidFill>
                  <a:srgbClr val="000000"/>
                </a:solidFill>
                <a:latin typeface="Times New Roman" pitchFamily="18" charset="0"/>
                <a:ea typeface="ＭＳ Ｐ明朝" pitchFamily="18" charset="-128"/>
              </a:rPr>
              <a:t>一定の割引率 （１＋</a:t>
            </a:r>
            <a:r>
              <a:rPr lang="en-US" altLang="ja-JP" sz="800" dirty="0">
                <a:solidFill>
                  <a:srgbClr val="000000"/>
                </a:solidFill>
                <a:latin typeface="Times New Roman" pitchFamily="18" charset="0"/>
                <a:ea typeface="ＭＳ Ｐ明朝" pitchFamily="18" charset="-128"/>
              </a:rPr>
              <a:t>r</a:t>
            </a:r>
            <a:r>
              <a:rPr lang="ja-JP" altLang="en-US" sz="800" dirty="0">
                <a:solidFill>
                  <a:srgbClr val="000000"/>
                </a:solidFill>
                <a:latin typeface="Times New Roman" pitchFamily="18" charset="0"/>
                <a:ea typeface="ＭＳ Ｐ明朝" pitchFamily="18" charset="-128"/>
              </a:rPr>
              <a:t>）で現在価値に割引く</a:t>
            </a:r>
          </a:p>
        </p:txBody>
      </p:sp>
      <p:sp>
        <p:nvSpPr>
          <p:cNvPr id="26" name="Text Box 20"/>
          <p:cNvSpPr txBox="1">
            <a:spLocks noChangeArrowheads="1"/>
          </p:cNvSpPr>
          <p:nvPr/>
        </p:nvSpPr>
        <p:spPr bwMode="auto">
          <a:xfrm>
            <a:off x="2456547" y="2503538"/>
            <a:ext cx="6543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dirty="0">
                <a:solidFill>
                  <a:srgbClr val="000000"/>
                </a:solidFill>
                <a:latin typeface="Times New Roman" pitchFamily="18" charset="0"/>
                <a:ea typeface="ＭＳ Ｐ明朝" pitchFamily="18" charset="-128"/>
              </a:rPr>
              <a:t>×1 / (1+ r)</a:t>
            </a:r>
          </a:p>
        </p:txBody>
      </p:sp>
      <p:sp>
        <p:nvSpPr>
          <p:cNvPr id="27" name="Text Box 21"/>
          <p:cNvSpPr txBox="1">
            <a:spLocks noChangeArrowheads="1"/>
          </p:cNvSpPr>
          <p:nvPr/>
        </p:nvSpPr>
        <p:spPr bwMode="auto">
          <a:xfrm>
            <a:off x="2980810" y="2563060"/>
            <a:ext cx="68800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a:solidFill>
                  <a:srgbClr val="000000"/>
                </a:solidFill>
                <a:latin typeface="Times New Roman" pitchFamily="18" charset="0"/>
                <a:ea typeface="ＭＳ Ｐ明朝" pitchFamily="18" charset="-128"/>
              </a:rPr>
              <a:t>×1 / (1+ r)</a:t>
            </a:r>
            <a:r>
              <a:rPr lang="en-US" altLang="ja-JP" sz="800" baseline="34000">
                <a:solidFill>
                  <a:srgbClr val="000000"/>
                </a:solidFill>
                <a:latin typeface="Times New Roman" pitchFamily="18" charset="0"/>
                <a:ea typeface="ＭＳ Ｐ明朝" pitchFamily="18" charset="-128"/>
              </a:rPr>
              <a:t>2</a:t>
            </a:r>
            <a:endParaRPr lang="en-US" altLang="ja-JP" sz="800">
              <a:solidFill>
                <a:srgbClr val="000000"/>
              </a:solidFill>
              <a:latin typeface="Times New Roman" pitchFamily="18" charset="0"/>
              <a:ea typeface="ＭＳ Ｐ明朝" pitchFamily="18" charset="-128"/>
            </a:endParaRPr>
          </a:p>
        </p:txBody>
      </p:sp>
      <p:sp>
        <p:nvSpPr>
          <p:cNvPr id="28" name="Text Box 22"/>
          <p:cNvSpPr txBox="1">
            <a:spLocks noChangeArrowheads="1"/>
          </p:cNvSpPr>
          <p:nvPr/>
        </p:nvSpPr>
        <p:spPr bwMode="auto">
          <a:xfrm>
            <a:off x="3477719" y="2609537"/>
            <a:ext cx="68800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a:solidFill>
                  <a:srgbClr val="000000"/>
                </a:solidFill>
                <a:latin typeface="Times New Roman" pitchFamily="18" charset="0"/>
                <a:ea typeface="ＭＳ Ｐ明朝" pitchFamily="18" charset="-128"/>
              </a:rPr>
              <a:t>×1 / (1+ r)</a:t>
            </a:r>
            <a:r>
              <a:rPr lang="en-US" altLang="ja-JP" sz="800" baseline="34000">
                <a:solidFill>
                  <a:srgbClr val="000000"/>
                </a:solidFill>
                <a:latin typeface="Times New Roman" pitchFamily="18" charset="0"/>
                <a:ea typeface="ＭＳ Ｐ明朝" pitchFamily="18" charset="-128"/>
              </a:rPr>
              <a:t>3</a:t>
            </a:r>
            <a:endParaRPr lang="en-US" altLang="ja-JP" sz="800">
              <a:solidFill>
                <a:srgbClr val="000000"/>
              </a:solidFill>
              <a:latin typeface="Times New Roman" pitchFamily="18" charset="0"/>
              <a:ea typeface="ＭＳ Ｐ明朝" pitchFamily="18" charset="-128"/>
            </a:endParaRPr>
          </a:p>
        </p:txBody>
      </p:sp>
      <p:sp>
        <p:nvSpPr>
          <p:cNvPr id="29" name="Text Box 23"/>
          <p:cNvSpPr txBox="1">
            <a:spLocks noChangeArrowheads="1"/>
          </p:cNvSpPr>
          <p:nvPr/>
        </p:nvSpPr>
        <p:spPr bwMode="auto">
          <a:xfrm>
            <a:off x="3973490" y="2687814"/>
            <a:ext cx="68800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a:solidFill>
                  <a:srgbClr val="000000"/>
                </a:solidFill>
                <a:latin typeface="Times New Roman" pitchFamily="18" charset="0"/>
                <a:ea typeface="ＭＳ Ｐ明朝" pitchFamily="18" charset="-128"/>
              </a:rPr>
              <a:t>×1 / (1+ r)</a:t>
            </a:r>
            <a:r>
              <a:rPr lang="en-US" altLang="ja-JP" sz="800" baseline="34000">
                <a:solidFill>
                  <a:srgbClr val="000000"/>
                </a:solidFill>
                <a:latin typeface="Times New Roman" pitchFamily="18" charset="0"/>
                <a:ea typeface="ＭＳ Ｐ明朝" pitchFamily="18" charset="-128"/>
              </a:rPr>
              <a:t>4</a:t>
            </a:r>
            <a:endParaRPr lang="en-US" altLang="ja-JP" sz="800">
              <a:solidFill>
                <a:srgbClr val="000000"/>
              </a:solidFill>
              <a:latin typeface="Times New Roman" pitchFamily="18" charset="0"/>
              <a:ea typeface="ＭＳ Ｐ明朝" pitchFamily="18" charset="-128"/>
            </a:endParaRPr>
          </a:p>
        </p:txBody>
      </p:sp>
      <p:sp>
        <p:nvSpPr>
          <p:cNvPr id="30" name="Text Box 24"/>
          <p:cNvSpPr txBox="1">
            <a:spLocks noChangeArrowheads="1"/>
          </p:cNvSpPr>
          <p:nvPr/>
        </p:nvSpPr>
        <p:spPr bwMode="auto">
          <a:xfrm>
            <a:off x="4465841" y="2766091"/>
            <a:ext cx="68800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a:solidFill>
                  <a:srgbClr val="000000"/>
                </a:solidFill>
                <a:latin typeface="Times New Roman" pitchFamily="18" charset="0"/>
                <a:ea typeface="ＭＳ Ｐ明朝" pitchFamily="18" charset="-128"/>
              </a:rPr>
              <a:t>×1 / (1+ r)</a:t>
            </a:r>
            <a:r>
              <a:rPr lang="en-US" altLang="ja-JP" sz="800" baseline="34000">
                <a:solidFill>
                  <a:srgbClr val="000000"/>
                </a:solidFill>
                <a:latin typeface="Times New Roman" pitchFamily="18" charset="0"/>
                <a:ea typeface="ＭＳ Ｐ明朝" pitchFamily="18" charset="-128"/>
              </a:rPr>
              <a:t>5</a:t>
            </a:r>
            <a:endParaRPr lang="en-US" altLang="ja-JP" sz="800">
              <a:solidFill>
                <a:srgbClr val="000000"/>
              </a:solidFill>
              <a:latin typeface="Times New Roman" pitchFamily="18" charset="0"/>
              <a:ea typeface="ＭＳ Ｐ明朝" pitchFamily="18" charset="-128"/>
            </a:endParaRPr>
          </a:p>
        </p:txBody>
      </p:sp>
      <p:sp>
        <p:nvSpPr>
          <p:cNvPr id="31" name="Text Box 25"/>
          <p:cNvSpPr txBox="1">
            <a:spLocks noChangeArrowheads="1"/>
          </p:cNvSpPr>
          <p:nvPr/>
        </p:nvSpPr>
        <p:spPr bwMode="auto">
          <a:xfrm>
            <a:off x="5122309" y="2844368"/>
            <a:ext cx="68800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a:solidFill>
                  <a:srgbClr val="000000"/>
                </a:solidFill>
                <a:latin typeface="Times New Roman" pitchFamily="18" charset="0"/>
                <a:ea typeface="ＭＳ Ｐ明朝" pitchFamily="18" charset="-128"/>
              </a:rPr>
              <a:t>×1 / (1+ r)</a:t>
            </a:r>
            <a:r>
              <a:rPr lang="en-US" altLang="ja-JP" sz="800" baseline="34000">
                <a:solidFill>
                  <a:srgbClr val="000000"/>
                </a:solidFill>
                <a:latin typeface="Times New Roman" pitchFamily="18" charset="0"/>
                <a:ea typeface="ＭＳ Ｐ明朝" pitchFamily="18" charset="-128"/>
              </a:rPr>
              <a:t>5</a:t>
            </a:r>
            <a:endParaRPr lang="en-US" altLang="ja-JP" sz="800">
              <a:solidFill>
                <a:srgbClr val="000000"/>
              </a:solidFill>
              <a:latin typeface="Times New Roman" pitchFamily="18" charset="0"/>
              <a:ea typeface="ＭＳ Ｐ明朝" pitchFamily="18" charset="-128"/>
            </a:endParaRPr>
          </a:p>
        </p:txBody>
      </p:sp>
      <p:sp>
        <p:nvSpPr>
          <p:cNvPr id="32" name="Rectangle 26"/>
          <p:cNvSpPr>
            <a:spLocks noChangeArrowheads="1"/>
          </p:cNvSpPr>
          <p:nvPr/>
        </p:nvSpPr>
        <p:spPr bwMode="auto">
          <a:xfrm>
            <a:off x="4903486" y="1861016"/>
            <a:ext cx="602902" cy="519399"/>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33" name="Rectangle 27"/>
          <p:cNvSpPr>
            <a:spLocks noChangeArrowheads="1"/>
          </p:cNvSpPr>
          <p:nvPr/>
        </p:nvSpPr>
        <p:spPr bwMode="auto">
          <a:xfrm>
            <a:off x="4411135" y="1934400"/>
            <a:ext cx="218823" cy="446014"/>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34" name="Rectangle 28"/>
          <p:cNvSpPr>
            <a:spLocks noChangeArrowheads="1"/>
          </p:cNvSpPr>
          <p:nvPr/>
        </p:nvSpPr>
        <p:spPr bwMode="auto">
          <a:xfrm>
            <a:off x="3918784" y="2045292"/>
            <a:ext cx="218823" cy="335122"/>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35" name="Rectangle 29"/>
          <p:cNvSpPr>
            <a:spLocks noChangeArrowheads="1"/>
          </p:cNvSpPr>
          <p:nvPr/>
        </p:nvSpPr>
        <p:spPr bwMode="auto">
          <a:xfrm>
            <a:off x="3426433" y="2119492"/>
            <a:ext cx="218823" cy="260923"/>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36" name="Rectangle 30"/>
          <p:cNvSpPr>
            <a:spLocks noChangeArrowheads="1"/>
          </p:cNvSpPr>
          <p:nvPr/>
        </p:nvSpPr>
        <p:spPr bwMode="auto">
          <a:xfrm>
            <a:off x="2934082" y="2184723"/>
            <a:ext cx="218823" cy="195692"/>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37" name="Rectangle 31"/>
          <p:cNvSpPr>
            <a:spLocks noChangeArrowheads="1"/>
          </p:cNvSpPr>
          <p:nvPr/>
        </p:nvSpPr>
        <p:spPr bwMode="auto">
          <a:xfrm>
            <a:off x="2441731" y="2223861"/>
            <a:ext cx="219962" cy="156554"/>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38" name="AutoShape 32"/>
          <p:cNvSpPr>
            <a:spLocks/>
          </p:cNvSpPr>
          <p:nvPr/>
        </p:nvSpPr>
        <p:spPr bwMode="auto">
          <a:xfrm rot="16200000">
            <a:off x="3345113" y="551468"/>
            <a:ext cx="295984" cy="2378557"/>
          </a:xfrm>
          <a:prstGeom prst="rightBrace">
            <a:avLst>
              <a:gd name="adj1" fmla="val 65558"/>
              <a:gd name="adj2" fmla="val 50023"/>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39" name="AutoShape 33"/>
          <p:cNvSpPr>
            <a:spLocks noChangeArrowheads="1"/>
          </p:cNvSpPr>
          <p:nvPr/>
        </p:nvSpPr>
        <p:spPr bwMode="auto">
          <a:xfrm>
            <a:off x="1417139" y="2864752"/>
            <a:ext cx="619998" cy="125569"/>
          </a:xfrm>
          <a:prstGeom prst="bracketPair">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40" name="Text Box 34"/>
          <p:cNvSpPr txBox="1">
            <a:spLocks noChangeArrowheads="1"/>
          </p:cNvSpPr>
          <p:nvPr/>
        </p:nvSpPr>
        <p:spPr bwMode="auto">
          <a:xfrm>
            <a:off x="2691326" y="1418262"/>
            <a:ext cx="1662635" cy="215444"/>
          </a:xfrm>
          <a:prstGeom prst="rect">
            <a:avLst/>
          </a:prstGeom>
          <a:noFill/>
          <a:ln w="127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buSzTx/>
              <a:buFontTx/>
              <a:buNone/>
            </a:pPr>
            <a:r>
              <a:rPr lang="ja-JP" altLang="en-US" sz="800">
                <a:solidFill>
                  <a:srgbClr val="000000"/>
                </a:solidFill>
                <a:latin typeface="Helvetica" pitchFamily="34" charset="0"/>
              </a:rPr>
              <a:t>予想期間のフリーキャッシュフロー</a:t>
            </a:r>
          </a:p>
        </p:txBody>
      </p:sp>
      <p:sp>
        <p:nvSpPr>
          <p:cNvPr id="41" name="AutoShape 36"/>
          <p:cNvSpPr>
            <a:spLocks noChangeAspect="1" noChangeArrowheads="1"/>
          </p:cNvSpPr>
          <p:nvPr/>
        </p:nvSpPr>
        <p:spPr bwMode="auto">
          <a:xfrm>
            <a:off x="6006716" y="922493"/>
            <a:ext cx="1753545" cy="1902488"/>
          </a:xfrm>
          <a:prstGeom prst="wedgeRectCallout">
            <a:avLst>
              <a:gd name="adj1" fmla="val -79051"/>
              <a:gd name="adj2" fmla="val 756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lnSpc>
                <a:spcPct val="115000"/>
              </a:lnSpc>
              <a:spcBef>
                <a:spcPct val="0"/>
              </a:spcBef>
              <a:buSzTx/>
              <a:buFontTx/>
              <a:buNone/>
            </a:pPr>
            <a:endParaRPr lang="en-US" altLang="ja-JP" sz="800" dirty="0">
              <a:solidFill>
                <a:srgbClr val="000000"/>
              </a:solidFill>
            </a:endParaRPr>
          </a:p>
          <a:p>
            <a:pPr>
              <a:lnSpc>
                <a:spcPct val="115000"/>
              </a:lnSpc>
              <a:spcBef>
                <a:spcPct val="0"/>
              </a:spcBef>
              <a:buSzTx/>
              <a:buFontTx/>
              <a:buNone/>
            </a:pPr>
            <a:endParaRPr lang="en-US" altLang="ja-JP" sz="800" dirty="0">
              <a:solidFill>
                <a:srgbClr val="000000"/>
              </a:solidFill>
            </a:endParaRPr>
          </a:p>
          <a:p>
            <a:pPr>
              <a:lnSpc>
                <a:spcPct val="115000"/>
              </a:lnSpc>
              <a:spcBef>
                <a:spcPct val="0"/>
              </a:spcBef>
              <a:buSzTx/>
              <a:buFontTx/>
              <a:buNone/>
            </a:pPr>
            <a:endParaRPr lang="en-US" altLang="ja-JP" sz="800" dirty="0">
              <a:solidFill>
                <a:srgbClr val="000000"/>
              </a:solidFill>
            </a:endParaRPr>
          </a:p>
          <a:p>
            <a:pPr>
              <a:lnSpc>
                <a:spcPct val="115000"/>
              </a:lnSpc>
              <a:spcBef>
                <a:spcPct val="0"/>
              </a:spcBef>
              <a:buSzTx/>
              <a:buFontTx/>
              <a:buNone/>
            </a:pPr>
            <a:endParaRPr lang="en-US" altLang="ja-JP" sz="800" dirty="0">
              <a:solidFill>
                <a:srgbClr val="000000"/>
              </a:solidFill>
            </a:endParaRPr>
          </a:p>
          <a:p>
            <a:pPr>
              <a:lnSpc>
                <a:spcPct val="115000"/>
              </a:lnSpc>
              <a:spcBef>
                <a:spcPct val="0"/>
              </a:spcBef>
              <a:buSzTx/>
              <a:buFontTx/>
              <a:buNone/>
            </a:pPr>
            <a:endParaRPr lang="en-US" altLang="ja-JP" sz="800" dirty="0">
              <a:solidFill>
                <a:srgbClr val="000000"/>
              </a:solidFill>
            </a:endParaRPr>
          </a:p>
          <a:p>
            <a:pPr>
              <a:lnSpc>
                <a:spcPct val="115000"/>
              </a:lnSpc>
              <a:spcBef>
                <a:spcPct val="0"/>
              </a:spcBef>
              <a:buSzTx/>
              <a:buFontTx/>
              <a:buNone/>
            </a:pPr>
            <a:endParaRPr lang="en-US" altLang="ja-JP" sz="800" dirty="0">
              <a:solidFill>
                <a:srgbClr val="000000"/>
              </a:solidFill>
            </a:endParaRPr>
          </a:p>
          <a:p>
            <a:pPr>
              <a:lnSpc>
                <a:spcPct val="115000"/>
              </a:lnSpc>
              <a:spcBef>
                <a:spcPct val="0"/>
              </a:spcBef>
              <a:buSzTx/>
              <a:buFontTx/>
              <a:buNone/>
            </a:pPr>
            <a:endParaRPr lang="en-US" altLang="ja-JP" sz="800" dirty="0">
              <a:solidFill>
                <a:srgbClr val="000000"/>
              </a:solidFill>
            </a:endParaRPr>
          </a:p>
          <a:p>
            <a:pPr>
              <a:lnSpc>
                <a:spcPct val="115000"/>
              </a:lnSpc>
              <a:spcBef>
                <a:spcPct val="0"/>
              </a:spcBef>
              <a:buSzTx/>
              <a:buFontTx/>
              <a:buNone/>
            </a:pPr>
            <a:endParaRPr lang="en-US" altLang="ja-JP" sz="800" dirty="0">
              <a:solidFill>
                <a:srgbClr val="000000"/>
              </a:solidFill>
            </a:endParaRPr>
          </a:p>
          <a:p>
            <a:pPr>
              <a:lnSpc>
                <a:spcPct val="115000"/>
              </a:lnSpc>
              <a:spcBef>
                <a:spcPct val="0"/>
              </a:spcBef>
              <a:buSzTx/>
              <a:buFontTx/>
              <a:buNone/>
            </a:pPr>
            <a:endParaRPr lang="en-US" altLang="ja-JP" sz="800" dirty="0" smtClean="0">
              <a:solidFill>
                <a:srgbClr val="000000"/>
              </a:solidFill>
            </a:endParaRPr>
          </a:p>
          <a:p>
            <a:pPr>
              <a:lnSpc>
                <a:spcPct val="115000"/>
              </a:lnSpc>
              <a:spcBef>
                <a:spcPct val="0"/>
              </a:spcBef>
              <a:buSzTx/>
              <a:buFontTx/>
              <a:buNone/>
            </a:pPr>
            <a:r>
              <a:rPr lang="en-US" altLang="ja-JP" sz="800" dirty="0" smtClean="0">
                <a:solidFill>
                  <a:srgbClr val="000000"/>
                </a:solidFill>
              </a:rPr>
              <a:t>【</a:t>
            </a:r>
            <a:r>
              <a:rPr lang="ja-JP" altLang="en-US" sz="800" dirty="0">
                <a:solidFill>
                  <a:srgbClr val="000000"/>
                </a:solidFill>
              </a:rPr>
              <a:t>算出方法</a:t>
            </a:r>
            <a:r>
              <a:rPr lang="en-US" altLang="ja-JP" sz="800" dirty="0">
                <a:solidFill>
                  <a:srgbClr val="000000"/>
                </a:solidFill>
              </a:rPr>
              <a:t>】</a:t>
            </a:r>
          </a:p>
          <a:p>
            <a:pPr>
              <a:spcBef>
                <a:spcPct val="0"/>
              </a:spcBef>
              <a:buSzTx/>
              <a:buFontTx/>
              <a:buNone/>
            </a:pPr>
            <a:r>
              <a:rPr lang="ja-JP" altLang="en-US" sz="800" dirty="0">
                <a:solidFill>
                  <a:srgbClr val="000000"/>
                </a:solidFill>
              </a:rPr>
              <a:t>第</a:t>
            </a:r>
            <a:r>
              <a:rPr lang="en-US" altLang="ja-JP" sz="800" dirty="0">
                <a:solidFill>
                  <a:srgbClr val="000000"/>
                </a:solidFill>
              </a:rPr>
              <a:t>6</a:t>
            </a:r>
            <a:r>
              <a:rPr lang="ja-JP" altLang="en-US" sz="800" dirty="0">
                <a:solidFill>
                  <a:srgbClr val="000000"/>
                </a:solidFill>
              </a:rPr>
              <a:t>期のフリーキャッシュフロー</a:t>
            </a:r>
          </a:p>
          <a:p>
            <a:pPr>
              <a:spcBef>
                <a:spcPct val="0"/>
              </a:spcBef>
              <a:buSzTx/>
              <a:buFontTx/>
              <a:buNone/>
            </a:pPr>
            <a:r>
              <a:rPr lang="ja-JP" altLang="en-US" sz="800" dirty="0">
                <a:solidFill>
                  <a:srgbClr val="000000"/>
                </a:solidFill>
              </a:rPr>
              <a:t> </a:t>
            </a:r>
            <a:r>
              <a:rPr lang="en-US" altLang="ja-JP" sz="800" dirty="0">
                <a:solidFill>
                  <a:srgbClr val="000000"/>
                </a:solidFill>
              </a:rPr>
              <a:t>/( r-</a:t>
            </a:r>
            <a:r>
              <a:rPr lang="ja-JP" altLang="en-US" sz="800" dirty="0">
                <a:solidFill>
                  <a:srgbClr val="000000"/>
                </a:solidFill>
              </a:rPr>
              <a:t>永久成長率</a:t>
            </a:r>
            <a:r>
              <a:rPr lang="en-US" altLang="ja-JP" sz="800" dirty="0">
                <a:solidFill>
                  <a:srgbClr val="000000"/>
                </a:solidFill>
              </a:rPr>
              <a:t>)</a:t>
            </a:r>
          </a:p>
        </p:txBody>
      </p:sp>
      <p:sp>
        <p:nvSpPr>
          <p:cNvPr id="42" name="Text Box 37"/>
          <p:cNvSpPr txBox="1">
            <a:spLocks noChangeArrowheads="1"/>
          </p:cNvSpPr>
          <p:nvPr/>
        </p:nvSpPr>
        <p:spPr bwMode="auto">
          <a:xfrm>
            <a:off x="2396143" y="1800677"/>
            <a:ext cx="20746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a:solidFill>
                  <a:srgbClr val="000000"/>
                </a:solidFill>
              </a:rPr>
              <a:t>※</a:t>
            </a:r>
            <a:r>
              <a:rPr lang="ja-JP" altLang="en-US" sz="800">
                <a:solidFill>
                  <a:srgbClr val="000000"/>
                </a:solidFill>
              </a:rPr>
              <a:t>仮に、損益の予想期間を第</a:t>
            </a:r>
            <a:r>
              <a:rPr lang="en-US" altLang="ja-JP" sz="800">
                <a:solidFill>
                  <a:srgbClr val="000000"/>
                </a:solidFill>
              </a:rPr>
              <a:t>5</a:t>
            </a:r>
            <a:r>
              <a:rPr lang="ja-JP" altLang="en-US" sz="800">
                <a:solidFill>
                  <a:srgbClr val="000000"/>
                </a:solidFill>
              </a:rPr>
              <a:t>期までとする</a:t>
            </a:r>
          </a:p>
        </p:txBody>
      </p:sp>
      <p:sp>
        <p:nvSpPr>
          <p:cNvPr id="43" name="Line 40"/>
          <p:cNvSpPr>
            <a:spLocks noChangeShapeType="1"/>
          </p:cNvSpPr>
          <p:nvPr/>
        </p:nvSpPr>
        <p:spPr bwMode="auto">
          <a:xfrm flipV="1">
            <a:off x="6159440" y="2115933"/>
            <a:ext cx="1111208" cy="815"/>
          </a:xfrm>
          <a:prstGeom prst="line">
            <a:avLst/>
          </a:prstGeom>
          <a:noFill/>
          <a:ln w="28575">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44" name="Text Box 41"/>
          <p:cNvSpPr txBox="1">
            <a:spLocks noChangeArrowheads="1"/>
          </p:cNvSpPr>
          <p:nvPr/>
        </p:nvSpPr>
        <p:spPr bwMode="auto">
          <a:xfrm>
            <a:off x="6206167" y="2118379"/>
            <a:ext cx="46679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a:solidFill>
                  <a:srgbClr val="000000"/>
                </a:solidFill>
                <a:latin typeface="Times New Roman" pitchFamily="18" charset="0"/>
                <a:ea typeface="ＭＳ Ｐ明朝" pitchFamily="18" charset="-128"/>
              </a:rPr>
              <a:t> </a:t>
            </a: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6</a:t>
            </a:r>
            <a:r>
              <a:rPr lang="ja-JP" altLang="en-US" sz="800">
                <a:solidFill>
                  <a:srgbClr val="000000"/>
                </a:solidFill>
                <a:latin typeface="Times New Roman" pitchFamily="18" charset="0"/>
                <a:ea typeface="ＭＳ Ｐ明朝" pitchFamily="18" charset="-128"/>
              </a:rPr>
              <a:t>期</a:t>
            </a:r>
          </a:p>
        </p:txBody>
      </p:sp>
      <p:sp>
        <p:nvSpPr>
          <p:cNvPr id="45" name="Text Box 44"/>
          <p:cNvSpPr txBox="1">
            <a:spLocks noChangeArrowheads="1"/>
          </p:cNvSpPr>
          <p:nvPr/>
        </p:nvSpPr>
        <p:spPr bwMode="auto">
          <a:xfrm>
            <a:off x="6902525" y="2111041"/>
            <a:ext cx="4411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8</a:t>
            </a:r>
            <a:r>
              <a:rPr lang="ja-JP" altLang="en-US" sz="800">
                <a:solidFill>
                  <a:srgbClr val="000000"/>
                </a:solidFill>
                <a:latin typeface="Times New Roman" pitchFamily="18" charset="0"/>
                <a:ea typeface="ＭＳ Ｐ明朝" pitchFamily="18" charset="-128"/>
              </a:rPr>
              <a:t>期</a:t>
            </a:r>
          </a:p>
        </p:txBody>
      </p:sp>
      <p:sp>
        <p:nvSpPr>
          <p:cNvPr id="46" name="Text Box 45"/>
          <p:cNvSpPr txBox="1">
            <a:spLocks noChangeArrowheads="1"/>
          </p:cNvSpPr>
          <p:nvPr/>
        </p:nvSpPr>
        <p:spPr bwMode="auto">
          <a:xfrm>
            <a:off x="6574291" y="2115933"/>
            <a:ext cx="4411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7</a:t>
            </a:r>
            <a:r>
              <a:rPr lang="ja-JP" altLang="en-US" sz="800">
                <a:solidFill>
                  <a:srgbClr val="000000"/>
                </a:solidFill>
                <a:latin typeface="Times New Roman" pitchFamily="18" charset="0"/>
                <a:ea typeface="ＭＳ Ｐ明朝" pitchFamily="18" charset="-128"/>
              </a:rPr>
              <a:t>期</a:t>
            </a:r>
          </a:p>
        </p:txBody>
      </p:sp>
      <p:sp>
        <p:nvSpPr>
          <p:cNvPr id="47" name="Rectangle 48"/>
          <p:cNvSpPr>
            <a:spLocks noChangeArrowheads="1"/>
          </p:cNvSpPr>
          <p:nvPr/>
        </p:nvSpPr>
        <p:spPr bwMode="auto">
          <a:xfrm>
            <a:off x="6989142" y="1783257"/>
            <a:ext cx="219962" cy="328599"/>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48" name="Rectangle 51"/>
          <p:cNvSpPr>
            <a:spLocks noChangeArrowheads="1"/>
          </p:cNvSpPr>
          <p:nvPr/>
        </p:nvSpPr>
        <p:spPr bwMode="auto">
          <a:xfrm>
            <a:off x="6324696" y="1886810"/>
            <a:ext cx="218823" cy="225046"/>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49" name="Rectangle 52"/>
          <p:cNvSpPr>
            <a:spLocks noChangeArrowheads="1"/>
          </p:cNvSpPr>
          <p:nvPr/>
        </p:nvSpPr>
        <p:spPr bwMode="auto">
          <a:xfrm>
            <a:off x="6657489" y="1819949"/>
            <a:ext cx="216543" cy="291907"/>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50" name="Line 54"/>
          <p:cNvSpPr>
            <a:spLocks noChangeShapeType="1"/>
          </p:cNvSpPr>
          <p:nvPr/>
        </p:nvSpPr>
        <p:spPr bwMode="auto">
          <a:xfrm flipV="1">
            <a:off x="7279766" y="2108594"/>
            <a:ext cx="275808" cy="7339"/>
          </a:xfrm>
          <a:prstGeom prst="line">
            <a:avLst/>
          </a:prstGeom>
          <a:noFill/>
          <a:ln w="28575">
            <a:solidFill>
              <a:schemeClr val="tx1"/>
            </a:solidFill>
            <a:prstDash val="sysDot"/>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51" name="Text Box 56"/>
          <p:cNvSpPr txBox="1">
            <a:spLocks noChangeArrowheads="1"/>
          </p:cNvSpPr>
          <p:nvPr/>
        </p:nvSpPr>
        <p:spPr bwMode="auto">
          <a:xfrm>
            <a:off x="7205685" y="2115933"/>
            <a:ext cx="3898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rPr>
              <a:t>・・・・</a:t>
            </a:r>
          </a:p>
        </p:txBody>
      </p:sp>
      <p:sp>
        <p:nvSpPr>
          <p:cNvPr id="52" name="Line 57"/>
          <p:cNvSpPr>
            <a:spLocks noChangeShapeType="1"/>
          </p:cNvSpPr>
          <p:nvPr/>
        </p:nvSpPr>
        <p:spPr bwMode="auto">
          <a:xfrm flipV="1">
            <a:off x="6445961" y="1692873"/>
            <a:ext cx="659887" cy="87246"/>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sz="800">
              <a:solidFill>
                <a:srgbClr val="000000"/>
              </a:solidFill>
            </a:endParaRPr>
          </a:p>
        </p:txBody>
      </p:sp>
      <p:sp>
        <p:nvSpPr>
          <p:cNvPr id="53" name="Text Box 58"/>
          <p:cNvSpPr txBox="1">
            <a:spLocks noChangeArrowheads="1"/>
          </p:cNvSpPr>
          <p:nvPr/>
        </p:nvSpPr>
        <p:spPr bwMode="auto">
          <a:xfrm>
            <a:off x="6293241" y="1518813"/>
            <a:ext cx="109837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rPr>
              <a:t>（永久成長率で成長）</a:t>
            </a:r>
          </a:p>
        </p:txBody>
      </p:sp>
      <p:sp>
        <p:nvSpPr>
          <p:cNvPr id="54" name="Text Box 59"/>
          <p:cNvSpPr txBox="1">
            <a:spLocks noChangeArrowheads="1"/>
          </p:cNvSpPr>
          <p:nvPr/>
        </p:nvSpPr>
        <p:spPr bwMode="auto">
          <a:xfrm>
            <a:off x="7205685" y="1818318"/>
            <a:ext cx="3898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rPr>
              <a:t>・・・・</a:t>
            </a:r>
          </a:p>
        </p:txBody>
      </p:sp>
      <p:sp>
        <p:nvSpPr>
          <p:cNvPr id="55" name="Text Box 60"/>
          <p:cNvSpPr txBox="1">
            <a:spLocks noChangeArrowheads="1"/>
          </p:cNvSpPr>
          <p:nvPr/>
        </p:nvSpPr>
        <p:spPr bwMode="auto">
          <a:xfrm>
            <a:off x="6039085" y="1013191"/>
            <a:ext cx="1621338" cy="517065"/>
          </a:xfrm>
          <a:prstGeom prst="rect">
            <a:avLst/>
          </a:prstGeom>
          <a:noFill/>
          <a:ln w="127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squar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lnSpc>
                <a:spcPct val="115000"/>
              </a:lnSpc>
              <a:spcBef>
                <a:spcPct val="0"/>
              </a:spcBef>
              <a:buSzTx/>
              <a:buFontTx/>
              <a:buNone/>
            </a:pPr>
            <a:r>
              <a:rPr lang="ja-JP" altLang="en-US" sz="800" dirty="0">
                <a:solidFill>
                  <a:srgbClr val="000000"/>
                </a:solidFill>
              </a:rPr>
              <a:t>第</a:t>
            </a:r>
            <a:r>
              <a:rPr lang="en-US" altLang="ja-JP" sz="800" dirty="0">
                <a:solidFill>
                  <a:srgbClr val="000000"/>
                </a:solidFill>
              </a:rPr>
              <a:t>6</a:t>
            </a:r>
            <a:r>
              <a:rPr lang="ja-JP" altLang="en-US" sz="800" dirty="0">
                <a:solidFill>
                  <a:srgbClr val="000000"/>
                </a:solidFill>
              </a:rPr>
              <a:t>期以降のフリーキャッシュフロー合計（会社は永続するという前提</a:t>
            </a:r>
            <a:r>
              <a:rPr lang="ja-JP" altLang="en-US" sz="800" dirty="0" smtClean="0">
                <a:solidFill>
                  <a:srgbClr val="000000"/>
                </a:solidFill>
              </a:rPr>
              <a:t>）　</a:t>
            </a:r>
            <a:endParaRPr lang="ja-JP" altLang="en-US" sz="800" dirty="0">
              <a:solidFill>
                <a:srgbClr val="000000"/>
              </a:solidFill>
            </a:endParaRPr>
          </a:p>
        </p:txBody>
      </p:sp>
      <mc:AlternateContent xmlns:mc="http://schemas.openxmlformats.org/markup-compatibility/2006" xmlns:a14="http://schemas.microsoft.com/office/drawing/2010/main">
        <mc:Choice Requires="a14">
          <p:sp>
            <p:nvSpPr>
              <p:cNvPr id="56" name="テキスト ボックス 55"/>
              <p:cNvSpPr txBox="1"/>
              <p:nvPr/>
            </p:nvSpPr>
            <p:spPr>
              <a:xfrm>
                <a:off x="378881" y="3905762"/>
                <a:ext cx="6132641" cy="478529"/>
              </a:xfrm>
              <a:prstGeom prst="rect">
                <a:avLst/>
              </a:prstGeom>
              <a:noFill/>
            </p:spPr>
            <p:txBody>
              <a:bodyPr wrap="none" rtlCol="0">
                <a:spAutoFit/>
              </a:bodyPr>
              <a:lstStyle/>
              <a:p>
                <a14:m>
                  <m:oMath xmlns:m="http://schemas.openxmlformats.org/officeDocument/2006/math">
                    <m:r>
                      <a:rPr lang="en-US" altLang="ja-JP" sz="1600" i="1" smtClean="0">
                        <a:solidFill>
                          <a:srgbClr val="000000"/>
                        </a:solidFill>
                        <a:latin typeface="Cambria Math"/>
                      </a:rPr>
                      <m:t>𝐸𝑛𝑡𝑒𝑟𝑝𝑟𝑖𝑠𝑒</m:t>
                    </m:r>
                    <m:r>
                      <a:rPr lang="en-US" altLang="ja-JP" sz="1600" i="1" smtClean="0">
                        <a:solidFill>
                          <a:srgbClr val="000000"/>
                        </a:solidFill>
                        <a:latin typeface="Cambria Math"/>
                      </a:rPr>
                      <m:t> </m:t>
                    </m:r>
                    <m:r>
                      <a:rPr lang="en-US" altLang="ja-JP" sz="1600" i="1" smtClean="0">
                        <a:solidFill>
                          <a:srgbClr val="000000"/>
                        </a:solidFill>
                        <a:latin typeface="Cambria Math"/>
                      </a:rPr>
                      <m:t>𝑉𝑎𝑙𝑢𝑒</m:t>
                    </m:r>
                    <m:r>
                      <a:rPr lang="en-US" altLang="ja-JP" sz="1600" i="1" smtClean="0">
                        <a:solidFill>
                          <a:srgbClr val="000000"/>
                        </a:solidFill>
                        <a:latin typeface="Cambria Math"/>
                      </a:rPr>
                      <m:t>=</m:t>
                    </m:r>
                    <m:f>
                      <m:fPr>
                        <m:ctrlPr>
                          <a:rPr lang="en-US" altLang="ja-JP" sz="1600" i="1" smtClean="0">
                            <a:solidFill>
                              <a:srgbClr val="000000"/>
                            </a:solidFill>
                            <a:latin typeface="Cambria Math"/>
                          </a:rPr>
                        </m:ctrlPr>
                      </m:fPr>
                      <m:num>
                        <m:sSub>
                          <m:sSubPr>
                            <m:ctrlPr>
                              <a:rPr lang="en-US" altLang="ja-JP" sz="1600" i="1" smtClean="0">
                                <a:solidFill>
                                  <a:srgbClr val="000000"/>
                                </a:solidFill>
                                <a:latin typeface="Cambria Math"/>
                              </a:rPr>
                            </m:ctrlPr>
                          </m:sSubPr>
                          <m:e>
                            <m:r>
                              <a:rPr lang="en-US" altLang="ja-JP" sz="1600" i="1">
                                <a:solidFill>
                                  <a:srgbClr val="000000"/>
                                </a:solidFill>
                                <a:latin typeface="Cambria Math"/>
                              </a:rPr>
                              <m:t>𝐹𝐶𝐹</m:t>
                            </m:r>
                          </m:e>
                          <m:sub>
                            <m:r>
                              <a:rPr lang="en-US" altLang="ja-JP" sz="1600" i="1" smtClean="0">
                                <a:solidFill>
                                  <a:srgbClr val="000000"/>
                                </a:solidFill>
                                <a:latin typeface="Cambria Math"/>
                              </a:rPr>
                              <m:t>𝑖</m:t>
                            </m:r>
                            <m:r>
                              <a:rPr lang="en-US" altLang="ja-JP" sz="1600" i="1" smtClean="0">
                                <a:solidFill>
                                  <a:srgbClr val="000000"/>
                                </a:solidFill>
                                <a:latin typeface="Cambria Math"/>
                              </a:rPr>
                              <m:t>,1</m:t>
                            </m:r>
                          </m:sub>
                        </m:sSub>
                      </m:num>
                      <m:den>
                        <m:sSup>
                          <m:sSupPr>
                            <m:ctrlPr>
                              <a:rPr lang="en-US" altLang="ja-JP" sz="1600" i="1" smtClean="0">
                                <a:solidFill>
                                  <a:srgbClr val="000000"/>
                                </a:solidFill>
                                <a:latin typeface="Cambria Math"/>
                              </a:rPr>
                            </m:ctrlPr>
                          </m:sSupPr>
                          <m:e>
                            <m:d>
                              <m:dPr>
                                <m:ctrlPr>
                                  <a:rPr lang="en-US" altLang="ja-JP" sz="1600" i="1">
                                    <a:solidFill>
                                      <a:srgbClr val="000000"/>
                                    </a:solidFill>
                                    <a:latin typeface="Cambria Math"/>
                                  </a:rPr>
                                </m:ctrlPr>
                              </m:dPr>
                              <m:e>
                                <m:r>
                                  <a:rPr lang="en-US" altLang="ja-JP" sz="1600" i="1">
                                    <a:solidFill>
                                      <a:srgbClr val="000000"/>
                                    </a:solidFill>
                                    <a:latin typeface="Cambria Math"/>
                                  </a:rPr>
                                  <m:t>1+</m:t>
                                </m:r>
                                <m:r>
                                  <a:rPr lang="en-US" altLang="ja-JP" sz="1600" i="1">
                                    <a:solidFill>
                                      <a:srgbClr val="000000"/>
                                    </a:solidFill>
                                    <a:latin typeface="Cambria Math"/>
                                  </a:rPr>
                                  <m:t>𝑟</m:t>
                                </m:r>
                              </m:e>
                            </m:d>
                          </m:e>
                          <m:sup>
                            <m:r>
                              <a:rPr lang="en-US" altLang="ja-JP" sz="1600" i="1" smtClean="0">
                                <a:solidFill>
                                  <a:srgbClr val="000000"/>
                                </a:solidFill>
                                <a:latin typeface="Cambria Math"/>
                              </a:rPr>
                              <m:t>1</m:t>
                            </m:r>
                          </m:sup>
                        </m:sSup>
                      </m:den>
                    </m:f>
                  </m:oMath>
                </a14:m>
                <a:r>
                  <a:rPr lang="en-US" altLang="ja-JP" sz="1600" dirty="0" smtClean="0">
                    <a:solidFill>
                      <a:srgbClr val="000000"/>
                    </a:solidFill>
                  </a:rPr>
                  <a:t>+</a:t>
                </a:r>
                <a14:m>
                  <m:oMath xmlns:m="http://schemas.openxmlformats.org/officeDocument/2006/math">
                    <m:f>
                      <m:fPr>
                        <m:ctrlPr>
                          <a:rPr lang="en-US" altLang="ja-JP" sz="1600" i="1">
                            <a:solidFill>
                              <a:srgbClr val="000000"/>
                            </a:solidFill>
                            <a:latin typeface="Cambria Math"/>
                          </a:rPr>
                        </m:ctrlPr>
                      </m:fPr>
                      <m:num>
                        <m:sSub>
                          <m:sSubPr>
                            <m:ctrlPr>
                              <a:rPr lang="en-US" altLang="ja-JP" sz="1600" i="1">
                                <a:solidFill>
                                  <a:srgbClr val="000000"/>
                                </a:solidFill>
                                <a:latin typeface="Cambria Math"/>
                              </a:rPr>
                            </m:ctrlPr>
                          </m:sSubPr>
                          <m:e>
                            <m:r>
                              <a:rPr lang="en-US" altLang="ja-JP" sz="1600" i="1">
                                <a:solidFill>
                                  <a:srgbClr val="000000"/>
                                </a:solidFill>
                                <a:latin typeface="Cambria Math"/>
                              </a:rPr>
                              <m:t>𝐹𝐶𝐹</m:t>
                            </m:r>
                          </m:e>
                          <m:sub>
                            <m:r>
                              <a:rPr lang="en-US" altLang="ja-JP" sz="1600" i="1">
                                <a:solidFill>
                                  <a:srgbClr val="000000"/>
                                </a:solidFill>
                                <a:latin typeface="Cambria Math"/>
                              </a:rPr>
                              <m:t>𝑖</m:t>
                            </m:r>
                            <m:r>
                              <a:rPr lang="en-US" altLang="ja-JP" sz="1600" i="1">
                                <a:solidFill>
                                  <a:srgbClr val="000000"/>
                                </a:solidFill>
                                <a:latin typeface="Cambria Math"/>
                              </a:rPr>
                              <m:t>,2</m:t>
                            </m:r>
                          </m:sub>
                        </m:sSub>
                      </m:num>
                      <m:den>
                        <m:sSup>
                          <m:sSupPr>
                            <m:ctrlPr>
                              <a:rPr lang="en-US" altLang="ja-JP" sz="1600" i="1">
                                <a:solidFill>
                                  <a:srgbClr val="000000"/>
                                </a:solidFill>
                                <a:latin typeface="Cambria Math"/>
                              </a:rPr>
                            </m:ctrlPr>
                          </m:sSupPr>
                          <m:e>
                            <m:d>
                              <m:dPr>
                                <m:ctrlPr>
                                  <a:rPr lang="en-US" altLang="ja-JP" sz="1600" i="1">
                                    <a:solidFill>
                                      <a:srgbClr val="000000"/>
                                    </a:solidFill>
                                    <a:latin typeface="Cambria Math"/>
                                  </a:rPr>
                                </m:ctrlPr>
                              </m:dPr>
                              <m:e>
                                <m:r>
                                  <a:rPr lang="en-US" altLang="ja-JP" sz="1600" i="1">
                                    <a:solidFill>
                                      <a:srgbClr val="000000"/>
                                    </a:solidFill>
                                    <a:latin typeface="Cambria Math"/>
                                  </a:rPr>
                                  <m:t>1+</m:t>
                                </m:r>
                                <m:r>
                                  <a:rPr lang="en-US" altLang="ja-JP" sz="1600" i="1">
                                    <a:solidFill>
                                      <a:srgbClr val="000000"/>
                                    </a:solidFill>
                                    <a:latin typeface="Cambria Math"/>
                                  </a:rPr>
                                  <m:t>𝑟</m:t>
                                </m:r>
                              </m:e>
                            </m:d>
                          </m:e>
                          <m:sup>
                            <m:r>
                              <a:rPr lang="en-US" altLang="ja-JP" sz="1600" i="1" smtClean="0">
                                <a:solidFill>
                                  <a:srgbClr val="000000"/>
                                </a:solidFill>
                                <a:latin typeface="Cambria Math"/>
                              </a:rPr>
                              <m:t>2</m:t>
                            </m:r>
                          </m:sup>
                        </m:sSup>
                      </m:den>
                    </m:f>
                  </m:oMath>
                </a14:m>
                <a:r>
                  <a:rPr lang="en-US" altLang="ja-JP" sz="1600" dirty="0">
                    <a:solidFill>
                      <a:srgbClr val="000000"/>
                    </a:solidFill>
                  </a:rPr>
                  <a:t>+</a:t>
                </a:r>
                <a14:m>
                  <m:oMath xmlns:m="http://schemas.openxmlformats.org/officeDocument/2006/math">
                    <m:f>
                      <m:fPr>
                        <m:ctrlPr>
                          <a:rPr lang="en-US" altLang="ja-JP" sz="1600" i="1">
                            <a:solidFill>
                              <a:srgbClr val="000000"/>
                            </a:solidFill>
                            <a:latin typeface="Cambria Math"/>
                          </a:rPr>
                        </m:ctrlPr>
                      </m:fPr>
                      <m:num>
                        <m:sSub>
                          <m:sSubPr>
                            <m:ctrlPr>
                              <a:rPr lang="en-US" altLang="ja-JP" sz="1600" i="1">
                                <a:solidFill>
                                  <a:srgbClr val="000000"/>
                                </a:solidFill>
                                <a:latin typeface="Cambria Math"/>
                              </a:rPr>
                            </m:ctrlPr>
                          </m:sSubPr>
                          <m:e>
                            <m:r>
                              <a:rPr lang="en-US" altLang="ja-JP" sz="1600" i="1">
                                <a:solidFill>
                                  <a:srgbClr val="000000"/>
                                </a:solidFill>
                                <a:latin typeface="Cambria Math"/>
                              </a:rPr>
                              <m:t>𝐹𝐶𝐹</m:t>
                            </m:r>
                          </m:e>
                          <m:sub>
                            <m:r>
                              <a:rPr lang="en-US" altLang="ja-JP" sz="1600" i="1">
                                <a:solidFill>
                                  <a:srgbClr val="000000"/>
                                </a:solidFill>
                                <a:latin typeface="Cambria Math"/>
                              </a:rPr>
                              <m:t>𝑖</m:t>
                            </m:r>
                            <m:r>
                              <a:rPr lang="en-US" altLang="ja-JP" sz="1600" i="1">
                                <a:solidFill>
                                  <a:srgbClr val="000000"/>
                                </a:solidFill>
                                <a:latin typeface="Cambria Math"/>
                              </a:rPr>
                              <m:t>,3</m:t>
                            </m:r>
                          </m:sub>
                        </m:sSub>
                      </m:num>
                      <m:den>
                        <m:sSup>
                          <m:sSupPr>
                            <m:ctrlPr>
                              <a:rPr lang="en-US" altLang="ja-JP" sz="1600" i="1">
                                <a:solidFill>
                                  <a:srgbClr val="000000"/>
                                </a:solidFill>
                                <a:latin typeface="Cambria Math"/>
                              </a:rPr>
                            </m:ctrlPr>
                          </m:sSupPr>
                          <m:e>
                            <m:d>
                              <m:dPr>
                                <m:ctrlPr>
                                  <a:rPr lang="en-US" altLang="ja-JP" sz="1600" i="1">
                                    <a:solidFill>
                                      <a:srgbClr val="000000"/>
                                    </a:solidFill>
                                    <a:latin typeface="Cambria Math"/>
                                  </a:rPr>
                                </m:ctrlPr>
                              </m:dPr>
                              <m:e>
                                <m:r>
                                  <a:rPr lang="en-US" altLang="ja-JP" sz="1600" i="1">
                                    <a:solidFill>
                                      <a:srgbClr val="000000"/>
                                    </a:solidFill>
                                    <a:latin typeface="Cambria Math"/>
                                  </a:rPr>
                                  <m:t>1+</m:t>
                                </m:r>
                                <m:r>
                                  <a:rPr lang="en-US" altLang="ja-JP" sz="1600" i="1">
                                    <a:solidFill>
                                      <a:srgbClr val="000000"/>
                                    </a:solidFill>
                                    <a:latin typeface="Cambria Math"/>
                                  </a:rPr>
                                  <m:t>𝑟</m:t>
                                </m:r>
                              </m:e>
                            </m:d>
                          </m:e>
                          <m:sup>
                            <m:r>
                              <a:rPr lang="en-US" altLang="ja-JP" sz="1600" i="1" smtClean="0">
                                <a:solidFill>
                                  <a:srgbClr val="000000"/>
                                </a:solidFill>
                                <a:latin typeface="Cambria Math"/>
                              </a:rPr>
                              <m:t>3</m:t>
                            </m:r>
                          </m:sup>
                        </m:sSup>
                      </m:den>
                    </m:f>
                  </m:oMath>
                </a14:m>
                <a:r>
                  <a:rPr lang="en-US" altLang="ja-JP" sz="1600" dirty="0">
                    <a:solidFill>
                      <a:srgbClr val="000000"/>
                    </a:solidFill>
                  </a:rPr>
                  <a:t>+</a:t>
                </a:r>
                <a14:m>
                  <m:oMath xmlns:m="http://schemas.openxmlformats.org/officeDocument/2006/math">
                    <m:f>
                      <m:fPr>
                        <m:ctrlPr>
                          <a:rPr lang="en-US" altLang="ja-JP" sz="1600" i="1">
                            <a:solidFill>
                              <a:srgbClr val="000000"/>
                            </a:solidFill>
                            <a:latin typeface="Cambria Math"/>
                          </a:rPr>
                        </m:ctrlPr>
                      </m:fPr>
                      <m:num>
                        <m:sSub>
                          <m:sSubPr>
                            <m:ctrlPr>
                              <a:rPr lang="en-US" altLang="ja-JP" sz="1600" i="1">
                                <a:solidFill>
                                  <a:srgbClr val="000000"/>
                                </a:solidFill>
                                <a:latin typeface="Cambria Math"/>
                              </a:rPr>
                            </m:ctrlPr>
                          </m:sSubPr>
                          <m:e>
                            <m:r>
                              <a:rPr lang="en-US" altLang="ja-JP" sz="1600" i="1">
                                <a:solidFill>
                                  <a:srgbClr val="000000"/>
                                </a:solidFill>
                                <a:latin typeface="Cambria Math"/>
                              </a:rPr>
                              <m:t>𝐹𝐶𝐹</m:t>
                            </m:r>
                          </m:e>
                          <m:sub>
                            <m:r>
                              <a:rPr lang="en-US" altLang="ja-JP" sz="1600" i="1">
                                <a:solidFill>
                                  <a:srgbClr val="000000"/>
                                </a:solidFill>
                                <a:latin typeface="Cambria Math"/>
                              </a:rPr>
                              <m:t>𝑖</m:t>
                            </m:r>
                            <m:r>
                              <a:rPr lang="en-US" altLang="ja-JP" sz="1600" i="1">
                                <a:solidFill>
                                  <a:srgbClr val="000000"/>
                                </a:solidFill>
                                <a:latin typeface="Cambria Math"/>
                              </a:rPr>
                              <m:t>,4</m:t>
                            </m:r>
                          </m:sub>
                        </m:sSub>
                      </m:num>
                      <m:den>
                        <m:sSup>
                          <m:sSupPr>
                            <m:ctrlPr>
                              <a:rPr lang="en-US" altLang="ja-JP" sz="1600" i="1">
                                <a:solidFill>
                                  <a:srgbClr val="000000"/>
                                </a:solidFill>
                                <a:latin typeface="Cambria Math"/>
                              </a:rPr>
                            </m:ctrlPr>
                          </m:sSupPr>
                          <m:e>
                            <m:d>
                              <m:dPr>
                                <m:ctrlPr>
                                  <a:rPr lang="en-US" altLang="ja-JP" sz="1600" i="1">
                                    <a:solidFill>
                                      <a:srgbClr val="000000"/>
                                    </a:solidFill>
                                    <a:latin typeface="Cambria Math"/>
                                  </a:rPr>
                                </m:ctrlPr>
                              </m:dPr>
                              <m:e>
                                <m:r>
                                  <a:rPr lang="en-US" altLang="ja-JP" sz="1600" i="1">
                                    <a:solidFill>
                                      <a:srgbClr val="000000"/>
                                    </a:solidFill>
                                    <a:latin typeface="Cambria Math"/>
                                  </a:rPr>
                                  <m:t>1+</m:t>
                                </m:r>
                                <m:r>
                                  <a:rPr lang="en-US" altLang="ja-JP" sz="1600" i="1">
                                    <a:solidFill>
                                      <a:srgbClr val="000000"/>
                                    </a:solidFill>
                                    <a:latin typeface="Cambria Math"/>
                                  </a:rPr>
                                  <m:t>𝑟</m:t>
                                </m:r>
                              </m:e>
                            </m:d>
                          </m:e>
                          <m:sup>
                            <m:r>
                              <a:rPr lang="en-US" altLang="ja-JP" sz="1600" i="1" smtClean="0">
                                <a:solidFill>
                                  <a:srgbClr val="000000"/>
                                </a:solidFill>
                                <a:latin typeface="Cambria Math"/>
                              </a:rPr>
                              <m:t>4</m:t>
                            </m:r>
                          </m:sup>
                        </m:sSup>
                      </m:den>
                    </m:f>
                  </m:oMath>
                </a14:m>
                <a:r>
                  <a:rPr lang="en-US" altLang="ja-JP" sz="1600" dirty="0">
                    <a:solidFill>
                      <a:srgbClr val="000000"/>
                    </a:solidFill>
                  </a:rPr>
                  <a:t>+</a:t>
                </a:r>
                <a14:m>
                  <m:oMath xmlns:m="http://schemas.openxmlformats.org/officeDocument/2006/math">
                    <m:f>
                      <m:fPr>
                        <m:ctrlPr>
                          <a:rPr lang="en-US" altLang="ja-JP" sz="1600" i="1">
                            <a:solidFill>
                              <a:srgbClr val="000000"/>
                            </a:solidFill>
                            <a:latin typeface="Cambria Math"/>
                          </a:rPr>
                        </m:ctrlPr>
                      </m:fPr>
                      <m:num>
                        <m:sSub>
                          <m:sSubPr>
                            <m:ctrlPr>
                              <a:rPr lang="en-US" altLang="ja-JP" sz="1600" i="1">
                                <a:solidFill>
                                  <a:srgbClr val="000000"/>
                                </a:solidFill>
                                <a:latin typeface="Cambria Math"/>
                              </a:rPr>
                            </m:ctrlPr>
                          </m:sSubPr>
                          <m:e>
                            <m:r>
                              <a:rPr lang="en-US" altLang="ja-JP" sz="1600" i="1">
                                <a:solidFill>
                                  <a:srgbClr val="000000"/>
                                </a:solidFill>
                                <a:latin typeface="Cambria Math"/>
                              </a:rPr>
                              <m:t>𝐹𝐶𝐹</m:t>
                            </m:r>
                          </m:e>
                          <m:sub>
                            <m:r>
                              <a:rPr lang="en-US" altLang="ja-JP" sz="1600" i="1">
                                <a:solidFill>
                                  <a:srgbClr val="000000"/>
                                </a:solidFill>
                                <a:latin typeface="Cambria Math"/>
                              </a:rPr>
                              <m:t>𝑖</m:t>
                            </m:r>
                            <m:r>
                              <a:rPr lang="en-US" altLang="ja-JP" sz="1600" i="1">
                                <a:solidFill>
                                  <a:srgbClr val="000000"/>
                                </a:solidFill>
                                <a:latin typeface="Cambria Math"/>
                              </a:rPr>
                              <m:t>,5</m:t>
                            </m:r>
                          </m:sub>
                        </m:sSub>
                      </m:num>
                      <m:den>
                        <m:sSup>
                          <m:sSupPr>
                            <m:ctrlPr>
                              <a:rPr lang="en-US" altLang="ja-JP" sz="1600" i="1">
                                <a:solidFill>
                                  <a:srgbClr val="000000"/>
                                </a:solidFill>
                                <a:latin typeface="Cambria Math"/>
                              </a:rPr>
                            </m:ctrlPr>
                          </m:sSupPr>
                          <m:e>
                            <m:d>
                              <m:dPr>
                                <m:ctrlPr>
                                  <a:rPr lang="en-US" altLang="ja-JP" sz="1600" i="1">
                                    <a:solidFill>
                                      <a:srgbClr val="000000"/>
                                    </a:solidFill>
                                    <a:latin typeface="Cambria Math"/>
                                  </a:rPr>
                                </m:ctrlPr>
                              </m:dPr>
                              <m:e>
                                <m:r>
                                  <a:rPr lang="en-US" altLang="ja-JP" sz="1600" i="1">
                                    <a:solidFill>
                                      <a:srgbClr val="000000"/>
                                    </a:solidFill>
                                    <a:latin typeface="Cambria Math"/>
                                  </a:rPr>
                                  <m:t>1+</m:t>
                                </m:r>
                                <m:r>
                                  <a:rPr lang="en-US" altLang="ja-JP" sz="1600" i="1">
                                    <a:solidFill>
                                      <a:srgbClr val="000000"/>
                                    </a:solidFill>
                                    <a:latin typeface="Cambria Math"/>
                                  </a:rPr>
                                  <m:t>𝑟</m:t>
                                </m:r>
                              </m:e>
                            </m:d>
                          </m:e>
                          <m:sup>
                            <m:r>
                              <a:rPr lang="en-US" altLang="ja-JP" sz="1600" i="1" smtClean="0">
                                <a:solidFill>
                                  <a:srgbClr val="000000"/>
                                </a:solidFill>
                                <a:latin typeface="Cambria Math"/>
                              </a:rPr>
                              <m:t>5</m:t>
                            </m:r>
                          </m:sup>
                        </m:sSup>
                      </m:den>
                    </m:f>
                  </m:oMath>
                </a14:m>
                <a:r>
                  <a:rPr lang="en-US" altLang="ja-JP" sz="1600" dirty="0">
                    <a:solidFill>
                      <a:srgbClr val="000000"/>
                    </a:solidFill>
                  </a:rPr>
                  <a:t>+</a:t>
                </a:r>
                <a14:m>
                  <m:oMath xmlns:m="http://schemas.openxmlformats.org/officeDocument/2006/math">
                    <m:nary>
                      <m:naryPr>
                        <m:chr m:val="∑"/>
                        <m:subHide m:val="on"/>
                        <m:supHide m:val="on"/>
                        <m:ctrlPr>
                          <a:rPr lang="en-US" altLang="ja-JP" sz="1600" i="1">
                            <a:solidFill>
                              <a:srgbClr val="000000"/>
                            </a:solidFill>
                            <a:latin typeface="Cambria Math"/>
                          </a:rPr>
                        </m:ctrlPr>
                      </m:naryPr>
                      <m:sub/>
                      <m:sup/>
                      <m:e>
                        <m:f>
                          <m:fPr>
                            <m:ctrlPr>
                              <a:rPr lang="en-US" altLang="ja-JP" sz="1600" i="1" smtClean="0">
                                <a:solidFill>
                                  <a:srgbClr val="000000"/>
                                </a:solidFill>
                                <a:latin typeface="Cambria Math"/>
                              </a:rPr>
                            </m:ctrlPr>
                          </m:fPr>
                          <m:num>
                            <m:sSub>
                              <m:sSubPr>
                                <m:ctrlPr>
                                  <a:rPr lang="en-US" altLang="ja-JP" sz="1600" i="1">
                                    <a:solidFill>
                                      <a:srgbClr val="000000"/>
                                    </a:solidFill>
                                    <a:latin typeface="Cambria Math"/>
                                  </a:rPr>
                                </m:ctrlPr>
                              </m:sSubPr>
                              <m:e>
                                <m:r>
                                  <a:rPr lang="en-US" altLang="ja-JP" sz="1600" i="1">
                                    <a:solidFill>
                                      <a:srgbClr val="000000"/>
                                    </a:solidFill>
                                    <a:latin typeface="Cambria Math"/>
                                  </a:rPr>
                                  <m:t>𝐹𝐶𝐹</m:t>
                                </m:r>
                              </m:e>
                              <m:sub>
                                <m:r>
                                  <a:rPr lang="en-US" altLang="ja-JP" sz="1600" i="1">
                                    <a:solidFill>
                                      <a:srgbClr val="000000"/>
                                    </a:solidFill>
                                    <a:latin typeface="Cambria Math"/>
                                  </a:rPr>
                                  <m:t>𝑖</m:t>
                                </m:r>
                                <m:r>
                                  <a:rPr lang="en-US" altLang="ja-JP" sz="1600" i="1">
                                    <a:solidFill>
                                      <a:srgbClr val="000000"/>
                                    </a:solidFill>
                                    <a:latin typeface="Cambria Math"/>
                                  </a:rPr>
                                  <m:t>,6</m:t>
                                </m:r>
                              </m:sub>
                            </m:sSub>
                          </m:num>
                          <m:den>
                            <m:sSup>
                              <m:sSupPr>
                                <m:ctrlPr>
                                  <a:rPr lang="en-US" altLang="ja-JP" sz="1600" i="1" smtClean="0">
                                    <a:solidFill>
                                      <a:srgbClr val="000000"/>
                                    </a:solidFill>
                                    <a:latin typeface="Cambria Math"/>
                                  </a:rPr>
                                </m:ctrlPr>
                              </m:sSupPr>
                              <m:e>
                                <m:d>
                                  <m:dPr>
                                    <m:ctrlPr>
                                      <a:rPr lang="en-US" altLang="ja-JP" sz="1600" i="1">
                                        <a:solidFill>
                                          <a:srgbClr val="000000"/>
                                        </a:solidFill>
                                        <a:latin typeface="Cambria Math"/>
                                      </a:rPr>
                                    </m:ctrlPr>
                                  </m:dPr>
                                  <m:e>
                                    <m:r>
                                      <a:rPr lang="en-US" altLang="ja-JP" sz="1600" i="1">
                                        <a:solidFill>
                                          <a:srgbClr val="000000"/>
                                        </a:solidFill>
                                        <a:latin typeface="Cambria Math"/>
                                      </a:rPr>
                                      <m:t>𝑟</m:t>
                                    </m:r>
                                    <m:r>
                                      <a:rPr lang="en-US" altLang="ja-JP" sz="1600" i="1">
                                        <a:solidFill>
                                          <a:srgbClr val="000000"/>
                                        </a:solidFill>
                                        <a:latin typeface="Cambria Math"/>
                                      </a:rPr>
                                      <m:t>−</m:t>
                                    </m:r>
                                    <m:r>
                                      <a:rPr lang="en-US" altLang="ja-JP" sz="1600" i="1">
                                        <a:solidFill>
                                          <a:srgbClr val="000000"/>
                                        </a:solidFill>
                                        <a:latin typeface="Cambria Math"/>
                                      </a:rPr>
                                      <m:t>𝑔</m:t>
                                    </m:r>
                                  </m:e>
                                </m:d>
                                <m:d>
                                  <m:dPr>
                                    <m:ctrlPr>
                                      <a:rPr lang="en-US" altLang="ja-JP" sz="1600" i="1">
                                        <a:solidFill>
                                          <a:srgbClr val="000000"/>
                                        </a:solidFill>
                                        <a:latin typeface="Cambria Math"/>
                                      </a:rPr>
                                    </m:ctrlPr>
                                  </m:dPr>
                                  <m:e>
                                    <m:r>
                                      <a:rPr lang="en-US" altLang="ja-JP" sz="1600" i="1">
                                        <a:solidFill>
                                          <a:srgbClr val="000000"/>
                                        </a:solidFill>
                                        <a:latin typeface="Cambria Math"/>
                                      </a:rPr>
                                      <m:t>1+</m:t>
                                    </m:r>
                                    <m:r>
                                      <a:rPr lang="en-US" altLang="ja-JP" sz="1600" i="1">
                                        <a:solidFill>
                                          <a:srgbClr val="000000"/>
                                        </a:solidFill>
                                        <a:latin typeface="Cambria Math"/>
                                      </a:rPr>
                                      <m:t>𝑟</m:t>
                                    </m:r>
                                  </m:e>
                                </m:d>
                              </m:e>
                              <m:sup>
                                <m:r>
                                  <a:rPr lang="en-US" altLang="ja-JP" sz="1600" i="1" smtClean="0">
                                    <a:solidFill>
                                      <a:srgbClr val="000000"/>
                                    </a:solidFill>
                                    <a:latin typeface="Cambria Math"/>
                                  </a:rPr>
                                  <m:t>5</m:t>
                                </m:r>
                              </m:sup>
                            </m:sSup>
                          </m:den>
                        </m:f>
                      </m:e>
                    </m:nary>
                  </m:oMath>
                </a14:m>
                <a:endParaRPr lang="ja-JP" altLang="en-US" sz="1600" dirty="0">
                  <a:solidFill>
                    <a:srgbClr val="000000"/>
                  </a:solidFill>
                </a:endParaRPr>
              </a:p>
            </p:txBody>
          </p:sp>
        </mc:Choice>
        <mc:Fallback xmlns="">
          <p:sp>
            <p:nvSpPr>
              <p:cNvPr id="56" name="テキスト ボックス 55"/>
              <p:cNvSpPr txBox="1">
                <a:spLocks noRot="1" noChangeAspect="1" noMove="1" noResize="1" noEditPoints="1" noAdjustHandles="1" noChangeArrowheads="1" noChangeShapeType="1" noTextEdit="1"/>
              </p:cNvSpPr>
              <p:nvPr/>
            </p:nvSpPr>
            <p:spPr>
              <a:xfrm>
                <a:off x="378881" y="3905762"/>
                <a:ext cx="6132641" cy="478529"/>
              </a:xfrm>
              <a:prstGeom prst="rect">
                <a:avLst/>
              </a:prstGeom>
              <a:blipFill rotWithShape="1">
                <a:blip r:embed="rId3"/>
                <a:stretch>
                  <a:fillRect t="-65385" b="-105128"/>
                </a:stretch>
              </a:blipFill>
            </p:spPr>
            <p:txBody>
              <a:bodyPr/>
              <a:lstStyle/>
              <a:p>
                <a:r>
                  <a:rPr lang="ja-JP" altLang="en-US">
                    <a:noFill/>
                  </a:rPr>
                  <a:t> </a:t>
                </a:r>
              </a:p>
            </p:txBody>
          </p:sp>
        </mc:Fallback>
      </mc:AlternateContent>
      <p:sp>
        <p:nvSpPr>
          <p:cNvPr id="62" name="テキスト ボックス 61"/>
          <p:cNvSpPr txBox="1"/>
          <p:nvPr/>
        </p:nvSpPr>
        <p:spPr>
          <a:xfrm>
            <a:off x="350246" y="4383289"/>
            <a:ext cx="2189615" cy="307777"/>
          </a:xfrm>
          <a:prstGeom prst="rect">
            <a:avLst/>
          </a:prstGeom>
          <a:noFill/>
        </p:spPr>
        <p:txBody>
          <a:bodyPr wrap="square" rtlCol="0">
            <a:spAutoFit/>
          </a:bodyPr>
          <a:lstStyle/>
          <a:p>
            <a:r>
              <a:rPr lang="ja-JP" altLang="en-US" sz="1400" dirty="0" smtClean="0">
                <a:solidFill>
                  <a:srgbClr val="000000"/>
                </a:solidFill>
              </a:rPr>
              <a:t>名目</a:t>
            </a:r>
            <a:r>
              <a:rPr lang="en-US" altLang="ja-JP" sz="1400" dirty="0" smtClean="0">
                <a:solidFill>
                  <a:srgbClr val="000000"/>
                </a:solidFill>
              </a:rPr>
              <a:t>GDP</a:t>
            </a:r>
            <a:r>
              <a:rPr lang="ja-JP" altLang="en-US" sz="1400" dirty="0" smtClean="0">
                <a:solidFill>
                  <a:srgbClr val="000000"/>
                </a:solidFill>
              </a:rPr>
              <a:t>成長率（日本）</a:t>
            </a:r>
            <a:endParaRPr lang="ja-JP" altLang="en-US" sz="1400" dirty="0">
              <a:solidFill>
                <a:srgbClr val="000000"/>
              </a:solidFill>
            </a:endParaRPr>
          </a:p>
        </p:txBody>
      </p:sp>
      <p:sp>
        <p:nvSpPr>
          <p:cNvPr id="63" name="テキスト ボックス 62"/>
          <p:cNvSpPr txBox="1"/>
          <p:nvPr/>
        </p:nvSpPr>
        <p:spPr>
          <a:xfrm>
            <a:off x="4809845" y="4448886"/>
            <a:ext cx="2189615" cy="307777"/>
          </a:xfrm>
          <a:prstGeom prst="rect">
            <a:avLst/>
          </a:prstGeom>
          <a:noFill/>
        </p:spPr>
        <p:txBody>
          <a:bodyPr wrap="square" rtlCol="0">
            <a:spAutoFit/>
          </a:bodyPr>
          <a:lstStyle/>
          <a:p>
            <a:r>
              <a:rPr lang="ja-JP" altLang="en-US" sz="1400" dirty="0" smtClean="0">
                <a:solidFill>
                  <a:srgbClr val="000000"/>
                </a:solidFill>
              </a:rPr>
              <a:t>インフレ率（日本）</a:t>
            </a:r>
            <a:endParaRPr lang="ja-JP" altLang="en-US" sz="1400" dirty="0">
              <a:solidFill>
                <a:srgbClr val="000000"/>
              </a:solidFill>
            </a:endParaRPr>
          </a:p>
        </p:txBody>
      </p:sp>
      <p:sp>
        <p:nvSpPr>
          <p:cNvPr id="64" name="円/楕円 63"/>
          <p:cNvSpPr/>
          <p:nvPr/>
        </p:nvSpPr>
        <p:spPr>
          <a:xfrm>
            <a:off x="4818635" y="744467"/>
            <a:ext cx="3459518" cy="2455591"/>
          </a:xfrm>
          <a:prstGeom prst="ellipse">
            <a:avLst/>
          </a:prstGeom>
          <a:noFill/>
          <a:ln w="95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65" name="円/楕円 64"/>
          <p:cNvSpPr/>
          <p:nvPr/>
        </p:nvSpPr>
        <p:spPr>
          <a:xfrm>
            <a:off x="5204936" y="3843717"/>
            <a:ext cx="1306585" cy="605169"/>
          </a:xfrm>
          <a:prstGeom prst="ellipse">
            <a:avLst/>
          </a:prstGeom>
          <a:noFill/>
          <a:ln w="95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cxnSp>
        <p:nvCxnSpPr>
          <p:cNvPr id="67" name="カギ線コネクタ 66"/>
          <p:cNvCxnSpPr>
            <a:stCxn id="65" idx="0"/>
            <a:endCxn id="64" idx="4"/>
          </p:cNvCxnSpPr>
          <p:nvPr/>
        </p:nvCxnSpPr>
        <p:spPr>
          <a:xfrm rot="5400000" flipH="1" flipV="1">
            <a:off x="5881482" y="3176806"/>
            <a:ext cx="643659" cy="690165"/>
          </a:xfrm>
          <a:prstGeom prst="bentConnector3">
            <a:avLst/>
          </a:prstGeom>
          <a:ln w="31750">
            <a:solidFill>
              <a:srgbClr val="C00000"/>
            </a:solidFill>
            <a:headEnd type="stealth"/>
            <a:tailEnd type="stealth"/>
          </a:ln>
        </p:spPr>
        <p:style>
          <a:lnRef idx="1">
            <a:schemeClr val="accent1"/>
          </a:lnRef>
          <a:fillRef idx="0">
            <a:schemeClr val="accent1"/>
          </a:fillRef>
          <a:effectRef idx="0">
            <a:schemeClr val="accent1"/>
          </a:effectRef>
          <a:fontRef idx="minor">
            <a:schemeClr val="tx1"/>
          </a:fontRef>
        </p:style>
      </p:cxnSp>
      <p:graphicFrame>
        <p:nvGraphicFramePr>
          <p:cNvPr id="3" name="グラフ 2"/>
          <p:cNvGraphicFramePr/>
          <p:nvPr>
            <p:extLst>
              <p:ext uri="{D42A27DB-BD31-4B8C-83A1-F6EECF244321}">
                <p14:modId xmlns:p14="http://schemas.microsoft.com/office/powerpoint/2010/main" val="2097418635"/>
              </p:ext>
            </p:extLst>
          </p:nvPr>
        </p:nvGraphicFramePr>
        <p:xfrm>
          <a:off x="249472" y="4691065"/>
          <a:ext cx="3590673" cy="1957253"/>
        </p:xfrm>
        <a:graphic>
          <a:graphicData uri="http://schemas.openxmlformats.org/drawingml/2006/chart">
            <c:chart xmlns:c="http://schemas.openxmlformats.org/drawingml/2006/chart" xmlns:r="http://schemas.openxmlformats.org/officeDocument/2006/relationships" r:id="rId4"/>
          </a:graphicData>
        </a:graphic>
      </p:graphicFrame>
      <p:sp>
        <p:nvSpPr>
          <p:cNvPr id="58" name="Text Box 14"/>
          <p:cNvSpPr txBox="1">
            <a:spLocks noChangeArrowheads="1"/>
          </p:cNvSpPr>
          <p:nvPr/>
        </p:nvSpPr>
        <p:spPr bwMode="auto">
          <a:xfrm>
            <a:off x="3243866" y="6597776"/>
            <a:ext cx="1018227" cy="230832"/>
          </a:xfrm>
          <a:prstGeom prst="rect">
            <a:avLst/>
          </a:prstGeom>
          <a:solidFill>
            <a:schemeClr val="bg1"/>
          </a:solidFill>
          <a:ln>
            <a:noFill/>
          </a:ln>
          <a:effectLst/>
        </p:spPr>
        <p:txBody>
          <a:bodyPr wrap="none">
            <a:spAutoFit/>
          </a:bodyPr>
          <a:lstStyle>
            <a:lvl1pPr>
              <a:spcBef>
                <a:spcPct val="50000"/>
              </a:spcBef>
              <a:buSzPct val="90000"/>
              <a:buBlip>
                <a:blip r:embed="rId5"/>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lgn="ctr">
              <a:spcBef>
                <a:spcPct val="0"/>
              </a:spcBef>
              <a:buSzTx/>
              <a:buFontTx/>
              <a:buNone/>
            </a:pPr>
            <a:r>
              <a:rPr lang="ja-JP" altLang="en-US" sz="900" dirty="0">
                <a:solidFill>
                  <a:srgbClr val="000000"/>
                </a:solidFill>
              </a:rPr>
              <a:t>（出所：</a:t>
            </a:r>
            <a:r>
              <a:rPr lang="en-US" altLang="ja-JP" sz="900" dirty="0" smtClean="0">
                <a:solidFill>
                  <a:srgbClr val="000000"/>
                </a:solidFill>
              </a:rPr>
              <a:t>IMF</a:t>
            </a:r>
            <a:r>
              <a:rPr lang="ja-JP" altLang="en-US" sz="900" dirty="0" smtClean="0">
                <a:solidFill>
                  <a:srgbClr val="000000"/>
                </a:solidFill>
              </a:rPr>
              <a:t>予測）</a:t>
            </a:r>
            <a:endParaRPr lang="ja-JP" altLang="en-US" sz="900" dirty="0">
              <a:solidFill>
                <a:srgbClr val="000000"/>
              </a:solidFill>
            </a:endParaRPr>
          </a:p>
        </p:txBody>
      </p:sp>
      <p:cxnSp>
        <p:nvCxnSpPr>
          <p:cNvPr id="6" name="直線コネクタ 5"/>
          <p:cNvCxnSpPr/>
          <p:nvPr/>
        </p:nvCxnSpPr>
        <p:spPr>
          <a:xfrm>
            <a:off x="3179800" y="4756663"/>
            <a:ext cx="0" cy="1455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263613" y="4756663"/>
            <a:ext cx="1202228" cy="584775"/>
          </a:xfrm>
          <a:prstGeom prst="rect">
            <a:avLst/>
          </a:prstGeom>
          <a:solidFill>
            <a:srgbClr val="FFCCCC"/>
          </a:solidFill>
        </p:spPr>
        <p:txBody>
          <a:bodyPr wrap="square" rtlCol="0">
            <a:spAutoFit/>
          </a:bodyPr>
          <a:lstStyle/>
          <a:p>
            <a:r>
              <a:rPr lang="en-US" altLang="ja-JP" sz="800" dirty="0">
                <a:solidFill>
                  <a:srgbClr val="000000"/>
                </a:solidFill>
              </a:rPr>
              <a:t>2017</a:t>
            </a:r>
            <a:r>
              <a:rPr lang="ja-JP" altLang="en-US" sz="800" dirty="0">
                <a:solidFill>
                  <a:srgbClr val="000000"/>
                </a:solidFill>
              </a:rPr>
              <a:t>年</a:t>
            </a:r>
            <a:r>
              <a:rPr lang="ja-JP" altLang="en-US" sz="800" dirty="0" smtClean="0">
                <a:solidFill>
                  <a:srgbClr val="000000"/>
                </a:solidFill>
              </a:rPr>
              <a:t>：</a:t>
            </a:r>
            <a:r>
              <a:rPr lang="en-US" altLang="ja-JP" sz="800" dirty="0" smtClean="0">
                <a:solidFill>
                  <a:srgbClr val="000000"/>
                </a:solidFill>
              </a:rPr>
              <a:t>1.7%</a:t>
            </a:r>
            <a:r>
              <a:rPr lang="ja-JP" altLang="en-US" sz="800" dirty="0" err="1" smtClean="0">
                <a:solidFill>
                  <a:srgbClr val="000000"/>
                </a:solidFill>
              </a:rPr>
              <a:t>、</a:t>
            </a:r>
            <a:r>
              <a:rPr lang="en-US" altLang="ja-JP" sz="800" dirty="0" smtClean="0">
                <a:solidFill>
                  <a:srgbClr val="000000"/>
                </a:solidFill>
              </a:rPr>
              <a:t>2018</a:t>
            </a:r>
            <a:r>
              <a:rPr lang="ja-JP" altLang="en-US" sz="800" dirty="0">
                <a:solidFill>
                  <a:srgbClr val="000000"/>
                </a:solidFill>
              </a:rPr>
              <a:t>年</a:t>
            </a:r>
            <a:r>
              <a:rPr lang="ja-JP" altLang="en-US" sz="800" dirty="0" smtClean="0">
                <a:solidFill>
                  <a:srgbClr val="000000"/>
                </a:solidFill>
              </a:rPr>
              <a:t>：</a:t>
            </a:r>
            <a:r>
              <a:rPr lang="en-US" altLang="ja-JP" sz="800" dirty="0" smtClean="0">
                <a:solidFill>
                  <a:srgbClr val="000000"/>
                </a:solidFill>
              </a:rPr>
              <a:t>1.2%</a:t>
            </a:r>
            <a:r>
              <a:rPr lang="ja-JP" altLang="en-US" sz="800" dirty="0" err="1">
                <a:solidFill>
                  <a:srgbClr val="000000"/>
                </a:solidFill>
              </a:rPr>
              <a:t>。</a:t>
            </a:r>
            <a:r>
              <a:rPr lang="ja-JP" altLang="en-US" sz="800" dirty="0">
                <a:solidFill>
                  <a:srgbClr val="000000"/>
                </a:solidFill>
              </a:rPr>
              <a:t>その後</a:t>
            </a:r>
            <a:r>
              <a:rPr lang="ja-JP" altLang="en-US" sz="800" dirty="0" smtClean="0">
                <a:solidFill>
                  <a:srgbClr val="000000"/>
                </a:solidFill>
              </a:rPr>
              <a:t>は</a:t>
            </a:r>
            <a:r>
              <a:rPr lang="en-US" altLang="ja-JP" sz="800" dirty="0" smtClean="0">
                <a:solidFill>
                  <a:srgbClr val="000000"/>
                </a:solidFill>
              </a:rPr>
              <a:t>0.3%</a:t>
            </a:r>
            <a:r>
              <a:rPr lang="ja-JP" altLang="en-US" sz="800" dirty="0" smtClean="0">
                <a:solidFill>
                  <a:srgbClr val="000000"/>
                </a:solidFill>
              </a:rPr>
              <a:t>～</a:t>
            </a:r>
            <a:r>
              <a:rPr lang="en-US" altLang="ja-JP" sz="800" dirty="0" smtClean="0">
                <a:solidFill>
                  <a:srgbClr val="000000"/>
                </a:solidFill>
              </a:rPr>
              <a:t>0.9%</a:t>
            </a:r>
            <a:r>
              <a:rPr lang="ja-JP" altLang="en-US" sz="800" dirty="0">
                <a:solidFill>
                  <a:srgbClr val="000000"/>
                </a:solidFill>
              </a:rPr>
              <a:t>で</a:t>
            </a:r>
            <a:r>
              <a:rPr lang="ja-JP" altLang="en-US" sz="800" dirty="0" smtClean="0">
                <a:solidFill>
                  <a:srgbClr val="000000"/>
                </a:solidFill>
              </a:rPr>
              <a:t>推移と</a:t>
            </a:r>
            <a:r>
              <a:rPr lang="en-US" altLang="ja-JP" sz="800" dirty="0">
                <a:solidFill>
                  <a:srgbClr val="000000"/>
                </a:solidFill>
              </a:rPr>
              <a:t>IMF</a:t>
            </a:r>
            <a:r>
              <a:rPr lang="ja-JP" altLang="en-US" sz="800" dirty="0">
                <a:solidFill>
                  <a:srgbClr val="000000"/>
                </a:solidFill>
              </a:rPr>
              <a:t>は予測</a:t>
            </a:r>
          </a:p>
        </p:txBody>
      </p:sp>
      <p:graphicFrame>
        <p:nvGraphicFramePr>
          <p:cNvPr id="66" name="グラフ 65"/>
          <p:cNvGraphicFramePr/>
          <p:nvPr>
            <p:extLst>
              <p:ext uri="{D42A27DB-BD31-4B8C-83A1-F6EECF244321}">
                <p14:modId xmlns:p14="http://schemas.microsoft.com/office/powerpoint/2010/main" val="2145866694"/>
              </p:ext>
            </p:extLst>
          </p:nvPr>
        </p:nvGraphicFramePr>
        <p:xfrm>
          <a:off x="4970423" y="4693908"/>
          <a:ext cx="3590673" cy="1957253"/>
        </p:xfrm>
        <a:graphic>
          <a:graphicData uri="http://schemas.openxmlformats.org/drawingml/2006/chart">
            <c:chart xmlns:c="http://schemas.openxmlformats.org/drawingml/2006/chart" xmlns:r="http://schemas.openxmlformats.org/officeDocument/2006/relationships" r:id="rId6"/>
          </a:graphicData>
        </a:graphic>
      </p:graphicFrame>
      <p:sp>
        <p:nvSpPr>
          <p:cNvPr id="8" name="右矢印 7"/>
          <p:cNvSpPr/>
          <p:nvPr/>
        </p:nvSpPr>
        <p:spPr>
          <a:xfrm>
            <a:off x="3243866" y="5746376"/>
            <a:ext cx="424953" cy="233083"/>
          </a:xfrm>
          <a:prstGeom prst="rightArrow">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cxnSp>
        <p:nvCxnSpPr>
          <p:cNvPr id="68" name="直線コネクタ 67"/>
          <p:cNvCxnSpPr/>
          <p:nvPr/>
        </p:nvCxnSpPr>
        <p:spPr>
          <a:xfrm>
            <a:off x="7940058" y="4729766"/>
            <a:ext cx="0" cy="1455878"/>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7997209" y="4741196"/>
            <a:ext cx="1123932" cy="584775"/>
          </a:xfrm>
          <a:prstGeom prst="rect">
            <a:avLst/>
          </a:prstGeom>
          <a:solidFill>
            <a:srgbClr val="99CCFF"/>
          </a:solidFill>
        </p:spPr>
        <p:txBody>
          <a:bodyPr wrap="square" rtlCol="0">
            <a:spAutoFit/>
          </a:bodyPr>
          <a:lstStyle/>
          <a:p>
            <a:r>
              <a:rPr lang="en-US" altLang="ja-JP" sz="800" dirty="0" smtClean="0">
                <a:solidFill>
                  <a:srgbClr val="000000"/>
                </a:solidFill>
              </a:rPr>
              <a:t>2017</a:t>
            </a:r>
            <a:r>
              <a:rPr lang="ja-JP" altLang="en-US" sz="800" dirty="0" smtClean="0">
                <a:solidFill>
                  <a:srgbClr val="000000"/>
                </a:solidFill>
              </a:rPr>
              <a:t>年</a:t>
            </a:r>
            <a:r>
              <a:rPr lang="ja-JP" altLang="en-US" sz="800" dirty="0">
                <a:solidFill>
                  <a:srgbClr val="000000"/>
                </a:solidFill>
              </a:rPr>
              <a:t>：</a:t>
            </a:r>
            <a:r>
              <a:rPr lang="en-US" altLang="ja-JP" sz="800" dirty="0" smtClean="0">
                <a:solidFill>
                  <a:srgbClr val="000000"/>
                </a:solidFill>
              </a:rPr>
              <a:t>0.5%</a:t>
            </a:r>
            <a:r>
              <a:rPr lang="ja-JP" altLang="en-US" sz="800" dirty="0" err="1">
                <a:solidFill>
                  <a:srgbClr val="000000"/>
                </a:solidFill>
              </a:rPr>
              <a:t>、</a:t>
            </a:r>
            <a:r>
              <a:rPr lang="en-US" altLang="ja-JP" sz="800" dirty="0" smtClean="0">
                <a:solidFill>
                  <a:srgbClr val="000000"/>
                </a:solidFill>
              </a:rPr>
              <a:t>2018</a:t>
            </a:r>
            <a:r>
              <a:rPr lang="ja-JP" altLang="en-US" sz="800" dirty="0" smtClean="0">
                <a:solidFill>
                  <a:srgbClr val="000000"/>
                </a:solidFill>
              </a:rPr>
              <a:t>年：</a:t>
            </a:r>
            <a:r>
              <a:rPr lang="en-US" altLang="ja-JP" sz="800" dirty="0">
                <a:solidFill>
                  <a:srgbClr val="000000"/>
                </a:solidFill>
              </a:rPr>
              <a:t>1.1</a:t>
            </a:r>
            <a:r>
              <a:rPr lang="en-US" altLang="ja-JP" sz="800" dirty="0" smtClean="0">
                <a:solidFill>
                  <a:srgbClr val="000000"/>
                </a:solidFill>
              </a:rPr>
              <a:t>%</a:t>
            </a:r>
            <a:r>
              <a:rPr lang="ja-JP" altLang="en-US" sz="800" dirty="0" err="1">
                <a:solidFill>
                  <a:srgbClr val="000000"/>
                </a:solidFill>
              </a:rPr>
              <a:t>。</a:t>
            </a:r>
            <a:r>
              <a:rPr lang="ja-JP" altLang="en-US" sz="800" dirty="0">
                <a:solidFill>
                  <a:srgbClr val="000000"/>
                </a:solidFill>
              </a:rPr>
              <a:t>その後</a:t>
            </a:r>
            <a:r>
              <a:rPr lang="ja-JP" altLang="en-US" sz="800" dirty="0" smtClean="0">
                <a:solidFill>
                  <a:srgbClr val="000000"/>
                </a:solidFill>
              </a:rPr>
              <a:t>は</a:t>
            </a:r>
            <a:r>
              <a:rPr lang="en-US" altLang="ja-JP" sz="800" dirty="0" smtClean="0">
                <a:solidFill>
                  <a:srgbClr val="000000"/>
                </a:solidFill>
              </a:rPr>
              <a:t>1.1%~</a:t>
            </a:r>
            <a:r>
              <a:rPr lang="en-US" altLang="ja-JP" sz="800" dirty="0">
                <a:solidFill>
                  <a:srgbClr val="000000"/>
                </a:solidFill>
              </a:rPr>
              <a:t>1.7</a:t>
            </a:r>
            <a:r>
              <a:rPr lang="en-US" altLang="ja-JP" sz="800" dirty="0" smtClean="0">
                <a:solidFill>
                  <a:srgbClr val="000000"/>
                </a:solidFill>
              </a:rPr>
              <a:t>%</a:t>
            </a:r>
            <a:r>
              <a:rPr lang="ja-JP" altLang="en-US" sz="800" dirty="0">
                <a:solidFill>
                  <a:srgbClr val="000000"/>
                </a:solidFill>
              </a:rPr>
              <a:t>で推移と</a:t>
            </a:r>
            <a:r>
              <a:rPr lang="en-US" altLang="ja-JP" sz="800" dirty="0">
                <a:solidFill>
                  <a:srgbClr val="000000"/>
                </a:solidFill>
              </a:rPr>
              <a:t>IMF</a:t>
            </a:r>
            <a:r>
              <a:rPr lang="ja-JP" altLang="en-US" sz="800" dirty="0">
                <a:solidFill>
                  <a:srgbClr val="000000"/>
                </a:solidFill>
              </a:rPr>
              <a:t>は予測</a:t>
            </a:r>
          </a:p>
        </p:txBody>
      </p:sp>
      <p:sp>
        <p:nvSpPr>
          <p:cNvPr id="70" name="右矢印 69"/>
          <p:cNvSpPr/>
          <p:nvPr/>
        </p:nvSpPr>
        <p:spPr>
          <a:xfrm>
            <a:off x="8004124" y="5457705"/>
            <a:ext cx="424953" cy="233083"/>
          </a:xfrm>
          <a:prstGeom prst="rightArrow">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1" name="Text Box 14"/>
          <p:cNvSpPr txBox="1">
            <a:spLocks noChangeArrowheads="1"/>
          </p:cNvSpPr>
          <p:nvPr/>
        </p:nvSpPr>
        <p:spPr bwMode="auto">
          <a:xfrm>
            <a:off x="7660423" y="6617959"/>
            <a:ext cx="1018227" cy="230832"/>
          </a:xfrm>
          <a:prstGeom prst="rect">
            <a:avLst/>
          </a:prstGeom>
          <a:solidFill>
            <a:schemeClr val="bg1"/>
          </a:solidFill>
          <a:ln>
            <a:noFill/>
          </a:ln>
          <a:effectLst/>
        </p:spPr>
        <p:txBody>
          <a:bodyPr wrap="none">
            <a:spAutoFit/>
          </a:bodyPr>
          <a:lstStyle>
            <a:lvl1pPr>
              <a:spcBef>
                <a:spcPct val="50000"/>
              </a:spcBef>
              <a:buSzPct val="90000"/>
              <a:buBlip>
                <a:blip r:embed="rId5"/>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lgn="ctr">
              <a:spcBef>
                <a:spcPct val="0"/>
              </a:spcBef>
              <a:buSzTx/>
              <a:buFontTx/>
              <a:buNone/>
            </a:pPr>
            <a:r>
              <a:rPr lang="ja-JP" altLang="en-US" sz="900" dirty="0">
                <a:solidFill>
                  <a:srgbClr val="000000"/>
                </a:solidFill>
              </a:rPr>
              <a:t>（出所：</a:t>
            </a:r>
            <a:r>
              <a:rPr lang="en-US" altLang="ja-JP" sz="900" dirty="0" smtClean="0">
                <a:solidFill>
                  <a:srgbClr val="000000"/>
                </a:solidFill>
              </a:rPr>
              <a:t>IMF</a:t>
            </a:r>
            <a:r>
              <a:rPr lang="ja-JP" altLang="en-US" sz="900" dirty="0" smtClean="0">
                <a:solidFill>
                  <a:srgbClr val="000000"/>
                </a:solidFill>
              </a:rPr>
              <a:t>予測）</a:t>
            </a:r>
            <a:endParaRPr lang="ja-JP" altLang="en-US" sz="900" dirty="0">
              <a:solidFill>
                <a:srgbClr val="000000"/>
              </a:solidFill>
            </a:endParaRPr>
          </a:p>
        </p:txBody>
      </p:sp>
    </p:spTree>
    <p:extLst>
      <p:ext uri="{BB962C8B-B14F-4D97-AF65-F5344CB8AC3E}">
        <p14:creationId xmlns:p14="http://schemas.microsoft.com/office/powerpoint/2010/main" val="2023465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latin typeface="Times New Roman" panose="02020603050405020304" pitchFamily="18" charset="0"/>
                <a:cs typeface="Times New Roman" panose="02020603050405020304" pitchFamily="18" charset="0"/>
              </a:rPr>
              <a:t>Step4</a:t>
            </a:r>
            <a:r>
              <a:rPr kumimoji="1" lang="ja-JP" altLang="en-US" sz="2400" dirty="0" smtClean="0">
                <a:latin typeface="Times New Roman" panose="02020603050405020304" pitchFamily="18" charset="0"/>
                <a:cs typeface="Times New Roman" panose="02020603050405020304" pitchFamily="18" charset="0"/>
              </a:rPr>
              <a:t>　企業価値を評価する</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77</a:t>
            </a:fld>
            <a:endParaRPr lang="en-US" altLang="ja-JP" dirty="0">
              <a:solidFill>
                <a:srgbClr val="000000"/>
              </a:solidFill>
            </a:endParaRPr>
          </a:p>
        </p:txBody>
      </p:sp>
      <p:sp>
        <p:nvSpPr>
          <p:cNvPr id="11" name="Line 4"/>
          <p:cNvSpPr>
            <a:spLocks noChangeShapeType="1"/>
          </p:cNvSpPr>
          <p:nvPr/>
        </p:nvSpPr>
        <p:spPr bwMode="auto">
          <a:xfrm>
            <a:off x="1019384" y="2380415"/>
            <a:ext cx="4868804" cy="0"/>
          </a:xfrm>
          <a:prstGeom prst="line">
            <a:avLst/>
          </a:prstGeom>
          <a:noFill/>
          <a:ln w="28575">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12" name="Text Box 6"/>
          <p:cNvSpPr txBox="1">
            <a:spLocks noChangeArrowheads="1"/>
          </p:cNvSpPr>
          <p:nvPr/>
        </p:nvSpPr>
        <p:spPr bwMode="auto">
          <a:xfrm>
            <a:off x="1363574" y="2380415"/>
            <a:ext cx="777276" cy="1323439"/>
          </a:xfrm>
          <a:prstGeom prst="rect">
            <a:avLst/>
          </a:prstGeom>
          <a:solidFill>
            <a:srgbClr val="FFC000"/>
          </a:solidFill>
          <a:ln w="28575">
            <a:solidFill>
              <a:schemeClr val="tx1"/>
            </a:solidFill>
            <a:miter lim="800000"/>
            <a:headEnd type="none" w="sm" len="sm"/>
            <a:tailEnd type="none" w="sm" len="sm"/>
          </a:ln>
          <a:effectLst/>
        </p:spPr>
        <p:txBody>
          <a:bodyPr>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lgn="ctr">
              <a:spcBef>
                <a:spcPct val="0"/>
              </a:spcBef>
              <a:buSzTx/>
              <a:buFontTx/>
              <a:buNone/>
            </a:pPr>
            <a:r>
              <a:rPr lang="ja-JP" altLang="en-US" sz="800">
                <a:solidFill>
                  <a:srgbClr val="000000"/>
                </a:solidFill>
                <a:latin typeface="Times New Roman" pitchFamily="18" charset="0"/>
                <a:ea typeface="ＭＳ Ｐ明朝" pitchFamily="18" charset="-128"/>
              </a:rPr>
              <a:t>現在</a:t>
            </a:r>
          </a:p>
          <a:p>
            <a:pPr algn="ctr">
              <a:spcBef>
                <a:spcPct val="0"/>
              </a:spcBef>
              <a:buSzTx/>
              <a:buFontTx/>
              <a:buNone/>
            </a:pPr>
            <a:endParaRPr lang="ja-JP" altLang="en-US" sz="800">
              <a:solidFill>
                <a:srgbClr val="000000"/>
              </a:solidFill>
              <a:latin typeface="Times New Roman" pitchFamily="18" charset="0"/>
              <a:ea typeface="ＭＳ Ｐ明朝" pitchFamily="18" charset="-128"/>
            </a:endParaRPr>
          </a:p>
          <a:p>
            <a:pPr>
              <a:spcBef>
                <a:spcPct val="0"/>
              </a:spcBef>
              <a:buSzTx/>
              <a:buFontTx/>
              <a:buNone/>
            </a:pPr>
            <a:r>
              <a:rPr lang="ja-JP" altLang="en-US" sz="800">
                <a:solidFill>
                  <a:srgbClr val="000000"/>
                </a:solidFill>
                <a:latin typeface="ＭＳ Ｐゴシック" pitchFamily="50" charset="-128"/>
              </a:rPr>
              <a:t>将来のフリーキャッシュフローの現在価値</a:t>
            </a:r>
          </a:p>
          <a:p>
            <a:pPr>
              <a:spcBef>
                <a:spcPct val="0"/>
              </a:spcBef>
              <a:buSzTx/>
              <a:buFontTx/>
              <a:buNone/>
            </a:pPr>
            <a:endParaRPr lang="ja-JP" altLang="en-US" sz="800">
              <a:solidFill>
                <a:srgbClr val="000000"/>
              </a:solidFill>
              <a:latin typeface="ＭＳ Ｐゴシック" pitchFamily="50" charset="-128"/>
            </a:endParaRPr>
          </a:p>
          <a:p>
            <a:pPr>
              <a:spcBef>
                <a:spcPct val="0"/>
              </a:spcBef>
              <a:buSzTx/>
              <a:buFontTx/>
              <a:buNone/>
            </a:pPr>
            <a:r>
              <a:rPr lang="ja-JP" altLang="en-US" sz="800">
                <a:solidFill>
                  <a:srgbClr val="000000"/>
                </a:solidFill>
                <a:latin typeface="ＭＳ Ｐゴシック" pitchFamily="50" charset="-128"/>
              </a:rPr>
              <a:t> ＝企業価値</a:t>
            </a:r>
          </a:p>
          <a:p>
            <a:pPr>
              <a:spcBef>
                <a:spcPct val="0"/>
              </a:spcBef>
              <a:buSzTx/>
              <a:buFontTx/>
              <a:buNone/>
            </a:pPr>
            <a:endParaRPr lang="ja-JP" altLang="en-US" sz="800">
              <a:solidFill>
                <a:srgbClr val="000000"/>
              </a:solidFill>
              <a:latin typeface="ＭＳ Ｐゴシック" pitchFamily="50" charset="-128"/>
            </a:endParaRPr>
          </a:p>
          <a:p>
            <a:pPr>
              <a:spcBef>
                <a:spcPct val="0"/>
              </a:spcBef>
              <a:buSzTx/>
              <a:buFontTx/>
              <a:buNone/>
            </a:pPr>
            <a:endParaRPr lang="en-US" altLang="ja-JP" sz="800">
              <a:solidFill>
                <a:srgbClr val="000000"/>
              </a:solidFill>
              <a:latin typeface="Times New Roman" pitchFamily="18" charset="0"/>
              <a:ea typeface="ＭＳ Ｐ明朝" pitchFamily="18" charset="-128"/>
            </a:endParaRPr>
          </a:p>
        </p:txBody>
      </p:sp>
      <p:sp>
        <p:nvSpPr>
          <p:cNvPr id="13" name="Text Box 7"/>
          <p:cNvSpPr txBox="1">
            <a:spLocks noChangeArrowheads="1"/>
          </p:cNvSpPr>
          <p:nvPr/>
        </p:nvSpPr>
        <p:spPr bwMode="auto">
          <a:xfrm>
            <a:off x="2332320" y="2380415"/>
            <a:ext cx="46679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a:solidFill>
                  <a:srgbClr val="000000"/>
                </a:solidFill>
                <a:latin typeface="Times New Roman" pitchFamily="18" charset="0"/>
                <a:ea typeface="ＭＳ Ｐ明朝" pitchFamily="18" charset="-128"/>
              </a:rPr>
              <a:t> </a:t>
            </a: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1</a:t>
            </a:r>
            <a:r>
              <a:rPr lang="ja-JP" altLang="en-US" sz="800">
                <a:solidFill>
                  <a:srgbClr val="000000"/>
                </a:solidFill>
                <a:latin typeface="Times New Roman" pitchFamily="18" charset="0"/>
                <a:ea typeface="ＭＳ Ｐ明朝" pitchFamily="18" charset="-128"/>
              </a:rPr>
              <a:t>期</a:t>
            </a:r>
          </a:p>
        </p:txBody>
      </p:sp>
      <p:sp>
        <p:nvSpPr>
          <p:cNvPr id="14" name="Text Box 8"/>
          <p:cNvSpPr txBox="1">
            <a:spLocks noChangeArrowheads="1"/>
          </p:cNvSpPr>
          <p:nvPr/>
        </p:nvSpPr>
        <p:spPr bwMode="auto">
          <a:xfrm>
            <a:off x="4356430" y="2380415"/>
            <a:ext cx="4411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5</a:t>
            </a:r>
            <a:r>
              <a:rPr lang="ja-JP" altLang="en-US" sz="800">
                <a:solidFill>
                  <a:srgbClr val="000000"/>
                </a:solidFill>
                <a:latin typeface="Times New Roman" pitchFamily="18" charset="0"/>
                <a:ea typeface="ＭＳ Ｐ明朝" pitchFamily="18" charset="-128"/>
              </a:rPr>
              <a:t>期</a:t>
            </a:r>
          </a:p>
        </p:txBody>
      </p:sp>
      <p:sp>
        <p:nvSpPr>
          <p:cNvPr id="15" name="Text Box 9"/>
          <p:cNvSpPr txBox="1">
            <a:spLocks noChangeArrowheads="1"/>
          </p:cNvSpPr>
          <p:nvPr/>
        </p:nvSpPr>
        <p:spPr bwMode="auto">
          <a:xfrm>
            <a:off x="3840145" y="2373076"/>
            <a:ext cx="4411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4</a:t>
            </a:r>
            <a:r>
              <a:rPr lang="ja-JP" altLang="en-US" sz="800">
                <a:solidFill>
                  <a:srgbClr val="000000"/>
                </a:solidFill>
                <a:latin typeface="Times New Roman" pitchFamily="18" charset="0"/>
                <a:ea typeface="ＭＳ Ｐ明朝" pitchFamily="18" charset="-128"/>
              </a:rPr>
              <a:t>期</a:t>
            </a:r>
          </a:p>
        </p:txBody>
      </p:sp>
      <p:sp>
        <p:nvSpPr>
          <p:cNvPr id="16" name="Text Box 10"/>
          <p:cNvSpPr txBox="1">
            <a:spLocks noChangeArrowheads="1"/>
          </p:cNvSpPr>
          <p:nvPr/>
        </p:nvSpPr>
        <p:spPr bwMode="auto">
          <a:xfrm>
            <a:off x="3328419" y="2373076"/>
            <a:ext cx="4411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3</a:t>
            </a:r>
            <a:r>
              <a:rPr lang="ja-JP" altLang="en-US" sz="800">
                <a:solidFill>
                  <a:srgbClr val="000000"/>
                </a:solidFill>
                <a:latin typeface="Times New Roman" pitchFamily="18" charset="0"/>
                <a:ea typeface="ＭＳ Ｐ明朝" pitchFamily="18" charset="-128"/>
              </a:rPr>
              <a:t>期</a:t>
            </a:r>
          </a:p>
        </p:txBody>
      </p:sp>
      <p:sp>
        <p:nvSpPr>
          <p:cNvPr id="17" name="Text Box 11"/>
          <p:cNvSpPr txBox="1">
            <a:spLocks noChangeArrowheads="1"/>
          </p:cNvSpPr>
          <p:nvPr/>
        </p:nvSpPr>
        <p:spPr bwMode="auto">
          <a:xfrm>
            <a:off x="2848604" y="2377969"/>
            <a:ext cx="4411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2</a:t>
            </a:r>
            <a:r>
              <a:rPr lang="ja-JP" altLang="en-US" sz="800">
                <a:solidFill>
                  <a:srgbClr val="000000"/>
                </a:solidFill>
                <a:latin typeface="Times New Roman" pitchFamily="18" charset="0"/>
                <a:ea typeface="ＭＳ Ｐ明朝" pitchFamily="18" charset="-128"/>
              </a:rPr>
              <a:t>期</a:t>
            </a:r>
          </a:p>
        </p:txBody>
      </p:sp>
      <p:sp>
        <p:nvSpPr>
          <p:cNvPr id="18" name="Text Box 12"/>
          <p:cNvSpPr txBox="1">
            <a:spLocks noChangeArrowheads="1"/>
          </p:cNvSpPr>
          <p:nvPr/>
        </p:nvSpPr>
        <p:spPr bwMode="auto">
          <a:xfrm>
            <a:off x="4818634" y="2380415"/>
            <a:ext cx="7441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lgn="ctr">
              <a:spcBef>
                <a:spcPct val="0"/>
              </a:spcBef>
              <a:buSzTx/>
              <a:buFontTx/>
              <a:buNone/>
            </a:pP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5</a:t>
            </a:r>
            <a:r>
              <a:rPr lang="ja-JP" altLang="en-US" sz="800">
                <a:solidFill>
                  <a:srgbClr val="000000"/>
                </a:solidFill>
                <a:latin typeface="Times New Roman" pitchFamily="18" charset="0"/>
                <a:ea typeface="ＭＳ Ｐ明朝" pitchFamily="18" charset="-128"/>
              </a:rPr>
              <a:t>期時点の</a:t>
            </a:r>
          </a:p>
          <a:p>
            <a:pPr algn="ctr">
              <a:spcBef>
                <a:spcPct val="0"/>
              </a:spcBef>
              <a:buSzTx/>
              <a:buFontTx/>
              <a:buNone/>
            </a:pPr>
            <a:r>
              <a:rPr lang="ja-JP" altLang="en-US" sz="800">
                <a:solidFill>
                  <a:srgbClr val="000000"/>
                </a:solidFill>
                <a:latin typeface="Times New Roman" pitchFamily="18" charset="0"/>
                <a:ea typeface="ＭＳ Ｐ明朝" pitchFamily="18" charset="-128"/>
              </a:rPr>
              <a:t>残存価値</a:t>
            </a:r>
          </a:p>
        </p:txBody>
      </p:sp>
      <p:sp>
        <p:nvSpPr>
          <p:cNvPr id="19" name="Freeform 13"/>
          <p:cNvSpPr>
            <a:spLocks/>
          </p:cNvSpPr>
          <p:nvPr/>
        </p:nvSpPr>
        <p:spPr bwMode="auto">
          <a:xfrm>
            <a:off x="2219489" y="2529630"/>
            <a:ext cx="273528" cy="70123"/>
          </a:xfrm>
          <a:custGeom>
            <a:avLst/>
            <a:gdLst>
              <a:gd name="T0" fmla="*/ 2147483647 w 240"/>
              <a:gd name="T1" fmla="*/ 0 h 96"/>
              <a:gd name="T2" fmla="*/ 2147483647 w 240"/>
              <a:gd name="T3" fmla="*/ 2147483647 h 96"/>
              <a:gd name="T4" fmla="*/ 0 w 240"/>
              <a:gd name="T5" fmla="*/ 2147483647 h 96"/>
              <a:gd name="T6" fmla="*/ 0 60000 65536"/>
              <a:gd name="T7" fmla="*/ 0 60000 65536"/>
              <a:gd name="T8" fmla="*/ 0 60000 65536"/>
            </a:gdLst>
            <a:ahLst/>
            <a:cxnLst>
              <a:cxn ang="T6">
                <a:pos x="T0" y="T1"/>
              </a:cxn>
              <a:cxn ang="T7">
                <a:pos x="T2" y="T3"/>
              </a:cxn>
              <a:cxn ang="T8">
                <a:pos x="T4" y="T5"/>
              </a:cxn>
            </a:cxnLst>
            <a:rect l="0" t="0" r="r" b="b"/>
            <a:pathLst>
              <a:path w="240" h="96">
                <a:moveTo>
                  <a:pt x="240" y="0"/>
                </a:moveTo>
                <a:lnTo>
                  <a:pt x="240" y="96"/>
                </a:lnTo>
                <a:lnTo>
                  <a:pt x="0" y="96"/>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20" name="Freeform 14"/>
          <p:cNvSpPr>
            <a:spLocks/>
          </p:cNvSpPr>
          <p:nvPr/>
        </p:nvSpPr>
        <p:spPr bwMode="auto">
          <a:xfrm>
            <a:off x="2219489" y="2529630"/>
            <a:ext cx="820585" cy="141061"/>
          </a:xfrm>
          <a:custGeom>
            <a:avLst/>
            <a:gdLst>
              <a:gd name="T0" fmla="*/ 2147483647 w 720"/>
              <a:gd name="T1" fmla="*/ 0 h 144"/>
              <a:gd name="T2" fmla="*/ 2147483647 w 720"/>
              <a:gd name="T3" fmla="*/ 2147483647 h 144"/>
              <a:gd name="T4" fmla="*/ 0 w 720"/>
              <a:gd name="T5" fmla="*/ 2147483647 h 144"/>
              <a:gd name="T6" fmla="*/ 0 60000 65536"/>
              <a:gd name="T7" fmla="*/ 0 60000 65536"/>
              <a:gd name="T8" fmla="*/ 0 60000 65536"/>
            </a:gdLst>
            <a:ahLst/>
            <a:cxnLst>
              <a:cxn ang="T6">
                <a:pos x="T0" y="T1"/>
              </a:cxn>
              <a:cxn ang="T7">
                <a:pos x="T2" y="T3"/>
              </a:cxn>
              <a:cxn ang="T8">
                <a:pos x="T4" y="T5"/>
              </a:cxn>
            </a:cxnLst>
            <a:rect l="0" t="0" r="r" b="b"/>
            <a:pathLst>
              <a:path w="720" h="144">
                <a:moveTo>
                  <a:pt x="720" y="0"/>
                </a:moveTo>
                <a:lnTo>
                  <a:pt x="720" y="144"/>
                </a:lnTo>
                <a:lnTo>
                  <a:pt x="0" y="144"/>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21" name="Freeform 15"/>
          <p:cNvSpPr>
            <a:spLocks/>
          </p:cNvSpPr>
          <p:nvPr/>
        </p:nvSpPr>
        <p:spPr bwMode="auto">
          <a:xfrm>
            <a:off x="2219489" y="2529630"/>
            <a:ext cx="1312936" cy="211184"/>
          </a:xfrm>
          <a:custGeom>
            <a:avLst/>
            <a:gdLst>
              <a:gd name="T0" fmla="*/ 2147483647 w 1152"/>
              <a:gd name="T1" fmla="*/ 0 h 192"/>
              <a:gd name="T2" fmla="*/ 2147483647 w 1152"/>
              <a:gd name="T3" fmla="*/ 2147483647 h 192"/>
              <a:gd name="T4" fmla="*/ 0 w 1152"/>
              <a:gd name="T5" fmla="*/ 2147483647 h 192"/>
              <a:gd name="T6" fmla="*/ 0 60000 65536"/>
              <a:gd name="T7" fmla="*/ 0 60000 65536"/>
              <a:gd name="T8" fmla="*/ 0 60000 65536"/>
            </a:gdLst>
            <a:ahLst/>
            <a:cxnLst>
              <a:cxn ang="T6">
                <a:pos x="T0" y="T1"/>
              </a:cxn>
              <a:cxn ang="T7">
                <a:pos x="T2" y="T3"/>
              </a:cxn>
              <a:cxn ang="T8">
                <a:pos x="T4" y="T5"/>
              </a:cxn>
            </a:cxnLst>
            <a:rect l="0" t="0" r="r" b="b"/>
            <a:pathLst>
              <a:path w="1152" h="192">
                <a:moveTo>
                  <a:pt x="1152" y="0"/>
                </a:moveTo>
                <a:lnTo>
                  <a:pt x="1152" y="192"/>
                </a:lnTo>
                <a:lnTo>
                  <a:pt x="0" y="192"/>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22" name="Freeform 16"/>
          <p:cNvSpPr>
            <a:spLocks/>
          </p:cNvSpPr>
          <p:nvPr/>
        </p:nvSpPr>
        <p:spPr bwMode="auto">
          <a:xfrm>
            <a:off x="2219489" y="2529630"/>
            <a:ext cx="1805287" cy="282123"/>
          </a:xfrm>
          <a:custGeom>
            <a:avLst/>
            <a:gdLst>
              <a:gd name="T0" fmla="*/ 2147483647 w 1584"/>
              <a:gd name="T1" fmla="*/ 0 h 240"/>
              <a:gd name="T2" fmla="*/ 2147483647 w 1584"/>
              <a:gd name="T3" fmla="*/ 2147483647 h 240"/>
              <a:gd name="T4" fmla="*/ 0 w 1584"/>
              <a:gd name="T5" fmla="*/ 2147483647 h 240"/>
              <a:gd name="T6" fmla="*/ 0 60000 65536"/>
              <a:gd name="T7" fmla="*/ 0 60000 65536"/>
              <a:gd name="T8" fmla="*/ 0 60000 65536"/>
            </a:gdLst>
            <a:ahLst/>
            <a:cxnLst>
              <a:cxn ang="T6">
                <a:pos x="T0" y="T1"/>
              </a:cxn>
              <a:cxn ang="T7">
                <a:pos x="T2" y="T3"/>
              </a:cxn>
              <a:cxn ang="T8">
                <a:pos x="T4" y="T5"/>
              </a:cxn>
            </a:cxnLst>
            <a:rect l="0" t="0" r="r" b="b"/>
            <a:pathLst>
              <a:path w="1584" h="240">
                <a:moveTo>
                  <a:pt x="1584" y="0"/>
                </a:moveTo>
                <a:lnTo>
                  <a:pt x="1584" y="240"/>
                </a:lnTo>
                <a:lnTo>
                  <a:pt x="0" y="240"/>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23" name="Freeform 17"/>
          <p:cNvSpPr>
            <a:spLocks/>
          </p:cNvSpPr>
          <p:nvPr/>
        </p:nvSpPr>
        <p:spPr bwMode="auto">
          <a:xfrm>
            <a:off x="2219489" y="2536968"/>
            <a:ext cx="2299917" cy="344907"/>
          </a:xfrm>
          <a:custGeom>
            <a:avLst/>
            <a:gdLst>
              <a:gd name="T0" fmla="*/ 2147483647 w 1968"/>
              <a:gd name="T1" fmla="*/ 0 h 288"/>
              <a:gd name="T2" fmla="*/ 2147483647 w 1968"/>
              <a:gd name="T3" fmla="*/ 2147483647 h 288"/>
              <a:gd name="T4" fmla="*/ 0 w 1968"/>
              <a:gd name="T5" fmla="*/ 2147483647 h 288"/>
              <a:gd name="T6" fmla="*/ 0 60000 65536"/>
              <a:gd name="T7" fmla="*/ 0 60000 65536"/>
              <a:gd name="T8" fmla="*/ 0 60000 65536"/>
            </a:gdLst>
            <a:ahLst/>
            <a:cxnLst>
              <a:cxn ang="T6">
                <a:pos x="T0" y="T1"/>
              </a:cxn>
              <a:cxn ang="T7">
                <a:pos x="T2" y="T3"/>
              </a:cxn>
              <a:cxn ang="T8">
                <a:pos x="T4" y="T5"/>
              </a:cxn>
            </a:cxnLst>
            <a:rect l="0" t="0" r="r" b="b"/>
            <a:pathLst>
              <a:path w="1968" h="288">
                <a:moveTo>
                  <a:pt x="1968" y="0"/>
                </a:moveTo>
                <a:lnTo>
                  <a:pt x="1968" y="288"/>
                </a:lnTo>
                <a:lnTo>
                  <a:pt x="0" y="288"/>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24" name="Freeform 18"/>
          <p:cNvSpPr>
            <a:spLocks/>
          </p:cNvSpPr>
          <p:nvPr/>
        </p:nvSpPr>
        <p:spPr bwMode="auto">
          <a:xfrm>
            <a:off x="2219489" y="2607907"/>
            <a:ext cx="2957525" cy="352246"/>
          </a:xfrm>
          <a:custGeom>
            <a:avLst/>
            <a:gdLst>
              <a:gd name="T0" fmla="*/ 2147483647 w 2400"/>
              <a:gd name="T1" fmla="*/ 0 h 288"/>
              <a:gd name="T2" fmla="*/ 2147483647 w 2400"/>
              <a:gd name="T3" fmla="*/ 2147483647 h 288"/>
              <a:gd name="T4" fmla="*/ 0 w 2400"/>
              <a:gd name="T5" fmla="*/ 2147483647 h 288"/>
              <a:gd name="T6" fmla="*/ 0 60000 65536"/>
              <a:gd name="T7" fmla="*/ 0 60000 65536"/>
              <a:gd name="T8" fmla="*/ 0 60000 65536"/>
            </a:gdLst>
            <a:ahLst/>
            <a:cxnLst>
              <a:cxn ang="T6">
                <a:pos x="T0" y="T1"/>
              </a:cxn>
              <a:cxn ang="T7">
                <a:pos x="T2" y="T3"/>
              </a:cxn>
              <a:cxn ang="T8">
                <a:pos x="T4" y="T5"/>
              </a:cxn>
            </a:cxnLst>
            <a:rect l="0" t="0" r="r" b="b"/>
            <a:pathLst>
              <a:path w="2400" h="288">
                <a:moveTo>
                  <a:pt x="2400" y="0"/>
                </a:moveTo>
                <a:lnTo>
                  <a:pt x="2400" y="288"/>
                </a:lnTo>
                <a:lnTo>
                  <a:pt x="0" y="288"/>
                </a:ln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25" name="Text Box 19"/>
          <p:cNvSpPr txBox="1">
            <a:spLocks noChangeArrowheads="1"/>
          </p:cNvSpPr>
          <p:nvPr/>
        </p:nvSpPr>
        <p:spPr bwMode="auto">
          <a:xfrm>
            <a:off x="2589892" y="2984614"/>
            <a:ext cx="205056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dirty="0">
                <a:solidFill>
                  <a:srgbClr val="000000"/>
                </a:solidFill>
                <a:latin typeface="Times New Roman" pitchFamily="18" charset="0"/>
                <a:ea typeface="ＭＳ Ｐ明朝" pitchFamily="18" charset="-128"/>
              </a:rPr>
              <a:t>  </a:t>
            </a:r>
            <a:r>
              <a:rPr lang="ja-JP" altLang="en-US" sz="800" dirty="0">
                <a:solidFill>
                  <a:srgbClr val="000000"/>
                </a:solidFill>
                <a:latin typeface="Times New Roman" pitchFamily="18" charset="0"/>
                <a:ea typeface="ＭＳ Ｐ明朝" pitchFamily="18" charset="-128"/>
              </a:rPr>
              <a:t>一定の割引率 （１＋</a:t>
            </a:r>
            <a:r>
              <a:rPr lang="en-US" altLang="ja-JP" sz="800" dirty="0">
                <a:solidFill>
                  <a:srgbClr val="000000"/>
                </a:solidFill>
                <a:latin typeface="Times New Roman" pitchFamily="18" charset="0"/>
                <a:ea typeface="ＭＳ Ｐ明朝" pitchFamily="18" charset="-128"/>
              </a:rPr>
              <a:t>r</a:t>
            </a:r>
            <a:r>
              <a:rPr lang="ja-JP" altLang="en-US" sz="800" dirty="0">
                <a:solidFill>
                  <a:srgbClr val="000000"/>
                </a:solidFill>
                <a:latin typeface="Times New Roman" pitchFamily="18" charset="0"/>
                <a:ea typeface="ＭＳ Ｐ明朝" pitchFamily="18" charset="-128"/>
              </a:rPr>
              <a:t>）で現在価値に割引く</a:t>
            </a:r>
          </a:p>
        </p:txBody>
      </p:sp>
      <p:sp>
        <p:nvSpPr>
          <p:cNvPr id="26" name="Text Box 20"/>
          <p:cNvSpPr txBox="1">
            <a:spLocks noChangeArrowheads="1"/>
          </p:cNvSpPr>
          <p:nvPr/>
        </p:nvSpPr>
        <p:spPr bwMode="auto">
          <a:xfrm>
            <a:off x="2456547" y="2503538"/>
            <a:ext cx="6543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dirty="0">
                <a:solidFill>
                  <a:srgbClr val="000000"/>
                </a:solidFill>
                <a:latin typeface="Times New Roman" pitchFamily="18" charset="0"/>
                <a:ea typeface="ＭＳ Ｐ明朝" pitchFamily="18" charset="-128"/>
              </a:rPr>
              <a:t>×1 / (1+ r)</a:t>
            </a:r>
          </a:p>
        </p:txBody>
      </p:sp>
      <p:sp>
        <p:nvSpPr>
          <p:cNvPr id="27" name="Text Box 21"/>
          <p:cNvSpPr txBox="1">
            <a:spLocks noChangeArrowheads="1"/>
          </p:cNvSpPr>
          <p:nvPr/>
        </p:nvSpPr>
        <p:spPr bwMode="auto">
          <a:xfrm>
            <a:off x="2980810" y="2563060"/>
            <a:ext cx="68800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a:solidFill>
                  <a:srgbClr val="000000"/>
                </a:solidFill>
                <a:latin typeface="Times New Roman" pitchFamily="18" charset="0"/>
                <a:ea typeface="ＭＳ Ｐ明朝" pitchFamily="18" charset="-128"/>
              </a:rPr>
              <a:t>×1 / (1+ r)</a:t>
            </a:r>
            <a:r>
              <a:rPr lang="en-US" altLang="ja-JP" sz="800" baseline="34000">
                <a:solidFill>
                  <a:srgbClr val="000000"/>
                </a:solidFill>
                <a:latin typeface="Times New Roman" pitchFamily="18" charset="0"/>
                <a:ea typeface="ＭＳ Ｐ明朝" pitchFamily="18" charset="-128"/>
              </a:rPr>
              <a:t>2</a:t>
            </a:r>
            <a:endParaRPr lang="en-US" altLang="ja-JP" sz="800">
              <a:solidFill>
                <a:srgbClr val="000000"/>
              </a:solidFill>
              <a:latin typeface="Times New Roman" pitchFamily="18" charset="0"/>
              <a:ea typeface="ＭＳ Ｐ明朝" pitchFamily="18" charset="-128"/>
            </a:endParaRPr>
          </a:p>
        </p:txBody>
      </p:sp>
      <p:sp>
        <p:nvSpPr>
          <p:cNvPr id="28" name="Text Box 22"/>
          <p:cNvSpPr txBox="1">
            <a:spLocks noChangeArrowheads="1"/>
          </p:cNvSpPr>
          <p:nvPr/>
        </p:nvSpPr>
        <p:spPr bwMode="auto">
          <a:xfrm>
            <a:off x="3477719" y="2609537"/>
            <a:ext cx="68800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a:solidFill>
                  <a:srgbClr val="000000"/>
                </a:solidFill>
                <a:latin typeface="Times New Roman" pitchFamily="18" charset="0"/>
                <a:ea typeface="ＭＳ Ｐ明朝" pitchFamily="18" charset="-128"/>
              </a:rPr>
              <a:t>×1 / (1+ r)</a:t>
            </a:r>
            <a:r>
              <a:rPr lang="en-US" altLang="ja-JP" sz="800" baseline="34000">
                <a:solidFill>
                  <a:srgbClr val="000000"/>
                </a:solidFill>
                <a:latin typeface="Times New Roman" pitchFamily="18" charset="0"/>
                <a:ea typeface="ＭＳ Ｐ明朝" pitchFamily="18" charset="-128"/>
              </a:rPr>
              <a:t>3</a:t>
            </a:r>
            <a:endParaRPr lang="en-US" altLang="ja-JP" sz="800">
              <a:solidFill>
                <a:srgbClr val="000000"/>
              </a:solidFill>
              <a:latin typeface="Times New Roman" pitchFamily="18" charset="0"/>
              <a:ea typeface="ＭＳ Ｐ明朝" pitchFamily="18" charset="-128"/>
            </a:endParaRPr>
          </a:p>
        </p:txBody>
      </p:sp>
      <p:sp>
        <p:nvSpPr>
          <p:cNvPr id="29" name="Text Box 23"/>
          <p:cNvSpPr txBox="1">
            <a:spLocks noChangeArrowheads="1"/>
          </p:cNvSpPr>
          <p:nvPr/>
        </p:nvSpPr>
        <p:spPr bwMode="auto">
          <a:xfrm>
            <a:off x="3973490" y="2687814"/>
            <a:ext cx="68800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a:solidFill>
                  <a:srgbClr val="000000"/>
                </a:solidFill>
                <a:latin typeface="Times New Roman" pitchFamily="18" charset="0"/>
                <a:ea typeface="ＭＳ Ｐ明朝" pitchFamily="18" charset="-128"/>
              </a:rPr>
              <a:t>×1 / (1+ r)</a:t>
            </a:r>
            <a:r>
              <a:rPr lang="en-US" altLang="ja-JP" sz="800" baseline="34000">
                <a:solidFill>
                  <a:srgbClr val="000000"/>
                </a:solidFill>
                <a:latin typeface="Times New Roman" pitchFamily="18" charset="0"/>
                <a:ea typeface="ＭＳ Ｐ明朝" pitchFamily="18" charset="-128"/>
              </a:rPr>
              <a:t>4</a:t>
            </a:r>
            <a:endParaRPr lang="en-US" altLang="ja-JP" sz="800">
              <a:solidFill>
                <a:srgbClr val="000000"/>
              </a:solidFill>
              <a:latin typeface="Times New Roman" pitchFamily="18" charset="0"/>
              <a:ea typeface="ＭＳ Ｐ明朝" pitchFamily="18" charset="-128"/>
            </a:endParaRPr>
          </a:p>
        </p:txBody>
      </p:sp>
      <p:sp>
        <p:nvSpPr>
          <p:cNvPr id="30" name="Text Box 24"/>
          <p:cNvSpPr txBox="1">
            <a:spLocks noChangeArrowheads="1"/>
          </p:cNvSpPr>
          <p:nvPr/>
        </p:nvSpPr>
        <p:spPr bwMode="auto">
          <a:xfrm>
            <a:off x="4465841" y="2766091"/>
            <a:ext cx="68800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a:solidFill>
                  <a:srgbClr val="000000"/>
                </a:solidFill>
                <a:latin typeface="Times New Roman" pitchFamily="18" charset="0"/>
                <a:ea typeface="ＭＳ Ｐ明朝" pitchFamily="18" charset="-128"/>
              </a:rPr>
              <a:t>×1 / (1+ r)</a:t>
            </a:r>
            <a:r>
              <a:rPr lang="en-US" altLang="ja-JP" sz="800" baseline="34000">
                <a:solidFill>
                  <a:srgbClr val="000000"/>
                </a:solidFill>
                <a:latin typeface="Times New Roman" pitchFamily="18" charset="0"/>
                <a:ea typeface="ＭＳ Ｐ明朝" pitchFamily="18" charset="-128"/>
              </a:rPr>
              <a:t>5</a:t>
            </a:r>
            <a:endParaRPr lang="en-US" altLang="ja-JP" sz="800">
              <a:solidFill>
                <a:srgbClr val="000000"/>
              </a:solidFill>
              <a:latin typeface="Times New Roman" pitchFamily="18" charset="0"/>
              <a:ea typeface="ＭＳ Ｐ明朝" pitchFamily="18" charset="-128"/>
            </a:endParaRPr>
          </a:p>
        </p:txBody>
      </p:sp>
      <p:sp>
        <p:nvSpPr>
          <p:cNvPr id="31" name="Text Box 25"/>
          <p:cNvSpPr txBox="1">
            <a:spLocks noChangeArrowheads="1"/>
          </p:cNvSpPr>
          <p:nvPr/>
        </p:nvSpPr>
        <p:spPr bwMode="auto">
          <a:xfrm>
            <a:off x="5122309" y="2844368"/>
            <a:ext cx="68800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a:solidFill>
                  <a:srgbClr val="000000"/>
                </a:solidFill>
                <a:latin typeface="Times New Roman" pitchFamily="18" charset="0"/>
                <a:ea typeface="ＭＳ Ｐ明朝" pitchFamily="18" charset="-128"/>
              </a:rPr>
              <a:t>×1 / (1+ r)</a:t>
            </a:r>
            <a:r>
              <a:rPr lang="en-US" altLang="ja-JP" sz="800" baseline="34000">
                <a:solidFill>
                  <a:srgbClr val="000000"/>
                </a:solidFill>
                <a:latin typeface="Times New Roman" pitchFamily="18" charset="0"/>
                <a:ea typeface="ＭＳ Ｐ明朝" pitchFamily="18" charset="-128"/>
              </a:rPr>
              <a:t>5</a:t>
            </a:r>
            <a:endParaRPr lang="en-US" altLang="ja-JP" sz="800">
              <a:solidFill>
                <a:srgbClr val="000000"/>
              </a:solidFill>
              <a:latin typeface="Times New Roman" pitchFamily="18" charset="0"/>
              <a:ea typeface="ＭＳ Ｐ明朝" pitchFamily="18" charset="-128"/>
            </a:endParaRPr>
          </a:p>
        </p:txBody>
      </p:sp>
      <p:sp>
        <p:nvSpPr>
          <p:cNvPr id="32" name="Rectangle 26"/>
          <p:cNvSpPr>
            <a:spLocks noChangeArrowheads="1"/>
          </p:cNvSpPr>
          <p:nvPr/>
        </p:nvSpPr>
        <p:spPr bwMode="auto">
          <a:xfrm>
            <a:off x="4903486" y="1861016"/>
            <a:ext cx="602902" cy="519399"/>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33" name="Rectangle 27"/>
          <p:cNvSpPr>
            <a:spLocks noChangeArrowheads="1"/>
          </p:cNvSpPr>
          <p:nvPr/>
        </p:nvSpPr>
        <p:spPr bwMode="auto">
          <a:xfrm>
            <a:off x="4411135" y="1934400"/>
            <a:ext cx="218823" cy="446014"/>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34" name="Rectangle 28"/>
          <p:cNvSpPr>
            <a:spLocks noChangeArrowheads="1"/>
          </p:cNvSpPr>
          <p:nvPr/>
        </p:nvSpPr>
        <p:spPr bwMode="auto">
          <a:xfrm>
            <a:off x="3918784" y="2045292"/>
            <a:ext cx="218823" cy="335122"/>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35" name="Rectangle 29"/>
          <p:cNvSpPr>
            <a:spLocks noChangeArrowheads="1"/>
          </p:cNvSpPr>
          <p:nvPr/>
        </p:nvSpPr>
        <p:spPr bwMode="auto">
          <a:xfrm>
            <a:off x="3426433" y="2119492"/>
            <a:ext cx="218823" cy="260923"/>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36" name="Rectangle 30"/>
          <p:cNvSpPr>
            <a:spLocks noChangeArrowheads="1"/>
          </p:cNvSpPr>
          <p:nvPr/>
        </p:nvSpPr>
        <p:spPr bwMode="auto">
          <a:xfrm>
            <a:off x="2934082" y="2184723"/>
            <a:ext cx="218823" cy="195692"/>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37" name="Rectangle 31"/>
          <p:cNvSpPr>
            <a:spLocks noChangeArrowheads="1"/>
          </p:cNvSpPr>
          <p:nvPr/>
        </p:nvSpPr>
        <p:spPr bwMode="auto">
          <a:xfrm>
            <a:off x="2441731" y="2223861"/>
            <a:ext cx="219962" cy="156554"/>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38" name="AutoShape 32"/>
          <p:cNvSpPr>
            <a:spLocks/>
          </p:cNvSpPr>
          <p:nvPr/>
        </p:nvSpPr>
        <p:spPr bwMode="auto">
          <a:xfrm rot="16200000">
            <a:off x="3345113" y="551468"/>
            <a:ext cx="295984" cy="2378557"/>
          </a:xfrm>
          <a:prstGeom prst="rightBrace">
            <a:avLst>
              <a:gd name="adj1" fmla="val 65558"/>
              <a:gd name="adj2" fmla="val 50023"/>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39" name="AutoShape 33"/>
          <p:cNvSpPr>
            <a:spLocks noChangeArrowheads="1"/>
          </p:cNvSpPr>
          <p:nvPr/>
        </p:nvSpPr>
        <p:spPr bwMode="auto">
          <a:xfrm>
            <a:off x="1417139" y="2864752"/>
            <a:ext cx="619998" cy="125569"/>
          </a:xfrm>
          <a:prstGeom prst="bracketPair">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40" name="Text Box 34"/>
          <p:cNvSpPr txBox="1">
            <a:spLocks noChangeArrowheads="1"/>
          </p:cNvSpPr>
          <p:nvPr/>
        </p:nvSpPr>
        <p:spPr bwMode="auto">
          <a:xfrm>
            <a:off x="2691326" y="1418262"/>
            <a:ext cx="1662635" cy="215444"/>
          </a:xfrm>
          <a:prstGeom prst="rect">
            <a:avLst/>
          </a:prstGeom>
          <a:noFill/>
          <a:ln w="127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buSzTx/>
              <a:buFontTx/>
              <a:buNone/>
            </a:pPr>
            <a:r>
              <a:rPr lang="ja-JP" altLang="en-US" sz="800">
                <a:solidFill>
                  <a:srgbClr val="000000"/>
                </a:solidFill>
                <a:latin typeface="Helvetica" pitchFamily="34" charset="0"/>
              </a:rPr>
              <a:t>予想期間のフリーキャッシュフロー</a:t>
            </a:r>
          </a:p>
        </p:txBody>
      </p:sp>
      <p:sp>
        <p:nvSpPr>
          <p:cNvPr id="41" name="AutoShape 36"/>
          <p:cNvSpPr>
            <a:spLocks noChangeAspect="1" noChangeArrowheads="1"/>
          </p:cNvSpPr>
          <p:nvPr/>
        </p:nvSpPr>
        <p:spPr bwMode="auto">
          <a:xfrm>
            <a:off x="6006716" y="922493"/>
            <a:ext cx="1753545" cy="1902488"/>
          </a:xfrm>
          <a:prstGeom prst="wedgeRectCallout">
            <a:avLst>
              <a:gd name="adj1" fmla="val -79051"/>
              <a:gd name="adj2" fmla="val 756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lnSpc>
                <a:spcPct val="115000"/>
              </a:lnSpc>
              <a:spcBef>
                <a:spcPct val="0"/>
              </a:spcBef>
              <a:buSzTx/>
              <a:buFontTx/>
              <a:buNone/>
            </a:pPr>
            <a:endParaRPr lang="en-US" altLang="ja-JP" sz="800" dirty="0">
              <a:solidFill>
                <a:srgbClr val="000000"/>
              </a:solidFill>
            </a:endParaRPr>
          </a:p>
          <a:p>
            <a:pPr>
              <a:lnSpc>
                <a:spcPct val="115000"/>
              </a:lnSpc>
              <a:spcBef>
                <a:spcPct val="0"/>
              </a:spcBef>
              <a:buSzTx/>
              <a:buFontTx/>
              <a:buNone/>
            </a:pPr>
            <a:endParaRPr lang="en-US" altLang="ja-JP" sz="800" dirty="0">
              <a:solidFill>
                <a:srgbClr val="000000"/>
              </a:solidFill>
            </a:endParaRPr>
          </a:p>
          <a:p>
            <a:pPr>
              <a:lnSpc>
                <a:spcPct val="115000"/>
              </a:lnSpc>
              <a:spcBef>
                <a:spcPct val="0"/>
              </a:spcBef>
              <a:buSzTx/>
              <a:buFontTx/>
              <a:buNone/>
            </a:pPr>
            <a:endParaRPr lang="en-US" altLang="ja-JP" sz="800" dirty="0">
              <a:solidFill>
                <a:srgbClr val="000000"/>
              </a:solidFill>
            </a:endParaRPr>
          </a:p>
          <a:p>
            <a:pPr>
              <a:lnSpc>
                <a:spcPct val="115000"/>
              </a:lnSpc>
              <a:spcBef>
                <a:spcPct val="0"/>
              </a:spcBef>
              <a:buSzTx/>
              <a:buFontTx/>
              <a:buNone/>
            </a:pPr>
            <a:endParaRPr lang="en-US" altLang="ja-JP" sz="800" dirty="0">
              <a:solidFill>
                <a:srgbClr val="000000"/>
              </a:solidFill>
            </a:endParaRPr>
          </a:p>
          <a:p>
            <a:pPr>
              <a:lnSpc>
                <a:spcPct val="115000"/>
              </a:lnSpc>
              <a:spcBef>
                <a:spcPct val="0"/>
              </a:spcBef>
              <a:buSzTx/>
              <a:buFontTx/>
              <a:buNone/>
            </a:pPr>
            <a:endParaRPr lang="en-US" altLang="ja-JP" sz="800" dirty="0">
              <a:solidFill>
                <a:srgbClr val="000000"/>
              </a:solidFill>
            </a:endParaRPr>
          </a:p>
          <a:p>
            <a:pPr>
              <a:lnSpc>
                <a:spcPct val="115000"/>
              </a:lnSpc>
              <a:spcBef>
                <a:spcPct val="0"/>
              </a:spcBef>
              <a:buSzTx/>
              <a:buFontTx/>
              <a:buNone/>
            </a:pPr>
            <a:endParaRPr lang="en-US" altLang="ja-JP" sz="800" dirty="0">
              <a:solidFill>
                <a:srgbClr val="000000"/>
              </a:solidFill>
            </a:endParaRPr>
          </a:p>
          <a:p>
            <a:pPr>
              <a:lnSpc>
                <a:spcPct val="115000"/>
              </a:lnSpc>
              <a:spcBef>
                <a:spcPct val="0"/>
              </a:spcBef>
              <a:buSzTx/>
              <a:buFontTx/>
              <a:buNone/>
            </a:pPr>
            <a:endParaRPr lang="en-US" altLang="ja-JP" sz="800" dirty="0">
              <a:solidFill>
                <a:srgbClr val="000000"/>
              </a:solidFill>
            </a:endParaRPr>
          </a:p>
          <a:p>
            <a:pPr>
              <a:lnSpc>
                <a:spcPct val="115000"/>
              </a:lnSpc>
              <a:spcBef>
                <a:spcPct val="0"/>
              </a:spcBef>
              <a:buSzTx/>
              <a:buFontTx/>
              <a:buNone/>
            </a:pPr>
            <a:endParaRPr lang="en-US" altLang="ja-JP" sz="800" dirty="0">
              <a:solidFill>
                <a:srgbClr val="000000"/>
              </a:solidFill>
            </a:endParaRPr>
          </a:p>
          <a:p>
            <a:pPr>
              <a:lnSpc>
                <a:spcPct val="115000"/>
              </a:lnSpc>
              <a:spcBef>
                <a:spcPct val="0"/>
              </a:spcBef>
              <a:buSzTx/>
              <a:buFontTx/>
              <a:buNone/>
            </a:pPr>
            <a:endParaRPr lang="en-US" altLang="ja-JP" sz="800" dirty="0" smtClean="0">
              <a:solidFill>
                <a:srgbClr val="000000"/>
              </a:solidFill>
            </a:endParaRPr>
          </a:p>
          <a:p>
            <a:pPr>
              <a:lnSpc>
                <a:spcPct val="115000"/>
              </a:lnSpc>
              <a:spcBef>
                <a:spcPct val="0"/>
              </a:spcBef>
              <a:buSzTx/>
              <a:buFontTx/>
              <a:buNone/>
            </a:pPr>
            <a:r>
              <a:rPr lang="en-US" altLang="ja-JP" sz="800" dirty="0" smtClean="0">
                <a:solidFill>
                  <a:srgbClr val="000000"/>
                </a:solidFill>
              </a:rPr>
              <a:t>【</a:t>
            </a:r>
            <a:r>
              <a:rPr lang="ja-JP" altLang="en-US" sz="800" dirty="0">
                <a:solidFill>
                  <a:srgbClr val="000000"/>
                </a:solidFill>
              </a:rPr>
              <a:t>算出方法</a:t>
            </a:r>
            <a:r>
              <a:rPr lang="en-US" altLang="ja-JP" sz="800" dirty="0">
                <a:solidFill>
                  <a:srgbClr val="000000"/>
                </a:solidFill>
              </a:rPr>
              <a:t>】</a:t>
            </a:r>
          </a:p>
          <a:p>
            <a:pPr>
              <a:spcBef>
                <a:spcPct val="0"/>
              </a:spcBef>
              <a:buSzTx/>
              <a:buFontTx/>
              <a:buNone/>
            </a:pPr>
            <a:r>
              <a:rPr lang="ja-JP" altLang="en-US" sz="800" dirty="0">
                <a:solidFill>
                  <a:srgbClr val="000000"/>
                </a:solidFill>
              </a:rPr>
              <a:t>第</a:t>
            </a:r>
            <a:r>
              <a:rPr lang="en-US" altLang="ja-JP" sz="800" dirty="0">
                <a:solidFill>
                  <a:srgbClr val="000000"/>
                </a:solidFill>
              </a:rPr>
              <a:t>6</a:t>
            </a:r>
            <a:r>
              <a:rPr lang="ja-JP" altLang="en-US" sz="800" dirty="0">
                <a:solidFill>
                  <a:srgbClr val="000000"/>
                </a:solidFill>
              </a:rPr>
              <a:t>期のフリーキャッシュフロー</a:t>
            </a:r>
          </a:p>
          <a:p>
            <a:pPr>
              <a:spcBef>
                <a:spcPct val="0"/>
              </a:spcBef>
              <a:buSzTx/>
              <a:buFontTx/>
              <a:buNone/>
            </a:pPr>
            <a:r>
              <a:rPr lang="ja-JP" altLang="en-US" sz="800" dirty="0">
                <a:solidFill>
                  <a:srgbClr val="000000"/>
                </a:solidFill>
              </a:rPr>
              <a:t> </a:t>
            </a:r>
            <a:r>
              <a:rPr lang="en-US" altLang="ja-JP" sz="800" dirty="0">
                <a:solidFill>
                  <a:srgbClr val="000000"/>
                </a:solidFill>
              </a:rPr>
              <a:t>/( r-</a:t>
            </a:r>
            <a:r>
              <a:rPr lang="ja-JP" altLang="en-US" sz="800" dirty="0">
                <a:solidFill>
                  <a:srgbClr val="000000"/>
                </a:solidFill>
              </a:rPr>
              <a:t>永久成長率</a:t>
            </a:r>
            <a:r>
              <a:rPr lang="en-US" altLang="ja-JP" sz="800" dirty="0">
                <a:solidFill>
                  <a:srgbClr val="000000"/>
                </a:solidFill>
              </a:rPr>
              <a:t>)</a:t>
            </a:r>
          </a:p>
        </p:txBody>
      </p:sp>
      <p:sp>
        <p:nvSpPr>
          <p:cNvPr id="42" name="Text Box 37"/>
          <p:cNvSpPr txBox="1">
            <a:spLocks noChangeArrowheads="1"/>
          </p:cNvSpPr>
          <p:nvPr/>
        </p:nvSpPr>
        <p:spPr bwMode="auto">
          <a:xfrm>
            <a:off x="2396143" y="1800677"/>
            <a:ext cx="20746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a:solidFill>
                  <a:srgbClr val="000000"/>
                </a:solidFill>
              </a:rPr>
              <a:t>※</a:t>
            </a:r>
            <a:r>
              <a:rPr lang="ja-JP" altLang="en-US" sz="800">
                <a:solidFill>
                  <a:srgbClr val="000000"/>
                </a:solidFill>
              </a:rPr>
              <a:t>仮に、損益の予想期間を第</a:t>
            </a:r>
            <a:r>
              <a:rPr lang="en-US" altLang="ja-JP" sz="800">
                <a:solidFill>
                  <a:srgbClr val="000000"/>
                </a:solidFill>
              </a:rPr>
              <a:t>5</a:t>
            </a:r>
            <a:r>
              <a:rPr lang="ja-JP" altLang="en-US" sz="800">
                <a:solidFill>
                  <a:srgbClr val="000000"/>
                </a:solidFill>
              </a:rPr>
              <a:t>期までとする</a:t>
            </a:r>
          </a:p>
        </p:txBody>
      </p:sp>
      <p:sp>
        <p:nvSpPr>
          <p:cNvPr id="43" name="Line 40"/>
          <p:cNvSpPr>
            <a:spLocks noChangeShapeType="1"/>
          </p:cNvSpPr>
          <p:nvPr/>
        </p:nvSpPr>
        <p:spPr bwMode="auto">
          <a:xfrm flipV="1">
            <a:off x="6159440" y="2115933"/>
            <a:ext cx="1111208" cy="815"/>
          </a:xfrm>
          <a:prstGeom prst="line">
            <a:avLst/>
          </a:prstGeom>
          <a:noFill/>
          <a:ln w="28575">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44" name="Text Box 41"/>
          <p:cNvSpPr txBox="1">
            <a:spLocks noChangeArrowheads="1"/>
          </p:cNvSpPr>
          <p:nvPr/>
        </p:nvSpPr>
        <p:spPr bwMode="auto">
          <a:xfrm>
            <a:off x="6206167" y="2118379"/>
            <a:ext cx="46679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en-US" altLang="ja-JP" sz="800">
                <a:solidFill>
                  <a:srgbClr val="000000"/>
                </a:solidFill>
                <a:latin typeface="Times New Roman" pitchFamily="18" charset="0"/>
                <a:ea typeface="ＭＳ Ｐ明朝" pitchFamily="18" charset="-128"/>
              </a:rPr>
              <a:t> </a:t>
            </a: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6</a:t>
            </a:r>
            <a:r>
              <a:rPr lang="ja-JP" altLang="en-US" sz="800">
                <a:solidFill>
                  <a:srgbClr val="000000"/>
                </a:solidFill>
                <a:latin typeface="Times New Roman" pitchFamily="18" charset="0"/>
                <a:ea typeface="ＭＳ Ｐ明朝" pitchFamily="18" charset="-128"/>
              </a:rPr>
              <a:t>期</a:t>
            </a:r>
          </a:p>
        </p:txBody>
      </p:sp>
      <p:sp>
        <p:nvSpPr>
          <p:cNvPr id="45" name="Text Box 44"/>
          <p:cNvSpPr txBox="1">
            <a:spLocks noChangeArrowheads="1"/>
          </p:cNvSpPr>
          <p:nvPr/>
        </p:nvSpPr>
        <p:spPr bwMode="auto">
          <a:xfrm>
            <a:off x="6902525" y="2111041"/>
            <a:ext cx="4411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8</a:t>
            </a:r>
            <a:r>
              <a:rPr lang="ja-JP" altLang="en-US" sz="800">
                <a:solidFill>
                  <a:srgbClr val="000000"/>
                </a:solidFill>
                <a:latin typeface="Times New Roman" pitchFamily="18" charset="0"/>
                <a:ea typeface="ＭＳ Ｐ明朝" pitchFamily="18" charset="-128"/>
              </a:rPr>
              <a:t>期</a:t>
            </a:r>
          </a:p>
        </p:txBody>
      </p:sp>
      <p:sp>
        <p:nvSpPr>
          <p:cNvPr id="46" name="Text Box 45"/>
          <p:cNvSpPr txBox="1">
            <a:spLocks noChangeArrowheads="1"/>
          </p:cNvSpPr>
          <p:nvPr/>
        </p:nvSpPr>
        <p:spPr bwMode="auto">
          <a:xfrm>
            <a:off x="6574291" y="2115933"/>
            <a:ext cx="4411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defTabSz="76200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defTabSz="7620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defTabSz="7620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defTabSz="7620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defTabSz="7620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latin typeface="Times New Roman" pitchFamily="18" charset="0"/>
                <a:ea typeface="ＭＳ Ｐ明朝" pitchFamily="18" charset="-128"/>
              </a:rPr>
              <a:t>第</a:t>
            </a:r>
            <a:r>
              <a:rPr lang="en-US" altLang="ja-JP" sz="800">
                <a:solidFill>
                  <a:srgbClr val="000000"/>
                </a:solidFill>
                <a:latin typeface="Times New Roman" pitchFamily="18" charset="0"/>
                <a:ea typeface="ＭＳ Ｐ明朝" pitchFamily="18" charset="-128"/>
              </a:rPr>
              <a:t>7</a:t>
            </a:r>
            <a:r>
              <a:rPr lang="ja-JP" altLang="en-US" sz="800">
                <a:solidFill>
                  <a:srgbClr val="000000"/>
                </a:solidFill>
                <a:latin typeface="Times New Roman" pitchFamily="18" charset="0"/>
                <a:ea typeface="ＭＳ Ｐ明朝" pitchFamily="18" charset="-128"/>
              </a:rPr>
              <a:t>期</a:t>
            </a:r>
          </a:p>
        </p:txBody>
      </p:sp>
      <p:sp>
        <p:nvSpPr>
          <p:cNvPr id="47" name="Rectangle 48"/>
          <p:cNvSpPr>
            <a:spLocks noChangeArrowheads="1"/>
          </p:cNvSpPr>
          <p:nvPr/>
        </p:nvSpPr>
        <p:spPr bwMode="auto">
          <a:xfrm>
            <a:off x="6989142" y="1783257"/>
            <a:ext cx="219962" cy="328599"/>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48" name="Rectangle 51"/>
          <p:cNvSpPr>
            <a:spLocks noChangeArrowheads="1"/>
          </p:cNvSpPr>
          <p:nvPr/>
        </p:nvSpPr>
        <p:spPr bwMode="auto">
          <a:xfrm>
            <a:off x="6324696" y="1886810"/>
            <a:ext cx="218823" cy="225046"/>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49" name="Rectangle 52"/>
          <p:cNvSpPr>
            <a:spLocks noChangeArrowheads="1"/>
          </p:cNvSpPr>
          <p:nvPr/>
        </p:nvSpPr>
        <p:spPr bwMode="auto">
          <a:xfrm>
            <a:off x="6657489" y="1819949"/>
            <a:ext cx="216543" cy="291907"/>
          </a:xfrm>
          <a:prstGeom prst="rect">
            <a:avLst/>
          </a:prstGeom>
          <a:solidFill>
            <a:srgbClr val="FFC000"/>
          </a:solidFill>
          <a:ln w="28575">
            <a:solidFill>
              <a:schemeClr val="tx1"/>
            </a:solidFill>
            <a:miter lim="800000"/>
            <a:headEnd/>
            <a:tailEnd/>
          </a:ln>
          <a:effectLst/>
        </p:spPr>
        <p:txBody>
          <a:bodyPr wrap="none" lIns="92075" tIns="46038" rIns="92075" bIns="46038" anchor="ct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endParaRPr lang="ja-JP" altLang="en-US" sz="800">
              <a:solidFill>
                <a:srgbClr val="000000"/>
              </a:solidFill>
            </a:endParaRPr>
          </a:p>
        </p:txBody>
      </p:sp>
      <p:sp>
        <p:nvSpPr>
          <p:cNvPr id="50" name="Line 54"/>
          <p:cNvSpPr>
            <a:spLocks noChangeShapeType="1"/>
          </p:cNvSpPr>
          <p:nvPr/>
        </p:nvSpPr>
        <p:spPr bwMode="auto">
          <a:xfrm flipV="1">
            <a:off x="7279766" y="2108594"/>
            <a:ext cx="275808" cy="7339"/>
          </a:xfrm>
          <a:prstGeom prst="line">
            <a:avLst/>
          </a:prstGeom>
          <a:noFill/>
          <a:ln w="28575">
            <a:solidFill>
              <a:schemeClr val="tx1"/>
            </a:solidFill>
            <a:prstDash val="sysDot"/>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800">
              <a:solidFill>
                <a:srgbClr val="000000"/>
              </a:solidFill>
            </a:endParaRPr>
          </a:p>
        </p:txBody>
      </p:sp>
      <p:sp>
        <p:nvSpPr>
          <p:cNvPr id="51" name="Text Box 56"/>
          <p:cNvSpPr txBox="1">
            <a:spLocks noChangeArrowheads="1"/>
          </p:cNvSpPr>
          <p:nvPr/>
        </p:nvSpPr>
        <p:spPr bwMode="auto">
          <a:xfrm>
            <a:off x="7205685" y="2115933"/>
            <a:ext cx="3898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rPr>
              <a:t>・・・・</a:t>
            </a:r>
          </a:p>
        </p:txBody>
      </p:sp>
      <p:sp>
        <p:nvSpPr>
          <p:cNvPr id="52" name="Line 57"/>
          <p:cNvSpPr>
            <a:spLocks noChangeShapeType="1"/>
          </p:cNvSpPr>
          <p:nvPr/>
        </p:nvSpPr>
        <p:spPr bwMode="auto">
          <a:xfrm flipV="1">
            <a:off x="6445961" y="1692873"/>
            <a:ext cx="659887" cy="87246"/>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sz="800">
              <a:solidFill>
                <a:srgbClr val="000000"/>
              </a:solidFill>
            </a:endParaRPr>
          </a:p>
        </p:txBody>
      </p:sp>
      <p:sp>
        <p:nvSpPr>
          <p:cNvPr id="53" name="Text Box 58"/>
          <p:cNvSpPr txBox="1">
            <a:spLocks noChangeArrowheads="1"/>
          </p:cNvSpPr>
          <p:nvPr/>
        </p:nvSpPr>
        <p:spPr bwMode="auto">
          <a:xfrm>
            <a:off x="6293241" y="1518813"/>
            <a:ext cx="109837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rPr>
              <a:t>（永久成長率で成長）</a:t>
            </a:r>
          </a:p>
        </p:txBody>
      </p:sp>
      <p:sp>
        <p:nvSpPr>
          <p:cNvPr id="54" name="Text Box 59"/>
          <p:cNvSpPr txBox="1">
            <a:spLocks noChangeArrowheads="1"/>
          </p:cNvSpPr>
          <p:nvPr/>
        </p:nvSpPr>
        <p:spPr bwMode="auto">
          <a:xfrm>
            <a:off x="7205685" y="1818318"/>
            <a:ext cx="3898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spcBef>
                <a:spcPct val="0"/>
              </a:spcBef>
              <a:buSzTx/>
              <a:buFontTx/>
              <a:buNone/>
            </a:pPr>
            <a:r>
              <a:rPr lang="ja-JP" altLang="en-US" sz="800">
                <a:solidFill>
                  <a:srgbClr val="000000"/>
                </a:solidFill>
              </a:rPr>
              <a:t>・・・・</a:t>
            </a:r>
          </a:p>
        </p:txBody>
      </p:sp>
      <p:sp>
        <p:nvSpPr>
          <p:cNvPr id="55" name="Text Box 60"/>
          <p:cNvSpPr txBox="1">
            <a:spLocks noChangeArrowheads="1"/>
          </p:cNvSpPr>
          <p:nvPr/>
        </p:nvSpPr>
        <p:spPr bwMode="auto">
          <a:xfrm>
            <a:off x="6039085" y="1013191"/>
            <a:ext cx="1621338" cy="517065"/>
          </a:xfrm>
          <a:prstGeom prst="rect">
            <a:avLst/>
          </a:prstGeom>
          <a:noFill/>
          <a:ln w="127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square">
            <a:spAutoFit/>
          </a:bodyPr>
          <a:lstStyle>
            <a:lvl1pPr>
              <a:spcBef>
                <a:spcPct val="50000"/>
              </a:spcBef>
              <a:buSzPct val="90000"/>
              <a:buBlip>
                <a:blip r:embed="rId2"/>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lnSpc>
                <a:spcPct val="115000"/>
              </a:lnSpc>
              <a:spcBef>
                <a:spcPct val="0"/>
              </a:spcBef>
              <a:buSzTx/>
              <a:buFontTx/>
              <a:buNone/>
            </a:pPr>
            <a:r>
              <a:rPr lang="ja-JP" altLang="en-US" sz="800" dirty="0">
                <a:solidFill>
                  <a:srgbClr val="000000"/>
                </a:solidFill>
              </a:rPr>
              <a:t>第</a:t>
            </a:r>
            <a:r>
              <a:rPr lang="en-US" altLang="ja-JP" sz="800" dirty="0">
                <a:solidFill>
                  <a:srgbClr val="000000"/>
                </a:solidFill>
              </a:rPr>
              <a:t>6</a:t>
            </a:r>
            <a:r>
              <a:rPr lang="ja-JP" altLang="en-US" sz="800" dirty="0">
                <a:solidFill>
                  <a:srgbClr val="000000"/>
                </a:solidFill>
              </a:rPr>
              <a:t>期以降のフリーキャッシュフロー合計（会社は永続するという前提</a:t>
            </a:r>
            <a:r>
              <a:rPr lang="ja-JP" altLang="en-US" sz="800" dirty="0" smtClean="0">
                <a:solidFill>
                  <a:srgbClr val="000000"/>
                </a:solidFill>
              </a:rPr>
              <a:t>）　</a:t>
            </a:r>
            <a:endParaRPr lang="ja-JP" altLang="en-US" sz="800" dirty="0">
              <a:solidFill>
                <a:srgbClr val="000000"/>
              </a:solidFill>
            </a:endParaRPr>
          </a:p>
        </p:txBody>
      </p:sp>
      <mc:AlternateContent xmlns:mc="http://schemas.openxmlformats.org/markup-compatibility/2006" xmlns:a14="http://schemas.microsoft.com/office/drawing/2010/main">
        <mc:Choice Requires="a14">
          <p:sp>
            <p:nvSpPr>
              <p:cNvPr id="56" name="テキスト ボックス 55"/>
              <p:cNvSpPr txBox="1"/>
              <p:nvPr/>
            </p:nvSpPr>
            <p:spPr>
              <a:xfrm>
                <a:off x="378881" y="3905762"/>
                <a:ext cx="6132641" cy="478529"/>
              </a:xfrm>
              <a:prstGeom prst="rect">
                <a:avLst/>
              </a:prstGeom>
              <a:noFill/>
            </p:spPr>
            <p:txBody>
              <a:bodyPr wrap="none" rtlCol="0">
                <a:spAutoFit/>
              </a:bodyPr>
              <a:lstStyle/>
              <a:p>
                <a14:m>
                  <m:oMath xmlns:m="http://schemas.openxmlformats.org/officeDocument/2006/math">
                    <m:r>
                      <a:rPr lang="en-US" altLang="ja-JP" sz="1600" i="1" smtClean="0">
                        <a:solidFill>
                          <a:srgbClr val="000000"/>
                        </a:solidFill>
                        <a:latin typeface="Cambria Math"/>
                      </a:rPr>
                      <m:t>𝐸𝑛𝑡𝑒𝑟𝑝𝑟𝑖𝑠𝑒</m:t>
                    </m:r>
                    <m:r>
                      <a:rPr lang="en-US" altLang="ja-JP" sz="1600" i="1" smtClean="0">
                        <a:solidFill>
                          <a:srgbClr val="000000"/>
                        </a:solidFill>
                        <a:latin typeface="Cambria Math"/>
                      </a:rPr>
                      <m:t> </m:t>
                    </m:r>
                    <m:r>
                      <a:rPr lang="en-US" altLang="ja-JP" sz="1600" i="1" smtClean="0">
                        <a:solidFill>
                          <a:srgbClr val="000000"/>
                        </a:solidFill>
                        <a:latin typeface="Cambria Math"/>
                      </a:rPr>
                      <m:t>𝑉𝑎𝑙𝑢𝑒</m:t>
                    </m:r>
                    <m:r>
                      <a:rPr lang="en-US" altLang="ja-JP" sz="1600" i="1" smtClean="0">
                        <a:solidFill>
                          <a:srgbClr val="000000"/>
                        </a:solidFill>
                        <a:latin typeface="Cambria Math"/>
                      </a:rPr>
                      <m:t>=</m:t>
                    </m:r>
                    <m:f>
                      <m:fPr>
                        <m:ctrlPr>
                          <a:rPr lang="en-US" altLang="ja-JP" sz="1600" i="1" smtClean="0">
                            <a:solidFill>
                              <a:srgbClr val="000000"/>
                            </a:solidFill>
                            <a:latin typeface="Cambria Math"/>
                          </a:rPr>
                        </m:ctrlPr>
                      </m:fPr>
                      <m:num>
                        <m:sSub>
                          <m:sSubPr>
                            <m:ctrlPr>
                              <a:rPr lang="en-US" altLang="ja-JP" sz="1600" i="1" smtClean="0">
                                <a:solidFill>
                                  <a:srgbClr val="000000"/>
                                </a:solidFill>
                                <a:latin typeface="Cambria Math"/>
                              </a:rPr>
                            </m:ctrlPr>
                          </m:sSubPr>
                          <m:e>
                            <m:r>
                              <a:rPr lang="en-US" altLang="ja-JP" sz="1600" i="1">
                                <a:solidFill>
                                  <a:srgbClr val="000000"/>
                                </a:solidFill>
                                <a:latin typeface="Cambria Math"/>
                              </a:rPr>
                              <m:t>𝐹𝐶𝐹</m:t>
                            </m:r>
                          </m:e>
                          <m:sub>
                            <m:r>
                              <a:rPr lang="en-US" altLang="ja-JP" sz="1600" i="1" smtClean="0">
                                <a:solidFill>
                                  <a:srgbClr val="000000"/>
                                </a:solidFill>
                                <a:latin typeface="Cambria Math"/>
                              </a:rPr>
                              <m:t>𝑖</m:t>
                            </m:r>
                            <m:r>
                              <a:rPr lang="en-US" altLang="ja-JP" sz="1600" i="1" smtClean="0">
                                <a:solidFill>
                                  <a:srgbClr val="000000"/>
                                </a:solidFill>
                                <a:latin typeface="Cambria Math"/>
                              </a:rPr>
                              <m:t>,1</m:t>
                            </m:r>
                          </m:sub>
                        </m:sSub>
                      </m:num>
                      <m:den>
                        <m:sSup>
                          <m:sSupPr>
                            <m:ctrlPr>
                              <a:rPr lang="en-US" altLang="ja-JP" sz="1600" i="1" smtClean="0">
                                <a:solidFill>
                                  <a:srgbClr val="000000"/>
                                </a:solidFill>
                                <a:latin typeface="Cambria Math"/>
                              </a:rPr>
                            </m:ctrlPr>
                          </m:sSupPr>
                          <m:e>
                            <m:d>
                              <m:dPr>
                                <m:ctrlPr>
                                  <a:rPr lang="en-US" altLang="ja-JP" sz="1600" i="1">
                                    <a:solidFill>
                                      <a:srgbClr val="000000"/>
                                    </a:solidFill>
                                    <a:latin typeface="Cambria Math"/>
                                  </a:rPr>
                                </m:ctrlPr>
                              </m:dPr>
                              <m:e>
                                <m:r>
                                  <a:rPr lang="en-US" altLang="ja-JP" sz="1600" i="1">
                                    <a:solidFill>
                                      <a:srgbClr val="000000"/>
                                    </a:solidFill>
                                    <a:latin typeface="Cambria Math"/>
                                  </a:rPr>
                                  <m:t>1+</m:t>
                                </m:r>
                                <m:r>
                                  <a:rPr lang="en-US" altLang="ja-JP" sz="1600" i="1">
                                    <a:solidFill>
                                      <a:srgbClr val="000000"/>
                                    </a:solidFill>
                                    <a:latin typeface="Cambria Math"/>
                                  </a:rPr>
                                  <m:t>𝑟</m:t>
                                </m:r>
                              </m:e>
                            </m:d>
                          </m:e>
                          <m:sup>
                            <m:r>
                              <a:rPr lang="en-US" altLang="ja-JP" sz="1600" i="1" smtClean="0">
                                <a:solidFill>
                                  <a:srgbClr val="000000"/>
                                </a:solidFill>
                                <a:latin typeface="Cambria Math"/>
                              </a:rPr>
                              <m:t>1</m:t>
                            </m:r>
                          </m:sup>
                        </m:sSup>
                      </m:den>
                    </m:f>
                  </m:oMath>
                </a14:m>
                <a:r>
                  <a:rPr lang="en-US" altLang="ja-JP" sz="1600" dirty="0" smtClean="0">
                    <a:solidFill>
                      <a:srgbClr val="000000"/>
                    </a:solidFill>
                  </a:rPr>
                  <a:t>+</a:t>
                </a:r>
                <a14:m>
                  <m:oMath xmlns:m="http://schemas.openxmlformats.org/officeDocument/2006/math">
                    <m:f>
                      <m:fPr>
                        <m:ctrlPr>
                          <a:rPr lang="en-US" altLang="ja-JP" sz="1600" i="1">
                            <a:solidFill>
                              <a:srgbClr val="000000"/>
                            </a:solidFill>
                            <a:latin typeface="Cambria Math"/>
                          </a:rPr>
                        </m:ctrlPr>
                      </m:fPr>
                      <m:num>
                        <m:sSub>
                          <m:sSubPr>
                            <m:ctrlPr>
                              <a:rPr lang="en-US" altLang="ja-JP" sz="1600" i="1">
                                <a:solidFill>
                                  <a:srgbClr val="000000"/>
                                </a:solidFill>
                                <a:latin typeface="Cambria Math"/>
                              </a:rPr>
                            </m:ctrlPr>
                          </m:sSubPr>
                          <m:e>
                            <m:r>
                              <a:rPr lang="en-US" altLang="ja-JP" sz="1600" i="1">
                                <a:solidFill>
                                  <a:srgbClr val="000000"/>
                                </a:solidFill>
                                <a:latin typeface="Cambria Math"/>
                              </a:rPr>
                              <m:t>𝐹𝐶𝐹</m:t>
                            </m:r>
                          </m:e>
                          <m:sub>
                            <m:r>
                              <a:rPr lang="en-US" altLang="ja-JP" sz="1600" i="1">
                                <a:solidFill>
                                  <a:srgbClr val="000000"/>
                                </a:solidFill>
                                <a:latin typeface="Cambria Math"/>
                              </a:rPr>
                              <m:t>𝑖</m:t>
                            </m:r>
                            <m:r>
                              <a:rPr lang="en-US" altLang="ja-JP" sz="1600" i="1">
                                <a:solidFill>
                                  <a:srgbClr val="000000"/>
                                </a:solidFill>
                                <a:latin typeface="Cambria Math"/>
                              </a:rPr>
                              <m:t>,2</m:t>
                            </m:r>
                          </m:sub>
                        </m:sSub>
                      </m:num>
                      <m:den>
                        <m:sSup>
                          <m:sSupPr>
                            <m:ctrlPr>
                              <a:rPr lang="en-US" altLang="ja-JP" sz="1600" i="1">
                                <a:solidFill>
                                  <a:srgbClr val="000000"/>
                                </a:solidFill>
                                <a:latin typeface="Cambria Math"/>
                              </a:rPr>
                            </m:ctrlPr>
                          </m:sSupPr>
                          <m:e>
                            <m:d>
                              <m:dPr>
                                <m:ctrlPr>
                                  <a:rPr lang="en-US" altLang="ja-JP" sz="1600" i="1">
                                    <a:solidFill>
                                      <a:srgbClr val="000000"/>
                                    </a:solidFill>
                                    <a:latin typeface="Cambria Math"/>
                                  </a:rPr>
                                </m:ctrlPr>
                              </m:dPr>
                              <m:e>
                                <m:r>
                                  <a:rPr lang="en-US" altLang="ja-JP" sz="1600" i="1">
                                    <a:solidFill>
                                      <a:srgbClr val="000000"/>
                                    </a:solidFill>
                                    <a:latin typeface="Cambria Math"/>
                                  </a:rPr>
                                  <m:t>1+</m:t>
                                </m:r>
                                <m:r>
                                  <a:rPr lang="en-US" altLang="ja-JP" sz="1600" i="1">
                                    <a:solidFill>
                                      <a:srgbClr val="000000"/>
                                    </a:solidFill>
                                    <a:latin typeface="Cambria Math"/>
                                  </a:rPr>
                                  <m:t>𝑟</m:t>
                                </m:r>
                              </m:e>
                            </m:d>
                          </m:e>
                          <m:sup>
                            <m:r>
                              <a:rPr lang="en-US" altLang="ja-JP" sz="1600" i="1" smtClean="0">
                                <a:solidFill>
                                  <a:srgbClr val="000000"/>
                                </a:solidFill>
                                <a:latin typeface="Cambria Math"/>
                              </a:rPr>
                              <m:t>2</m:t>
                            </m:r>
                          </m:sup>
                        </m:sSup>
                      </m:den>
                    </m:f>
                  </m:oMath>
                </a14:m>
                <a:r>
                  <a:rPr lang="en-US" altLang="ja-JP" sz="1600" dirty="0">
                    <a:solidFill>
                      <a:srgbClr val="000000"/>
                    </a:solidFill>
                  </a:rPr>
                  <a:t>+</a:t>
                </a:r>
                <a14:m>
                  <m:oMath xmlns:m="http://schemas.openxmlformats.org/officeDocument/2006/math">
                    <m:f>
                      <m:fPr>
                        <m:ctrlPr>
                          <a:rPr lang="en-US" altLang="ja-JP" sz="1600" i="1">
                            <a:solidFill>
                              <a:srgbClr val="000000"/>
                            </a:solidFill>
                            <a:latin typeface="Cambria Math"/>
                          </a:rPr>
                        </m:ctrlPr>
                      </m:fPr>
                      <m:num>
                        <m:sSub>
                          <m:sSubPr>
                            <m:ctrlPr>
                              <a:rPr lang="en-US" altLang="ja-JP" sz="1600" i="1">
                                <a:solidFill>
                                  <a:srgbClr val="000000"/>
                                </a:solidFill>
                                <a:latin typeface="Cambria Math"/>
                              </a:rPr>
                            </m:ctrlPr>
                          </m:sSubPr>
                          <m:e>
                            <m:r>
                              <a:rPr lang="en-US" altLang="ja-JP" sz="1600" i="1">
                                <a:solidFill>
                                  <a:srgbClr val="000000"/>
                                </a:solidFill>
                                <a:latin typeface="Cambria Math"/>
                              </a:rPr>
                              <m:t>𝐹𝐶𝐹</m:t>
                            </m:r>
                          </m:e>
                          <m:sub>
                            <m:r>
                              <a:rPr lang="en-US" altLang="ja-JP" sz="1600" i="1">
                                <a:solidFill>
                                  <a:srgbClr val="000000"/>
                                </a:solidFill>
                                <a:latin typeface="Cambria Math"/>
                              </a:rPr>
                              <m:t>𝑖</m:t>
                            </m:r>
                            <m:r>
                              <a:rPr lang="en-US" altLang="ja-JP" sz="1600" i="1">
                                <a:solidFill>
                                  <a:srgbClr val="000000"/>
                                </a:solidFill>
                                <a:latin typeface="Cambria Math"/>
                              </a:rPr>
                              <m:t>,3</m:t>
                            </m:r>
                          </m:sub>
                        </m:sSub>
                      </m:num>
                      <m:den>
                        <m:sSup>
                          <m:sSupPr>
                            <m:ctrlPr>
                              <a:rPr lang="en-US" altLang="ja-JP" sz="1600" i="1">
                                <a:solidFill>
                                  <a:srgbClr val="000000"/>
                                </a:solidFill>
                                <a:latin typeface="Cambria Math"/>
                              </a:rPr>
                            </m:ctrlPr>
                          </m:sSupPr>
                          <m:e>
                            <m:d>
                              <m:dPr>
                                <m:ctrlPr>
                                  <a:rPr lang="en-US" altLang="ja-JP" sz="1600" i="1">
                                    <a:solidFill>
                                      <a:srgbClr val="000000"/>
                                    </a:solidFill>
                                    <a:latin typeface="Cambria Math"/>
                                  </a:rPr>
                                </m:ctrlPr>
                              </m:dPr>
                              <m:e>
                                <m:r>
                                  <a:rPr lang="en-US" altLang="ja-JP" sz="1600" i="1">
                                    <a:solidFill>
                                      <a:srgbClr val="000000"/>
                                    </a:solidFill>
                                    <a:latin typeface="Cambria Math"/>
                                  </a:rPr>
                                  <m:t>1+</m:t>
                                </m:r>
                                <m:r>
                                  <a:rPr lang="en-US" altLang="ja-JP" sz="1600" i="1">
                                    <a:solidFill>
                                      <a:srgbClr val="000000"/>
                                    </a:solidFill>
                                    <a:latin typeface="Cambria Math"/>
                                  </a:rPr>
                                  <m:t>𝑟</m:t>
                                </m:r>
                              </m:e>
                            </m:d>
                          </m:e>
                          <m:sup>
                            <m:r>
                              <a:rPr lang="en-US" altLang="ja-JP" sz="1600" i="1" smtClean="0">
                                <a:solidFill>
                                  <a:srgbClr val="000000"/>
                                </a:solidFill>
                                <a:latin typeface="Cambria Math"/>
                              </a:rPr>
                              <m:t>3</m:t>
                            </m:r>
                          </m:sup>
                        </m:sSup>
                      </m:den>
                    </m:f>
                  </m:oMath>
                </a14:m>
                <a:r>
                  <a:rPr lang="en-US" altLang="ja-JP" sz="1600" dirty="0">
                    <a:solidFill>
                      <a:srgbClr val="000000"/>
                    </a:solidFill>
                  </a:rPr>
                  <a:t>+</a:t>
                </a:r>
                <a14:m>
                  <m:oMath xmlns:m="http://schemas.openxmlformats.org/officeDocument/2006/math">
                    <m:f>
                      <m:fPr>
                        <m:ctrlPr>
                          <a:rPr lang="en-US" altLang="ja-JP" sz="1600" i="1">
                            <a:solidFill>
                              <a:srgbClr val="000000"/>
                            </a:solidFill>
                            <a:latin typeface="Cambria Math"/>
                          </a:rPr>
                        </m:ctrlPr>
                      </m:fPr>
                      <m:num>
                        <m:sSub>
                          <m:sSubPr>
                            <m:ctrlPr>
                              <a:rPr lang="en-US" altLang="ja-JP" sz="1600" i="1">
                                <a:solidFill>
                                  <a:srgbClr val="000000"/>
                                </a:solidFill>
                                <a:latin typeface="Cambria Math"/>
                              </a:rPr>
                            </m:ctrlPr>
                          </m:sSubPr>
                          <m:e>
                            <m:r>
                              <a:rPr lang="en-US" altLang="ja-JP" sz="1600" i="1">
                                <a:solidFill>
                                  <a:srgbClr val="000000"/>
                                </a:solidFill>
                                <a:latin typeface="Cambria Math"/>
                              </a:rPr>
                              <m:t>𝐹𝐶𝐹</m:t>
                            </m:r>
                          </m:e>
                          <m:sub>
                            <m:r>
                              <a:rPr lang="en-US" altLang="ja-JP" sz="1600" i="1">
                                <a:solidFill>
                                  <a:srgbClr val="000000"/>
                                </a:solidFill>
                                <a:latin typeface="Cambria Math"/>
                              </a:rPr>
                              <m:t>𝑖</m:t>
                            </m:r>
                            <m:r>
                              <a:rPr lang="en-US" altLang="ja-JP" sz="1600" i="1">
                                <a:solidFill>
                                  <a:srgbClr val="000000"/>
                                </a:solidFill>
                                <a:latin typeface="Cambria Math"/>
                              </a:rPr>
                              <m:t>,4</m:t>
                            </m:r>
                          </m:sub>
                        </m:sSub>
                      </m:num>
                      <m:den>
                        <m:sSup>
                          <m:sSupPr>
                            <m:ctrlPr>
                              <a:rPr lang="en-US" altLang="ja-JP" sz="1600" i="1">
                                <a:solidFill>
                                  <a:srgbClr val="000000"/>
                                </a:solidFill>
                                <a:latin typeface="Cambria Math"/>
                              </a:rPr>
                            </m:ctrlPr>
                          </m:sSupPr>
                          <m:e>
                            <m:d>
                              <m:dPr>
                                <m:ctrlPr>
                                  <a:rPr lang="en-US" altLang="ja-JP" sz="1600" i="1">
                                    <a:solidFill>
                                      <a:srgbClr val="000000"/>
                                    </a:solidFill>
                                    <a:latin typeface="Cambria Math"/>
                                  </a:rPr>
                                </m:ctrlPr>
                              </m:dPr>
                              <m:e>
                                <m:r>
                                  <a:rPr lang="en-US" altLang="ja-JP" sz="1600" i="1">
                                    <a:solidFill>
                                      <a:srgbClr val="000000"/>
                                    </a:solidFill>
                                    <a:latin typeface="Cambria Math"/>
                                  </a:rPr>
                                  <m:t>1+</m:t>
                                </m:r>
                                <m:r>
                                  <a:rPr lang="en-US" altLang="ja-JP" sz="1600" i="1">
                                    <a:solidFill>
                                      <a:srgbClr val="000000"/>
                                    </a:solidFill>
                                    <a:latin typeface="Cambria Math"/>
                                  </a:rPr>
                                  <m:t>𝑟</m:t>
                                </m:r>
                              </m:e>
                            </m:d>
                          </m:e>
                          <m:sup>
                            <m:r>
                              <a:rPr lang="en-US" altLang="ja-JP" sz="1600" i="1" smtClean="0">
                                <a:solidFill>
                                  <a:srgbClr val="000000"/>
                                </a:solidFill>
                                <a:latin typeface="Cambria Math"/>
                              </a:rPr>
                              <m:t>4</m:t>
                            </m:r>
                          </m:sup>
                        </m:sSup>
                      </m:den>
                    </m:f>
                  </m:oMath>
                </a14:m>
                <a:r>
                  <a:rPr lang="en-US" altLang="ja-JP" sz="1600" dirty="0">
                    <a:solidFill>
                      <a:srgbClr val="000000"/>
                    </a:solidFill>
                  </a:rPr>
                  <a:t>+</a:t>
                </a:r>
                <a14:m>
                  <m:oMath xmlns:m="http://schemas.openxmlformats.org/officeDocument/2006/math">
                    <m:f>
                      <m:fPr>
                        <m:ctrlPr>
                          <a:rPr lang="en-US" altLang="ja-JP" sz="1600" i="1">
                            <a:solidFill>
                              <a:srgbClr val="000000"/>
                            </a:solidFill>
                            <a:latin typeface="Cambria Math"/>
                          </a:rPr>
                        </m:ctrlPr>
                      </m:fPr>
                      <m:num>
                        <m:sSub>
                          <m:sSubPr>
                            <m:ctrlPr>
                              <a:rPr lang="en-US" altLang="ja-JP" sz="1600" i="1">
                                <a:solidFill>
                                  <a:srgbClr val="000000"/>
                                </a:solidFill>
                                <a:latin typeface="Cambria Math"/>
                              </a:rPr>
                            </m:ctrlPr>
                          </m:sSubPr>
                          <m:e>
                            <m:r>
                              <a:rPr lang="en-US" altLang="ja-JP" sz="1600" i="1">
                                <a:solidFill>
                                  <a:srgbClr val="000000"/>
                                </a:solidFill>
                                <a:latin typeface="Cambria Math"/>
                              </a:rPr>
                              <m:t>𝐹𝐶𝐹</m:t>
                            </m:r>
                          </m:e>
                          <m:sub>
                            <m:r>
                              <a:rPr lang="en-US" altLang="ja-JP" sz="1600" i="1">
                                <a:solidFill>
                                  <a:srgbClr val="000000"/>
                                </a:solidFill>
                                <a:latin typeface="Cambria Math"/>
                              </a:rPr>
                              <m:t>𝑖</m:t>
                            </m:r>
                            <m:r>
                              <a:rPr lang="en-US" altLang="ja-JP" sz="1600" i="1">
                                <a:solidFill>
                                  <a:srgbClr val="000000"/>
                                </a:solidFill>
                                <a:latin typeface="Cambria Math"/>
                              </a:rPr>
                              <m:t>,5</m:t>
                            </m:r>
                          </m:sub>
                        </m:sSub>
                      </m:num>
                      <m:den>
                        <m:sSup>
                          <m:sSupPr>
                            <m:ctrlPr>
                              <a:rPr lang="en-US" altLang="ja-JP" sz="1600" i="1">
                                <a:solidFill>
                                  <a:srgbClr val="000000"/>
                                </a:solidFill>
                                <a:latin typeface="Cambria Math"/>
                              </a:rPr>
                            </m:ctrlPr>
                          </m:sSupPr>
                          <m:e>
                            <m:d>
                              <m:dPr>
                                <m:ctrlPr>
                                  <a:rPr lang="en-US" altLang="ja-JP" sz="1600" i="1">
                                    <a:solidFill>
                                      <a:srgbClr val="000000"/>
                                    </a:solidFill>
                                    <a:latin typeface="Cambria Math"/>
                                  </a:rPr>
                                </m:ctrlPr>
                              </m:dPr>
                              <m:e>
                                <m:r>
                                  <a:rPr lang="en-US" altLang="ja-JP" sz="1600" i="1">
                                    <a:solidFill>
                                      <a:srgbClr val="000000"/>
                                    </a:solidFill>
                                    <a:latin typeface="Cambria Math"/>
                                  </a:rPr>
                                  <m:t>1+</m:t>
                                </m:r>
                                <m:r>
                                  <a:rPr lang="en-US" altLang="ja-JP" sz="1600" i="1">
                                    <a:solidFill>
                                      <a:srgbClr val="000000"/>
                                    </a:solidFill>
                                    <a:latin typeface="Cambria Math"/>
                                  </a:rPr>
                                  <m:t>𝑟</m:t>
                                </m:r>
                              </m:e>
                            </m:d>
                          </m:e>
                          <m:sup>
                            <m:r>
                              <a:rPr lang="en-US" altLang="ja-JP" sz="1600" i="1" smtClean="0">
                                <a:solidFill>
                                  <a:srgbClr val="000000"/>
                                </a:solidFill>
                                <a:latin typeface="Cambria Math"/>
                              </a:rPr>
                              <m:t>5</m:t>
                            </m:r>
                          </m:sup>
                        </m:sSup>
                      </m:den>
                    </m:f>
                  </m:oMath>
                </a14:m>
                <a:r>
                  <a:rPr lang="en-US" altLang="ja-JP" sz="1600" dirty="0">
                    <a:solidFill>
                      <a:srgbClr val="000000"/>
                    </a:solidFill>
                  </a:rPr>
                  <a:t>+</a:t>
                </a:r>
                <a14:m>
                  <m:oMath xmlns:m="http://schemas.openxmlformats.org/officeDocument/2006/math">
                    <m:nary>
                      <m:naryPr>
                        <m:chr m:val="∑"/>
                        <m:subHide m:val="on"/>
                        <m:supHide m:val="on"/>
                        <m:ctrlPr>
                          <a:rPr lang="en-US" altLang="ja-JP" sz="1600" i="1">
                            <a:solidFill>
                              <a:srgbClr val="000000"/>
                            </a:solidFill>
                            <a:latin typeface="Cambria Math"/>
                          </a:rPr>
                        </m:ctrlPr>
                      </m:naryPr>
                      <m:sub/>
                      <m:sup/>
                      <m:e>
                        <m:f>
                          <m:fPr>
                            <m:ctrlPr>
                              <a:rPr lang="en-US" altLang="ja-JP" sz="1600" i="1" smtClean="0">
                                <a:solidFill>
                                  <a:srgbClr val="000000"/>
                                </a:solidFill>
                                <a:latin typeface="Cambria Math"/>
                              </a:rPr>
                            </m:ctrlPr>
                          </m:fPr>
                          <m:num>
                            <m:sSub>
                              <m:sSubPr>
                                <m:ctrlPr>
                                  <a:rPr lang="en-US" altLang="ja-JP" sz="1600" i="1">
                                    <a:solidFill>
                                      <a:srgbClr val="000000"/>
                                    </a:solidFill>
                                    <a:latin typeface="Cambria Math"/>
                                  </a:rPr>
                                </m:ctrlPr>
                              </m:sSubPr>
                              <m:e>
                                <m:r>
                                  <a:rPr lang="en-US" altLang="ja-JP" sz="1600" i="1">
                                    <a:solidFill>
                                      <a:srgbClr val="000000"/>
                                    </a:solidFill>
                                    <a:latin typeface="Cambria Math"/>
                                  </a:rPr>
                                  <m:t>𝐹𝐶𝐹</m:t>
                                </m:r>
                              </m:e>
                              <m:sub>
                                <m:r>
                                  <a:rPr lang="en-US" altLang="ja-JP" sz="1600" i="1">
                                    <a:solidFill>
                                      <a:srgbClr val="000000"/>
                                    </a:solidFill>
                                    <a:latin typeface="Cambria Math"/>
                                  </a:rPr>
                                  <m:t>𝑖</m:t>
                                </m:r>
                                <m:r>
                                  <a:rPr lang="en-US" altLang="ja-JP" sz="1600" i="1">
                                    <a:solidFill>
                                      <a:srgbClr val="000000"/>
                                    </a:solidFill>
                                    <a:latin typeface="Cambria Math"/>
                                  </a:rPr>
                                  <m:t>,6</m:t>
                                </m:r>
                              </m:sub>
                            </m:sSub>
                          </m:num>
                          <m:den>
                            <m:sSup>
                              <m:sSupPr>
                                <m:ctrlPr>
                                  <a:rPr lang="en-US" altLang="ja-JP" sz="1600" i="1" smtClean="0">
                                    <a:solidFill>
                                      <a:srgbClr val="000000"/>
                                    </a:solidFill>
                                    <a:latin typeface="Cambria Math"/>
                                  </a:rPr>
                                </m:ctrlPr>
                              </m:sSupPr>
                              <m:e>
                                <m:d>
                                  <m:dPr>
                                    <m:ctrlPr>
                                      <a:rPr lang="en-US" altLang="ja-JP" sz="1600" i="1">
                                        <a:solidFill>
                                          <a:srgbClr val="000000"/>
                                        </a:solidFill>
                                        <a:latin typeface="Cambria Math"/>
                                      </a:rPr>
                                    </m:ctrlPr>
                                  </m:dPr>
                                  <m:e>
                                    <m:r>
                                      <a:rPr lang="en-US" altLang="ja-JP" sz="1600" i="1">
                                        <a:solidFill>
                                          <a:srgbClr val="000000"/>
                                        </a:solidFill>
                                        <a:latin typeface="Cambria Math"/>
                                      </a:rPr>
                                      <m:t>𝑟</m:t>
                                    </m:r>
                                    <m:r>
                                      <a:rPr lang="en-US" altLang="ja-JP" sz="1600" i="1">
                                        <a:solidFill>
                                          <a:srgbClr val="000000"/>
                                        </a:solidFill>
                                        <a:latin typeface="Cambria Math"/>
                                      </a:rPr>
                                      <m:t>−</m:t>
                                    </m:r>
                                    <m:r>
                                      <a:rPr lang="en-US" altLang="ja-JP" sz="1600" i="1">
                                        <a:solidFill>
                                          <a:srgbClr val="000000"/>
                                        </a:solidFill>
                                        <a:latin typeface="Cambria Math"/>
                                      </a:rPr>
                                      <m:t>𝑔</m:t>
                                    </m:r>
                                  </m:e>
                                </m:d>
                                <m:d>
                                  <m:dPr>
                                    <m:ctrlPr>
                                      <a:rPr lang="en-US" altLang="ja-JP" sz="1600" i="1">
                                        <a:solidFill>
                                          <a:srgbClr val="000000"/>
                                        </a:solidFill>
                                        <a:latin typeface="Cambria Math"/>
                                      </a:rPr>
                                    </m:ctrlPr>
                                  </m:dPr>
                                  <m:e>
                                    <m:r>
                                      <a:rPr lang="en-US" altLang="ja-JP" sz="1600" i="1">
                                        <a:solidFill>
                                          <a:srgbClr val="000000"/>
                                        </a:solidFill>
                                        <a:latin typeface="Cambria Math"/>
                                      </a:rPr>
                                      <m:t>1+</m:t>
                                    </m:r>
                                    <m:r>
                                      <a:rPr lang="en-US" altLang="ja-JP" sz="1600" i="1">
                                        <a:solidFill>
                                          <a:srgbClr val="000000"/>
                                        </a:solidFill>
                                        <a:latin typeface="Cambria Math"/>
                                      </a:rPr>
                                      <m:t>𝑟</m:t>
                                    </m:r>
                                  </m:e>
                                </m:d>
                              </m:e>
                              <m:sup>
                                <m:r>
                                  <a:rPr lang="en-US" altLang="ja-JP" sz="1600" i="1" smtClean="0">
                                    <a:solidFill>
                                      <a:srgbClr val="000000"/>
                                    </a:solidFill>
                                    <a:latin typeface="Cambria Math"/>
                                  </a:rPr>
                                  <m:t>5</m:t>
                                </m:r>
                              </m:sup>
                            </m:sSup>
                          </m:den>
                        </m:f>
                      </m:e>
                    </m:nary>
                  </m:oMath>
                </a14:m>
                <a:endParaRPr lang="ja-JP" altLang="en-US" sz="1600" dirty="0">
                  <a:solidFill>
                    <a:srgbClr val="000000"/>
                  </a:solidFill>
                </a:endParaRPr>
              </a:p>
            </p:txBody>
          </p:sp>
        </mc:Choice>
        <mc:Fallback xmlns="">
          <p:sp>
            <p:nvSpPr>
              <p:cNvPr id="56" name="テキスト ボックス 55"/>
              <p:cNvSpPr txBox="1">
                <a:spLocks noRot="1" noChangeAspect="1" noMove="1" noResize="1" noEditPoints="1" noAdjustHandles="1" noChangeArrowheads="1" noChangeShapeType="1" noTextEdit="1"/>
              </p:cNvSpPr>
              <p:nvPr/>
            </p:nvSpPr>
            <p:spPr>
              <a:xfrm>
                <a:off x="378881" y="3905762"/>
                <a:ext cx="6132641" cy="478529"/>
              </a:xfrm>
              <a:prstGeom prst="rect">
                <a:avLst/>
              </a:prstGeom>
              <a:blipFill rotWithShape="1">
                <a:blip r:embed="rId3"/>
                <a:stretch>
                  <a:fillRect t="-65385" b="-105128"/>
                </a:stretch>
              </a:blipFill>
            </p:spPr>
            <p:txBody>
              <a:bodyPr/>
              <a:lstStyle/>
              <a:p>
                <a:r>
                  <a:rPr lang="ja-JP" altLang="en-US">
                    <a:noFill/>
                  </a:rPr>
                  <a:t> </a:t>
                </a:r>
              </a:p>
            </p:txBody>
          </p:sp>
        </mc:Fallback>
      </mc:AlternateContent>
      <p:sp>
        <p:nvSpPr>
          <p:cNvPr id="62" name="テキスト ボックス 61"/>
          <p:cNvSpPr txBox="1"/>
          <p:nvPr/>
        </p:nvSpPr>
        <p:spPr>
          <a:xfrm>
            <a:off x="350246" y="4383289"/>
            <a:ext cx="2189615" cy="307777"/>
          </a:xfrm>
          <a:prstGeom prst="rect">
            <a:avLst/>
          </a:prstGeom>
          <a:noFill/>
        </p:spPr>
        <p:txBody>
          <a:bodyPr wrap="square" rtlCol="0">
            <a:spAutoFit/>
          </a:bodyPr>
          <a:lstStyle/>
          <a:p>
            <a:r>
              <a:rPr lang="ja-JP" altLang="en-US" sz="1400" dirty="0" smtClean="0">
                <a:solidFill>
                  <a:srgbClr val="000000"/>
                </a:solidFill>
              </a:rPr>
              <a:t>名目</a:t>
            </a:r>
            <a:r>
              <a:rPr lang="en-US" altLang="ja-JP" sz="1400" dirty="0" smtClean="0">
                <a:solidFill>
                  <a:srgbClr val="000000"/>
                </a:solidFill>
              </a:rPr>
              <a:t>GDP</a:t>
            </a:r>
            <a:r>
              <a:rPr lang="ja-JP" altLang="en-US" sz="1400" dirty="0" smtClean="0">
                <a:solidFill>
                  <a:srgbClr val="000000"/>
                </a:solidFill>
              </a:rPr>
              <a:t>成長率（米国）</a:t>
            </a:r>
            <a:endParaRPr lang="ja-JP" altLang="en-US" sz="1400" dirty="0">
              <a:solidFill>
                <a:srgbClr val="000000"/>
              </a:solidFill>
            </a:endParaRPr>
          </a:p>
        </p:txBody>
      </p:sp>
      <p:sp>
        <p:nvSpPr>
          <p:cNvPr id="63" name="テキスト ボックス 62"/>
          <p:cNvSpPr txBox="1"/>
          <p:nvPr/>
        </p:nvSpPr>
        <p:spPr>
          <a:xfrm>
            <a:off x="4809845" y="4448886"/>
            <a:ext cx="2189615" cy="307777"/>
          </a:xfrm>
          <a:prstGeom prst="rect">
            <a:avLst/>
          </a:prstGeom>
          <a:noFill/>
        </p:spPr>
        <p:txBody>
          <a:bodyPr wrap="square" rtlCol="0">
            <a:spAutoFit/>
          </a:bodyPr>
          <a:lstStyle/>
          <a:p>
            <a:r>
              <a:rPr lang="ja-JP" altLang="en-US" sz="1400" dirty="0" smtClean="0">
                <a:solidFill>
                  <a:srgbClr val="000000"/>
                </a:solidFill>
              </a:rPr>
              <a:t>インフレ率（米国）</a:t>
            </a:r>
            <a:endParaRPr lang="ja-JP" altLang="en-US" sz="1400" dirty="0">
              <a:solidFill>
                <a:srgbClr val="000000"/>
              </a:solidFill>
            </a:endParaRPr>
          </a:p>
        </p:txBody>
      </p:sp>
      <p:sp>
        <p:nvSpPr>
          <p:cNvPr id="64" name="円/楕円 63"/>
          <p:cNvSpPr/>
          <p:nvPr/>
        </p:nvSpPr>
        <p:spPr>
          <a:xfrm>
            <a:off x="4818635" y="744467"/>
            <a:ext cx="3459518" cy="2455591"/>
          </a:xfrm>
          <a:prstGeom prst="ellipse">
            <a:avLst/>
          </a:prstGeom>
          <a:noFill/>
          <a:ln w="95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65" name="円/楕円 64"/>
          <p:cNvSpPr/>
          <p:nvPr/>
        </p:nvSpPr>
        <p:spPr>
          <a:xfrm>
            <a:off x="5204936" y="3843717"/>
            <a:ext cx="1306585" cy="605169"/>
          </a:xfrm>
          <a:prstGeom prst="ellipse">
            <a:avLst/>
          </a:prstGeom>
          <a:noFill/>
          <a:ln w="95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cxnSp>
        <p:nvCxnSpPr>
          <p:cNvPr id="67" name="カギ線コネクタ 66"/>
          <p:cNvCxnSpPr>
            <a:stCxn id="65" idx="0"/>
            <a:endCxn id="64" idx="4"/>
          </p:cNvCxnSpPr>
          <p:nvPr/>
        </p:nvCxnSpPr>
        <p:spPr>
          <a:xfrm rot="5400000" flipH="1" flipV="1">
            <a:off x="5881482" y="3176806"/>
            <a:ext cx="643659" cy="690165"/>
          </a:xfrm>
          <a:prstGeom prst="bentConnector3">
            <a:avLst/>
          </a:prstGeom>
          <a:ln w="31750">
            <a:solidFill>
              <a:srgbClr val="C00000"/>
            </a:solidFill>
            <a:headEnd type="stealth"/>
            <a:tailEnd type="stealth"/>
          </a:ln>
        </p:spPr>
        <p:style>
          <a:lnRef idx="1">
            <a:schemeClr val="accent1"/>
          </a:lnRef>
          <a:fillRef idx="0">
            <a:schemeClr val="accent1"/>
          </a:fillRef>
          <a:effectRef idx="0">
            <a:schemeClr val="accent1"/>
          </a:effectRef>
          <a:fontRef idx="minor">
            <a:schemeClr val="tx1"/>
          </a:fontRef>
        </p:style>
      </p:cxnSp>
      <p:graphicFrame>
        <p:nvGraphicFramePr>
          <p:cNvPr id="3" name="グラフ 2"/>
          <p:cNvGraphicFramePr/>
          <p:nvPr>
            <p:extLst>
              <p:ext uri="{D42A27DB-BD31-4B8C-83A1-F6EECF244321}">
                <p14:modId xmlns:p14="http://schemas.microsoft.com/office/powerpoint/2010/main" val="1107298967"/>
              </p:ext>
            </p:extLst>
          </p:nvPr>
        </p:nvGraphicFramePr>
        <p:xfrm>
          <a:off x="249472" y="4691065"/>
          <a:ext cx="3590673" cy="1957253"/>
        </p:xfrm>
        <a:graphic>
          <a:graphicData uri="http://schemas.openxmlformats.org/drawingml/2006/chart">
            <c:chart xmlns:c="http://schemas.openxmlformats.org/drawingml/2006/chart" xmlns:r="http://schemas.openxmlformats.org/officeDocument/2006/relationships" r:id="rId4"/>
          </a:graphicData>
        </a:graphic>
      </p:graphicFrame>
      <p:sp>
        <p:nvSpPr>
          <p:cNvPr id="58" name="Text Box 14"/>
          <p:cNvSpPr txBox="1">
            <a:spLocks noChangeArrowheads="1"/>
          </p:cNvSpPr>
          <p:nvPr/>
        </p:nvSpPr>
        <p:spPr bwMode="auto">
          <a:xfrm>
            <a:off x="3243866" y="6597776"/>
            <a:ext cx="1018227" cy="230832"/>
          </a:xfrm>
          <a:prstGeom prst="rect">
            <a:avLst/>
          </a:prstGeom>
          <a:solidFill>
            <a:schemeClr val="bg1"/>
          </a:solidFill>
          <a:ln>
            <a:noFill/>
          </a:ln>
          <a:effectLst/>
        </p:spPr>
        <p:txBody>
          <a:bodyPr wrap="none">
            <a:spAutoFit/>
          </a:bodyPr>
          <a:lstStyle>
            <a:lvl1pPr>
              <a:spcBef>
                <a:spcPct val="50000"/>
              </a:spcBef>
              <a:buSzPct val="90000"/>
              <a:buBlip>
                <a:blip r:embed="rId5"/>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lgn="ctr">
              <a:spcBef>
                <a:spcPct val="0"/>
              </a:spcBef>
              <a:buSzTx/>
              <a:buFontTx/>
              <a:buNone/>
            </a:pPr>
            <a:r>
              <a:rPr lang="ja-JP" altLang="en-US" sz="900" dirty="0">
                <a:solidFill>
                  <a:srgbClr val="000000"/>
                </a:solidFill>
              </a:rPr>
              <a:t>（出所：</a:t>
            </a:r>
            <a:r>
              <a:rPr lang="en-US" altLang="ja-JP" sz="900" dirty="0" smtClean="0">
                <a:solidFill>
                  <a:srgbClr val="000000"/>
                </a:solidFill>
              </a:rPr>
              <a:t>IMF</a:t>
            </a:r>
            <a:r>
              <a:rPr lang="ja-JP" altLang="en-US" sz="900" dirty="0" smtClean="0">
                <a:solidFill>
                  <a:srgbClr val="000000"/>
                </a:solidFill>
              </a:rPr>
              <a:t>予測）</a:t>
            </a:r>
            <a:endParaRPr lang="ja-JP" altLang="en-US" sz="900" dirty="0">
              <a:solidFill>
                <a:srgbClr val="000000"/>
              </a:solidFill>
            </a:endParaRPr>
          </a:p>
        </p:txBody>
      </p:sp>
      <p:cxnSp>
        <p:nvCxnSpPr>
          <p:cNvPr id="6" name="直線コネクタ 5"/>
          <p:cNvCxnSpPr/>
          <p:nvPr/>
        </p:nvCxnSpPr>
        <p:spPr>
          <a:xfrm>
            <a:off x="3179800" y="4756663"/>
            <a:ext cx="0" cy="1455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263613" y="4756663"/>
            <a:ext cx="1207137" cy="584775"/>
          </a:xfrm>
          <a:prstGeom prst="rect">
            <a:avLst/>
          </a:prstGeom>
          <a:solidFill>
            <a:srgbClr val="FFCCCC"/>
          </a:solidFill>
        </p:spPr>
        <p:txBody>
          <a:bodyPr wrap="square" rtlCol="0">
            <a:spAutoFit/>
          </a:bodyPr>
          <a:lstStyle/>
          <a:p>
            <a:r>
              <a:rPr lang="en-US" altLang="ja-JP" sz="800" dirty="0" smtClean="0">
                <a:solidFill>
                  <a:srgbClr val="000000"/>
                </a:solidFill>
              </a:rPr>
              <a:t>2017</a:t>
            </a:r>
            <a:r>
              <a:rPr lang="ja-JP" altLang="en-US" sz="800" dirty="0" smtClean="0">
                <a:solidFill>
                  <a:srgbClr val="000000"/>
                </a:solidFill>
              </a:rPr>
              <a:t>年</a:t>
            </a:r>
            <a:r>
              <a:rPr lang="ja-JP" altLang="en-US" sz="800" dirty="0">
                <a:solidFill>
                  <a:srgbClr val="000000"/>
                </a:solidFill>
              </a:rPr>
              <a:t>：</a:t>
            </a:r>
            <a:r>
              <a:rPr lang="en-US" altLang="ja-JP" sz="800" dirty="0" smtClean="0">
                <a:solidFill>
                  <a:srgbClr val="000000"/>
                </a:solidFill>
              </a:rPr>
              <a:t>2.3%</a:t>
            </a:r>
            <a:r>
              <a:rPr lang="ja-JP" altLang="en-US" sz="800" dirty="0" err="1">
                <a:solidFill>
                  <a:srgbClr val="000000"/>
                </a:solidFill>
              </a:rPr>
              <a:t>、</a:t>
            </a:r>
            <a:r>
              <a:rPr lang="en-US" altLang="ja-JP" sz="800" dirty="0" smtClean="0">
                <a:solidFill>
                  <a:srgbClr val="000000"/>
                </a:solidFill>
              </a:rPr>
              <a:t>2018</a:t>
            </a:r>
            <a:r>
              <a:rPr lang="ja-JP" altLang="en-US" sz="800" dirty="0" smtClean="0">
                <a:solidFill>
                  <a:srgbClr val="000000"/>
                </a:solidFill>
              </a:rPr>
              <a:t>年</a:t>
            </a:r>
            <a:r>
              <a:rPr lang="ja-JP" altLang="en-US" sz="800" dirty="0">
                <a:solidFill>
                  <a:srgbClr val="000000"/>
                </a:solidFill>
              </a:rPr>
              <a:t>：</a:t>
            </a:r>
            <a:r>
              <a:rPr lang="en-US" altLang="ja-JP" sz="800" dirty="0" smtClean="0">
                <a:solidFill>
                  <a:srgbClr val="000000"/>
                </a:solidFill>
              </a:rPr>
              <a:t>2.9%</a:t>
            </a:r>
            <a:r>
              <a:rPr lang="ja-JP" altLang="en-US" sz="800" dirty="0" err="1">
                <a:solidFill>
                  <a:srgbClr val="000000"/>
                </a:solidFill>
              </a:rPr>
              <a:t>。</a:t>
            </a:r>
            <a:r>
              <a:rPr lang="ja-JP" altLang="en-US" sz="800" dirty="0">
                <a:solidFill>
                  <a:srgbClr val="000000"/>
                </a:solidFill>
              </a:rPr>
              <a:t>その後は</a:t>
            </a:r>
            <a:r>
              <a:rPr lang="en-US" altLang="ja-JP" sz="800" dirty="0" smtClean="0">
                <a:solidFill>
                  <a:srgbClr val="000000"/>
                </a:solidFill>
              </a:rPr>
              <a:t>1.4%</a:t>
            </a:r>
            <a:r>
              <a:rPr lang="ja-JP" altLang="en-US" sz="800" dirty="0">
                <a:solidFill>
                  <a:srgbClr val="000000"/>
                </a:solidFill>
              </a:rPr>
              <a:t>～</a:t>
            </a:r>
            <a:r>
              <a:rPr lang="en-US" altLang="ja-JP" sz="800" dirty="0" smtClean="0">
                <a:solidFill>
                  <a:srgbClr val="000000"/>
                </a:solidFill>
              </a:rPr>
              <a:t>2.7%</a:t>
            </a:r>
            <a:r>
              <a:rPr lang="ja-JP" altLang="en-US" sz="800" dirty="0">
                <a:solidFill>
                  <a:srgbClr val="000000"/>
                </a:solidFill>
              </a:rPr>
              <a:t>で推移</a:t>
            </a:r>
          </a:p>
          <a:p>
            <a:r>
              <a:rPr lang="ja-JP" altLang="en-US" sz="800" dirty="0" smtClean="0">
                <a:solidFill>
                  <a:srgbClr val="000000"/>
                </a:solidFill>
              </a:rPr>
              <a:t>と</a:t>
            </a:r>
            <a:r>
              <a:rPr lang="en-US" altLang="ja-JP" sz="800" dirty="0" smtClean="0">
                <a:solidFill>
                  <a:srgbClr val="000000"/>
                </a:solidFill>
              </a:rPr>
              <a:t>IMF</a:t>
            </a:r>
            <a:r>
              <a:rPr lang="ja-JP" altLang="en-US" sz="800" dirty="0" smtClean="0">
                <a:solidFill>
                  <a:srgbClr val="000000"/>
                </a:solidFill>
              </a:rPr>
              <a:t>は予測</a:t>
            </a:r>
            <a:endParaRPr lang="ja-JP" altLang="en-US" sz="800" dirty="0">
              <a:solidFill>
                <a:srgbClr val="000000"/>
              </a:solidFill>
            </a:endParaRPr>
          </a:p>
        </p:txBody>
      </p:sp>
      <p:graphicFrame>
        <p:nvGraphicFramePr>
          <p:cNvPr id="66" name="グラフ 65"/>
          <p:cNvGraphicFramePr/>
          <p:nvPr>
            <p:extLst>
              <p:ext uri="{D42A27DB-BD31-4B8C-83A1-F6EECF244321}">
                <p14:modId xmlns:p14="http://schemas.microsoft.com/office/powerpoint/2010/main" val="3467714163"/>
              </p:ext>
            </p:extLst>
          </p:nvPr>
        </p:nvGraphicFramePr>
        <p:xfrm>
          <a:off x="4970423" y="4693908"/>
          <a:ext cx="3590673" cy="1957253"/>
        </p:xfrm>
        <a:graphic>
          <a:graphicData uri="http://schemas.openxmlformats.org/drawingml/2006/chart">
            <c:chart xmlns:c="http://schemas.openxmlformats.org/drawingml/2006/chart" xmlns:r="http://schemas.openxmlformats.org/officeDocument/2006/relationships" r:id="rId6"/>
          </a:graphicData>
        </a:graphic>
      </p:graphicFrame>
      <p:sp>
        <p:nvSpPr>
          <p:cNvPr id="8" name="右矢印 7"/>
          <p:cNvSpPr/>
          <p:nvPr/>
        </p:nvSpPr>
        <p:spPr>
          <a:xfrm>
            <a:off x="3243866" y="5746376"/>
            <a:ext cx="424953" cy="233083"/>
          </a:xfrm>
          <a:prstGeom prst="rightArrow">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cxnSp>
        <p:nvCxnSpPr>
          <p:cNvPr id="68" name="直線コネクタ 67"/>
          <p:cNvCxnSpPr/>
          <p:nvPr/>
        </p:nvCxnSpPr>
        <p:spPr>
          <a:xfrm>
            <a:off x="7940058" y="4729766"/>
            <a:ext cx="0" cy="1455878"/>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8003559" y="4729766"/>
            <a:ext cx="1115042" cy="584775"/>
          </a:xfrm>
          <a:prstGeom prst="rect">
            <a:avLst/>
          </a:prstGeom>
          <a:solidFill>
            <a:srgbClr val="99CCFF"/>
          </a:solidFill>
        </p:spPr>
        <p:txBody>
          <a:bodyPr wrap="square" rtlCol="0">
            <a:spAutoFit/>
          </a:bodyPr>
          <a:lstStyle/>
          <a:p>
            <a:r>
              <a:rPr lang="en-US" altLang="ja-JP" sz="800" dirty="0" smtClean="0">
                <a:solidFill>
                  <a:srgbClr val="000000"/>
                </a:solidFill>
              </a:rPr>
              <a:t>2017</a:t>
            </a:r>
            <a:r>
              <a:rPr lang="ja-JP" altLang="en-US" sz="800" dirty="0" smtClean="0">
                <a:solidFill>
                  <a:srgbClr val="000000"/>
                </a:solidFill>
              </a:rPr>
              <a:t>年：</a:t>
            </a:r>
            <a:r>
              <a:rPr lang="en-US" altLang="ja-JP" sz="800" dirty="0">
                <a:solidFill>
                  <a:srgbClr val="000000"/>
                </a:solidFill>
              </a:rPr>
              <a:t>2</a:t>
            </a:r>
            <a:r>
              <a:rPr lang="en-US" altLang="ja-JP" sz="800" dirty="0" smtClean="0">
                <a:solidFill>
                  <a:srgbClr val="000000"/>
                </a:solidFill>
              </a:rPr>
              <a:t>.1</a:t>
            </a:r>
            <a:r>
              <a:rPr lang="en-US" altLang="ja-JP" sz="800" dirty="0">
                <a:solidFill>
                  <a:srgbClr val="000000"/>
                </a:solidFill>
              </a:rPr>
              <a:t>%</a:t>
            </a:r>
            <a:r>
              <a:rPr lang="ja-JP" altLang="en-US" sz="800" dirty="0" err="1">
                <a:solidFill>
                  <a:srgbClr val="000000"/>
                </a:solidFill>
              </a:rPr>
              <a:t>、</a:t>
            </a:r>
            <a:r>
              <a:rPr lang="en-US" altLang="ja-JP" sz="800" dirty="0" smtClean="0">
                <a:solidFill>
                  <a:srgbClr val="000000"/>
                </a:solidFill>
              </a:rPr>
              <a:t>2018</a:t>
            </a:r>
            <a:r>
              <a:rPr lang="ja-JP" altLang="en-US" sz="800" dirty="0" smtClean="0">
                <a:solidFill>
                  <a:srgbClr val="000000"/>
                </a:solidFill>
              </a:rPr>
              <a:t>年：</a:t>
            </a:r>
            <a:r>
              <a:rPr lang="en-US" altLang="ja-JP" sz="800" dirty="0">
                <a:solidFill>
                  <a:srgbClr val="000000"/>
                </a:solidFill>
              </a:rPr>
              <a:t>2.5</a:t>
            </a:r>
            <a:r>
              <a:rPr lang="en-US" altLang="ja-JP" sz="800" dirty="0" smtClean="0">
                <a:solidFill>
                  <a:srgbClr val="000000"/>
                </a:solidFill>
              </a:rPr>
              <a:t>%</a:t>
            </a:r>
            <a:r>
              <a:rPr lang="ja-JP" altLang="en-US" sz="800" dirty="0" err="1">
                <a:solidFill>
                  <a:srgbClr val="000000"/>
                </a:solidFill>
              </a:rPr>
              <a:t>。</a:t>
            </a:r>
            <a:r>
              <a:rPr lang="ja-JP" altLang="en-US" sz="800" dirty="0">
                <a:solidFill>
                  <a:srgbClr val="000000"/>
                </a:solidFill>
              </a:rPr>
              <a:t>その後は</a:t>
            </a:r>
            <a:r>
              <a:rPr lang="en-US" altLang="ja-JP" sz="800" dirty="0" smtClean="0">
                <a:solidFill>
                  <a:srgbClr val="000000"/>
                </a:solidFill>
              </a:rPr>
              <a:t>2%~</a:t>
            </a:r>
            <a:r>
              <a:rPr lang="en-US" altLang="ja-JP" sz="800" dirty="0">
                <a:solidFill>
                  <a:srgbClr val="000000"/>
                </a:solidFill>
              </a:rPr>
              <a:t>2.4%</a:t>
            </a:r>
            <a:r>
              <a:rPr lang="ja-JP" altLang="en-US" sz="800" dirty="0">
                <a:solidFill>
                  <a:srgbClr val="000000"/>
                </a:solidFill>
              </a:rPr>
              <a:t>で</a:t>
            </a:r>
            <a:r>
              <a:rPr lang="ja-JP" altLang="en-US" sz="800" dirty="0" smtClean="0">
                <a:solidFill>
                  <a:srgbClr val="000000"/>
                </a:solidFill>
              </a:rPr>
              <a:t>推移と</a:t>
            </a:r>
            <a:r>
              <a:rPr lang="en-US" altLang="ja-JP" sz="800" dirty="0" smtClean="0">
                <a:solidFill>
                  <a:srgbClr val="000000"/>
                </a:solidFill>
              </a:rPr>
              <a:t>IMF</a:t>
            </a:r>
            <a:r>
              <a:rPr lang="ja-JP" altLang="en-US" sz="800" dirty="0" smtClean="0">
                <a:solidFill>
                  <a:srgbClr val="000000"/>
                </a:solidFill>
              </a:rPr>
              <a:t>は予測</a:t>
            </a:r>
            <a:endParaRPr lang="ja-JP" altLang="en-US" sz="800" dirty="0">
              <a:solidFill>
                <a:srgbClr val="000000"/>
              </a:solidFill>
            </a:endParaRPr>
          </a:p>
        </p:txBody>
      </p:sp>
      <p:sp>
        <p:nvSpPr>
          <p:cNvPr id="70" name="右矢印 69"/>
          <p:cNvSpPr/>
          <p:nvPr/>
        </p:nvSpPr>
        <p:spPr>
          <a:xfrm>
            <a:off x="8004124" y="5457705"/>
            <a:ext cx="424953" cy="233083"/>
          </a:xfrm>
          <a:prstGeom prst="rightArrow">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1" name="Text Box 14"/>
          <p:cNvSpPr txBox="1">
            <a:spLocks noChangeArrowheads="1"/>
          </p:cNvSpPr>
          <p:nvPr/>
        </p:nvSpPr>
        <p:spPr bwMode="auto">
          <a:xfrm>
            <a:off x="7660423" y="6617959"/>
            <a:ext cx="1018227" cy="230832"/>
          </a:xfrm>
          <a:prstGeom prst="rect">
            <a:avLst/>
          </a:prstGeom>
          <a:solidFill>
            <a:schemeClr val="bg1"/>
          </a:solidFill>
          <a:ln>
            <a:noFill/>
          </a:ln>
          <a:effectLst/>
        </p:spPr>
        <p:txBody>
          <a:bodyPr wrap="none">
            <a:spAutoFit/>
          </a:bodyPr>
          <a:lstStyle>
            <a:lvl1pPr>
              <a:spcBef>
                <a:spcPct val="50000"/>
              </a:spcBef>
              <a:buSzPct val="90000"/>
              <a:buBlip>
                <a:blip r:embed="rId5"/>
              </a:buBlip>
              <a:defRPr kumimoji="1" sz="1000">
                <a:solidFill>
                  <a:schemeClr val="tx1"/>
                </a:solidFill>
                <a:latin typeface="Arial" charset="0"/>
                <a:ea typeface="ＭＳ Ｐゴシック" pitchFamily="50" charset="-128"/>
              </a:defRPr>
            </a:lvl1pPr>
            <a:lvl2pPr marL="742950" indent="-285750">
              <a:spcBef>
                <a:spcPct val="50000"/>
              </a:spcBef>
              <a:buFont typeface="Wingdings" pitchFamily="2" charset="2"/>
              <a:buChar char="Ø"/>
              <a:defRPr kumimoji="1" sz="1000">
                <a:solidFill>
                  <a:schemeClr val="tx1"/>
                </a:solidFill>
                <a:latin typeface="Arial" charset="0"/>
                <a:ea typeface="ＭＳ Ｐゴシック" pitchFamily="50" charset="-128"/>
              </a:defRPr>
            </a:lvl2pPr>
            <a:lvl3pPr marL="1143000" indent="-228600">
              <a:spcBef>
                <a:spcPct val="50000"/>
              </a:spcBef>
              <a:buSzPct val="70000"/>
              <a:buFont typeface="Century" pitchFamily="18" charset="0"/>
              <a:buChar char="−"/>
              <a:defRPr kumimoji="1" sz="1000">
                <a:solidFill>
                  <a:schemeClr val="tx1"/>
                </a:solidFill>
                <a:latin typeface="Arial" charset="0"/>
                <a:ea typeface="ＭＳ Ｐゴシック" pitchFamily="50" charset="-128"/>
              </a:defRPr>
            </a:lvl3pPr>
            <a:lvl4pPr marL="1600200" indent="-228600">
              <a:spcBef>
                <a:spcPct val="50000"/>
              </a:spcBef>
              <a:buChar char="–"/>
              <a:defRPr kumimoji="1" sz="1000">
                <a:solidFill>
                  <a:schemeClr val="tx1"/>
                </a:solidFill>
                <a:latin typeface="ＭＳ Ｐゴシック" pitchFamily="50" charset="-128"/>
                <a:ea typeface="ＭＳ Ｐゴシック" pitchFamily="50" charset="-128"/>
              </a:defRPr>
            </a:lvl4pPr>
            <a:lvl5pPr marL="2057400" indent="-228600">
              <a:spcBef>
                <a:spcPct val="20000"/>
              </a:spcBef>
              <a:buChar char="»"/>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000">
                <a:solidFill>
                  <a:schemeClr val="tx1"/>
                </a:solidFill>
                <a:latin typeface="ＭＳ Ｐゴシック" pitchFamily="50" charset="-128"/>
                <a:ea typeface="ＭＳ Ｐゴシック" pitchFamily="50" charset="-128"/>
              </a:defRPr>
            </a:lvl9pPr>
          </a:lstStyle>
          <a:p>
            <a:pPr algn="ctr">
              <a:spcBef>
                <a:spcPct val="0"/>
              </a:spcBef>
              <a:buSzTx/>
              <a:buFontTx/>
              <a:buNone/>
            </a:pPr>
            <a:r>
              <a:rPr lang="ja-JP" altLang="en-US" sz="900" dirty="0">
                <a:solidFill>
                  <a:srgbClr val="000000"/>
                </a:solidFill>
              </a:rPr>
              <a:t>（出所：</a:t>
            </a:r>
            <a:r>
              <a:rPr lang="en-US" altLang="ja-JP" sz="900" dirty="0" smtClean="0">
                <a:solidFill>
                  <a:srgbClr val="000000"/>
                </a:solidFill>
              </a:rPr>
              <a:t>IMF</a:t>
            </a:r>
            <a:r>
              <a:rPr lang="ja-JP" altLang="en-US" sz="900" dirty="0" smtClean="0">
                <a:solidFill>
                  <a:srgbClr val="000000"/>
                </a:solidFill>
              </a:rPr>
              <a:t>予測）</a:t>
            </a:r>
            <a:endParaRPr lang="ja-JP" altLang="en-US" sz="900" dirty="0">
              <a:solidFill>
                <a:srgbClr val="000000"/>
              </a:solidFill>
            </a:endParaRPr>
          </a:p>
        </p:txBody>
      </p:sp>
    </p:spTree>
    <p:extLst>
      <p:ext uri="{BB962C8B-B14F-4D97-AF65-F5344CB8AC3E}">
        <p14:creationId xmlns:p14="http://schemas.microsoft.com/office/powerpoint/2010/main" val="2970860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latin typeface="Times New Roman" panose="02020603050405020304" pitchFamily="18" charset="0"/>
                <a:cs typeface="Times New Roman" panose="02020603050405020304" pitchFamily="18" charset="0"/>
              </a:rPr>
              <a:t>Step5</a:t>
            </a:r>
            <a:r>
              <a:rPr kumimoji="1" lang="ja-JP" altLang="en-US" sz="2400" dirty="0" smtClean="0">
                <a:latin typeface="Times New Roman" panose="02020603050405020304" pitchFamily="18" charset="0"/>
                <a:cs typeface="Times New Roman" panose="02020603050405020304" pitchFamily="18" charset="0"/>
              </a:rPr>
              <a:t>　価値評価額の検証</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78</a:t>
            </a:fld>
            <a:endParaRPr lang="en-US" altLang="ja-JP" dirty="0">
              <a:solidFill>
                <a:srgbClr val="000000"/>
              </a:solidFill>
            </a:endParaRPr>
          </a:p>
        </p:txBody>
      </p:sp>
      <p:sp>
        <p:nvSpPr>
          <p:cNvPr id="4" name="正方形/長方形 3"/>
          <p:cNvSpPr/>
          <p:nvPr/>
        </p:nvSpPr>
        <p:spPr>
          <a:xfrm>
            <a:off x="784929" y="1149070"/>
            <a:ext cx="2006825" cy="396510"/>
          </a:xfrm>
          <a:prstGeom prst="rect">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FFFF"/>
                </a:solidFill>
              </a:rPr>
              <a:t>感応度分析</a:t>
            </a:r>
            <a:endParaRPr lang="ja-JP" altLang="en-US" dirty="0">
              <a:solidFill>
                <a:srgbClr val="FFFFFF"/>
              </a:solidFill>
            </a:endParaRPr>
          </a:p>
        </p:txBody>
      </p:sp>
      <p:sp>
        <p:nvSpPr>
          <p:cNvPr id="6" name="正方形/長方形 5"/>
          <p:cNvSpPr/>
          <p:nvPr/>
        </p:nvSpPr>
        <p:spPr>
          <a:xfrm>
            <a:off x="3568588" y="1149070"/>
            <a:ext cx="2006825" cy="396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FFFF"/>
                </a:solidFill>
              </a:rPr>
              <a:t>一定成長モデル</a:t>
            </a:r>
            <a:endParaRPr lang="ja-JP" altLang="en-US" dirty="0">
              <a:solidFill>
                <a:srgbClr val="FFFFFF"/>
              </a:solidFill>
            </a:endParaRPr>
          </a:p>
        </p:txBody>
      </p:sp>
      <p:sp>
        <p:nvSpPr>
          <p:cNvPr id="7" name="正方形/長方形 6"/>
          <p:cNvSpPr/>
          <p:nvPr/>
        </p:nvSpPr>
        <p:spPr>
          <a:xfrm>
            <a:off x="6310440" y="1149070"/>
            <a:ext cx="2006825" cy="396510"/>
          </a:xfrm>
          <a:prstGeom prst="rect">
            <a:avLst/>
          </a:prstGeom>
          <a:solidFill>
            <a:srgbClr val="00B0F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FFFF"/>
                </a:solidFill>
              </a:rPr>
              <a:t>倍数法・乗数法</a:t>
            </a:r>
            <a:endParaRPr lang="ja-JP" altLang="en-US" dirty="0">
              <a:solidFill>
                <a:srgbClr val="FFFFFF"/>
              </a:solidFill>
            </a:endParaRPr>
          </a:p>
        </p:txBody>
      </p:sp>
      <p:sp>
        <p:nvSpPr>
          <p:cNvPr id="8" name="正方形/長方形 7"/>
          <p:cNvSpPr/>
          <p:nvPr/>
        </p:nvSpPr>
        <p:spPr>
          <a:xfrm>
            <a:off x="538121" y="1618409"/>
            <a:ext cx="2500439" cy="9669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anose="05000000000000000000" pitchFamily="2" charset="2"/>
              <a:buChar char="ü"/>
            </a:pPr>
            <a:r>
              <a:rPr lang="ja-JP" altLang="en-US" dirty="0" smtClean="0">
                <a:solidFill>
                  <a:srgbClr val="000000"/>
                </a:solidFill>
              </a:rPr>
              <a:t>経営計画</a:t>
            </a:r>
            <a:endParaRPr lang="en-US" altLang="ja-JP" dirty="0" smtClean="0">
              <a:solidFill>
                <a:srgbClr val="000000"/>
              </a:solidFill>
            </a:endParaRPr>
          </a:p>
          <a:p>
            <a:pPr marL="285750" indent="-285750">
              <a:buFont typeface="Wingdings" panose="05000000000000000000" pitchFamily="2" charset="2"/>
              <a:buChar char="ü"/>
            </a:pPr>
            <a:r>
              <a:rPr lang="ja-JP" altLang="en-US" dirty="0" smtClean="0">
                <a:solidFill>
                  <a:srgbClr val="000000"/>
                </a:solidFill>
              </a:rPr>
              <a:t>経営者による予想</a:t>
            </a:r>
            <a:endParaRPr lang="en-US" altLang="ja-JP" dirty="0" smtClean="0">
              <a:solidFill>
                <a:srgbClr val="000000"/>
              </a:solidFill>
            </a:endParaRPr>
          </a:p>
          <a:p>
            <a:pPr marL="285750" indent="-285750">
              <a:buFont typeface="Wingdings" panose="05000000000000000000" pitchFamily="2" charset="2"/>
              <a:buChar char="ü"/>
            </a:pPr>
            <a:r>
              <a:rPr lang="ja-JP" altLang="en-US" dirty="0" smtClean="0">
                <a:solidFill>
                  <a:srgbClr val="000000"/>
                </a:solidFill>
              </a:rPr>
              <a:t>アナリスト予想</a:t>
            </a:r>
            <a:endParaRPr lang="ja-JP" altLang="en-US" dirty="0">
              <a:solidFill>
                <a:srgbClr val="000000"/>
              </a:solidFill>
            </a:endParaRPr>
          </a:p>
        </p:txBody>
      </p:sp>
      <p:sp>
        <p:nvSpPr>
          <p:cNvPr id="9" name="正方形/長方形 8"/>
          <p:cNvSpPr/>
          <p:nvPr/>
        </p:nvSpPr>
        <p:spPr>
          <a:xfrm>
            <a:off x="3321780" y="1618408"/>
            <a:ext cx="2500439" cy="966998"/>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anose="05000000000000000000" pitchFamily="2" charset="2"/>
              <a:buChar char="ü"/>
            </a:pPr>
            <a:r>
              <a:rPr lang="en-US" altLang="ja-JP" dirty="0" smtClean="0">
                <a:solidFill>
                  <a:srgbClr val="000000"/>
                </a:solidFill>
              </a:rPr>
              <a:t>FCF</a:t>
            </a:r>
          </a:p>
          <a:p>
            <a:pPr marL="285750" indent="-285750">
              <a:buFont typeface="Wingdings" panose="05000000000000000000" pitchFamily="2" charset="2"/>
              <a:buChar char="ü"/>
            </a:pPr>
            <a:r>
              <a:rPr lang="ja-JP" altLang="en-US" dirty="0" smtClean="0">
                <a:solidFill>
                  <a:srgbClr val="000000"/>
                </a:solidFill>
              </a:rPr>
              <a:t>資本</a:t>
            </a:r>
            <a:r>
              <a:rPr lang="ja-JP" altLang="en-US" dirty="0">
                <a:solidFill>
                  <a:srgbClr val="000000"/>
                </a:solidFill>
              </a:rPr>
              <a:t>コスト</a:t>
            </a:r>
            <a:endParaRPr lang="en-US" altLang="ja-JP" dirty="0" smtClean="0">
              <a:solidFill>
                <a:srgbClr val="000000"/>
              </a:solidFill>
            </a:endParaRPr>
          </a:p>
          <a:p>
            <a:pPr marL="285750" indent="-285750">
              <a:buFont typeface="Wingdings" panose="05000000000000000000" pitchFamily="2" charset="2"/>
              <a:buChar char="ü"/>
            </a:pPr>
            <a:r>
              <a:rPr lang="ja-JP" altLang="en-US" dirty="0" smtClean="0">
                <a:solidFill>
                  <a:srgbClr val="000000"/>
                </a:solidFill>
              </a:rPr>
              <a:t>成長率</a:t>
            </a:r>
            <a:endParaRPr lang="ja-JP" altLang="en-US" dirty="0">
              <a:solidFill>
                <a:srgbClr val="000000"/>
              </a:solidFill>
            </a:endParaRPr>
          </a:p>
        </p:txBody>
      </p:sp>
      <p:sp>
        <p:nvSpPr>
          <p:cNvPr id="10" name="正方形/長方形 9"/>
          <p:cNvSpPr/>
          <p:nvPr/>
        </p:nvSpPr>
        <p:spPr>
          <a:xfrm>
            <a:off x="6063632" y="1618407"/>
            <a:ext cx="2500439" cy="966998"/>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anose="05000000000000000000" pitchFamily="2" charset="2"/>
              <a:buChar char="ü"/>
            </a:pPr>
            <a:r>
              <a:rPr lang="en-US" altLang="ja-JP" dirty="0" smtClean="0">
                <a:solidFill>
                  <a:srgbClr val="000000"/>
                </a:solidFill>
              </a:rPr>
              <a:t>ROIC</a:t>
            </a:r>
          </a:p>
          <a:p>
            <a:pPr marL="285750" indent="-285750">
              <a:buFont typeface="Wingdings" panose="05000000000000000000" pitchFamily="2" charset="2"/>
              <a:buChar char="ü"/>
            </a:pPr>
            <a:r>
              <a:rPr lang="ja-JP" altLang="en-US" dirty="0" smtClean="0">
                <a:solidFill>
                  <a:srgbClr val="000000"/>
                </a:solidFill>
              </a:rPr>
              <a:t>成長性</a:t>
            </a:r>
            <a:endParaRPr lang="en-US" altLang="ja-JP" dirty="0" smtClean="0">
              <a:solidFill>
                <a:srgbClr val="000000"/>
              </a:solidFill>
            </a:endParaRPr>
          </a:p>
          <a:p>
            <a:pPr marL="285750" indent="-285750">
              <a:buFont typeface="Wingdings" panose="05000000000000000000" pitchFamily="2" charset="2"/>
              <a:buChar char="ü"/>
            </a:pPr>
            <a:r>
              <a:rPr lang="ja-JP" altLang="en-US" dirty="0" smtClean="0">
                <a:solidFill>
                  <a:srgbClr val="000000"/>
                </a:solidFill>
              </a:rPr>
              <a:t>資本コスト</a:t>
            </a:r>
            <a:endParaRPr lang="ja-JP" altLang="en-US" dirty="0">
              <a:solidFill>
                <a:srgbClr val="000000"/>
              </a:solidFill>
            </a:endParaRPr>
          </a:p>
        </p:txBody>
      </p:sp>
      <p:sp>
        <p:nvSpPr>
          <p:cNvPr id="11" name="正方形/長方形 10"/>
          <p:cNvSpPr/>
          <p:nvPr/>
        </p:nvSpPr>
        <p:spPr>
          <a:xfrm>
            <a:off x="349703" y="2896795"/>
            <a:ext cx="8214368" cy="1754326"/>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a:solidFill>
              <a:srgbClr val="FF6600"/>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ファンダメンタル評価では、その企業の競争力や業績、財務状況などに着目し、将来にわたって生み出される将来ＣＦを現在価値に割り引くことで多面的に企業価値を推定。</a:t>
            </a:r>
            <a:endParaRPr lang="en-US" altLang="ja-JP" dirty="0" smtClean="0">
              <a:solidFill>
                <a:srgbClr val="000000"/>
              </a:solidFill>
              <a:latin typeface="Times New Roman" panose="02020603050405020304" pitchFamily="18" charset="0"/>
              <a:cs typeface="Times New Roman" panose="02020603050405020304" pitchFamily="18" charset="0"/>
            </a:endParaRPr>
          </a:p>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→誰がどのような情報を評価するかによって、算出される企業価値は大きく変わってくる。</a:t>
            </a:r>
            <a:r>
              <a:rPr lang="en-US" altLang="ja-JP" dirty="0" smtClean="0">
                <a:solidFill>
                  <a:srgbClr val="000000"/>
                </a:solidFill>
                <a:latin typeface="Times New Roman" panose="02020603050405020304" pitchFamily="18" charset="0"/>
                <a:cs typeface="Times New Roman" panose="02020603050405020304" pitchFamily="18" charset="0"/>
              </a:rPr>
              <a:t>CEO</a:t>
            </a:r>
            <a:r>
              <a:rPr lang="ja-JP" altLang="en-US" dirty="0" smtClean="0">
                <a:solidFill>
                  <a:srgbClr val="000000"/>
                </a:solidFill>
                <a:latin typeface="Times New Roman" panose="02020603050405020304" pitchFamily="18" charset="0"/>
                <a:cs typeface="Times New Roman" panose="02020603050405020304" pitchFamily="18" charset="0"/>
              </a:rPr>
              <a:t>は時に</a:t>
            </a:r>
            <a:r>
              <a:rPr lang="en-US" altLang="ja-JP" dirty="0" smtClean="0">
                <a:solidFill>
                  <a:srgbClr val="000000"/>
                </a:solidFill>
                <a:latin typeface="Times New Roman" panose="02020603050405020304" pitchFamily="18" charset="0"/>
                <a:cs typeface="Times New Roman" panose="02020603050405020304" pitchFamily="18" charset="0"/>
              </a:rPr>
              <a:t>M&amp;A</a:t>
            </a:r>
            <a:r>
              <a:rPr lang="ja-JP" altLang="en-US" dirty="0" smtClean="0">
                <a:solidFill>
                  <a:srgbClr val="000000"/>
                </a:solidFill>
                <a:latin typeface="Times New Roman" panose="02020603050405020304" pitchFamily="18" charset="0"/>
                <a:cs typeface="Times New Roman" panose="02020603050405020304" pitchFamily="18" charset="0"/>
              </a:rPr>
              <a:t>を実現させるために、高い価値での提案を求める傾向がある。それはどこに現れるか。</a:t>
            </a:r>
            <a:endParaRPr lang="ja-JP" altLang="en-US" dirty="0">
              <a:solidFill>
                <a:srgbClr val="000000"/>
              </a:solidFill>
              <a:latin typeface="Times New Roman" panose="02020603050405020304" pitchFamily="18" charset="0"/>
              <a:cs typeface="Times New Roman" panose="02020603050405020304" pitchFamily="18" charset="0"/>
            </a:endParaRPr>
          </a:p>
        </p:txBody>
      </p:sp>
      <p:sp>
        <p:nvSpPr>
          <p:cNvPr id="12" name="正方形/長方形 11"/>
          <p:cNvSpPr/>
          <p:nvPr/>
        </p:nvSpPr>
        <p:spPr>
          <a:xfrm>
            <a:off x="349703" y="4829442"/>
            <a:ext cx="8214368" cy="1477328"/>
          </a:xfrm>
          <a:prstGeom prst="rect">
            <a:avLst/>
          </a:prstGeom>
          <a:gradFill>
            <a:gsLst>
              <a:gs pos="0">
                <a:srgbClr val="FFFF00"/>
              </a:gs>
              <a:gs pos="50000">
                <a:schemeClr val="bg1"/>
              </a:gs>
              <a:gs pos="100000">
                <a:schemeClr val="accent1">
                  <a:lumMod val="60000"/>
                  <a:lumOff val="40000"/>
                </a:schemeClr>
              </a:gs>
            </a:gsLst>
            <a:lin ang="5400000" scaled="0"/>
          </a:gradFill>
          <a:ln>
            <a:solidFill>
              <a:srgbClr val="FF6600"/>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逆に現在の株価水準から、株式市場のプレイヤーが自社に何を期待しているのかを推定することが可能（エクスペクテーション投資）。そうした株式市場のプレイヤーからの期待が企業が推定する将来ＣＦとどのように異なるか、なぜ異なるかを検討することで、どのような対話を投資家と展開し、社内での対話を展開していくべきか検討することが可能となる。</a:t>
            </a:r>
            <a:endParaRPr lang="ja-JP" alt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6243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400" dirty="0" smtClean="0">
                <a:latin typeface="Times New Roman" panose="02020603050405020304" pitchFamily="18" charset="0"/>
                <a:cs typeface="Times New Roman" panose="02020603050405020304" pitchFamily="18" charset="0"/>
              </a:rPr>
              <a:t>倍数法の適用</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79</a:t>
            </a:fld>
            <a:endParaRPr lang="en-US" altLang="ja-JP" dirty="0">
              <a:solidFill>
                <a:srgbClr val="000000"/>
              </a:solidFill>
            </a:endParaRPr>
          </a:p>
        </p:txBody>
      </p:sp>
      <p:sp>
        <p:nvSpPr>
          <p:cNvPr id="13" name="正方形/長方形 12"/>
          <p:cNvSpPr/>
          <p:nvPr/>
        </p:nvSpPr>
        <p:spPr>
          <a:xfrm>
            <a:off x="941293" y="1368333"/>
            <a:ext cx="833479" cy="513507"/>
          </a:xfrm>
          <a:prstGeom prst="rect">
            <a:avLst/>
          </a:prstGeom>
          <a:solidFill>
            <a:srgbClr val="CCFFCC"/>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非事業用資産</a:t>
            </a:r>
            <a:endParaRPr kumimoji="1" lang="ja-JP" altLang="en-US" sz="1200" dirty="0">
              <a:solidFill>
                <a:schemeClr val="tx1"/>
              </a:solidFill>
            </a:endParaRPr>
          </a:p>
        </p:txBody>
      </p:sp>
      <p:sp>
        <p:nvSpPr>
          <p:cNvPr id="14" name="正方形/長方形 13"/>
          <p:cNvSpPr/>
          <p:nvPr/>
        </p:nvSpPr>
        <p:spPr>
          <a:xfrm>
            <a:off x="941293" y="1881841"/>
            <a:ext cx="833479" cy="1478482"/>
          </a:xfrm>
          <a:prstGeom prst="rect">
            <a:avLst/>
          </a:prstGeom>
          <a:solidFill>
            <a:srgbClr val="CCECFF"/>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事業用資産</a:t>
            </a:r>
            <a:endParaRPr kumimoji="1" lang="ja-JP" altLang="en-US" sz="1200" dirty="0">
              <a:solidFill>
                <a:schemeClr val="tx1"/>
              </a:solidFill>
            </a:endParaRPr>
          </a:p>
        </p:txBody>
      </p:sp>
      <p:sp>
        <p:nvSpPr>
          <p:cNvPr id="15" name="正方形/長方形 14"/>
          <p:cNvSpPr/>
          <p:nvPr/>
        </p:nvSpPr>
        <p:spPr>
          <a:xfrm>
            <a:off x="1774772" y="1368334"/>
            <a:ext cx="833479" cy="898719"/>
          </a:xfrm>
          <a:prstGeom prst="rect">
            <a:avLst/>
          </a:prstGeom>
          <a:no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非有利子負債</a:t>
            </a:r>
            <a:endParaRPr kumimoji="1" lang="ja-JP" altLang="en-US" sz="1200" dirty="0">
              <a:solidFill>
                <a:schemeClr val="tx1"/>
              </a:solidFill>
            </a:endParaRPr>
          </a:p>
        </p:txBody>
      </p:sp>
      <p:sp>
        <p:nvSpPr>
          <p:cNvPr id="16" name="正方形/長方形 15"/>
          <p:cNvSpPr/>
          <p:nvPr/>
        </p:nvSpPr>
        <p:spPr>
          <a:xfrm>
            <a:off x="1774770" y="2267054"/>
            <a:ext cx="833479" cy="612464"/>
          </a:xfrm>
          <a:prstGeom prst="rect">
            <a:avLst/>
          </a:prstGeom>
          <a:solidFill>
            <a:schemeClr val="tx2">
              <a:lumMod val="20000"/>
              <a:lumOff val="80000"/>
            </a:schemeClr>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有利子負債</a:t>
            </a:r>
            <a:endParaRPr kumimoji="1" lang="ja-JP" altLang="en-US" sz="1200" dirty="0">
              <a:solidFill>
                <a:schemeClr val="tx1"/>
              </a:solidFill>
            </a:endParaRPr>
          </a:p>
        </p:txBody>
      </p:sp>
      <p:sp>
        <p:nvSpPr>
          <p:cNvPr id="17" name="正方形/長方形 16"/>
          <p:cNvSpPr/>
          <p:nvPr/>
        </p:nvSpPr>
        <p:spPr>
          <a:xfrm>
            <a:off x="1774772" y="2879519"/>
            <a:ext cx="833479" cy="480804"/>
          </a:xfrm>
          <a:prstGeom prst="rect">
            <a:avLst/>
          </a:prstGeom>
          <a:no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純資産</a:t>
            </a:r>
            <a:endParaRPr kumimoji="1" lang="ja-JP" altLang="en-US" sz="1200" dirty="0">
              <a:solidFill>
                <a:schemeClr val="tx1"/>
              </a:solidFill>
            </a:endParaRPr>
          </a:p>
        </p:txBody>
      </p:sp>
      <p:sp>
        <p:nvSpPr>
          <p:cNvPr id="18" name="強調線吹き出し 2 17"/>
          <p:cNvSpPr/>
          <p:nvPr/>
        </p:nvSpPr>
        <p:spPr>
          <a:xfrm>
            <a:off x="2725586" y="2267054"/>
            <a:ext cx="646437" cy="570660"/>
          </a:xfrm>
          <a:prstGeom prst="accentCallout2">
            <a:avLst>
              <a:gd name="adj1" fmla="val 54674"/>
              <a:gd name="adj2" fmla="val -5124"/>
              <a:gd name="adj3" fmla="val 59583"/>
              <a:gd name="adj4" fmla="val -14103"/>
              <a:gd name="adj5" fmla="val 52007"/>
              <a:gd name="adj6" fmla="val -34924"/>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借入金、社債、リース債務等</a:t>
            </a:r>
            <a:endParaRPr kumimoji="1" lang="ja-JP" altLang="en-US" sz="900" dirty="0">
              <a:solidFill>
                <a:schemeClr val="tx1"/>
              </a:solidFill>
            </a:endParaRPr>
          </a:p>
        </p:txBody>
      </p:sp>
      <p:sp>
        <p:nvSpPr>
          <p:cNvPr id="23" name="強調線吹き出し 2 22"/>
          <p:cNvSpPr/>
          <p:nvPr/>
        </p:nvSpPr>
        <p:spPr>
          <a:xfrm>
            <a:off x="114084" y="1336694"/>
            <a:ext cx="663387" cy="570660"/>
          </a:xfrm>
          <a:prstGeom prst="accentCallout2">
            <a:avLst>
              <a:gd name="adj1" fmla="val 49002"/>
              <a:gd name="adj2" fmla="val 102591"/>
              <a:gd name="adj3" fmla="val 50866"/>
              <a:gd name="adj4" fmla="val 120127"/>
              <a:gd name="adj5" fmla="val 49144"/>
              <a:gd name="adj6" fmla="val 138641"/>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現金、有価証券等金融資産</a:t>
            </a:r>
            <a:endParaRPr kumimoji="1" lang="ja-JP" altLang="en-US" sz="900" dirty="0">
              <a:solidFill>
                <a:schemeClr val="tx1"/>
              </a:solidFill>
            </a:endParaRPr>
          </a:p>
        </p:txBody>
      </p:sp>
      <p:sp>
        <p:nvSpPr>
          <p:cNvPr id="24" name="正方形/長方形 23"/>
          <p:cNvSpPr/>
          <p:nvPr/>
        </p:nvSpPr>
        <p:spPr>
          <a:xfrm>
            <a:off x="6436105" y="1877330"/>
            <a:ext cx="833479" cy="2174058"/>
          </a:xfrm>
          <a:prstGeom prst="rect">
            <a:avLst/>
          </a:prstGeom>
          <a:solidFill>
            <a:srgbClr val="99CCFF"/>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事業価値</a:t>
            </a:r>
            <a:endParaRPr kumimoji="1" lang="ja-JP" altLang="en-US" sz="1200" dirty="0">
              <a:solidFill>
                <a:schemeClr val="tx1"/>
              </a:solidFill>
            </a:endParaRPr>
          </a:p>
        </p:txBody>
      </p:sp>
      <p:sp>
        <p:nvSpPr>
          <p:cNvPr id="25" name="正方形/長方形 24"/>
          <p:cNvSpPr/>
          <p:nvPr/>
        </p:nvSpPr>
        <p:spPr>
          <a:xfrm>
            <a:off x="6436105" y="1364329"/>
            <a:ext cx="833479" cy="513507"/>
          </a:xfrm>
          <a:prstGeom prst="rect">
            <a:avLst/>
          </a:prstGeom>
          <a:solidFill>
            <a:srgbClr val="CCFFCC"/>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非事業用資産</a:t>
            </a:r>
            <a:endParaRPr kumimoji="1" lang="ja-JP" altLang="en-US" sz="1200" dirty="0">
              <a:solidFill>
                <a:schemeClr val="tx1"/>
              </a:solidFill>
            </a:endParaRPr>
          </a:p>
        </p:txBody>
      </p:sp>
      <p:sp>
        <p:nvSpPr>
          <p:cNvPr id="26" name="正方形/長方形 25"/>
          <p:cNvSpPr/>
          <p:nvPr/>
        </p:nvSpPr>
        <p:spPr>
          <a:xfrm>
            <a:off x="7350503" y="1364327"/>
            <a:ext cx="833479" cy="612464"/>
          </a:xfrm>
          <a:prstGeom prst="rect">
            <a:avLst/>
          </a:prstGeom>
          <a:solidFill>
            <a:schemeClr val="tx2">
              <a:lumMod val="20000"/>
              <a:lumOff val="80000"/>
            </a:schemeClr>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有利子負債</a:t>
            </a:r>
            <a:endParaRPr kumimoji="1" lang="ja-JP" altLang="en-US" sz="1200" dirty="0">
              <a:solidFill>
                <a:schemeClr val="tx1"/>
              </a:solidFill>
            </a:endParaRPr>
          </a:p>
        </p:txBody>
      </p:sp>
      <p:sp>
        <p:nvSpPr>
          <p:cNvPr id="27" name="正方形/長方形 26"/>
          <p:cNvSpPr/>
          <p:nvPr/>
        </p:nvSpPr>
        <p:spPr>
          <a:xfrm>
            <a:off x="7350503" y="1976790"/>
            <a:ext cx="833479" cy="2074597"/>
          </a:xfrm>
          <a:prstGeom prst="rect">
            <a:avLst/>
          </a:prstGeom>
          <a:solidFill>
            <a:srgbClr val="FFFF0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株主価値</a:t>
            </a:r>
            <a:endParaRPr kumimoji="1" lang="ja-JP" altLang="en-US" sz="1200" dirty="0">
              <a:solidFill>
                <a:schemeClr val="tx1"/>
              </a:solidFill>
            </a:endParaRPr>
          </a:p>
        </p:txBody>
      </p:sp>
      <p:cxnSp>
        <p:nvCxnSpPr>
          <p:cNvPr id="28" name="直線コネクタ 27"/>
          <p:cNvCxnSpPr/>
          <p:nvPr/>
        </p:nvCxnSpPr>
        <p:spPr>
          <a:xfrm>
            <a:off x="7637685" y="1364327"/>
            <a:ext cx="971045"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637685" y="4051388"/>
            <a:ext cx="971045"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8401122" y="1364329"/>
            <a:ext cx="0" cy="2687059"/>
          </a:xfrm>
          <a:prstGeom prst="straightConnector1">
            <a:avLst/>
          </a:prstGeom>
          <a:ln w="317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8462465" y="1575183"/>
            <a:ext cx="400110" cy="2380831"/>
          </a:xfrm>
          <a:prstGeom prst="rect">
            <a:avLst/>
          </a:prstGeom>
          <a:noFill/>
          <a:ln>
            <a:solidFill>
              <a:srgbClr val="3333FF"/>
            </a:solidFill>
          </a:ln>
        </p:spPr>
        <p:txBody>
          <a:bodyPr vert="eaVert" wrap="square" rtlCol="0">
            <a:spAutoFit/>
          </a:bodyPr>
          <a:lstStyle/>
          <a:p>
            <a:pPr algn="ctr"/>
            <a:r>
              <a:rPr lang="ja-JP" altLang="en-US" sz="1400" dirty="0" smtClean="0"/>
              <a:t>エンタープライズバリュー</a:t>
            </a:r>
            <a:endParaRPr kumimoji="1" lang="ja-JP" altLang="en-US" sz="1400" dirty="0"/>
          </a:p>
        </p:txBody>
      </p:sp>
      <p:sp>
        <p:nvSpPr>
          <p:cNvPr id="32" name="正方形/長方形 31"/>
          <p:cNvSpPr/>
          <p:nvPr/>
        </p:nvSpPr>
        <p:spPr>
          <a:xfrm>
            <a:off x="3500263" y="2733021"/>
            <a:ext cx="833479" cy="308846"/>
          </a:xfrm>
          <a:prstGeom prst="rect">
            <a:avLst/>
          </a:prstGeom>
          <a:solidFill>
            <a:srgbClr val="FFCC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NOPAT</a:t>
            </a:r>
            <a:endParaRPr kumimoji="1" lang="ja-JP" altLang="en-US" sz="1200" dirty="0">
              <a:solidFill>
                <a:schemeClr val="tx1"/>
              </a:solidFill>
            </a:endParaRPr>
          </a:p>
        </p:txBody>
      </p:sp>
      <p:sp>
        <p:nvSpPr>
          <p:cNvPr id="33" name="正方形/長方形 32"/>
          <p:cNvSpPr/>
          <p:nvPr/>
        </p:nvSpPr>
        <p:spPr>
          <a:xfrm>
            <a:off x="3500262" y="3041866"/>
            <a:ext cx="833479" cy="321161"/>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償却費</a:t>
            </a:r>
            <a:endParaRPr kumimoji="1" lang="ja-JP" altLang="en-US" sz="1200" dirty="0">
              <a:solidFill>
                <a:schemeClr val="tx1"/>
              </a:solidFill>
            </a:endParaRPr>
          </a:p>
        </p:txBody>
      </p:sp>
      <p:sp>
        <p:nvSpPr>
          <p:cNvPr id="34" name="正方形/長方形 33"/>
          <p:cNvSpPr/>
          <p:nvPr/>
        </p:nvSpPr>
        <p:spPr>
          <a:xfrm>
            <a:off x="4333742" y="2745336"/>
            <a:ext cx="833479" cy="402898"/>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投下資本の増加</a:t>
            </a:r>
            <a:endParaRPr kumimoji="1" lang="ja-JP" altLang="en-US" sz="1200" dirty="0">
              <a:solidFill>
                <a:schemeClr val="tx1"/>
              </a:solidFill>
            </a:endParaRPr>
          </a:p>
        </p:txBody>
      </p:sp>
      <p:sp>
        <p:nvSpPr>
          <p:cNvPr id="36" name="正方形/長方形 35"/>
          <p:cNvSpPr/>
          <p:nvPr/>
        </p:nvSpPr>
        <p:spPr>
          <a:xfrm>
            <a:off x="4333741" y="3148234"/>
            <a:ext cx="833479" cy="214794"/>
          </a:xfrm>
          <a:prstGeom prst="rect">
            <a:avLst/>
          </a:prstGeom>
          <a:solidFill>
            <a:srgbClr val="FF99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FCF</a:t>
            </a:r>
            <a:endParaRPr kumimoji="1" lang="ja-JP" altLang="en-US" sz="1200" dirty="0">
              <a:solidFill>
                <a:schemeClr val="tx1"/>
              </a:solidFill>
            </a:endParaRPr>
          </a:p>
        </p:txBody>
      </p:sp>
      <p:sp>
        <p:nvSpPr>
          <p:cNvPr id="37" name="正方形/長方形 36"/>
          <p:cNvSpPr/>
          <p:nvPr/>
        </p:nvSpPr>
        <p:spPr>
          <a:xfrm>
            <a:off x="3501114" y="1349398"/>
            <a:ext cx="833479" cy="321161"/>
          </a:xfrm>
          <a:prstGeom prst="rect">
            <a:avLst/>
          </a:prstGeom>
          <a:no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営業利益</a:t>
            </a:r>
            <a:endParaRPr kumimoji="1" lang="ja-JP" altLang="en-US" sz="1000" dirty="0">
              <a:solidFill>
                <a:schemeClr val="tx1"/>
              </a:solidFill>
            </a:endParaRPr>
          </a:p>
        </p:txBody>
      </p:sp>
      <p:sp>
        <p:nvSpPr>
          <p:cNvPr id="38" name="正方形/長方形 37"/>
          <p:cNvSpPr/>
          <p:nvPr/>
        </p:nvSpPr>
        <p:spPr>
          <a:xfrm>
            <a:off x="3501113" y="1671343"/>
            <a:ext cx="833479" cy="116867"/>
          </a:xfrm>
          <a:prstGeom prst="rect">
            <a:avLst/>
          </a:prstGeom>
          <a:no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持分法利益</a:t>
            </a:r>
            <a:endParaRPr kumimoji="1" lang="ja-JP" altLang="en-US" sz="800" dirty="0">
              <a:solidFill>
                <a:schemeClr val="tx1"/>
              </a:solidFill>
            </a:endParaRPr>
          </a:p>
        </p:txBody>
      </p:sp>
      <p:sp>
        <p:nvSpPr>
          <p:cNvPr id="39" name="正方形/長方形 38"/>
          <p:cNvSpPr/>
          <p:nvPr/>
        </p:nvSpPr>
        <p:spPr>
          <a:xfrm>
            <a:off x="3501114" y="1784055"/>
            <a:ext cx="833479" cy="242048"/>
          </a:xfrm>
          <a:prstGeom prst="rect">
            <a:avLst/>
          </a:prstGeom>
          <a:no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受取利息・配当金</a:t>
            </a:r>
            <a:endParaRPr kumimoji="1" lang="ja-JP" altLang="en-US" sz="800" dirty="0">
              <a:solidFill>
                <a:schemeClr val="tx1"/>
              </a:solidFill>
            </a:endParaRPr>
          </a:p>
        </p:txBody>
      </p:sp>
      <p:sp>
        <p:nvSpPr>
          <p:cNvPr id="40" name="正方形/長方形 39"/>
          <p:cNvSpPr/>
          <p:nvPr/>
        </p:nvSpPr>
        <p:spPr>
          <a:xfrm>
            <a:off x="4333741" y="1349398"/>
            <a:ext cx="833479" cy="160584"/>
          </a:xfrm>
          <a:prstGeom prst="rect">
            <a:avLst/>
          </a:prstGeom>
          <a:no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支払利息</a:t>
            </a:r>
            <a:endParaRPr kumimoji="1" lang="ja-JP" altLang="en-US" sz="800" dirty="0">
              <a:solidFill>
                <a:schemeClr val="tx1"/>
              </a:solidFill>
            </a:endParaRPr>
          </a:p>
        </p:txBody>
      </p:sp>
      <p:sp>
        <p:nvSpPr>
          <p:cNvPr id="41" name="正方形/長方形 40"/>
          <p:cNvSpPr/>
          <p:nvPr/>
        </p:nvSpPr>
        <p:spPr>
          <a:xfrm>
            <a:off x="4333740" y="1510759"/>
            <a:ext cx="833479" cy="515344"/>
          </a:xfrm>
          <a:prstGeom prst="rect">
            <a:avLst/>
          </a:prstGeom>
          <a:no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税引後利益</a:t>
            </a:r>
            <a:endParaRPr kumimoji="1" lang="ja-JP" altLang="en-US" sz="900" dirty="0">
              <a:solidFill>
                <a:schemeClr val="tx1"/>
              </a:solidFill>
            </a:endParaRPr>
          </a:p>
        </p:txBody>
      </p:sp>
      <p:sp>
        <p:nvSpPr>
          <p:cNvPr id="42" name="正方形/長方形 41"/>
          <p:cNvSpPr/>
          <p:nvPr/>
        </p:nvSpPr>
        <p:spPr>
          <a:xfrm>
            <a:off x="3501114" y="2026103"/>
            <a:ext cx="833479" cy="249172"/>
          </a:xfrm>
          <a:prstGeom prst="rect">
            <a:avLst/>
          </a:prstGeom>
          <a:no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減価償却費・のれん償却費</a:t>
            </a:r>
            <a:endParaRPr kumimoji="1" lang="ja-JP" altLang="en-US" sz="800" dirty="0">
              <a:solidFill>
                <a:schemeClr val="tx1"/>
              </a:solidFill>
            </a:endParaRPr>
          </a:p>
        </p:txBody>
      </p:sp>
      <p:sp>
        <p:nvSpPr>
          <p:cNvPr id="43" name="正方形/長方形 42"/>
          <p:cNvSpPr/>
          <p:nvPr/>
        </p:nvSpPr>
        <p:spPr>
          <a:xfrm>
            <a:off x="4334593" y="2026103"/>
            <a:ext cx="833479" cy="249172"/>
          </a:xfrm>
          <a:prstGeom prst="rect">
            <a:avLst/>
          </a:prstGeom>
          <a:no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減価償却費・のれん償却費</a:t>
            </a:r>
            <a:endParaRPr kumimoji="1" lang="ja-JP" altLang="en-US" sz="800" dirty="0">
              <a:solidFill>
                <a:schemeClr val="tx1"/>
              </a:solidFill>
            </a:endParaRPr>
          </a:p>
        </p:txBody>
      </p:sp>
      <p:sp>
        <p:nvSpPr>
          <p:cNvPr id="3" name="右中かっこ 2"/>
          <p:cNvSpPr/>
          <p:nvPr/>
        </p:nvSpPr>
        <p:spPr>
          <a:xfrm>
            <a:off x="5168072" y="1364327"/>
            <a:ext cx="95339" cy="910948"/>
          </a:xfrm>
          <a:prstGeom prst="rightBrace">
            <a:avLst>
              <a:gd name="adj1" fmla="val 3419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テキスト ボックス 43"/>
          <p:cNvSpPr txBox="1"/>
          <p:nvPr/>
        </p:nvSpPr>
        <p:spPr>
          <a:xfrm>
            <a:off x="5263411" y="1724857"/>
            <a:ext cx="734552" cy="246221"/>
          </a:xfrm>
          <a:prstGeom prst="rect">
            <a:avLst/>
          </a:prstGeom>
          <a:noFill/>
          <a:ln>
            <a:solidFill>
              <a:srgbClr val="3333FF"/>
            </a:solidFill>
          </a:ln>
        </p:spPr>
        <p:txBody>
          <a:bodyPr wrap="square" rtlCol="0">
            <a:spAutoFit/>
          </a:bodyPr>
          <a:lstStyle/>
          <a:p>
            <a:r>
              <a:rPr kumimoji="1" lang="en-US" altLang="ja-JP" sz="1000" dirty="0" smtClean="0"/>
              <a:t>EBITDA</a:t>
            </a:r>
            <a:endParaRPr kumimoji="1" lang="ja-JP" altLang="en-US" sz="1000" dirty="0"/>
          </a:p>
        </p:txBody>
      </p:sp>
      <p:cxnSp>
        <p:nvCxnSpPr>
          <p:cNvPr id="46" name="カギ線コネクタ 45"/>
          <p:cNvCxnSpPr>
            <a:stCxn id="44" idx="0"/>
            <a:endCxn id="31" idx="0"/>
          </p:cNvCxnSpPr>
          <p:nvPr/>
        </p:nvCxnSpPr>
        <p:spPr>
          <a:xfrm rot="5400000" flipH="1" flipV="1">
            <a:off x="7071766" y="134104"/>
            <a:ext cx="149674" cy="3031833"/>
          </a:xfrm>
          <a:prstGeom prst="bentConnector3">
            <a:avLst>
              <a:gd name="adj1" fmla="val 408459"/>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カギ線コネクタ 48"/>
          <p:cNvCxnSpPr>
            <a:stCxn id="36" idx="3"/>
            <a:endCxn id="24" idx="1"/>
          </p:cNvCxnSpPr>
          <p:nvPr/>
        </p:nvCxnSpPr>
        <p:spPr>
          <a:xfrm flipV="1">
            <a:off x="5167220" y="2964359"/>
            <a:ext cx="1268885" cy="291272"/>
          </a:xfrm>
          <a:prstGeom prst="bentConnector3">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3501114" y="3696130"/>
            <a:ext cx="833479" cy="417552"/>
          </a:xfrm>
          <a:prstGeom prst="rect">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営業費用</a:t>
            </a:r>
            <a:endParaRPr kumimoji="1" lang="ja-JP" altLang="en-US" sz="1200" dirty="0">
              <a:solidFill>
                <a:schemeClr val="tx1"/>
              </a:solidFill>
            </a:endParaRPr>
          </a:p>
        </p:txBody>
      </p:sp>
      <p:sp>
        <p:nvSpPr>
          <p:cNvPr id="51" name="正方形/長方形 50"/>
          <p:cNvSpPr/>
          <p:nvPr/>
        </p:nvSpPr>
        <p:spPr>
          <a:xfrm>
            <a:off x="4334593" y="3696128"/>
            <a:ext cx="833479" cy="1117693"/>
          </a:xfrm>
          <a:prstGeom prst="rect">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売上高</a:t>
            </a:r>
            <a:endParaRPr kumimoji="1" lang="ja-JP" altLang="en-US" sz="1200" dirty="0">
              <a:solidFill>
                <a:schemeClr val="tx1"/>
              </a:solidFill>
            </a:endParaRPr>
          </a:p>
        </p:txBody>
      </p:sp>
      <p:sp>
        <p:nvSpPr>
          <p:cNvPr id="52" name="正方形/長方形 51"/>
          <p:cNvSpPr/>
          <p:nvPr/>
        </p:nvSpPr>
        <p:spPr>
          <a:xfrm>
            <a:off x="3509226" y="4338910"/>
            <a:ext cx="833479" cy="225228"/>
          </a:xfrm>
          <a:prstGeom prst="rect">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法人税等</a:t>
            </a:r>
            <a:endParaRPr kumimoji="1" lang="ja-JP" altLang="en-US" sz="1200" dirty="0">
              <a:solidFill>
                <a:schemeClr val="tx1"/>
              </a:solidFill>
            </a:endParaRPr>
          </a:p>
        </p:txBody>
      </p:sp>
      <p:sp>
        <p:nvSpPr>
          <p:cNvPr id="53" name="正方形/長方形 52"/>
          <p:cNvSpPr/>
          <p:nvPr/>
        </p:nvSpPr>
        <p:spPr>
          <a:xfrm>
            <a:off x="3501114" y="4564138"/>
            <a:ext cx="833479" cy="249683"/>
          </a:xfrm>
          <a:prstGeom prst="rect">
            <a:avLst/>
          </a:prstGeom>
          <a:solidFill>
            <a:schemeClr val="accent1">
              <a:lumMod val="60000"/>
              <a:lumOff val="4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純利益</a:t>
            </a:r>
            <a:endParaRPr kumimoji="1" lang="ja-JP" altLang="en-US" sz="1200" dirty="0">
              <a:solidFill>
                <a:schemeClr val="tx1"/>
              </a:solidFill>
            </a:endParaRPr>
          </a:p>
        </p:txBody>
      </p:sp>
      <p:sp>
        <p:nvSpPr>
          <p:cNvPr id="54" name="正方形/長方形 53"/>
          <p:cNvSpPr/>
          <p:nvPr/>
        </p:nvSpPr>
        <p:spPr>
          <a:xfrm>
            <a:off x="3509541" y="4113682"/>
            <a:ext cx="833479" cy="225228"/>
          </a:xfrm>
          <a:prstGeom prst="rect">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金融費用</a:t>
            </a:r>
            <a:endParaRPr kumimoji="1" lang="ja-JP" altLang="en-US" sz="1200" dirty="0">
              <a:solidFill>
                <a:schemeClr val="tx1"/>
              </a:solidFill>
            </a:endParaRPr>
          </a:p>
        </p:txBody>
      </p:sp>
      <p:cxnSp>
        <p:nvCxnSpPr>
          <p:cNvPr id="56" name="カギ線コネクタ 55"/>
          <p:cNvCxnSpPr>
            <a:stCxn id="53" idx="2"/>
            <a:endCxn id="27" idx="2"/>
          </p:cNvCxnSpPr>
          <p:nvPr/>
        </p:nvCxnSpPr>
        <p:spPr>
          <a:xfrm rot="5400000" flipH="1" flipV="1">
            <a:off x="5461331" y="2507909"/>
            <a:ext cx="762434" cy="3849389"/>
          </a:xfrm>
          <a:prstGeom prst="bentConnector3">
            <a:avLst>
              <a:gd name="adj1" fmla="val -29983"/>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396753" y="3255631"/>
            <a:ext cx="941294" cy="230832"/>
          </a:xfrm>
          <a:prstGeom prst="rect">
            <a:avLst/>
          </a:prstGeom>
          <a:noFill/>
        </p:spPr>
        <p:txBody>
          <a:bodyPr wrap="square" rtlCol="0">
            <a:spAutoFit/>
          </a:bodyPr>
          <a:lstStyle/>
          <a:p>
            <a:r>
              <a:rPr kumimoji="1" lang="en-US" altLang="ja-JP" sz="900" dirty="0" smtClean="0"/>
              <a:t>F(</a:t>
            </a:r>
            <a:r>
              <a:rPr kumimoji="1" lang="en-US" altLang="ja-JP" sz="900" dirty="0" err="1" smtClean="0"/>
              <a:t>FCF,r,g</a:t>
            </a:r>
            <a:r>
              <a:rPr kumimoji="1" lang="en-US" altLang="ja-JP" sz="900" dirty="0" smtClean="0"/>
              <a:t>)</a:t>
            </a:r>
            <a:endParaRPr kumimoji="1" lang="ja-JP" altLang="en-US" sz="900" dirty="0"/>
          </a:p>
        </p:txBody>
      </p:sp>
      <p:sp>
        <p:nvSpPr>
          <p:cNvPr id="58" name="テキスト ボックス 57"/>
          <p:cNvSpPr txBox="1"/>
          <p:nvPr/>
        </p:nvSpPr>
        <p:spPr>
          <a:xfrm>
            <a:off x="5396753" y="4813021"/>
            <a:ext cx="941294" cy="230832"/>
          </a:xfrm>
          <a:prstGeom prst="rect">
            <a:avLst/>
          </a:prstGeom>
          <a:noFill/>
        </p:spPr>
        <p:txBody>
          <a:bodyPr wrap="square" rtlCol="0">
            <a:spAutoFit/>
          </a:bodyPr>
          <a:lstStyle/>
          <a:p>
            <a:r>
              <a:rPr kumimoji="1" lang="en-US" altLang="ja-JP" sz="900" dirty="0" smtClean="0"/>
              <a:t>F(</a:t>
            </a:r>
            <a:r>
              <a:rPr kumimoji="1" lang="en-US" altLang="ja-JP" sz="900" dirty="0" err="1" smtClean="0"/>
              <a:t>NI,r</a:t>
            </a:r>
            <a:r>
              <a:rPr kumimoji="1" lang="en-US" altLang="ja-JP" sz="900" baseline="-25000" dirty="0" err="1" smtClean="0"/>
              <a:t>E</a:t>
            </a:r>
            <a:r>
              <a:rPr kumimoji="1" lang="en-US" altLang="ja-JP" sz="900" dirty="0" err="1" smtClean="0"/>
              <a:t>,g</a:t>
            </a:r>
            <a:r>
              <a:rPr kumimoji="1" lang="en-US" altLang="ja-JP" sz="900" dirty="0" smtClean="0"/>
              <a:t>)</a:t>
            </a:r>
            <a:endParaRPr kumimoji="1" lang="ja-JP" altLang="en-US" sz="900" dirty="0"/>
          </a:p>
        </p:txBody>
      </p:sp>
      <p:sp>
        <p:nvSpPr>
          <p:cNvPr id="59" name="テキスト ボックス 58"/>
          <p:cNvSpPr txBox="1"/>
          <p:nvPr/>
        </p:nvSpPr>
        <p:spPr>
          <a:xfrm>
            <a:off x="6490447" y="868550"/>
            <a:ext cx="941294" cy="230832"/>
          </a:xfrm>
          <a:prstGeom prst="rect">
            <a:avLst/>
          </a:prstGeom>
          <a:noFill/>
        </p:spPr>
        <p:txBody>
          <a:bodyPr wrap="square" rtlCol="0">
            <a:spAutoFit/>
          </a:bodyPr>
          <a:lstStyle/>
          <a:p>
            <a:r>
              <a:rPr kumimoji="1" lang="en-US" altLang="ja-JP" sz="900" dirty="0" smtClean="0"/>
              <a:t>F(</a:t>
            </a:r>
            <a:r>
              <a:rPr kumimoji="1" lang="en-US" altLang="ja-JP" sz="900" dirty="0" err="1" smtClean="0"/>
              <a:t>EBITDA,r,g</a:t>
            </a:r>
            <a:r>
              <a:rPr kumimoji="1" lang="en-US" altLang="ja-JP" sz="900" dirty="0" smtClean="0"/>
              <a:t>)</a:t>
            </a:r>
            <a:endParaRPr kumimoji="1" lang="ja-JP" altLang="en-US" sz="900" dirty="0"/>
          </a:p>
        </p:txBody>
      </p:sp>
      <p:cxnSp>
        <p:nvCxnSpPr>
          <p:cNvPr id="61" name="カギ線コネクタ 60"/>
          <p:cNvCxnSpPr>
            <a:stCxn id="14" idx="1"/>
            <a:endCxn id="37" idx="0"/>
          </p:cNvCxnSpPr>
          <p:nvPr/>
        </p:nvCxnSpPr>
        <p:spPr>
          <a:xfrm rot="10800000" flipH="1">
            <a:off x="941292" y="1349398"/>
            <a:ext cx="2976561" cy="1271684"/>
          </a:xfrm>
          <a:prstGeom prst="bentConnector4">
            <a:avLst>
              <a:gd name="adj1" fmla="val -28461"/>
              <a:gd name="adj2" fmla="val 132075"/>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カギ線コネクタ 70"/>
          <p:cNvCxnSpPr>
            <a:endCxn id="38" idx="1"/>
          </p:cNvCxnSpPr>
          <p:nvPr/>
        </p:nvCxnSpPr>
        <p:spPr>
          <a:xfrm rot="16200000" flipH="1">
            <a:off x="2902049" y="1130712"/>
            <a:ext cx="745819" cy="452309"/>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カギ線コネクタ 74"/>
          <p:cNvCxnSpPr>
            <a:stCxn id="13" idx="0"/>
            <a:endCxn id="39" idx="1"/>
          </p:cNvCxnSpPr>
          <p:nvPr/>
        </p:nvCxnSpPr>
        <p:spPr>
          <a:xfrm rot="16200000" flipH="1">
            <a:off x="2161200" y="565166"/>
            <a:ext cx="536746" cy="2143081"/>
          </a:xfrm>
          <a:prstGeom prst="bentConnector4">
            <a:avLst>
              <a:gd name="adj1" fmla="val -42590"/>
              <a:gd name="adj2" fmla="val 64743"/>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41291" y="5124535"/>
            <a:ext cx="1666958" cy="307777"/>
          </a:xfrm>
          <a:prstGeom prst="rect">
            <a:avLst/>
          </a:prstGeom>
          <a:noFill/>
        </p:spPr>
        <p:txBody>
          <a:bodyPr wrap="square" rtlCol="0">
            <a:spAutoFit/>
          </a:bodyPr>
          <a:lstStyle/>
          <a:p>
            <a:pPr algn="ctr"/>
            <a:r>
              <a:rPr lang="en-US" altLang="ja-JP" sz="1400" dirty="0" smtClean="0"/>
              <a:t>【</a:t>
            </a:r>
            <a:r>
              <a:rPr lang="en-US" altLang="ja-JP" sz="1400" dirty="0"/>
              <a:t> B/S </a:t>
            </a:r>
            <a:r>
              <a:rPr lang="en-US" altLang="ja-JP" sz="1400" dirty="0" smtClean="0"/>
              <a:t>】</a:t>
            </a:r>
            <a:endParaRPr kumimoji="1" lang="ja-JP" altLang="en-US" sz="1400" dirty="0"/>
          </a:p>
        </p:txBody>
      </p:sp>
      <p:sp>
        <p:nvSpPr>
          <p:cNvPr id="78" name="テキスト ボックス 77"/>
          <p:cNvSpPr txBox="1"/>
          <p:nvPr/>
        </p:nvSpPr>
        <p:spPr>
          <a:xfrm>
            <a:off x="3455575" y="5124535"/>
            <a:ext cx="1666958" cy="307777"/>
          </a:xfrm>
          <a:prstGeom prst="rect">
            <a:avLst/>
          </a:prstGeom>
          <a:noFill/>
        </p:spPr>
        <p:txBody>
          <a:bodyPr wrap="square" rtlCol="0">
            <a:spAutoFit/>
          </a:bodyPr>
          <a:lstStyle/>
          <a:p>
            <a:pPr algn="ctr"/>
            <a:r>
              <a:rPr lang="en-US" altLang="ja-JP" sz="1400" dirty="0" smtClean="0"/>
              <a:t>【</a:t>
            </a:r>
            <a:r>
              <a:rPr lang="en-US" altLang="ja-JP" sz="1400" dirty="0"/>
              <a:t> </a:t>
            </a:r>
            <a:r>
              <a:rPr lang="en-US" altLang="ja-JP" sz="1400" dirty="0" smtClean="0"/>
              <a:t>P/L</a:t>
            </a:r>
            <a:r>
              <a:rPr lang="ja-JP" altLang="en-US" sz="1400" dirty="0" err="1" smtClean="0"/>
              <a:t>、</a:t>
            </a:r>
            <a:r>
              <a:rPr lang="en-US" altLang="ja-JP" sz="1400" dirty="0" smtClean="0"/>
              <a:t>CF 】</a:t>
            </a:r>
            <a:endParaRPr kumimoji="1" lang="ja-JP" altLang="en-US" sz="1400" dirty="0"/>
          </a:p>
        </p:txBody>
      </p:sp>
      <p:sp>
        <p:nvSpPr>
          <p:cNvPr id="79" name="テキスト ボックス 78"/>
          <p:cNvSpPr txBox="1"/>
          <p:nvPr/>
        </p:nvSpPr>
        <p:spPr>
          <a:xfrm>
            <a:off x="6436104" y="5123046"/>
            <a:ext cx="2089331" cy="307777"/>
          </a:xfrm>
          <a:prstGeom prst="rect">
            <a:avLst/>
          </a:prstGeom>
          <a:noFill/>
        </p:spPr>
        <p:txBody>
          <a:bodyPr wrap="square" rtlCol="0">
            <a:spAutoFit/>
          </a:bodyPr>
          <a:lstStyle/>
          <a:p>
            <a:pPr algn="ctr"/>
            <a:r>
              <a:rPr lang="en-US" altLang="ja-JP" sz="1400" dirty="0" smtClean="0"/>
              <a:t>【</a:t>
            </a:r>
            <a:r>
              <a:rPr lang="en-US" altLang="ja-JP" sz="1400" dirty="0"/>
              <a:t> </a:t>
            </a:r>
            <a:r>
              <a:rPr lang="en-US" altLang="ja-JP" sz="1400" dirty="0" smtClean="0"/>
              <a:t>Organizational</a:t>
            </a:r>
            <a:r>
              <a:rPr lang="ja-JP" altLang="en-US" sz="1400" dirty="0" smtClean="0"/>
              <a:t> </a:t>
            </a:r>
            <a:r>
              <a:rPr lang="en-US" altLang="ja-JP" sz="1400" dirty="0" smtClean="0"/>
              <a:t>B/S 】</a:t>
            </a:r>
            <a:endParaRPr kumimoji="1" lang="ja-JP" altLang="en-US" sz="1400" dirty="0"/>
          </a:p>
        </p:txBody>
      </p:sp>
      <p:sp>
        <p:nvSpPr>
          <p:cNvPr id="80" name="正方形/長方形 79"/>
          <p:cNvSpPr/>
          <p:nvPr/>
        </p:nvSpPr>
        <p:spPr>
          <a:xfrm>
            <a:off x="311065" y="5474602"/>
            <a:ext cx="8429521" cy="1077218"/>
          </a:xfrm>
          <a:prstGeom prst="rect">
            <a:avLst/>
          </a:prstGeom>
          <a:gradFill>
            <a:gsLst>
              <a:gs pos="0">
                <a:srgbClr val="FFFF00"/>
              </a:gs>
              <a:gs pos="50000">
                <a:schemeClr val="bg1"/>
              </a:gs>
              <a:gs pos="100000">
                <a:schemeClr val="accent1">
                  <a:lumMod val="60000"/>
                  <a:lumOff val="40000"/>
                </a:schemeClr>
              </a:gs>
            </a:gsLst>
            <a:lin ang="5400000" scaled="0"/>
          </a:gradFill>
          <a:ln>
            <a:solidFill>
              <a:srgbClr val="FF6600"/>
            </a:solidFill>
          </a:ln>
        </p:spPr>
        <p:txBody>
          <a:bodyPr wrap="square">
            <a:spAutoFit/>
          </a:bodyPr>
          <a:lstStyle/>
          <a:p>
            <a:r>
              <a:rPr lang="en-US" altLang="ja-JP" sz="1600" dirty="0" smtClean="0">
                <a:solidFill>
                  <a:srgbClr val="000000"/>
                </a:solidFill>
                <a:latin typeface="Times New Roman" panose="02020603050405020304" pitchFamily="18" charset="0"/>
                <a:cs typeface="Times New Roman" panose="02020603050405020304" pitchFamily="18" charset="0"/>
              </a:rPr>
              <a:t>【</a:t>
            </a:r>
            <a:r>
              <a:rPr lang="ja-JP" altLang="en-US" sz="1600" dirty="0" smtClean="0">
                <a:solidFill>
                  <a:srgbClr val="000000"/>
                </a:solidFill>
                <a:latin typeface="Times New Roman" panose="02020603050405020304" pitchFamily="18" charset="0"/>
                <a:cs typeface="Times New Roman" panose="02020603050405020304" pitchFamily="18" charset="0"/>
              </a:rPr>
              <a:t>論点</a:t>
            </a:r>
            <a:r>
              <a:rPr lang="en-US" altLang="ja-JP" sz="1600" dirty="0" smtClean="0">
                <a:solidFill>
                  <a:srgbClr val="000000"/>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ja-JP" altLang="en-US" sz="1600" dirty="0" smtClean="0">
                <a:solidFill>
                  <a:srgbClr val="000000"/>
                </a:solidFill>
                <a:latin typeface="Times New Roman" panose="02020603050405020304" pitchFamily="18" charset="0"/>
                <a:cs typeface="Times New Roman" panose="02020603050405020304" pitchFamily="18" charset="0"/>
              </a:rPr>
              <a:t>類似会社としてどのような企業を選択するか。</a:t>
            </a:r>
            <a:endParaRPr lang="en-US" altLang="ja-JP" sz="1600"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ja-JP" altLang="en-US" sz="1600" dirty="0" smtClean="0">
                <a:solidFill>
                  <a:srgbClr val="000000"/>
                </a:solidFill>
                <a:latin typeface="Times New Roman" panose="02020603050405020304" pitchFamily="18" charset="0"/>
                <a:cs typeface="Times New Roman" panose="02020603050405020304" pitchFamily="18" charset="0"/>
              </a:rPr>
              <a:t>過去</a:t>
            </a:r>
            <a:r>
              <a:rPr lang="ja-JP" altLang="en-US" sz="1600" dirty="0">
                <a:solidFill>
                  <a:srgbClr val="000000"/>
                </a:solidFill>
                <a:latin typeface="Times New Roman" panose="02020603050405020304" pitchFamily="18" charset="0"/>
                <a:cs typeface="Times New Roman" panose="02020603050405020304" pitchFamily="18" charset="0"/>
              </a:rPr>
              <a:t>の</a:t>
            </a:r>
            <a:r>
              <a:rPr lang="ja-JP" altLang="en-US" sz="1600" dirty="0" smtClean="0">
                <a:solidFill>
                  <a:srgbClr val="000000"/>
                </a:solidFill>
                <a:latin typeface="Times New Roman" panose="02020603050405020304" pitchFamily="18" charset="0"/>
                <a:cs typeface="Times New Roman" panose="02020603050405020304" pitchFamily="18" charset="0"/>
              </a:rPr>
              <a:t>企業</a:t>
            </a:r>
            <a:r>
              <a:rPr lang="ja-JP" altLang="en-US" sz="1600" dirty="0">
                <a:solidFill>
                  <a:srgbClr val="000000"/>
                </a:solidFill>
                <a:latin typeface="Times New Roman" panose="02020603050405020304" pitchFamily="18" charset="0"/>
                <a:cs typeface="Times New Roman" panose="02020603050405020304" pitchFamily="18" charset="0"/>
              </a:rPr>
              <a:t>の</a:t>
            </a:r>
            <a:r>
              <a:rPr lang="ja-JP" altLang="en-US" sz="1600" dirty="0" smtClean="0">
                <a:solidFill>
                  <a:srgbClr val="000000"/>
                </a:solidFill>
                <a:latin typeface="Times New Roman" panose="02020603050405020304" pitchFamily="18" charset="0"/>
                <a:cs typeface="Times New Roman" panose="02020603050405020304" pitchFamily="18" charset="0"/>
              </a:rPr>
              <a:t>実績</a:t>
            </a:r>
            <a:r>
              <a:rPr lang="ja-JP" altLang="en-US" sz="1600" dirty="0">
                <a:solidFill>
                  <a:srgbClr val="000000"/>
                </a:solidFill>
                <a:latin typeface="Times New Roman" panose="02020603050405020304" pitchFamily="18" charset="0"/>
                <a:cs typeface="Times New Roman" panose="02020603050405020304" pitchFamily="18" charset="0"/>
              </a:rPr>
              <a:t>と比べるとした</a:t>
            </a:r>
            <a:r>
              <a:rPr lang="ja-JP" altLang="en-US" sz="1600" dirty="0" smtClean="0">
                <a:solidFill>
                  <a:srgbClr val="000000"/>
                </a:solidFill>
                <a:latin typeface="Times New Roman" panose="02020603050405020304" pitchFamily="18" charset="0"/>
                <a:cs typeface="Times New Roman" panose="02020603050405020304" pitchFamily="18" charset="0"/>
              </a:rPr>
              <a:t>場合、どのタイミングが適切か。</a:t>
            </a:r>
            <a:endParaRPr lang="en-US" altLang="ja-JP" sz="1600"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ja-JP" sz="1600" dirty="0" smtClean="0">
                <a:solidFill>
                  <a:srgbClr val="000000"/>
                </a:solidFill>
                <a:latin typeface="Times New Roman" panose="02020603050405020304" pitchFamily="18" charset="0"/>
                <a:cs typeface="Times New Roman" panose="02020603050405020304" pitchFamily="18" charset="0"/>
              </a:rPr>
              <a:t>Sum of the Parts</a:t>
            </a:r>
            <a:r>
              <a:rPr lang="ja-JP" altLang="en-US" sz="1600" dirty="0" smtClean="0">
                <a:solidFill>
                  <a:srgbClr val="000000"/>
                </a:solidFill>
                <a:latin typeface="Times New Roman" panose="02020603050405020304" pitchFamily="18" charset="0"/>
                <a:cs typeface="Times New Roman" panose="02020603050405020304" pitchFamily="18" charset="0"/>
              </a:rPr>
              <a:t>分析</a:t>
            </a:r>
            <a:endParaRPr lang="ja-JP" altLang="en-US" sz="1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261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010400" y="6663267"/>
            <a:ext cx="2133600" cy="194733"/>
          </a:xfrm>
          <a:prstGeom prst="rect">
            <a:avLst/>
          </a:prstGeom>
        </p:spPr>
        <p:txBody>
          <a:bodyPr/>
          <a:lstStyle/>
          <a:p>
            <a:pPr>
              <a:defRPr/>
            </a:pPr>
            <a:fld id="{B15213EC-6486-4524-A58E-86128C2828E1}" type="slidenum">
              <a:rPr lang="en-US" altLang="ja-JP" smtClean="0">
                <a:solidFill>
                  <a:srgbClr val="000000"/>
                </a:solidFill>
              </a:rPr>
              <a:pPr>
                <a:defRPr/>
              </a:pPr>
              <a:t>8</a:t>
            </a:fld>
            <a:endParaRPr lang="en-US" altLang="ja-JP" dirty="0">
              <a:solidFill>
                <a:srgbClr val="000000"/>
              </a:solidFill>
            </a:endParaRPr>
          </a:p>
        </p:txBody>
      </p:sp>
      <p:sp>
        <p:nvSpPr>
          <p:cNvPr id="2" name="タイトル 1"/>
          <p:cNvSpPr>
            <a:spLocks noGrp="1"/>
          </p:cNvSpPr>
          <p:nvPr>
            <p:ph type="title" idx="4294967295"/>
          </p:nvPr>
        </p:nvSpPr>
        <p:spPr>
          <a:xfrm>
            <a:off x="0" y="0"/>
            <a:ext cx="9144000" cy="396875"/>
          </a:xfrm>
        </p:spPr>
        <p:txBody>
          <a:bodyPr>
            <a:normAutofit fontScale="90000"/>
          </a:bodyPr>
          <a:lstStyle/>
          <a:p>
            <a:r>
              <a:rPr kumimoji="1" lang="ja-JP" altLang="en-US" sz="2400" dirty="0" smtClean="0">
                <a:latin typeface="Times New Roman" panose="02020603050405020304" pitchFamily="18" charset="0"/>
                <a:cs typeface="Times New Roman" panose="02020603050405020304" pitchFamily="18" charset="0"/>
              </a:rPr>
              <a:t>日本企業と海外企業の時価総額（小分類）①</a:t>
            </a:r>
            <a:endParaRPr kumimoji="1" lang="ja-JP" altLang="en-US" sz="2400" dirty="0">
              <a:latin typeface="Times New Roman" panose="02020603050405020304" pitchFamily="18" charset="0"/>
              <a:cs typeface="Times New Roman" panose="02020603050405020304" pitchFamily="18" charset="0"/>
            </a:endParaRPr>
          </a:p>
        </p:txBody>
      </p:sp>
      <p:graphicFrame>
        <p:nvGraphicFramePr>
          <p:cNvPr id="6" name="表 5"/>
          <p:cNvGraphicFramePr>
            <a:graphicFrameLocks noGrp="1"/>
          </p:cNvGraphicFramePr>
          <p:nvPr>
            <p:extLst>
              <p:ext uri="{D42A27DB-BD31-4B8C-83A1-F6EECF244321}">
                <p14:modId xmlns:p14="http://schemas.microsoft.com/office/powerpoint/2010/main" val="31672032"/>
              </p:ext>
            </p:extLst>
          </p:nvPr>
        </p:nvGraphicFramePr>
        <p:xfrm>
          <a:off x="94125" y="533521"/>
          <a:ext cx="8955750" cy="6028643"/>
        </p:xfrm>
        <a:graphic>
          <a:graphicData uri="http://schemas.openxmlformats.org/drawingml/2006/table">
            <a:tbl>
              <a:tblPr firstRow="1" bandRow="1">
                <a:tableStyleId>{21E4AEA4-8DFA-4A89-87EB-49C32662AFE0}</a:tableStyleId>
              </a:tblPr>
              <a:tblGrid>
                <a:gridCol w="972675"/>
                <a:gridCol w="818475"/>
                <a:gridCol w="710005"/>
                <a:gridCol w="1281953"/>
                <a:gridCol w="694767"/>
                <a:gridCol w="914400"/>
                <a:gridCol w="850605"/>
                <a:gridCol w="610642"/>
                <a:gridCol w="1443318"/>
                <a:gridCol w="658910"/>
              </a:tblGrid>
              <a:tr h="294140">
                <a:tc>
                  <a:txBody>
                    <a:bodyPr/>
                    <a:lstStyle/>
                    <a:p>
                      <a:pPr algn="l" fontAlgn="b"/>
                      <a:r>
                        <a:rPr lang="ja-JP" altLang="en-US" sz="800" b="0" i="0" u="none" strike="noStrike" dirty="0">
                          <a:effectLst/>
                          <a:latin typeface="ＭＳ Ｐゴシック"/>
                        </a:rPr>
                        <a:t>産業分類</a:t>
                      </a:r>
                    </a:p>
                  </a:txBody>
                  <a:tcPr marL="9525" marR="9525" marT="9525" marB="0" anchor="ctr" anchorCtr="1">
                    <a:lnR w="12700" cap="flat" cmpd="sng" algn="ctr">
                      <a:solidFill>
                        <a:schemeClr val="tx1"/>
                      </a:solidFill>
                      <a:prstDash val="sysDot"/>
                      <a:round/>
                      <a:headEnd type="none" w="med" len="med"/>
                      <a:tailEnd type="none" w="med" len="med"/>
                    </a:lnR>
                  </a:tcPr>
                </a:tc>
                <a:tc>
                  <a:txBody>
                    <a:bodyPr/>
                    <a:lstStyle/>
                    <a:p>
                      <a:pPr algn="l" fontAlgn="b"/>
                      <a:r>
                        <a:rPr lang="ja-JP" altLang="en-US" sz="800" b="0" i="0" u="none" strike="noStrike" dirty="0">
                          <a:effectLst/>
                          <a:latin typeface="ＭＳ Ｐゴシック"/>
                        </a:rPr>
                        <a:t>日本</a:t>
                      </a:r>
                    </a:p>
                  </a:txBody>
                  <a:tcPr marL="9525" marR="9525" marT="9525" marB="0" anchor="ctr" anchorCtr="1">
                    <a:lnL w="12700" cap="flat" cmpd="sng" algn="ctr">
                      <a:solidFill>
                        <a:schemeClr val="tx1"/>
                      </a:solidFill>
                      <a:prstDash val="sysDot"/>
                      <a:round/>
                      <a:headEnd type="none" w="med" len="med"/>
                      <a:tailEnd type="none" w="med" len="med"/>
                    </a:lnL>
                  </a:tcPr>
                </a:tc>
                <a:tc>
                  <a:txBody>
                    <a:bodyPr/>
                    <a:lstStyle/>
                    <a:p>
                      <a:pPr algn="l" fontAlgn="b"/>
                      <a:r>
                        <a:rPr lang="ja-JP" altLang="en-US" sz="800" b="0" i="0" u="none" strike="noStrike" dirty="0">
                          <a:effectLst/>
                          <a:latin typeface="ＭＳ Ｐゴシック"/>
                        </a:rPr>
                        <a:t>時価総額</a:t>
                      </a:r>
                    </a:p>
                  </a:txBody>
                  <a:tcPr marL="9525" marR="9525" marT="9525" marB="0" anchor="ctr" anchorCtr="1">
                    <a:lnR w="12700" cap="flat" cmpd="sng" algn="ctr">
                      <a:solidFill>
                        <a:schemeClr val="tx1"/>
                      </a:solidFill>
                      <a:prstDash val="sysDot"/>
                      <a:round/>
                      <a:headEnd type="none" w="med" len="med"/>
                      <a:tailEnd type="none" w="med" len="med"/>
                    </a:lnR>
                  </a:tcPr>
                </a:tc>
                <a:tc>
                  <a:txBody>
                    <a:bodyPr/>
                    <a:lstStyle/>
                    <a:p>
                      <a:pPr algn="l" fontAlgn="b"/>
                      <a:r>
                        <a:rPr lang="ja-JP" altLang="en-US" sz="800" b="0" i="0" u="none" strike="noStrike" dirty="0">
                          <a:effectLst/>
                          <a:latin typeface="ＭＳ Ｐゴシック"/>
                        </a:rPr>
                        <a:t>海外</a:t>
                      </a:r>
                    </a:p>
                  </a:txBody>
                  <a:tcPr marL="9525" marR="9525" marT="9525" marB="0" anchor="ctr" anchorCtr="1">
                    <a:lnL w="12700" cap="flat" cmpd="sng" algn="ctr">
                      <a:solidFill>
                        <a:schemeClr val="tx1"/>
                      </a:solidFill>
                      <a:prstDash val="sysDot"/>
                      <a:round/>
                      <a:headEnd type="none" w="med" len="med"/>
                      <a:tailEnd type="none" w="med" len="med"/>
                    </a:lnL>
                  </a:tcPr>
                </a:tc>
                <a:tc>
                  <a:txBody>
                    <a:bodyPr/>
                    <a:lstStyle/>
                    <a:p>
                      <a:pPr algn="l" fontAlgn="b"/>
                      <a:r>
                        <a:rPr lang="ja-JP" altLang="en-US" sz="800" b="0" i="0" u="none" strike="noStrike" dirty="0">
                          <a:effectLst/>
                          <a:latin typeface="ＭＳ Ｐゴシック"/>
                        </a:rPr>
                        <a:t>時価総額</a:t>
                      </a:r>
                    </a:p>
                  </a:txBody>
                  <a:tcPr marL="9525" marR="9525" marT="9525" marB="0" anchor="ctr" anchorCtr="1">
                    <a:lnR w="12700" cap="flat" cmpd="sng" algn="ctr">
                      <a:solidFill>
                        <a:schemeClr val="tx1"/>
                      </a:solidFill>
                      <a:prstDash val="solid"/>
                      <a:round/>
                      <a:headEnd type="none" w="med" len="med"/>
                      <a:tailEnd type="none" w="med" len="med"/>
                    </a:lnR>
                  </a:tcPr>
                </a:tc>
                <a:tc>
                  <a:txBody>
                    <a:bodyPr/>
                    <a:lstStyle/>
                    <a:p>
                      <a:pPr algn="l" fontAlgn="b"/>
                      <a:r>
                        <a:rPr lang="ja-JP" altLang="en-US" sz="800" b="0" i="0" u="none" strike="noStrike" dirty="0">
                          <a:effectLst/>
                          <a:latin typeface="ＭＳ Ｐゴシック"/>
                        </a:rPr>
                        <a:t>産業分類</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b"/>
                      <a:r>
                        <a:rPr lang="ja-JP" altLang="en-US" sz="800" b="0" i="0" u="none" strike="noStrike" dirty="0">
                          <a:effectLst/>
                          <a:latin typeface="ＭＳ Ｐゴシック"/>
                        </a:rPr>
                        <a:t>日本</a:t>
                      </a:r>
                    </a:p>
                  </a:txBody>
                  <a:tcPr marL="9525" marR="9525" marT="9525" marB="0" anchor="ctr" anchorCtr="1">
                    <a:lnL w="12700" cap="flat" cmpd="sng" algn="ctr">
                      <a:solidFill>
                        <a:schemeClr val="tx1"/>
                      </a:solidFill>
                      <a:prstDash val="sysDot"/>
                      <a:round/>
                      <a:headEnd type="none" w="med" len="med"/>
                      <a:tailEnd type="none" w="med" len="med"/>
                    </a:lnL>
                  </a:tcPr>
                </a:tc>
                <a:tc>
                  <a:txBody>
                    <a:bodyPr/>
                    <a:lstStyle/>
                    <a:p>
                      <a:pPr algn="l" fontAlgn="b"/>
                      <a:r>
                        <a:rPr lang="ja-JP" altLang="en-US" sz="800" b="0" i="0" u="none" strike="noStrike" dirty="0">
                          <a:effectLst/>
                          <a:latin typeface="ＭＳ Ｐゴシック"/>
                        </a:rPr>
                        <a:t>時価総額</a:t>
                      </a:r>
                    </a:p>
                  </a:txBody>
                  <a:tcPr marL="9525" marR="9525" marT="9525" marB="0" anchor="ctr" anchorCtr="1">
                    <a:lnR w="12700" cap="flat" cmpd="sng" algn="ctr">
                      <a:solidFill>
                        <a:schemeClr val="tx1"/>
                      </a:solidFill>
                      <a:prstDash val="sysDot"/>
                      <a:round/>
                      <a:headEnd type="none" w="med" len="med"/>
                      <a:tailEnd type="none" w="med" len="med"/>
                    </a:lnR>
                  </a:tcPr>
                </a:tc>
                <a:tc>
                  <a:txBody>
                    <a:bodyPr/>
                    <a:lstStyle/>
                    <a:p>
                      <a:pPr algn="l" fontAlgn="b"/>
                      <a:r>
                        <a:rPr lang="ja-JP" altLang="en-US" sz="800" b="0" i="0" u="none" strike="noStrike" dirty="0">
                          <a:effectLst/>
                          <a:latin typeface="ＭＳ Ｐゴシック"/>
                        </a:rPr>
                        <a:t>海外</a:t>
                      </a:r>
                    </a:p>
                  </a:txBody>
                  <a:tcPr marL="9525" marR="9525" marT="9525" marB="0" anchor="ctr" anchorCtr="1">
                    <a:lnL w="12700" cap="flat" cmpd="sng" algn="ctr">
                      <a:solidFill>
                        <a:schemeClr val="tx1"/>
                      </a:solidFill>
                      <a:prstDash val="sysDot"/>
                      <a:round/>
                      <a:headEnd type="none" w="med" len="med"/>
                      <a:tailEnd type="none" w="med" len="med"/>
                    </a:lnL>
                  </a:tcPr>
                </a:tc>
                <a:tc>
                  <a:txBody>
                    <a:bodyPr/>
                    <a:lstStyle/>
                    <a:p>
                      <a:pPr algn="l" fontAlgn="b"/>
                      <a:r>
                        <a:rPr lang="ja-JP" altLang="en-US" sz="800" b="0" i="0" u="none" strike="noStrike" dirty="0">
                          <a:effectLst/>
                          <a:latin typeface="ＭＳ Ｐゴシック"/>
                        </a:rPr>
                        <a:t>時価総額</a:t>
                      </a:r>
                    </a:p>
                  </a:txBody>
                  <a:tcPr marL="9525" marR="9525" marT="9525" marB="0" anchor="ctr" anchorCtr="1"/>
                </a:tc>
              </a:tr>
              <a:tr h="212389">
                <a:tc>
                  <a:txBody>
                    <a:bodyPr/>
                    <a:lstStyle/>
                    <a:p>
                      <a:pPr algn="l" fontAlgn="b"/>
                      <a:r>
                        <a:rPr lang="ja-JP" altLang="en-US" sz="900" b="0" i="0" u="none" strike="noStrike" dirty="0">
                          <a:effectLst/>
                          <a:latin typeface="Arial"/>
                        </a:rPr>
                        <a:t>自動車製造</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dirty="0">
                          <a:effectLst/>
                          <a:latin typeface="Arial"/>
                        </a:rPr>
                        <a:t>トヨタ自動車</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20,856,305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Volkswagen</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9,196,093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ja-JP" altLang="en-US" sz="900" b="0" i="0" u="none" strike="noStrike" dirty="0">
                          <a:effectLst/>
                          <a:latin typeface="Arial"/>
                        </a:rPr>
                        <a:t>半導体装置</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dirty="0">
                          <a:effectLst/>
                          <a:latin typeface="Arial"/>
                        </a:rPr>
                        <a:t>東京エレクトロン</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3,121,435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ASML Holding </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9,376,012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dirty="0">
                          <a:effectLst/>
                          <a:latin typeface="Arial"/>
                        </a:rPr>
                        <a:t>無線通信サービス</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Arial"/>
                        </a:rPr>
                        <a:t>NTT</a:t>
                      </a:r>
                      <a:r>
                        <a:rPr lang="ja-JP" altLang="en-US" sz="900" b="0" i="0" u="none" strike="noStrike" dirty="0">
                          <a:effectLst/>
                          <a:latin typeface="ＭＳ Ｐゴシック"/>
                        </a:rPr>
                        <a:t>ドコモ</a:t>
                      </a:r>
                      <a:endParaRPr lang="ja-JP" altLang="en-US" sz="900" b="0" i="0" u="none" strike="noStrike" dirty="0">
                        <a:effectLst/>
                        <a:latin typeface="Arial"/>
                      </a:endParaRP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10,141,748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China Mobile</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20,160,276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dirty="0">
                          <a:effectLst/>
                          <a:latin typeface="Arial"/>
                        </a:rPr>
                        <a:t>建機・重量トラック</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dirty="0">
                          <a:effectLst/>
                          <a:latin typeface="Arial"/>
                        </a:rPr>
                        <a:t>コマツ</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2,988,387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Caterpillar</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8,991,092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統合通信サービス</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zh-TW" altLang="en-US" sz="900" b="0" i="0" u="none" strike="noStrike">
                          <a:effectLst/>
                          <a:latin typeface="Arial"/>
                        </a:rPr>
                        <a:t>日本電信電話</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9,821,662 </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AT&amp;T Inc.</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26,074,832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zh-TW" altLang="en-US" sz="900" b="0" i="0" u="none" strike="noStrike" dirty="0">
                          <a:effectLst/>
                          <a:latin typeface="Arial"/>
                        </a:rPr>
                        <a:t>多角化不動産</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dirty="0" smtClean="0">
                          <a:effectLst/>
                          <a:latin typeface="Arial"/>
                        </a:rPr>
                        <a:t>三菱</a:t>
                      </a:r>
                      <a:r>
                        <a:rPr lang="ja-JP" altLang="en-US" sz="900" b="0" i="0" u="none" strike="noStrike" dirty="0">
                          <a:effectLst/>
                          <a:latin typeface="Arial"/>
                        </a:rPr>
                        <a:t>地所</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2,688,822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Sun Hung Kai Properties</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4,845,412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多角化金融</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ＭＳ Ｐゴシック"/>
                        </a:rPr>
                        <a:t>三菱</a:t>
                      </a:r>
                      <a:r>
                        <a:rPr lang="en-US" sz="900" b="0" i="0" u="none" strike="noStrike">
                          <a:effectLst/>
                          <a:latin typeface="Arial"/>
                        </a:rPr>
                        <a:t>UFJ FG</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8,274,123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JPMorgan Chase &amp; Co. </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39,318,140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ビール</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dirty="0">
                          <a:effectLst/>
                          <a:latin typeface="ＭＳ Ｐゴシック"/>
                        </a:rPr>
                        <a:t>キリン</a:t>
                      </a:r>
                      <a:r>
                        <a:rPr lang="en-US" sz="900" b="0" i="0" u="none" strike="noStrike" dirty="0">
                          <a:effectLst/>
                          <a:latin typeface="Arial"/>
                        </a:rPr>
                        <a:t>HD</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2,673,551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Anheuser-Busch </a:t>
                      </a:r>
                      <a:r>
                        <a:rPr lang="en-US" sz="900" b="0" i="0" u="none" strike="noStrike" dirty="0" err="1">
                          <a:effectLst/>
                          <a:latin typeface="Times New Roman" panose="02020603050405020304" pitchFamily="18" charset="0"/>
                          <a:cs typeface="Times New Roman" panose="02020603050405020304" pitchFamily="18" charset="0"/>
                        </a:rPr>
                        <a:t>InBev</a:t>
                      </a:r>
                      <a:endParaRPr lang="en-US"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21,630,685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電機装置</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キーエンス</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7,586,299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Hangzhou </a:t>
                      </a:r>
                      <a:r>
                        <a:rPr lang="en-US" sz="900" b="0" i="0" u="none" strike="noStrike" dirty="0" err="1">
                          <a:effectLst/>
                          <a:latin typeface="Times New Roman" panose="02020603050405020304" pitchFamily="18" charset="0"/>
                          <a:cs typeface="Times New Roman" panose="02020603050405020304" pitchFamily="18" charset="0"/>
                        </a:rPr>
                        <a:t>Hikvision</a:t>
                      </a:r>
                      <a:r>
                        <a:rPr lang="en-US" sz="900" b="0" i="0" u="none" strike="noStrike" dirty="0">
                          <a:effectLst/>
                          <a:latin typeface="Times New Roman" panose="02020603050405020304" pitchFamily="18" charset="0"/>
                          <a:cs typeface="Times New Roman" panose="02020603050405020304" pitchFamily="18" charset="0"/>
                        </a:rPr>
                        <a:t> </a:t>
                      </a:r>
                      <a:r>
                        <a:rPr lang="en-US" sz="900" b="0" i="0" u="none" strike="noStrike" dirty="0" smtClean="0">
                          <a:effectLst/>
                          <a:latin typeface="Times New Roman" panose="02020603050405020304" pitchFamily="18" charset="0"/>
                          <a:cs typeface="Times New Roman" panose="02020603050405020304" pitchFamily="18" charset="0"/>
                        </a:rPr>
                        <a:t>D</a:t>
                      </a:r>
                      <a:endParaRPr lang="en-US"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5,736,881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石油・ガス小売</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Arial"/>
                        </a:rPr>
                        <a:t>JXTG HD</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2,631,232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Reliance Industries</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9,513,352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家庭用電機</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ソニー</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7,178,054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LG Electronics Inc. </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1,405,697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dirty="0" smtClean="0">
                          <a:effectLst/>
                          <a:latin typeface="Arial"/>
                        </a:rPr>
                        <a:t>ﾍﾙｽｹｱｻﾌﾟﾗｲ</a:t>
                      </a:r>
                      <a:endParaRPr lang="ja-JP" altLang="en-US" sz="9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Arial"/>
                        </a:rPr>
                        <a:t>HOYA</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2,390,736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Essilor International</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3,353,260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タバコ</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日本たばこ産業</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5,543,411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Philip Morris </a:t>
                      </a:r>
                      <a:r>
                        <a:rPr lang="en-US" sz="900" b="0" i="0" u="none" strike="noStrike" dirty="0" smtClean="0">
                          <a:effectLst/>
                          <a:latin typeface="Times New Roman" panose="02020603050405020304" pitchFamily="18" charset="0"/>
                          <a:cs typeface="Times New Roman" panose="02020603050405020304" pitchFamily="18" charset="0"/>
                        </a:rPr>
                        <a:t>Inter.</a:t>
                      </a:r>
                      <a:endParaRPr lang="en-US"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13,911,330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ヘルスケア装置</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テルモ</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2,262,610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Medtronic plc</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12,826,384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アパレル小売り</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dirty="0">
                          <a:effectLst/>
                          <a:latin typeface="ＭＳ Ｐゴシック"/>
                        </a:rPr>
                        <a:t>ﾌｧｰｽﾄﾘﾃｲﾘﾝｸﾞ</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5,193,216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s-ES" sz="800" b="0" i="0" u="none" strike="noStrike" dirty="0">
                          <a:effectLst/>
                          <a:latin typeface="Times New Roman" panose="02020603050405020304" pitchFamily="18" charset="0"/>
                          <a:cs typeface="Times New Roman" panose="02020603050405020304" pitchFamily="18" charset="0"/>
                        </a:rPr>
                        <a:t>Industria de Diseño </a:t>
                      </a:r>
                      <a:r>
                        <a:rPr lang="es-ES" sz="800" b="0" i="0" u="none" strike="noStrike" dirty="0" smtClean="0">
                          <a:effectLst/>
                          <a:latin typeface="Times New Roman" panose="02020603050405020304" pitchFamily="18" charset="0"/>
                          <a:cs typeface="Times New Roman" panose="02020603050405020304" pitchFamily="18" charset="0"/>
                        </a:rPr>
                        <a:t>Textil</a:t>
                      </a:r>
                      <a:endParaRPr lang="es-E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11,781,928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dirty="0">
                          <a:effectLst/>
                          <a:latin typeface="Arial"/>
                        </a:rPr>
                        <a:t>その他</a:t>
                      </a:r>
                      <a:r>
                        <a:rPr lang="ja-JP" altLang="en-US" sz="900" b="0" i="0" u="none" strike="noStrike" dirty="0" smtClean="0">
                          <a:effectLst/>
                          <a:latin typeface="Arial"/>
                        </a:rPr>
                        <a:t>金融ｻｰﾋﾞｽ</a:t>
                      </a:r>
                      <a:endParaRPr lang="ja-JP" altLang="en-US" sz="9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オリックス</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2,242,694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FirstRand</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2,896,789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dirty="0" smtClean="0">
                          <a:effectLst/>
                          <a:latin typeface="Arial"/>
                        </a:rPr>
                        <a:t>人材・雇用ｻｰﾋﾞｽ</a:t>
                      </a:r>
                      <a:endParaRPr lang="ja-JP" altLang="en-US" sz="900" b="0" i="0" u="none" strike="noStrike" dirty="0">
                        <a:effectLst/>
                        <a:latin typeface="Arial"/>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ＭＳ Ｐゴシック"/>
                        </a:rPr>
                        <a:t>リクルート</a:t>
                      </a:r>
                      <a:r>
                        <a:rPr lang="en-US" sz="900" b="0" i="0" u="none" strike="noStrike">
                          <a:effectLst/>
                          <a:latin typeface="Arial"/>
                        </a:rPr>
                        <a:t>HD</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5,121,891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Randstad NV</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1,193,806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dirty="0" smtClean="0">
                          <a:effectLst/>
                          <a:latin typeface="Arial"/>
                        </a:rPr>
                        <a:t>産業ｺﾝｸﾞﾛﾏﾘｯﾄ</a:t>
                      </a:r>
                      <a:endParaRPr lang="ja-JP" altLang="en-US" sz="9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東芝</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2,169,972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General Electric</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13,102,114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電子部品・装置</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日本電産</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4,917,327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ABB Ltd</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5,155,882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農業機械</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クボタ</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2,148,167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Deere &amp; Company</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5,024,929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生命保険</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dirty="0">
                          <a:effectLst/>
                          <a:latin typeface="Arial"/>
                        </a:rPr>
                        <a:t>日本郵政</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4,904,349 </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Ping An Insurance </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18,221,759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dirty="0" smtClean="0">
                          <a:effectLst/>
                          <a:latin typeface="Arial"/>
                        </a:rPr>
                        <a:t>ｲﾝﾀｰﾈｯﾄ･ｿﾌﾄ</a:t>
                      </a:r>
                      <a:endParaRPr lang="ja-JP" altLang="en-US" sz="9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ヤフー・ジャパン</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2,095,414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Alphabet Inc.</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86,405,622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取引会社・流通</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三菱商事</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4,881,483 </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Ferguson plc</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2,073,771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dirty="0" smtClean="0">
                          <a:effectLst/>
                          <a:latin typeface="Arial"/>
                        </a:rPr>
                        <a:t>ﾊｲﾊﾟｰﾏｰｹｯﾄ</a:t>
                      </a:r>
                      <a:endParaRPr lang="ja-JP" altLang="en-US" sz="9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イオン</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1,989,795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Walmart</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28,013,682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鉄道</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Arial"/>
                        </a:rPr>
                        <a:t>JR</a:t>
                      </a:r>
                      <a:r>
                        <a:rPr lang="ja-JP" altLang="en-US" sz="900" b="0" i="0" u="none" strike="noStrike">
                          <a:effectLst/>
                          <a:latin typeface="ＭＳ Ｐゴシック"/>
                        </a:rPr>
                        <a:t>東海</a:t>
                      </a:r>
                      <a:endParaRPr lang="ja-JP" altLang="en-US" sz="900" b="0" i="0" u="none" strike="noStrike">
                        <a:effectLst/>
                        <a:latin typeface="Arial"/>
                      </a:endParaRP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4,496,164 </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Union Pacific</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12,179,550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コモディティー化学</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旭化成</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1,965,738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Saudi Basic Industries</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11,188,028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dirty="0" smtClean="0">
                          <a:effectLst/>
                          <a:latin typeface="Arial"/>
                        </a:rPr>
                        <a:t>家庭ｴﾝﾀｰﾃｲﾝﾒﾝﾄ</a:t>
                      </a:r>
                      <a:endParaRPr lang="ja-JP" altLang="en-US" sz="900" b="0" i="0" u="none" strike="noStrike" dirty="0">
                        <a:effectLst/>
                        <a:latin typeface="Arial"/>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任天堂</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4,348,542 </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Activision Blizzard</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6,439,267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家庭用製品</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dirty="0">
                          <a:effectLst/>
                          <a:latin typeface="Arial"/>
                        </a:rPr>
                        <a:t>ユニチャーム</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1,952,256 </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Procter &amp; Gamble</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21,756,743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dirty="0">
                          <a:effectLst/>
                          <a:latin typeface="Arial"/>
                        </a:rPr>
                        <a:t>食品小売り</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ＭＳ Ｐゴシック"/>
                        </a:rPr>
                        <a:t>セブン＆アイ</a:t>
                      </a:r>
                      <a:r>
                        <a:rPr lang="en-US" altLang="ja-JP" sz="900" b="0" i="0" u="none" strike="noStrike">
                          <a:effectLst/>
                          <a:latin typeface="Arial"/>
                        </a:rPr>
                        <a:t>HD</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4,273,227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Tesco PLC</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3,651,654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家具小売り</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ＭＳ Ｐゴシック"/>
                        </a:rPr>
                        <a:t>ニトリ</a:t>
                      </a:r>
                      <a:r>
                        <a:rPr lang="en-US" sz="900" b="0" i="0" u="none" strike="noStrike">
                          <a:effectLst/>
                          <a:latin typeface="Arial"/>
                        </a:rPr>
                        <a:t>HD</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1,934,633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Williams-Sonoma</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565,391 </a:t>
                      </a:r>
                    </a:p>
                  </a:txBody>
                  <a:tcPr marL="9525" marR="9525" marT="9525" marB="0" anchor="b"/>
                </a:tc>
              </a:tr>
              <a:tr h="212389">
                <a:tc>
                  <a:txBody>
                    <a:bodyPr/>
                    <a:lstStyle/>
                    <a:p>
                      <a:pPr algn="l" fontAlgn="b"/>
                      <a:r>
                        <a:rPr lang="ja-JP" altLang="en-US" sz="900" b="0" i="0" u="none" strike="noStrike">
                          <a:effectLst/>
                          <a:latin typeface="Arial"/>
                        </a:rPr>
                        <a:t>産業用機械</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ファナック</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4,265,383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Illinois Tool Works</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5,201,962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鉄鋼</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新日鐵住金</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1,920,116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Vale</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7,414,675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自動車部品・装置</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デンソー</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4,219,854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Continental</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5,085,007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安全保障サービス</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セコム</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1,856,732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ADT</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719,507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特殊化学</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信越化学工業</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4,211,521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Ecolab Inc.</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4,487,699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投資銀行等</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ＭＳ Ｐゴシック"/>
                        </a:rPr>
                        <a:t>野村</a:t>
                      </a:r>
                      <a:r>
                        <a:rPr lang="en-US" sz="900" b="0" i="0" u="none" strike="noStrike">
                          <a:effectLst/>
                          <a:latin typeface="Arial"/>
                        </a:rPr>
                        <a:t>HD</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1,826,898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Morgan Stanley</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9,300,623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消費財</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花王</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4,164,330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Unilever N.V.</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16,634,740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半導体装置</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dirty="0">
                          <a:effectLst/>
                          <a:latin typeface="ＭＳ Ｐゴシック"/>
                        </a:rPr>
                        <a:t>ﾙﾈｻｽ･</a:t>
                      </a:r>
                      <a:r>
                        <a:rPr lang="ja-JP" altLang="en-US" sz="900" b="0" i="0" u="none" strike="noStrike" dirty="0" smtClean="0">
                          <a:effectLst/>
                          <a:latin typeface="ＭＳ Ｐゴシック"/>
                        </a:rPr>
                        <a:t>ｴﾚｸﾄﾛ</a:t>
                      </a:r>
                      <a:endParaRPr lang="ja-JP" altLang="en-US" sz="900" b="0" i="0" u="none" strike="noStrike" dirty="0">
                        <a:effectLst/>
                        <a:latin typeface="ＭＳ Ｐゴシック"/>
                      </a:endParaRP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1,810,914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Intel</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25,675,931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dirty="0" smtClean="0">
                          <a:effectLst/>
                          <a:latin typeface="Arial"/>
                        </a:rPr>
                        <a:t>電子部品</a:t>
                      </a:r>
                      <a:endParaRPr lang="ja-JP" altLang="en-US" sz="900" b="0" i="0" u="none" strike="noStrike" dirty="0">
                        <a:effectLst/>
                        <a:latin typeface="Arial"/>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村田製作所</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3,970,712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Amphenol</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2,911,781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altLang="ja-JP" sz="900" b="0" i="0" u="none" strike="noStrike" dirty="0">
                          <a:effectLst/>
                          <a:latin typeface="Arial"/>
                        </a:rPr>
                        <a:t>IT</a:t>
                      </a:r>
                      <a:r>
                        <a:rPr lang="ja-JP" altLang="en-US" sz="900" b="0" i="0" u="none" strike="noStrike" dirty="0" smtClean="0">
                          <a:effectLst/>
                          <a:latin typeface="Arial"/>
                        </a:rPr>
                        <a:t>コンサル</a:t>
                      </a:r>
                      <a:endParaRPr lang="ja-JP" altLang="en-US" sz="9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Arial"/>
                        </a:rPr>
                        <a:t>NTT</a:t>
                      </a:r>
                      <a:r>
                        <a:rPr lang="ja-JP" altLang="en-US" sz="900" b="0" i="0" u="none" strike="noStrike">
                          <a:effectLst/>
                          <a:latin typeface="ＭＳ Ｐゴシック"/>
                        </a:rPr>
                        <a:t>データ</a:t>
                      </a:r>
                      <a:endParaRPr lang="ja-JP" altLang="en-US" sz="900" b="0" i="0" u="none" strike="noStrike">
                        <a:effectLst/>
                        <a:latin typeface="Arial"/>
                      </a:endParaRP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1,789,586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smtClean="0">
                          <a:effectLst/>
                          <a:latin typeface="Times New Roman" panose="02020603050405020304" pitchFamily="18" charset="0"/>
                          <a:cs typeface="Times New Roman" panose="02020603050405020304" pitchFamily="18" charset="0"/>
                        </a:rPr>
                        <a:t>IBM</a:t>
                      </a:r>
                      <a:endParaRPr lang="en-US"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14,214,141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技術・ハードウェア</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キヤノン</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3,920,581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Apple Inc.</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100,846,798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石油・ガス掘削</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zh-TW" altLang="en-US" sz="800" b="0" i="0" u="none" strike="noStrike" dirty="0">
                          <a:effectLst/>
                          <a:latin typeface="Arial"/>
                        </a:rPr>
                        <a:t>国際石油開発帝石</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1,678,678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ConocoPhillips</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9,029,027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建築物製品</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ダイキン工業</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3,880,620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Johnson Controls</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3,420,646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レジャー製品</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シマノ</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1,507,341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Hasbro</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1,278,318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レジャー施設</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dirty="0">
                          <a:effectLst/>
                          <a:latin typeface="Arial"/>
                        </a:rPr>
                        <a:t>オリエンタルランド</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3,820,966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Vail Resorts, Inc.</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1,227,193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広告</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電通</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1,479,965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WPP</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2,201,482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損害保険</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ＭＳ Ｐゴシック"/>
                        </a:rPr>
                        <a:t>東京海上</a:t>
                      </a:r>
                      <a:r>
                        <a:rPr lang="en-US" sz="900" b="0" i="0" u="none" strike="noStrike">
                          <a:effectLst/>
                          <a:latin typeface="Arial"/>
                        </a:rPr>
                        <a:t>HD</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3,768,121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Chubb Limited</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6,557,980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ソフトドリンク</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サントリー飲料</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1,461,568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Coca-Cola</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20,686,714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医薬品</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zh-TW" altLang="en-US" sz="900" b="0" i="0" u="none" strike="noStrike">
                          <a:effectLst/>
                          <a:latin typeface="Arial"/>
                        </a:rPr>
                        <a:t>武田薬品工業</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3,654,032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Johnson &amp; Johnson</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36,073,108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電力</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関西電力</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1,443,669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NextEra Energy</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8,727,989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タイヤ・ゴム製品</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ブリヂストン</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3,257,254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Michelin</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2,412,647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ヘルスケア技術</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Arial"/>
                        </a:rPr>
                        <a:t>M3</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1,429,916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Cerner</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2,198,974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12389">
                <a:tc>
                  <a:txBody>
                    <a:bodyPr/>
                    <a:lstStyle/>
                    <a:p>
                      <a:pPr algn="l" fontAlgn="b"/>
                      <a:r>
                        <a:rPr lang="ja-JP" altLang="en-US" sz="900" b="0" i="0" u="none" strike="noStrike">
                          <a:effectLst/>
                          <a:latin typeface="Arial"/>
                        </a:rPr>
                        <a:t>重電機・装置</a:t>
                      </a: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Arial"/>
                        </a:rPr>
                        <a:t>三菱電機</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3,163,843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a:effectLst/>
                          <a:latin typeface="Times New Roman" panose="02020603050405020304" pitchFamily="18" charset="0"/>
                          <a:cs typeface="Times New Roman" panose="02020603050405020304" pitchFamily="18" charset="0"/>
                        </a:rPr>
                        <a:t>Melrose Industries</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1,488,816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ja-JP" altLang="en-US" sz="900" b="0" i="0" u="none" strike="noStrike">
                          <a:effectLst/>
                          <a:latin typeface="Arial"/>
                        </a:rPr>
                        <a:t>地域銀行</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a:effectLst/>
                          <a:latin typeface="ＭＳ Ｐゴシック"/>
                        </a:rPr>
                        <a:t>りそな</a:t>
                      </a:r>
                      <a:r>
                        <a:rPr lang="en-US" sz="900" b="0" i="0" u="none" strike="noStrike">
                          <a:effectLst/>
                          <a:latin typeface="Arial"/>
                        </a:rPr>
                        <a:t>HD</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1,371,846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PNC Financial Services G</a:t>
                      </a:r>
                    </a:p>
                  </a:txBody>
                  <a:tcPr marL="9525" marR="9525" marT="9525" marB="0" anchor="b">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7,030,502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bl>
          </a:graphicData>
        </a:graphic>
      </p:graphicFrame>
      <p:sp>
        <p:nvSpPr>
          <p:cNvPr id="18" name="AutoShape 3"/>
          <p:cNvSpPr>
            <a:spLocks noChangeArrowheads="1"/>
          </p:cNvSpPr>
          <p:nvPr/>
        </p:nvSpPr>
        <p:spPr bwMode="auto">
          <a:xfrm>
            <a:off x="67733" y="403860"/>
            <a:ext cx="8991599" cy="45719"/>
          </a:xfrm>
          <a:prstGeom prst="roundRect">
            <a:avLst>
              <a:gd name="adj" fmla="val 50000"/>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latin typeface="Arial" charset="0"/>
              <a:ea typeface="HGS創英角ｺﾞｼｯｸUB" pitchFamily="50" charset="-128"/>
            </a:endParaRPr>
          </a:p>
        </p:txBody>
      </p:sp>
      <p:grpSp>
        <p:nvGrpSpPr>
          <p:cNvPr id="4" name="グループ化 3"/>
          <p:cNvGrpSpPr/>
          <p:nvPr/>
        </p:nvGrpSpPr>
        <p:grpSpPr>
          <a:xfrm>
            <a:off x="89647" y="816784"/>
            <a:ext cx="8969685" cy="5750361"/>
            <a:chOff x="89647" y="816784"/>
            <a:chExt cx="8969685" cy="5750361"/>
          </a:xfrm>
        </p:grpSpPr>
        <p:sp>
          <p:nvSpPr>
            <p:cNvPr id="19" name="正方形/長方形 18"/>
            <p:cNvSpPr/>
            <p:nvPr/>
          </p:nvSpPr>
          <p:spPr>
            <a:xfrm>
              <a:off x="89647" y="816784"/>
              <a:ext cx="4482354" cy="258981"/>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p:nvSpPr>
          <p:spPr>
            <a:xfrm>
              <a:off x="89647" y="1703792"/>
              <a:ext cx="4482354" cy="420843"/>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94624" y="2557836"/>
              <a:ext cx="4482354" cy="182283"/>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正方形/長方形 21"/>
            <p:cNvSpPr/>
            <p:nvPr/>
          </p:nvSpPr>
          <p:spPr>
            <a:xfrm>
              <a:off x="94624" y="3218328"/>
              <a:ext cx="4482354" cy="210671"/>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a:off x="94624" y="3826436"/>
              <a:ext cx="4482354" cy="191248"/>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正方形/長方形 23"/>
            <p:cNvSpPr/>
            <p:nvPr/>
          </p:nvSpPr>
          <p:spPr>
            <a:xfrm>
              <a:off x="94624" y="4894232"/>
              <a:ext cx="4482354" cy="190750"/>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p:cNvSpPr/>
            <p:nvPr/>
          </p:nvSpPr>
          <p:spPr>
            <a:xfrm>
              <a:off x="89647" y="5297649"/>
              <a:ext cx="4482354" cy="419349"/>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正方形/長方形 25"/>
            <p:cNvSpPr/>
            <p:nvPr/>
          </p:nvSpPr>
          <p:spPr>
            <a:xfrm>
              <a:off x="94624" y="6164729"/>
              <a:ext cx="4482354" cy="402416"/>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正方形/長方形 26"/>
            <p:cNvSpPr/>
            <p:nvPr/>
          </p:nvSpPr>
          <p:spPr>
            <a:xfrm>
              <a:off x="4563532" y="4261222"/>
              <a:ext cx="4482354" cy="182283"/>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正方形/長方形 27"/>
            <p:cNvSpPr/>
            <p:nvPr/>
          </p:nvSpPr>
          <p:spPr>
            <a:xfrm>
              <a:off x="4563532" y="3817471"/>
              <a:ext cx="4482354" cy="200213"/>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正方形/長方形 28"/>
            <p:cNvSpPr/>
            <p:nvPr/>
          </p:nvSpPr>
          <p:spPr>
            <a:xfrm>
              <a:off x="4576978" y="5297649"/>
              <a:ext cx="4482354" cy="209674"/>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3" name="正方形/長方形 2"/>
          <p:cNvSpPr/>
          <p:nvPr/>
        </p:nvSpPr>
        <p:spPr>
          <a:xfrm>
            <a:off x="6686968" y="6567145"/>
            <a:ext cx="1829347" cy="307777"/>
          </a:xfrm>
          <a:prstGeom prst="rect">
            <a:avLst/>
          </a:prstGeom>
        </p:spPr>
        <p:txBody>
          <a:bodyPr wrap="none">
            <a:spAutoFit/>
          </a:bodyPr>
          <a:lstStyle/>
          <a:p>
            <a:pPr algn="r"/>
            <a:r>
              <a:rPr lang="en-US" altLang="ja-JP" sz="1400" dirty="0">
                <a:latin typeface="Times New Roman" panose="02020603050405020304" pitchFamily="18" charset="0"/>
                <a:cs typeface="Times New Roman" panose="02020603050405020304" pitchFamily="18" charset="0"/>
              </a:rPr>
              <a:t>※2018</a:t>
            </a:r>
            <a:r>
              <a:rPr lang="ja-JP" altLang="en-US" sz="1400" dirty="0">
                <a:latin typeface="Times New Roman" panose="02020603050405020304" pitchFamily="18" charset="0"/>
                <a:cs typeface="Times New Roman" panose="02020603050405020304" pitchFamily="18" charset="0"/>
              </a:rPr>
              <a:t>年</a:t>
            </a:r>
            <a:r>
              <a:rPr lang="en-US" altLang="ja-JP" sz="1400" dirty="0">
                <a:latin typeface="Times New Roman" panose="02020603050405020304" pitchFamily="18" charset="0"/>
                <a:cs typeface="Times New Roman" panose="02020603050405020304" pitchFamily="18" charset="0"/>
              </a:rPr>
              <a:t>6</a:t>
            </a:r>
            <a:r>
              <a:rPr lang="ja-JP" altLang="en-US" sz="1400" dirty="0">
                <a:latin typeface="Times New Roman" panose="02020603050405020304" pitchFamily="18" charset="0"/>
                <a:cs typeface="Times New Roman" panose="02020603050405020304" pitchFamily="18" charset="0"/>
              </a:rPr>
              <a:t>月末現在。</a:t>
            </a:r>
          </a:p>
        </p:txBody>
      </p:sp>
    </p:spTree>
    <p:extLst>
      <p:ext uri="{BB962C8B-B14F-4D97-AF65-F5344CB8AC3E}">
        <p14:creationId xmlns:p14="http://schemas.microsoft.com/office/powerpoint/2010/main" val="283685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latin typeface="Times New Roman" panose="02020603050405020304" pitchFamily="18" charset="0"/>
                <a:cs typeface="Times New Roman" panose="02020603050405020304" pitchFamily="18" charset="0"/>
              </a:rPr>
              <a:t>Sum of the Parts</a:t>
            </a:r>
            <a:r>
              <a:rPr kumimoji="1" lang="ja-JP" altLang="en-US" sz="2400" dirty="0" smtClean="0">
                <a:latin typeface="Times New Roman" panose="02020603050405020304" pitchFamily="18" charset="0"/>
                <a:cs typeface="Times New Roman" panose="02020603050405020304" pitchFamily="18" charset="0"/>
              </a:rPr>
              <a:t>分析</a:t>
            </a:r>
            <a:r>
              <a:rPr kumimoji="1" lang="en-US" altLang="ja-JP" sz="2400" dirty="0" smtClean="0">
                <a:latin typeface="Times New Roman" panose="02020603050405020304" pitchFamily="18" charset="0"/>
                <a:cs typeface="Times New Roman" panose="02020603050405020304" pitchFamily="18" charset="0"/>
              </a:rPr>
              <a:t/>
            </a:r>
            <a:br>
              <a:rPr kumimoji="1" lang="en-US" altLang="ja-JP" sz="2400" dirty="0" smtClean="0">
                <a:latin typeface="Times New Roman" panose="02020603050405020304" pitchFamily="18" charset="0"/>
                <a:cs typeface="Times New Roman" panose="02020603050405020304" pitchFamily="18" charset="0"/>
              </a:rPr>
            </a:br>
            <a:r>
              <a:rPr lang="ja-JP" altLang="en-US" sz="2400" dirty="0">
                <a:latin typeface="Times New Roman" panose="02020603050405020304" pitchFamily="18" charset="0"/>
                <a:cs typeface="Times New Roman" panose="02020603050405020304" pitchFamily="18" charset="0"/>
              </a:rPr>
              <a:t>　</a:t>
            </a:r>
            <a:r>
              <a:rPr lang="ja-JP" altLang="en-US" sz="2400" dirty="0" smtClean="0">
                <a:latin typeface="Times New Roman" panose="02020603050405020304" pitchFamily="18" charset="0"/>
                <a:cs typeface="Times New Roman" panose="02020603050405020304" pitchFamily="18" charset="0"/>
              </a:rPr>
              <a:t>セブン＆アイ・ホールディングス</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80</a:t>
            </a:fld>
            <a:endParaRPr lang="en-US" altLang="ja-JP" dirty="0">
              <a:solidFill>
                <a:srgbClr val="000000"/>
              </a:solidFill>
            </a:endParaRPr>
          </a:p>
        </p:txBody>
      </p:sp>
      <p:graphicFrame>
        <p:nvGraphicFramePr>
          <p:cNvPr id="6" name="表 5"/>
          <p:cNvGraphicFramePr>
            <a:graphicFrameLocks noGrp="1"/>
          </p:cNvGraphicFramePr>
          <p:nvPr>
            <p:extLst>
              <p:ext uri="{D42A27DB-BD31-4B8C-83A1-F6EECF244321}">
                <p14:modId xmlns:p14="http://schemas.microsoft.com/office/powerpoint/2010/main" val="22031017"/>
              </p:ext>
            </p:extLst>
          </p:nvPr>
        </p:nvGraphicFramePr>
        <p:xfrm>
          <a:off x="101602" y="3970879"/>
          <a:ext cx="8763003" cy="1924050"/>
        </p:xfrm>
        <a:graphic>
          <a:graphicData uri="http://schemas.openxmlformats.org/drawingml/2006/table">
            <a:tbl>
              <a:tblPr firstRow="1" bandRow="1">
                <a:tableStyleId>{5C22544A-7EE6-4342-B048-85BDC9FD1C3A}</a:tableStyleId>
              </a:tblPr>
              <a:tblGrid>
                <a:gridCol w="1027759"/>
                <a:gridCol w="703204"/>
                <a:gridCol w="703204"/>
                <a:gridCol w="703204"/>
                <a:gridCol w="703204"/>
                <a:gridCol w="703204"/>
                <a:gridCol w="703204"/>
                <a:gridCol w="703204"/>
                <a:gridCol w="703204"/>
                <a:gridCol w="703204"/>
                <a:gridCol w="703204"/>
                <a:gridCol w="703204"/>
              </a:tblGrid>
              <a:tr h="370840">
                <a:tc>
                  <a:txBody>
                    <a:bodyPr/>
                    <a:lstStyle/>
                    <a:p>
                      <a:pPr algn="l" fontAlgn="ctr"/>
                      <a:r>
                        <a:rPr lang="ja-JP" altLang="en-US" sz="1100" b="0" i="0" u="none" strike="noStrike" dirty="0" smtClean="0">
                          <a:solidFill>
                            <a:srgbClr val="000000"/>
                          </a:solidFill>
                          <a:effectLst/>
                          <a:latin typeface="ＭＳ Ｐゴシック"/>
                        </a:rPr>
                        <a:t>セグメント</a:t>
                      </a:r>
                      <a:endParaRPr lang="ja-JP" altLang="en-US" sz="11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smtClean="0">
                          <a:solidFill>
                            <a:srgbClr val="000000"/>
                          </a:solidFill>
                          <a:effectLst/>
                          <a:latin typeface="Times New Roman" panose="02020603050405020304" pitchFamily="18" charset="0"/>
                          <a:cs typeface="Times New Roman" panose="02020603050405020304" pitchFamily="18" charset="0"/>
                        </a:rPr>
                        <a:t>国内コンビニ</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smtClean="0">
                          <a:solidFill>
                            <a:srgbClr val="000000"/>
                          </a:solidFill>
                          <a:effectLst/>
                          <a:latin typeface="Times New Roman" panose="02020603050405020304" pitchFamily="18" charset="0"/>
                          <a:cs typeface="Times New Roman" panose="02020603050405020304" pitchFamily="18" charset="0"/>
                        </a:rPr>
                        <a:t>海外コンビニ</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smtClean="0">
                          <a:solidFill>
                            <a:srgbClr val="000000"/>
                          </a:solidFill>
                          <a:effectLst/>
                          <a:latin typeface="Times New Roman" panose="02020603050405020304" pitchFamily="18" charset="0"/>
                          <a:cs typeface="Times New Roman" panose="02020603050405020304" pitchFamily="18" charset="0"/>
                        </a:rPr>
                        <a:t>スーパーストア</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smtClean="0">
                          <a:solidFill>
                            <a:srgbClr val="000000"/>
                          </a:solidFill>
                          <a:effectLst/>
                          <a:latin typeface="Times New Roman" panose="02020603050405020304" pitchFamily="18" charset="0"/>
                          <a:cs typeface="Times New Roman" panose="02020603050405020304" pitchFamily="18" charset="0"/>
                        </a:rPr>
                        <a:t>百貨店</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smtClean="0">
                          <a:solidFill>
                            <a:srgbClr val="000000"/>
                          </a:solidFill>
                          <a:effectLst/>
                          <a:latin typeface="Times New Roman" panose="02020603050405020304" pitchFamily="18" charset="0"/>
                          <a:cs typeface="Times New Roman" panose="02020603050405020304" pitchFamily="18" charset="0"/>
                        </a:rPr>
                        <a:t>金融</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smtClean="0">
                          <a:solidFill>
                            <a:srgbClr val="000000"/>
                          </a:solidFill>
                          <a:effectLst/>
                          <a:latin typeface="Times New Roman" panose="02020603050405020304" pitchFamily="18" charset="0"/>
                          <a:cs typeface="Times New Roman" panose="02020603050405020304" pitchFamily="18" charset="0"/>
                        </a:rPr>
                        <a:t>専門店</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smtClean="0">
                          <a:solidFill>
                            <a:srgbClr val="000000"/>
                          </a:solidFill>
                          <a:effectLst/>
                          <a:latin typeface="Times New Roman" panose="02020603050405020304" pitchFamily="18" charset="0"/>
                          <a:cs typeface="Times New Roman" panose="02020603050405020304" pitchFamily="18" charset="0"/>
                        </a:rPr>
                        <a:t>その他</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smtClean="0">
                          <a:solidFill>
                            <a:srgbClr val="000000"/>
                          </a:solidFill>
                          <a:effectLst/>
                          <a:latin typeface="Times New Roman" panose="02020603050405020304" pitchFamily="18" charset="0"/>
                          <a:cs typeface="Times New Roman" panose="02020603050405020304" pitchFamily="18" charset="0"/>
                        </a:rPr>
                        <a:t>現金等</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Times New Roman" panose="02020603050405020304" pitchFamily="18" charset="0"/>
                          <a:cs typeface="Times New Roman" panose="02020603050405020304" pitchFamily="18" charset="0"/>
                        </a:rPr>
                        <a:t>有利子負債</a:t>
                      </a:r>
                      <a:endParaRPr lang="en-US" altLang="ja-JP"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smtClean="0">
                          <a:solidFill>
                            <a:srgbClr val="000000"/>
                          </a:solidFill>
                          <a:effectLst/>
                          <a:latin typeface="Times New Roman" panose="02020603050405020304" pitchFamily="18" charset="0"/>
                          <a:cs typeface="Times New Roman" panose="02020603050405020304" pitchFamily="18" charset="0"/>
                        </a:rPr>
                        <a:t>総価値</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smtClean="0">
                          <a:solidFill>
                            <a:srgbClr val="000000"/>
                          </a:solidFill>
                          <a:effectLst/>
                          <a:latin typeface="Times New Roman" panose="02020603050405020304" pitchFamily="18" charset="0"/>
                          <a:cs typeface="Times New Roman" panose="02020603050405020304" pitchFamily="18" charset="0"/>
                        </a:rPr>
                        <a:t>時価総額</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ctr"/>
                      <a:r>
                        <a:rPr lang="en-US" altLang="ja-JP" sz="1100" b="0" i="0" u="none" strike="noStrike" dirty="0" smtClean="0">
                          <a:solidFill>
                            <a:srgbClr val="000000"/>
                          </a:solidFill>
                          <a:effectLst/>
                          <a:latin typeface="Times New Roman" panose="02020603050405020304" pitchFamily="18" charset="0"/>
                          <a:cs typeface="Times New Roman" panose="02020603050405020304" pitchFamily="18" charset="0"/>
                        </a:rPr>
                        <a:t>Multiples</a:t>
                      </a:r>
                      <a:endParaRPr lang="ja-JP" alt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smtClean="0">
                          <a:solidFill>
                            <a:srgbClr val="000000"/>
                          </a:solidFill>
                          <a:effectLst/>
                          <a:latin typeface="Times New Roman" panose="02020603050405020304" pitchFamily="18" charset="0"/>
                          <a:cs typeface="Times New Roman" panose="02020603050405020304" pitchFamily="18" charset="0"/>
                        </a:rPr>
                        <a:t>6.0X-11.0X</a:t>
                      </a:r>
                      <a:endParaRPr lang="en-US" altLang="ja-JP"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smtClean="0">
                          <a:solidFill>
                            <a:srgbClr val="000000"/>
                          </a:solidFill>
                          <a:effectLst/>
                          <a:latin typeface="Times New Roman" panose="02020603050405020304" pitchFamily="18" charset="0"/>
                          <a:cs typeface="Times New Roman" panose="02020603050405020304" pitchFamily="18" charset="0"/>
                        </a:rPr>
                        <a:t>6.0X-12.0X</a:t>
                      </a:r>
                      <a:endParaRPr lang="en-US" altLang="ja-JP"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smtClean="0">
                          <a:solidFill>
                            <a:srgbClr val="000000"/>
                          </a:solidFill>
                          <a:effectLst/>
                          <a:latin typeface="Times New Roman" panose="02020603050405020304" pitchFamily="18" charset="0"/>
                          <a:cs typeface="Times New Roman" panose="02020603050405020304" pitchFamily="18" charset="0"/>
                        </a:rPr>
                        <a:t>6.0X-9.0X</a:t>
                      </a:r>
                      <a:endParaRPr lang="en-US" altLang="ja-JP"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smtClean="0">
                          <a:solidFill>
                            <a:srgbClr val="000000"/>
                          </a:solidFill>
                          <a:effectLst/>
                          <a:latin typeface="Times New Roman" panose="02020603050405020304" pitchFamily="18" charset="0"/>
                          <a:cs typeface="Times New Roman" panose="02020603050405020304" pitchFamily="18" charset="0"/>
                        </a:rPr>
                        <a:t>8.0X-13.0X</a:t>
                      </a:r>
                      <a:endParaRPr lang="en-US" altLang="ja-JP"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smtClean="0">
                          <a:solidFill>
                            <a:srgbClr val="000000"/>
                          </a:solidFill>
                          <a:effectLst/>
                          <a:latin typeface="Times New Roman" panose="02020603050405020304" pitchFamily="18" charset="0"/>
                          <a:cs typeface="Times New Roman" panose="02020603050405020304" pitchFamily="18" charset="0"/>
                        </a:rPr>
                        <a:t>7.5X-10.0X</a:t>
                      </a:r>
                      <a:endParaRPr lang="en-US" altLang="ja-JP"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smtClean="0">
                          <a:solidFill>
                            <a:srgbClr val="000000"/>
                          </a:solidFill>
                          <a:effectLst/>
                          <a:latin typeface="Times New Roman" panose="02020603050405020304" pitchFamily="18" charset="0"/>
                          <a:cs typeface="Times New Roman" panose="02020603050405020304" pitchFamily="18" charset="0"/>
                        </a:rPr>
                        <a:t>8.0X-11.0X</a:t>
                      </a:r>
                      <a:endParaRPr lang="en-US" altLang="ja-JP"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smtClean="0">
                          <a:solidFill>
                            <a:srgbClr val="000000"/>
                          </a:solidFill>
                          <a:effectLst/>
                          <a:latin typeface="Times New Roman" panose="02020603050405020304" pitchFamily="18" charset="0"/>
                          <a:cs typeface="Times New Roman" panose="02020603050405020304" pitchFamily="18" charset="0"/>
                        </a:rPr>
                        <a:t>6.0X-11.0X</a:t>
                      </a:r>
                      <a:endParaRPr lang="en-US" altLang="ja-JP"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ctr"/>
                      <a:r>
                        <a:rPr lang="ja-JP" altLang="en-US" sz="1100" b="0" i="0" u="none" strike="noStrike">
                          <a:solidFill>
                            <a:srgbClr val="000000"/>
                          </a:solidFill>
                          <a:effectLst/>
                          <a:latin typeface="ＭＳ Ｐゴシック"/>
                        </a:rPr>
                        <a:t>税引後営業利益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2,452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791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dirty="0">
                          <a:solidFill>
                            <a:srgbClr val="000000"/>
                          </a:solidFill>
                          <a:effectLst/>
                          <a:latin typeface="Times New Roman" panose="02020603050405020304" pitchFamily="18" charset="0"/>
                          <a:cs typeface="Times New Roman" panose="02020603050405020304" pitchFamily="18"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dirty="0">
                          <a:solidFill>
                            <a:srgbClr val="000000"/>
                          </a:solidFill>
                          <a:effectLst/>
                          <a:latin typeface="Times New Roman" panose="02020603050405020304" pitchFamily="18" charset="0"/>
                          <a:cs typeface="Times New Roman" panose="02020603050405020304" pitchFamily="18" charset="0"/>
                        </a:rPr>
                        <a:t>497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ctr"/>
                      <a:r>
                        <a:rPr lang="ja-JP" altLang="en-US" sz="1100" b="0" i="0" u="none" strike="noStrike">
                          <a:solidFill>
                            <a:srgbClr val="000000"/>
                          </a:solidFill>
                          <a:effectLst/>
                          <a:latin typeface="ＭＳ Ｐゴシック"/>
                        </a:rPr>
                        <a:t>減価償却費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665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814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dirty="0">
                          <a:solidFill>
                            <a:srgbClr val="000000"/>
                          </a:solidFill>
                          <a:effectLst/>
                          <a:latin typeface="Times New Roman" panose="02020603050405020304" pitchFamily="18" charset="0"/>
                          <a:cs typeface="Times New Roman" panose="02020603050405020304" pitchFamily="18" charset="0"/>
                        </a:rPr>
                        <a:t>303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dirty="0">
                          <a:solidFill>
                            <a:srgbClr val="000000"/>
                          </a:solidFill>
                          <a:effectLst/>
                          <a:latin typeface="Times New Roman" panose="02020603050405020304" pitchFamily="18" charset="0"/>
                          <a:cs typeface="Times New Roman" panose="02020603050405020304" pitchFamily="18"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ctr"/>
                      <a:r>
                        <a:rPr lang="ja-JP" altLang="en-US" sz="1100" b="0" i="0" u="none" strike="noStrike" dirty="0">
                          <a:solidFill>
                            <a:srgbClr val="000000"/>
                          </a:solidFill>
                          <a:effectLst/>
                          <a:latin typeface="ＭＳ Ｐゴシック"/>
                        </a:rPr>
                        <a:t>資本的支出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-1,291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-943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dirty="0">
                          <a:solidFill>
                            <a:srgbClr val="000000"/>
                          </a:solidFill>
                          <a:effectLst/>
                          <a:latin typeface="Times New Roman" panose="02020603050405020304" pitchFamily="18" charset="0"/>
                          <a:cs typeface="Times New Roman" panose="02020603050405020304" pitchFamily="18" charset="0"/>
                        </a:rPr>
                        <a:t>-330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正方形/長方形 6"/>
          <p:cNvSpPr/>
          <p:nvPr/>
        </p:nvSpPr>
        <p:spPr>
          <a:xfrm>
            <a:off x="1320794" y="2988733"/>
            <a:ext cx="364067" cy="762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1998125" y="2616199"/>
            <a:ext cx="364067" cy="372533"/>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2645832" y="2429930"/>
            <a:ext cx="364067" cy="1862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3340099" y="2336796"/>
            <a:ext cx="364067" cy="931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4063988" y="2208588"/>
            <a:ext cx="364067" cy="12820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4800601" y="2151160"/>
            <a:ext cx="364067" cy="46567"/>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5545665" y="2100356"/>
            <a:ext cx="364067" cy="46567"/>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6197595" y="1727823"/>
            <a:ext cx="364067" cy="37253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6891871" y="1727824"/>
            <a:ext cx="364067" cy="2805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59927" y="2751663"/>
            <a:ext cx="677333" cy="276999"/>
          </a:xfrm>
          <a:prstGeom prst="rect">
            <a:avLst/>
          </a:prstGeom>
          <a:noFill/>
        </p:spPr>
        <p:txBody>
          <a:bodyPr wrap="square" rtlCol="0">
            <a:spAutoFit/>
          </a:bodyPr>
          <a:lstStyle/>
          <a:p>
            <a:pPr algn="ctr"/>
            <a:r>
              <a:rPr kumimoji="1" lang="en-US" altLang="ja-JP" sz="1200" dirty="0" smtClean="0">
                <a:latin typeface="Times New Roman" panose="02020603050405020304" pitchFamily="18" charset="0"/>
                <a:cs typeface="Times New Roman" panose="02020603050405020304" pitchFamily="18" charset="0"/>
              </a:rPr>
              <a:t>21,822</a:t>
            </a:r>
            <a:endParaRPr kumimoji="1" lang="ja-JP" altLang="en-US" sz="1200" dirty="0">
              <a:latin typeface="Times New Roman" panose="02020603050405020304" pitchFamily="18" charset="0"/>
              <a:cs typeface="Times New Roman" panose="02020603050405020304" pitchFamily="18" charset="0"/>
            </a:endParaRPr>
          </a:p>
        </p:txBody>
      </p:sp>
      <p:sp>
        <p:nvSpPr>
          <p:cNvPr id="68" name="テキスト ボックス 67"/>
          <p:cNvSpPr txBox="1"/>
          <p:nvPr/>
        </p:nvSpPr>
        <p:spPr>
          <a:xfrm>
            <a:off x="1841491" y="2384564"/>
            <a:ext cx="677333" cy="276999"/>
          </a:xfrm>
          <a:prstGeom prst="rect">
            <a:avLst/>
          </a:prstGeom>
          <a:noFill/>
        </p:spPr>
        <p:txBody>
          <a:bodyPr wrap="square" rtlCol="0">
            <a:spAutoFit/>
          </a:bodyPr>
          <a:lstStyle/>
          <a:p>
            <a:pPr algn="ctr"/>
            <a:r>
              <a:rPr kumimoji="1" lang="en-US" altLang="ja-JP" sz="1200" dirty="0" smtClean="0">
                <a:latin typeface="Times New Roman" panose="02020603050405020304" pitchFamily="18" charset="0"/>
                <a:cs typeface="Times New Roman" panose="02020603050405020304" pitchFamily="18" charset="0"/>
              </a:rPr>
              <a:t>11,230</a:t>
            </a:r>
            <a:endParaRPr kumimoji="1" lang="ja-JP" altLang="en-US" sz="1200" dirty="0">
              <a:latin typeface="Times New Roman" panose="02020603050405020304" pitchFamily="18" charset="0"/>
              <a:cs typeface="Times New Roman" panose="02020603050405020304" pitchFamily="18" charset="0"/>
            </a:endParaRPr>
          </a:p>
        </p:txBody>
      </p:sp>
      <p:sp>
        <p:nvSpPr>
          <p:cNvPr id="69" name="テキスト ボックス 68"/>
          <p:cNvSpPr txBox="1"/>
          <p:nvPr/>
        </p:nvSpPr>
        <p:spPr>
          <a:xfrm>
            <a:off x="2489198" y="2198296"/>
            <a:ext cx="677333" cy="276999"/>
          </a:xfrm>
          <a:prstGeom prst="rect">
            <a:avLst/>
          </a:prstGeom>
          <a:noFill/>
        </p:spPr>
        <p:txBody>
          <a:bodyPr wrap="square" rtlCol="0">
            <a:spAutoFit/>
          </a:bodyPr>
          <a:lstStyle/>
          <a:p>
            <a:pPr algn="ctr"/>
            <a:r>
              <a:rPr kumimoji="1" lang="en-US" altLang="ja-JP" sz="1200" dirty="0" smtClean="0">
                <a:latin typeface="Times New Roman" panose="02020603050405020304" pitchFamily="18" charset="0"/>
                <a:cs typeface="Times New Roman" panose="02020603050405020304" pitchFamily="18" charset="0"/>
              </a:rPr>
              <a:t>3,378</a:t>
            </a:r>
            <a:endParaRPr kumimoji="1" lang="ja-JP" altLang="en-US" sz="1200" dirty="0">
              <a:latin typeface="Times New Roman" panose="02020603050405020304" pitchFamily="18" charset="0"/>
              <a:cs typeface="Times New Roman" panose="02020603050405020304" pitchFamily="18" charset="0"/>
            </a:endParaRPr>
          </a:p>
        </p:txBody>
      </p:sp>
      <p:sp>
        <p:nvSpPr>
          <p:cNvPr id="70" name="テキスト ボックス 69"/>
          <p:cNvSpPr txBox="1"/>
          <p:nvPr/>
        </p:nvSpPr>
        <p:spPr>
          <a:xfrm>
            <a:off x="3183465" y="2106363"/>
            <a:ext cx="677333" cy="276999"/>
          </a:xfrm>
          <a:prstGeom prst="rect">
            <a:avLst/>
          </a:prstGeom>
          <a:noFill/>
        </p:spPr>
        <p:txBody>
          <a:bodyPr wrap="square" rtlCol="0">
            <a:spAutoFit/>
          </a:bodyPr>
          <a:lstStyle/>
          <a:p>
            <a:pPr algn="ctr"/>
            <a:r>
              <a:rPr kumimoji="1" lang="en-US" altLang="ja-JP" sz="1200" dirty="0" smtClean="0">
                <a:latin typeface="Times New Roman" panose="02020603050405020304" pitchFamily="18" charset="0"/>
                <a:cs typeface="Times New Roman" panose="02020603050405020304" pitchFamily="18" charset="0"/>
              </a:rPr>
              <a:t>906</a:t>
            </a:r>
            <a:endParaRPr kumimoji="1" lang="ja-JP" altLang="en-US" sz="1200" dirty="0">
              <a:latin typeface="Times New Roman" panose="02020603050405020304" pitchFamily="18" charset="0"/>
              <a:cs typeface="Times New Roman" panose="02020603050405020304" pitchFamily="18" charset="0"/>
            </a:endParaRPr>
          </a:p>
        </p:txBody>
      </p:sp>
      <p:sp>
        <p:nvSpPr>
          <p:cNvPr id="72" name="テキスト ボックス 71"/>
          <p:cNvSpPr txBox="1"/>
          <p:nvPr/>
        </p:nvSpPr>
        <p:spPr>
          <a:xfrm>
            <a:off x="3907354" y="1976048"/>
            <a:ext cx="677333" cy="276999"/>
          </a:xfrm>
          <a:prstGeom prst="rect">
            <a:avLst/>
          </a:prstGeom>
          <a:noFill/>
        </p:spPr>
        <p:txBody>
          <a:bodyPr wrap="square" rtlCol="0">
            <a:spAutoFit/>
          </a:bodyPr>
          <a:lstStyle/>
          <a:p>
            <a:pPr algn="ctr"/>
            <a:r>
              <a:rPr kumimoji="1" lang="en-US" altLang="ja-JP" sz="1200" dirty="0" smtClean="0">
                <a:latin typeface="Times New Roman" panose="02020603050405020304" pitchFamily="18" charset="0"/>
                <a:cs typeface="Times New Roman" panose="02020603050405020304" pitchFamily="18" charset="0"/>
              </a:rPr>
              <a:t>2,018</a:t>
            </a:r>
            <a:endParaRPr kumimoji="1" lang="ja-JP" altLang="en-US" sz="1200" dirty="0">
              <a:latin typeface="Times New Roman" panose="02020603050405020304" pitchFamily="18" charset="0"/>
              <a:cs typeface="Times New Roman" panose="02020603050405020304" pitchFamily="18" charset="0"/>
            </a:endParaRPr>
          </a:p>
        </p:txBody>
      </p:sp>
      <p:sp>
        <p:nvSpPr>
          <p:cNvPr id="73" name="テキスト ボックス 72"/>
          <p:cNvSpPr txBox="1"/>
          <p:nvPr/>
        </p:nvSpPr>
        <p:spPr>
          <a:xfrm>
            <a:off x="4643967" y="1934623"/>
            <a:ext cx="677333" cy="276999"/>
          </a:xfrm>
          <a:prstGeom prst="rect">
            <a:avLst/>
          </a:prstGeom>
          <a:noFill/>
        </p:spPr>
        <p:txBody>
          <a:bodyPr wrap="square" rtlCol="0">
            <a:spAutoFit/>
          </a:bodyPr>
          <a:lstStyle/>
          <a:p>
            <a:pPr algn="ctr"/>
            <a:r>
              <a:rPr kumimoji="1" lang="en-US" altLang="ja-JP" sz="1200" dirty="0" smtClean="0">
                <a:latin typeface="Times New Roman" panose="02020603050405020304" pitchFamily="18" charset="0"/>
                <a:cs typeface="Times New Roman" panose="02020603050405020304" pitchFamily="18" charset="0"/>
              </a:rPr>
              <a:t>515</a:t>
            </a:r>
            <a:endParaRPr kumimoji="1" lang="ja-JP" altLang="en-US" sz="1200" dirty="0">
              <a:latin typeface="Times New Roman" panose="02020603050405020304" pitchFamily="18" charset="0"/>
              <a:cs typeface="Times New Roman" panose="02020603050405020304" pitchFamily="18" charset="0"/>
            </a:endParaRPr>
          </a:p>
        </p:txBody>
      </p:sp>
      <p:sp>
        <p:nvSpPr>
          <p:cNvPr id="74" name="テキスト ボックス 73"/>
          <p:cNvSpPr txBox="1"/>
          <p:nvPr/>
        </p:nvSpPr>
        <p:spPr>
          <a:xfrm>
            <a:off x="5389031" y="1869924"/>
            <a:ext cx="677333" cy="276999"/>
          </a:xfrm>
          <a:prstGeom prst="rect">
            <a:avLst/>
          </a:prstGeom>
          <a:noFill/>
        </p:spPr>
        <p:txBody>
          <a:bodyPr wrap="square" rtlCol="0">
            <a:spAutoFit/>
          </a:bodyPr>
          <a:lstStyle/>
          <a:p>
            <a:pPr algn="ctr"/>
            <a:r>
              <a:rPr kumimoji="1" lang="en-US" altLang="ja-JP" sz="1200" dirty="0" smtClean="0">
                <a:latin typeface="Times New Roman" panose="02020603050405020304" pitchFamily="18" charset="0"/>
                <a:cs typeface="Times New Roman" panose="02020603050405020304" pitchFamily="18" charset="0"/>
              </a:rPr>
              <a:t>474</a:t>
            </a:r>
            <a:endParaRPr kumimoji="1" lang="ja-JP" altLang="en-US" sz="1200" dirty="0">
              <a:latin typeface="Times New Roman" panose="02020603050405020304" pitchFamily="18" charset="0"/>
              <a:cs typeface="Times New Roman" panose="02020603050405020304" pitchFamily="18" charset="0"/>
            </a:endParaRPr>
          </a:p>
        </p:txBody>
      </p:sp>
      <p:sp>
        <p:nvSpPr>
          <p:cNvPr id="76" name="テキスト ボックス 75"/>
          <p:cNvSpPr txBox="1"/>
          <p:nvPr/>
        </p:nvSpPr>
        <p:spPr>
          <a:xfrm>
            <a:off x="6040961" y="1521593"/>
            <a:ext cx="677333" cy="276999"/>
          </a:xfrm>
          <a:prstGeom prst="rect">
            <a:avLst/>
          </a:prstGeom>
          <a:noFill/>
        </p:spPr>
        <p:txBody>
          <a:bodyPr wrap="square" rtlCol="0">
            <a:spAutoFit/>
          </a:bodyPr>
          <a:lstStyle/>
          <a:p>
            <a:pPr algn="ctr"/>
            <a:r>
              <a:rPr kumimoji="1" lang="en-US" altLang="ja-JP" sz="1200" dirty="0" smtClean="0">
                <a:latin typeface="Times New Roman" panose="02020603050405020304" pitchFamily="18" charset="0"/>
                <a:cs typeface="Times New Roman" panose="02020603050405020304" pitchFamily="18" charset="0"/>
              </a:rPr>
              <a:t>12,961</a:t>
            </a:r>
            <a:endParaRPr kumimoji="1" lang="ja-JP" altLang="en-US" sz="1200" dirty="0">
              <a:latin typeface="Times New Roman" panose="02020603050405020304" pitchFamily="18" charset="0"/>
              <a:cs typeface="Times New Roman" panose="02020603050405020304" pitchFamily="18" charset="0"/>
            </a:endParaRPr>
          </a:p>
        </p:txBody>
      </p:sp>
      <p:sp>
        <p:nvSpPr>
          <p:cNvPr id="81" name="テキスト ボックス 80"/>
          <p:cNvSpPr txBox="1"/>
          <p:nvPr/>
        </p:nvSpPr>
        <p:spPr>
          <a:xfrm>
            <a:off x="6735237" y="1521592"/>
            <a:ext cx="677333" cy="276999"/>
          </a:xfrm>
          <a:prstGeom prst="rect">
            <a:avLst/>
          </a:prstGeom>
          <a:noFill/>
        </p:spPr>
        <p:txBody>
          <a:bodyPr wrap="square" rtlCol="0">
            <a:spAutoFit/>
          </a:bodyPr>
          <a:lstStyle/>
          <a:p>
            <a:pPr algn="ctr"/>
            <a:r>
              <a:rPr kumimoji="1" lang="en-US" altLang="ja-JP" sz="1200" dirty="0" smtClean="0">
                <a:latin typeface="Times New Roman" panose="02020603050405020304" pitchFamily="18" charset="0"/>
                <a:cs typeface="Times New Roman" panose="02020603050405020304" pitchFamily="18" charset="0"/>
              </a:rPr>
              <a:t>-10,218</a:t>
            </a:r>
            <a:endParaRPr kumimoji="1" lang="ja-JP" altLang="en-US" sz="1200" dirty="0">
              <a:latin typeface="Times New Roman" panose="02020603050405020304" pitchFamily="18" charset="0"/>
              <a:cs typeface="Times New Roman" panose="02020603050405020304" pitchFamily="18" charset="0"/>
            </a:endParaRPr>
          </a:p>
        </p:txBody>
      </p:sp>
      <p:sp>
        <p:nvSpPr>
          <p:cNvPr id="82" name="正方形/長方形 81"/>
          <p:cNvSpPr/>
          <p:nvPr/>
        </p:nvSpPr>
        <p:spPr>
          <a:xfrm>
            <a:off x="7641178" y="2008422"/>
            <a:ext cx="364067" cy="17423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7501477" y="1796123"/>
            <a:ext cx="677333" cy="276999"/>
          </a:xfrm>
          <a:prstGeom prst="rect">
            <a:avLst/>
          </a:prstGeom>
          <a:noFill/>
        </p:spPr>
        <p:txBody>
          <a:bodyPr wrap="square" rtlCol="0">
            <a:spAutoFit/>
          </a:bodyPr>
          <a:lstStyle/>
          <a:p>
            <a:pPr algn="ctr"/>
            <a:r>
              <a:rPr kumimoji="1" lang="en-US" altLang="ja-JP" sz="1200" dirty="0" smtClean="0">
                <a:latin typeface="Times New Roman" panose="02020603050405020304" pitchFamily="18" charset="0"/>
                <a:cs typeface="Times New Roman" panose="02020603050405020304" pitchFamily="18" charset="0"/>
              </a:rPr>
              <a:t>43,086</a:t>
            </a:r>
            <a:endParaRPr kumimoji="1" lang="ja-JP" altLang="en-US" sz="1200" dirty="0">
              <a:latin typeface="Times New Roman" panose="02020603050405020304" pitchFamily="18" charset="0"/>
              <a:cs typeface="Times New Roman" panose="02020603050405020304" pitchFamily="18" charset="0"/>
            </a:endParaRPr>
          </a:p>
        </p:txBody>
      </p:sp>
      <p:sp>
        <p:nvSpPr>
          <p:cNvPr id="84" name="正方形/長方形 83"/>
          <p:cNvSpPr/>
          <p:nvPr/>
        </p:nvSpPr>
        <p:spPr>
          <a:xfrm>
            <a:off x="8343913" y="2296866"/>
            <a:ext cx="364067" cy="145386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8187279" y="2090631"/>
            <a:ext cx="677333" cy="276999"/>
          </a:xfrm>
          <a:prstGeom prst="rect">
            <a:avLst/>
          </a:prstGeom>
          <a:noFill/>
        </p:spPr>
        <p:txBody>
          <a:bodyPr wrap="square" rtlCol="0">
            <a:spAutoFit/>
          </a:bodyPr>
          <a:lstStyle/>
          <a:p>
            <a:pPr algn="ctr"/>
            <a:r>
              <a:rPr kumimoji="1" lang="en-US" altLang="ja-JP" sz="1200" dirty="0" smtClean="0">
                <a:latin typeface="Times New Roman" panose="02020603050405020304" pitchFamily="18" charset="0"/>
                <a:cs typeface="Times New Roman" panose="02020603050405020304" pitchFamily="18" charset="0"/>
              </a:rPr>
              <a:t>39,460</a:t>
            </a:r>
            <a:endParaRPr kumimoji="1" lang="ja-JP" altLang="en-US" sz="1200" dirty="0">
              <a:latin typeface="Times New Roman" panose="02020603050405020304" pitchFamily="18" charset="0"/>
              <a:cs typeface="Times New Roman" panose="02020603050405020304" pitchFamily="18" charset="0"/>
            </a:endParaRPr>
          </a:p>
        </p:txBody>
      </p:sp>
      <p:cxnSp>
        <p:nvCxnSpPr>
          <p:cNvPr id="10" name="直線コネクタ 9"/>
          <p:cNvCxnSpPr/>
          <p:nvPr/>
        </p:nvCxnSpPr>
        <p:spPr>
          <a:xfrm flipV="1">
            <a:off x="7484544" y="2009634"/>
            <a:ext cx="1447789"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7501477" y="2373694"/>
            <a:ext cx="1447789"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8153404" y="2012662"/>
            <a:ext cx="0" cy="35919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8365068" y="1866912"/>
            <a:ext cx="846664" cy="276999"/>
          </a:xfrm>
          <a:prstGeom prst="rect">
            <a:avLst/>
          </a:prstGeom>
          <a:noFill/>
        </p:spPr>
        <p:txBody>
          <a:bodyPr wrap="square" rtlCol="0">
            <a:spAutoFit/>
          </a:bodyPr>
          <a:lstStyle/>
          <a:p>
            <a:r>
              <a:rPr kumimoji="1" lang="ja-JP" altLang="en-US" sz="600" dirty="0" smtClean="0"/>
              <a:t>約</a:t>
            </a:r>
            <a:r>
              <a:rPr kumimoji="1" lang="en-US" altLang="ja-JP" sz="600" dirty="0" smtClean="0"/>
              <a:t>3,627</a:t>
            </a:r>
            <a:r>
              <a:rPr kumimoji="1" lang="ja-JP" altLang="en-US" sz="600" dirty="0" smtClean="0"/>
              <a:t>億円</a:t>
            </a:r>
            <a:r>
              <a:rPr kumimoji="1" lang="en-US" altLang="ja-JP" sz="600" dirty="0" smtClean="0"/>
              <a:t>(</a:t>
            </a:r>
            <a:r>
              <a:rPr lang="en-US" altLang="ja-JP" sz="600" dirty="0" smtClean="0"/>
              <a:t>8.4</a:t>
            </a:r>
            <a:r>
              <a:rPr kumimoji="1" lang="en-US" altLang="ja-JP" sz="600" dirty="0" smtClean="0"/>
              <a:t>%)</a:t>
            </a:r>
            <a:r>
              <a:rPr kumimoji="1" lang="ja-JP" altLang="en-US" sz="600" dirty="0" smtClean="0"/>
              <a:t>のﾃﾞｨｽｶｳﾝﾄ</a:t>
            </a:r>
            <a:r>
              <a:rPr kumimoji="1" lang="en-US" altLang="ja-JP" sz="600" dirty="0" smtClean="0"/>
              <a:t> </a:t>
            </a:r>
            <a:endParaRPr kumimoji="1" lang="ja-JP" altLang="en-US" sz="600" dirty="0"/>
          </a:p>
        </p:txBody>
      </p:sp>
      <p:sp>
        <p:nvSpPr>
          <p:cNvPr id="22" name="テキスト ボックス 21"/>
          <p:cNvSpPr txBox="1"/>
          <p:nvPr/>
        </p:nvSpPr>
        <p:spPr>
          <a:xfrm>
            <a:off x="152400" y="5985933"/>
            <a:ext cx="8636000" cy="430887"/>
          </a:xfrm>
          <a:prstGeom prst="rect">
            <a:avLst/>
          </a:prstGeom>
          <a:noFill/>
        </p:spPr>
        <p:txBody>
          <a:bodyPr wrap="square" rtlCol="0">
            <a:spAutoFit/>
          </a:bodyPr>
          <a:lstStyle/>
          <a:p>
            <a:r>
              <a:rPr kumimoji="1" lang="en-US" altLang="ja-JP" sz="1100" dirty="0" smtClean="0">
                <a:latin typeface="Times New Roman" panose="02020603050405020304" pitchFamily="18" charset="0"/>
                <a:cs typeface="Times New Roman" panose="02020603050405020304" pitchFamily="18" charset="0"/>
              </a:rPr>
              <a:t>※Multiples</a:t>
            </a:r>
            <a:r>
              <a:rPr kumimoji="1" lang="ja-JP" altLang="en-US" sz="1100" dirty="0" smtClean="0">
                <a:latin typeface="Times New Roman" panose="02020603050405020304" pitchFamily="18" charset="0"/>
                <a:cs typeface="Times New Roman" panose="02020603050405020304" pitchFamily="18" charset="0"/>
              </a:rPr>
              <a:t>は</a:t>
            </a:r>
            <a:r>
              <a:rPr kumimoji="1" lang="en-US" altLang="ja-JP" sz="1100" dirty="0" smtClean="0">
                <a:latin typeface="Times New Roman" panose="02020603050405020304" pitchFamily="18" charset="0"/>
                <a:cs typeface="Times New Roman" panose="02020603050405020304" pitchFamily="18" charset="0"/>
              </a:rPr>
              <a:t>2017</a:t>
            </a:r>
            <a:r>
              <a:rPr lang="ja-JP" altLang="en-US" sz="1100" dirty="0" smtClean="0">
                <a:latin typeface="Times New Roman" panose="02020603050405020304" pitchFamily="18" charset="0"/>
                <a:cs typeface="Times New Roman" panose="02020603050405020304" pitchFamily="18" charset="0"/>
              </a:rPr>
              <a:t>年</a:t>
            </a:r>
            <a:r>
              <a:rPr lang="en-US" altLang="ja-JP" sz="1100" dirty="0" smtClean="0">
                <a:latin typeface="Times New Roman" panose="02020603050405020304" pitchFamily="18" charset="0"/>
                <a:cs typeface="Times New Roman" panose="02020603050405020304" pitchFamily="18" charset="0"/>
              </a:rPr>
              <a:t>12</a:t>
            </a:r>
            <a:r>
              <a:rPr lang="ja-JP" altLang="en-US" sz="1100" dirty="0" smtClean="0">
                <a:latin typeface="Times New Roman" panose="02020603050405020304" pitchFamily="18" charset="0"/>
                <a:cs typeface="Times New Roman" panose="02020603050405020304" pitchFamily="18" charset="0"/>
              </a:rPr>
              <a:t>月</a:t>
            </a:r>
            <a:r>
              <a:rPr lang="en-US" altLang="ja-JP" sz="1100" dirty="0" smtClean="0">
                <a:latin typeface="Times New Roman" panose="02020603050405020304" pitchFamily="18" charset="0"/>
                <a:cs typeface="Times New Roman" panose="02020603050405020304" pitchFamily="18" charset="0"/>
              </a:rPr>
              <a:t>31</a:t>
            </a:r>
            <a:r>
              <a:rPr lang="ja-JP" altLang="en-US" sz="1100" dirty="0" smtClean="0">
                <a:latin typeface="Times New Roman" panose="02020603050405020304" pitchFamily="18" charset="0"/>
                <a:cs typeface="Times New Roman" panose="02020603050405020304" pitchFamily="18" charset="0"/>
              </a:rPr>
              <a:t>日時点での数値をベースにしている。金融部門はセブン銀行の年度末時価総額にセブン＆アイ・ホールディングスの所有比率</a:t>
            </a:r>
            <a:r>
              <a:rPr lang="en-US" altLang="ja-JP" sz="1100" dirty="0" smtClean="0">
                <a:latin typeface="Times New Roman" panose="02020603050405020304" pitchFamily="18" charset="0"/>
                <a:cs typeface="Times New Roman" panose="02020603050405020304" pitchFamily="18" charset="0"/>
              </a:rPr>
              <a:t>45.8%</a:t>
            </a:r>
            <a:r>
              <a:rPr lang="ja-JP" altLang="en-US" sz="1100" dirty="0" smtClean="0">
                <a:latin typeface="Times New Roman" panose="02020603050405020304" pitchFamily="18" charset="0"/>
                <a:cs typeface="Times New Roman" panose="02020603050405020304" pitchFamily="18" charset="0"/>
              </a:rPr>
              <a:t>を乗じた数値、それ以外は</a:t>
            </a:r>
            <a:r>
              <a:rPr lang="en-US" altLang="ja-JP" sz="1100" dirty="0" smtClean="0">
                <a:latin typeface="Times New Roman" panose="02020603050405020304" pitchFamily="18" charset="0"/>
                <a:cs typeface="Times New Roman" panose="02020603050405020304" pitchFamily="18" charset="0"/>
              </a:rPr>
              <a:t>EBITDA</a:t>
            </a:r>
            <a:r>
              <a:rPr lang="ja-JP" altLang="en-US" sz="1100" dirty="0" smtClean="0">
                <a:latin typeface="Times New Roman" panose="02020603050405020304" pitchFamily="18" charset="0"/>
                <a:cs typeface="Times New Roman" panose="02020603050405020304" pitchFamily="18" charset="0"/>
              </a:rPr>
              <a:t>倍率で算出。</a:t>
            </a:r>
            <a:endParaRPr kumimoji="1" lang="ja-JP"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8703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ChangeArrowheads="1"/>
          </p:cNvSpPr>
          <p:nvPr/>
        </p:nvSpPr>
        <p:spPr bwMode="auto">
          <a:xfrm>
            <a:off x="3249613" y="2708275"/>
            <a:ext cx="3366340" cy="973138"/>
          </a:xfrm>
          <a:prstGeom prst="rect">
            <a:avLst/>
          </a:prstGeom>
          <a:solidFill>
            <a:srgbClr val="FFFF00"/>
          </a:solidFill>
          <a:ln w="38100">
            <a:noFill/>
            <a:miter lim="800000"/>
            <a:headEnd/>
            <a:tailEnd/>
          </a:ln>
          <a:effectLst>
            <a:outerShdw dist="107763" dir="2700000" algn="ctr" rotWithShape="0">
              <a:schemeClr val="bg2">
                <a:alpha val="50000"/>
              </a:schemeClr>
            </a:outerShdw>
          </a:effectLst>
        </p:spPr>
        <p:txBody>
          <a:bodyPr anchor="ctr"/>
          <a:lstStyle/>
          <a:p>
            <a:pPr algn="ctr">
              <a:defRPr/>
            </a:pPr>
            <a:r>
              <a:rPr lang="ja-JP" altLang="en-US" sz="2000" dirty="0" smtClean="0">
                <a:ea typeface="ＭＳ Ｐゴシック" pitchFamily="50" charset="-128"/>
              </a:rPr>
              <a:t>価値算出シミュレーション</a:t>
            </a:r>
            <a:endParaRPr lang="ja-JP" altLang="en-US" sz="2000" dirty="0">
              <a:ea typeface="ＭＳ Ｐゴシック" pitchFamily="50" charset="-128"/>
            </a:endParaRPr>
          </a:p>
        </p:txBody>
      </p:sp>
      <p:sp>
        <p:nvSpPr>
          <p:cNvPr id="26628" name="Rectangle 3"/>
          <p:cNvSpPr>
            <a:spLocks noChangeArrowheads="1"/>
          </p:cNvSpPr>
          <p:nvPr/>
        </p:nvSpPr>
        <p:spPr bwMode="auto">
          <a:xfrm>
            <a:off x="0" y="6597650"/>
            <a:ext cx="184150" cy="244475"/>
          </a:xfrm>
          <a:prstGeom prst="rect">
            <a:avLst/>
          </a:prstGeom>
          <a:noFill/>
          <a:ln w="9525">
            <a:noFill/>
            <a:miter lim="800000"/>
            <a:headEnd/>
            <a:tailEnd/>
          </a:ln>
        </p:spPr>
        <p:txBody>
          <a:bodyPr wrap="none">
            <a:spAutoFit/>
          </a:bodyPr>
          <a:lstStyle/>
          <a:p>
            <a:endParaRPr lang="ja-JP" altLang="ja-JP" sz="1000">
              <a:latin typeface="Times New Roman" pitchFamily="18" charset="0"/>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pPr>
              <a:defRPr/>
            </a:pPr>
            <a:fld id="{D35B720F-65A5-4A76-AB08-F23C3677ECBF}" type="slidenum">
              <a:rPr lang="en-US" altLang="ja-JP" smtClean="0"/>
              <a:pPr>
                <a:defRPr/>
              </a:pPr>
              <a:t>81</a:t>
            </a:fld>
            <a:endParaRPr lang="en-US" altLang="ja-JP"/>
          </a:p>
        </p:txBody>
      </p:sp>
    </p:spTree>
    <p:extLst>
      <p:ext uri="{BB962C8B-B14F-4D97-AF65-F5344CB8AC3E}">
        <p14:creationId xmlns:p14="http://schemas.microsoft.com/office/powerpoint/2010/main" val="34767145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7010400" y="6492875"/>
            <a:ext cx="2133600" cy="365125"/>
          </a:xfrm>
          <a:prstGeom prst="rect">
            <a:avLst/>
          </a:prstGeom>
        </p:spPr>
        <p:txBody>
          <a:bodyPr/>
          <a:lstStyle/>
          <a:p>
            <a:fld id="{645E1AA2-8BE9-4EF9-8E74-7A02A2AD26D0}" type="slidenum">
              <a:rPr lang="ja-JP" altLang="en-US" smtClean="0">
                <a:solidFill>
                  <a:prstClr val="black">
                    <a:tint val="75000"/>
                  </a:prstClr>
                </a:solidFill>
              </a:rPr>
              <a:pPr/>
              <a:t>82</a:t>
            </a:fld>
            <a:endParaRPr lang="ja-JP" altLang="en-US" dirty="0">
              <a:solidFill>
                <a:prstClr val="black">
                  <a:tint val="75000"/>
                </a:prstClr>
              </a:solidFill>
            </a:endParaRPr>
          </a:p>
        </p:txBody>
      </p:sp>
      <p:sp>
        <p:nvSpPr>
          <p:cNvPr id="6" name="タイトル 1"/>
          <p:cNvSpPr>
            <a:spLocks noGrp="1"/>
          </p:cNvSpPr>
          <p:nvPr>
            <p:ph type="title"/>
          </p:nvPr>
        </p:nvSpPr>
        <p:spPr>
          <a:xfrm>
            <a:off x="134468" y="195263"/>
            <a:ext cx="8238564" cy="712787"/>
          </a:xfrm>
        </p:spPr>
        <p:txBody>
          <a:bodyPr/>
          <a:lstStyle/>
          <a:p>
            <a:r>
              <a:rPr kumimoji="1" lang="ja-JP" altLang="en-US" sz="2400" dirty="0" smtClean="0"/>
              <a:t>　花王の価値評価</a:t>
            </a:r>
            <a:r>
              <a:rPr kumimoji="1" lang="en-US" altLang="ja-JP" sz="2400" dirty="0" smtClean="0"/>
              <a:t/>
            </a:r>
            <a:br>
              <a:rPr kumimoji="1" lang="en-US" altLang="ja-JP" sz="2400" dirty="0" smtClean="0"/>
            </a:br>
            <a:r>
              <a:rPr lang="ja-JP" altLang="en-US" sz="2400" dirty="0"/>
              <a:t>　</a:t>
            </a:r>
            <a:r>
              <a:rPr lang="ja-JP" altLang="en-US" sz="2400" dirty="0" smtClean="0"/>
              <a:t>　論点</a:t>
            </a:r>
            <a:endParaRPr kumimoji="1" lang="ja-JP" altLang="en-US" sz="2400" dirty="0"/>
          </a:p>
        </p:txBody>
      </p:sp>
      <p:sp>
        <p:nvSpPr>
          <p:cNvPr id="3" name="テキスト ボックス 2"/>
          <p:cNvSpPr txBox="1"/>
          <p:nvPr/>
        </p:nvSpPr>
        <p:spPr>
          <a:xfrm>
            <a:off x="253924" y="1027504"/>
            <a:ext cx="7419864" cy="369332"/>
          </a:xfrm>
          <a:prstGeom prst="rect">
            <a:avLst/>
          </a:prstGeom>
          <a:noFill/>
        </p:spPr>
        <p:txBody>
          <a:bodyPr wrap="square" rtlCol="0">
            <a:spAutoFit/>
          </a:bodyPr>
          <a:lstStyle/>
          <a:p>
            <a:r>
              <a:rPr lang="ja-JP" altLang="en-US" dirty="0" smtClean="0">
                <a:solidFill>
                  <a:srgbClr val="000000"/>
                </a:solidFill>
                <a:latin typeface="Times New Roman" panose="02020603050405020304" pitchFamily="18" charset="0"/>
                <a:cs typeface="Times New Roman" panose="02020603050405020304" pitchFamily="18" charset="0"/>
              </a:rPr>
              <a:t>論点①各変数の設定の時間軸をどのように設定するか。</a:t>
            </a:r>
            <a:endParaRPr lang="en-US" altLang="ja-JP" dirty="0" smtClean="0">
              <a:solidFill>
                <a:srgbClr val="000000"/>
              </a:solidFill>
              <a:latin typeface="Times New Roman" panose="02020603050405020304" pitchFamily="18" charset="0"/>
              <a:cs typeface="Times New Roman" panose="02020603050405020304" pitchFamily="18" charset="0"/>
            </a:endParaRPr>
          </a:p>
        </p:txBody>
      </p:sp>
      <p:graphicFrame>
        <p:nvGraphicFramePr>
          <p:cNvPr id="4" name="表 3"/>
          <p:cNvGraphicFramePr>
            <a:graphicFrameLocks noGrp="1"/>
          </p:cNvGraphicFramePr>
          <p:nvPr>
            <p:extLst>
              <p:ext uri="{D42A27DB-BD31-4B8C-83A1-F6EECF244321}">
                <p14:modId xmlns:p14="http://schemas.microsoft.com/office/powerpoint/2010/main" val="945459208"/>
              </p:ext>
            </p:extLst>
          </p:nvPr>
        </p:nvGraphicFramePr>
        <p:xfrm>
          <a:off x="556529" y="1773339"/>
          <a:ext cx="2898648" cy="2011680"/>
        </p:xfrm>
        <a:graphic>
          <a:graphicData uri="http://schemas.openxmlformats.org/drawingml/2006/table">
            <a:tbl>
              <a:tblPr firstRow="1" bandRow="1">
                <a:tableStyleId>{21E4AEA4-8DFA-4A89-87EB-49C32662AFE0}</a:tableStyleId>
              </a:tblPr>
              <a:tblGrid>
                <a:gridCol w="1246632"/>
                <a:gridCol w="920496"/>
                <a:gridCol w="731520"/>
              </a:tblGrid>
              <a:tr h="162560">
                <a:tc>
                  <a:txBody>
                    <a:bodyPr/>
                    <a:lstStyle/>
                    <a:p>
                      <a:pPr algn="ctr"/>
                      <a:r>
                        <a:rPr kumimoji="1" lang="ja-JP" altLang="en-US" sz="1050" dirty="0" smtClean="0"/>
                        <a:t>年月</a:t>
                      </a:r>
                      <a:endParaRPr kumimoji="1" lang="ja-JP" altLang="en-US" sz="1050" dirty="0"/>
                    </a:p>
                  </a:txBody>
                  <a:tcPr/>
                </a:tc>
                <a:tc>
                  <a:txBody>
                    <a:bodyPr/>
                    <a:lstStyle/>
                    <a:p>
                      <a:pPr algn="ctr"/>
                      <a:r>
                        <a:rPr kumimoji="1" lang="ja-JP" altLang="en-US" sz="1050" dirty="0" smtClean="0"/>
                        <a:t>期間</a:t>
                      </a:r>
                      <a:endParaRPr kumimoji="1" lang="ja-JP" altLang="en-US" sz="1050" dirty="0"/>
                    </a:p>
                  </a:txBody>
                  <a:tcPr/>
                </a:tc>
                <a:tc>
                  <a:txBody>
                    <a:bodyPr/>
                    <a:lstStyle/>
                    <a:p>
                      <a:pPr algn="ctr"/>
                      <a:r>
                        <a:rPr kumimoji="1" lang="ja-JP" altLang="en-US" sz="1050" dirty="0" smtClean="0"/>
                        <a:t>利率</a:t>
                      </a:r>
                      <a:endParaRPr kumimoji="1" lang="ja-JP" altLang="en-US" sz="1050" dirty="0"/>
                    </a:p>
                  </a:txBody>
                  <a:tcPr/>
                </a:tc>
              </a:tr>
              <a:tr h="162560">
                <a:tc>
                  <a:txBody>
                    <a:bodyPr/>
                    <a:lstStyle/>
                    <a:p>
                      <a:r>
                        <a:rPr kumimoji="1" lang="en-US" altLang="ja-JP" sz="1050" dirty="0" smtClean="0"/>
                        <a:t>2018</a:t>
                      </a:r>
                      <a:r>
                        <a:rPr kumimoji="1" lang="ja-JP" altLang="en-US" sz="1050" dirty="0" smtClean="0"/>
                        <a:t>年</a:t>
                      </a:r>
                      <a:r>
                        <a:rPr kumimoji="1" lang="en-US" altLang="ja-JP" sz="1050" dirty="0" smtClean="0"/>
                        <a:t>6</a:t>
                      </a:r>
                      <a:r>
                        <a:rPr kumimoji="1" lang="ja-JP" altLang="en-US" sz="1050" dirty="0" smtClean="0"/>
                        <a:t>月</a:t>
                      </a:r>
                      <a:r>
                        <a:rPr kumimoji="1" lang="en-US" altLang="ja-JP" sz="1050" dirty="0" smtClean="0"/>
                        <a:t>29</a:t>
                      </a:r>
                      <a:r>
                        <a:rPr kumimoji="1" lang="ja-JP" altLang="en-US" sz="1050" dirty="0" smtClean="0"/>
                        <a:t>日</a:t>
                      </a:r>
                      <a:endParaRPr kumimoji="1" lang="ja-JP" altLang="en-US" sz="1050" dirty="0"/>
                    </a:p>
                  </a:txBody>
                  <a:tcPr/>
                </a:tc>
                <a:tc>
                  <a:txBody>
                    <a:bodyPr/>
                    <a:lstStyle/>
                    <a:p>
                      <a:r>
                        <a:rPr kumimoji="1" lang="ja-JP" altLang="en-US" sz="1050" dirty="0" smtClean="0"/>
                        <a:t>直近</a:t>
                      </a:r>
                      <a:endParaRPr kumimoji="1" lang="ja-JP" altLang="en-US" sz="1050" dirty="0"/>
                    </a:p>
                  </a:txBody>
                  <a:tcPr/>
                </a:tc>
                <a:tc>
                  <a:txBody>
                    <a:bodyPr/>
                    <a:lstStyle/>
                    <a:p>
                      <a:r>
                        <a:rPr kumimoji="1" lang="en-US" altLang="ja-JP" sz="1050" dirty="0" smtClean="0"/>
                        <a:t>0.004%</a:t>
                      </a:r>
                      <a:endParaRPr kumimoji="1" lang="ja-JP" altLang="en-US" sz="1050" dirty="0"/>
                    </a:p>
                  </a:txBody>
                  <a:tcPr/>
                </a:tc>
              </a:tr>
              <a:tr h="162560">
                <a:tc>
                  <a:txBody>
                    <a:bodyPr/>
                    <a:lstStyle/>
                    <a:p>
                      <a:r>
                        <a:rPr kumimoji="1" lang="en-US" altLang="ja-JP" sz="1050" dirty="0" smtClean="0"/>
                        <a:t>201608-201806</a:t>
                      </a:r>
                      <a:endParaRPr kumimoji="1" lang="ja-JP" altLang="en-US" sz="1050" dirty="0"/>
                    </a:p>
                  </a:txBody>
                  <a:tcPr/>
                </a:tc>
                <a:tc>
                  <a:txBody>
                    <a:bodyPr/>
                    <a:lstStyle/>
                    <a:p>
                      <a:r>
                        <a:rPr kumimoji="1" lang="en-US" altLang="ja-JP" sz="1050" dirty="0" smtClean="0"/>
                        <a:t>1</a:t>
                      </a:r>
                      <a:r>
                        <a:rPr kumimoji="1" lang="ja-JP" altLang="en-US" sz="1050" dirty="0" smtClean="0"/>
                        <a:t>年</a:t>
                      </a:r>
                      <a:endParaRPr kumimoji="1" lang="ja-JP" altLang="en-US" sz="1050" dirty="0"/>
                    </a:p>
                  </a:txBody>
                  <a:tcPr/>
                </a:tc>
                <a:tc>
                  <a:txBody>
                    <a:bodyPr/>
                    <a:lstStyle/>
                    <a:p>
                      <a:r>
                        <a:rPr kumimoji="1" lang="en-US" altLang="ja-JP" sz="1050" dirty="0" smtClean="0"/>
                        <a:t>0.051%</a:t>
                      </a:r>
                      <a:endParaRPr kumimoji="1" lang="ja-JP" altLang="en-US" sz="1050" dirty="0"/>
                    </a:p>
                  </a:txBody>
                  <a:tcPr/>
                </a:tc>
              </a:tr>
              <a:tr h="162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t>201208-201806</a:t>
                      </a:r>
                      <a:endParaRPr kumimoji="1" lang="ja-JP" altLang="en-US" sz="1050" dirty="0" smtClean="0"/>
                    </a:p>
                  </a:txBody>
                  <a:tcPr/>
                </a:tc>
                <a:tc>
                  <a:txBody>
                    <a:bodyPr/>
                    <a:lstStyle/>
                    <a:p>
                      <a:r>
                        <a:rPr kumimoji="1" lang="en-US" altLang="ja-JP" sz="1050" dirty="0" smtClean="0"/>
                        <a:t>5</a:t>
                      </a:r>
                      <a:r>
                        <a:rPr kumimoji="1" lang="ja-JP" altLang="en-US" sz="1050" dirty="0" smtClean="0"/>
                        <a:t>年</a:t>
                      </a:r>
                      <a:endParaRPr kumimoji="1" lang="ja-JP" altLang="en-US" sz="1050" dirty="0"/>
                    </a:p>
                  </a:txBody>
                  <a:tcPr/>
                </a:tc>
                <a:tc>
                  <a:txBody>
                    <a:bodyPr/>
                    <a:lstStyle/>
                    <a:p>
                      <a:r>
                        <a:rPr kumimoji="1" lang="en-US" altLang="ja-JP" sz="1050" dirty="0" smtClean="0"/>
                        <a:t>0.261%</a:t>
                      </a:r>
                      <a:endParaRPr kumimoji="1" lang="ja-JP" altLang="en-US" sz="1050" dirty="0"/>
                    </a:p>
                  </a:txBody>
                  <a:tcPr/>
                </a:tc>
              </a:tr>
              <a:tr h="162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t>200708-201806</a:t>
                      </a:r>
                      <a:endParaRPr kumimoji="1" lang="ja-JP" altLang="en-US" sz="1050" dirty="0" smtClean="0"/>
                    </a:p>
                  </a:txBody>
                  <a:tcPr/>
                </a:tc>
                <a:tc>
                  <a:txBody>
                    <a:bodyPr/>
                    <a:lstStyle/>
                    <a:p>
                      <a:r>
                        <a:rPr kumimoji="1" lang="en-US" altLang="ja-JP" sz="1050" dirty="0" smtClean="0"/>
                        <a:t>10</a:t>
                      </a:r>
                      <a:r>
                        <a:rPr kumimoji="1" lang="ja-JP" altLang="en-US" sz="1050" dirty="0" smtClean="0"/>
                        <a:t>年</a:t>
                      </a:r>
                      <a:endParaRPr kumimoji="1" lang="ja-JP" altLang="en-US" sz="1050" dirty="0"/>
                    </a:p>
                  </a:txBody>
                  <a:tcPr/>
                </a:tc>
                <a:tc>
                  <a:txBody>
                    <a:bodyPr/>
                    <a:lstStyle/>
                    <a:p>
                      <a:r>
                        <a:rPr kumimoji="1" lang="en-US" altLang="ja-JP" sz="1050" dirty="0" smtClean="0"/>
                        <a:t>0.692%</a:t>
                      </a:r>
                      <a:endParaRPr kumimoji="1" lang="ja-JP" altLang="en-US" sz="1050" dirty="0"/>
                    </a:p>
                  </a:txBody>
                  <a:tcPr/>
                </a:tc>
              </a:tr>
              <a:tr h="162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t>199808-201806</a:t>
                      </a:r>
                      <a:endParaRPr kumimoji="1" lang="ja-JP" altLang="en-US" sz="1050" dirty="0" smtClean="0"/>
                    </a:p>
                  </a:txBody>
                  <a:tcPr/>
                </a:tc>
                <a:tc>
                  <a:txBody>
                    <a:bodyPr/>
                    <a:lstStyle/>
                    <a:p>
                      <a:r>
                        <a:rPr kumimoji="1" lang="en-US" altLang="ja-JP" sz="1050" dirty="0" smtClean="0"/>
                        <a:t>20</a:t>
                      </a:r>
                      <a:r>
                        <a:rPr kumimoji="1" lang="ja-JP" altLang="en-US" sz="1050" dirty="0" smtClean="0"/>
                        <a:t>年</a:t>
                      </a:r>
                      <a:endParaRPr kumimoji="1" lang="ja-JP" altLang="en-US" sz="1050" dirty="0"/>
                    </a:p>
                  </a:txBody>
                  <a:tcPr/>
                </a:tc>
                <a:tc>
                  <a:txBody>
                    <a:bodyPr/>
                    <a:lstStyle/>
                    <a:p>
                      <a:r>
                        <a:rPr kumimoji="1" lang="en-US" altLang="ja-JP" sz="1050" dirty="0" smtClean="0"/>
                        <a:t>1.086%</a:t>
                      </a:r>
                      <a:endParaRPr kumimoji="1" lang="ja-JP" altLang="en-US" sz="1050" dirty="0"/>
                    </a:p>
                  </a:txBody>
                  <a:tcPr/>
                </a:tc>
              </a:tr>
              <a:tr h="162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t>198808-201806</a:t>
                      </a:r>
                      <a:endParaRPr kumimoji="1" lang="ja-JP" altLang="en-US" sz="1050" dirty="0" smtClean="0"/>
                    </a:p>
                  </a:txBody>
                  <a:tcPr/>
                </a:tc>
                <a:tc>
                  <a:txBody>
                    <a:bodyPr/>
                    <a:lstStyle/>
                    <a:p>
                      <a:r>
                        <a:rPr kumimoji="1" lang="en-US" altLang="ja-JP" sz="1050" dirty="0" smtClean="0"/>
                        <a:t>30</a:t>
                      </a:r>
                      <a:r>
                        <a:rPr kumimoji="1" lang="ja-JP" altLang="en-US" sz="1050" dirty="0" smtClean="0"/>
                        <a:t>年</a:t>
                      </a:r>
                      <a:endParaRPr kumimoji="1" lang="ja-JP" altLang="en-US" sz="1050" dirty="0"/>
                    </a:p>
                  </a:txBody>
                  <a:tcPr/>
                </a:tc>
                <a:tc>
                  <a:txBody>
                    <a:bodyPr/>
                    <a:lstStyle/>
                    <a:p>
                      <a:r>
                        <a:rPr kumimoji="1" lang="en-US" altLang="ja-JP" sz="1050" dirty="0" smtClean="0"/>
                        <a:t>2.334%</a:t>
                      </a:r>
                      <a:endParaRPr kumimoji="1" lang="ja-JP" altLang="en-US" sz="1050" dirty="0"/>
                    </a:p>
                  </a:txBody>
                  <a:tcPr/>
                </a:tc>
              </a:tr>
              <a:tr h="162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t>198608-201806</a:t>
                      </a:r>
                      <a:endParaRPr kumimoji="1" lang="ja-JP" altLang="en-US" sz="1050" dirty="0" smtClean="0"/>
                    </a:p>
                  </a:txBody>
                  <a:tcPr/>
                </a:tc>
                <a:tc>
                  <a:txBody>
                    <a:bodyPr/>
                    <a:lstStyle/>
                    <a:p>
                      <a:r>
                        <a:rPr kumimoji="1" lang="en-US" altLang="ja-JP" sz="1050" dirty="0" smtClean="0"/>
                        <a:t>31</a:t>
                      </a:r>
                      <a:r>
                        <a:rPr kumimoji="1" lang="ja-JP" altLang="en-US" sz="1050" dirty="0" smtClean="0"/>
                        <a:t>年（最長）</a:t>
                      </a:r>
                      <a:endParaRPr kumimoji="1" lang="ja-JP" altLang="en-US" sz="1050" dirty="0"/>
                    </a:p>
                  </a:txBody>
                  <a:tcPr/>
                </a:tc>
                <a:tc>
                  <a:txBody>
                    <a:bodyPr/>
                    <a:lstStyle/>
                    <a:p>
                      <a:r>
                        <a:rPr kumimoji="1" lang="en-US" altLang="ja-JP" sz="1050" dirty="0" smtClean="0"/>
                        <a:t>2.423%</a:t>
                      </a:r>
                      <a:endParaRPr kumimoji="1" lang="ja-JP" altLang="en-US" sz="1050" dirty="0"/>
                    </a:p>
                  </a:txBody>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945673943"/>
              </p:ext>
            </p:extLst>
          </p:nvPr>
        </p:nvGraphicFramePr>
        <p:xfrm>
          <a:off x="4217848" y="1780868"/>
          <a:ext cx="2898648" cy="2514600"/>
        </p:xfrm>
        <a:graphic>
          <a:graphicData uri="http://schemas.openxmlformats.org/drawingml/2006/table">
            <a:tbl>
              <a:tblPr firstRow="1" bandRow="1">
                <a:tableStyleId>{00A15C55-8517-42AA-B614-E9B94910E393}</a:tableStyleId>
              </a:tblPr>
              <a:tblGrid>
                <a:gridCol w="1177112"/>
                <a:gridCol w="1042416"/>
                <a:gridCol w="679120"/>
              </a:tblGrid>
              <a:tr h="162560">
                <a:tc>
                  <a:txBody>
                    <a:bodyPr/>
                    <a:lstStyle/>
                    <a:p>
                      <a:pPr algn="ctr"/>
                      <a:r>
                        <a:rPr kumimoji="1" lang="ja-JP" altLang="en-US" sz="1050" dirty="0" smtClean="0"/>
                        <a:t>年月</a:t>
                      </a:r>
                      <a:endParaRPr kumimoji="1" lang="ja-JP" altLang="en-US" sz="1050" dirty="0"/>
                    </a:p>
                  </a:txBody>
                  <a:tcPr/>
                </a:tc>
                <a:tc>
                  <a:txBody>
                    <a:bodyPr/>
                    <a:lstStyle/>
                    <a:p>
                      <a:pPr algn="ctr"/>
                      <a:r>
                        <a:rPr kumimoji="1" lang="ja-JP" altLang="en-US" sz="1050" dirty="0" smtClean="0"/>
                        <a:t>期間</a:t>
                      </a:r>
                      <a:endParaRPr kumimoji="1" lang="ja-JP" altLang="en-US" sz="1050" dirty="0"/>
                    </a:p>
                  </a:txBody>
                  <a:tcPr/>
                </a:tc>
                <a:tc>
                  <a:txBody>
                    <a:bodyPr/>
                    <a:lstStyle/>
                    <a:p>
                      <a:pPr algn="ctr"/>
                      <a:r>
                        <a:rPr kumimoji="1" lang="ja-JP" altLang="en-US" sz="1050" dirty="0" smtClean="0"/>
                        <a:t>利率</a:t>
                      </a:r>
                      <a:endParaRPr kumimoji="1" lang="ja-JP" altLang="en-US" sz="1050" dirty="0"/>
                    </a:p>
                  </a:txBody>
                  <a:tcPr/>
                </a:tc>
              </a:tr>
              <a:tr h="162560">
                <a:tc>
                  <a:txBody>
                    <a:bodyPr/>
                    <a:lstStyle/>
                    <a:p>
                      <a:r>
                        <a:rPr kumimoji="1" lang="en-US" altLang="ja-JP" sz="1050" dirty="0" smtClean="0"/>
                        <a:t>201701-201806</a:t>
                      </a:r>
                      <a:endParaRPr kumimoji="1" lang="ja-JP" altLang="en-US" sz="1050" dirty="0"/>
                    </a:p>
                  </a:txBody>
                  <a:tcPr/>
                </a:tc>
                <a:tc>
                  <a:txBody>
                    <a:bodyPr/>
                    <a:lstStyle/>
                    <a:p>
                      <a:r>
                        <a:rPr kumimoji="1" lang="ja-JP" altLang="en-US" sz="1050" dirty="0" smtClean="0"/>
                        <a:t>直近</a:t>
                      </a:r>
                      <a:endParaRPr kumimoji="1" lang="ja-JP" altLang="en-US" sz="1050" dirty="0"/>
                    </a:p>
                  </a:txBody>
                  <a:tcPr/>
                </a:tc>
                <a:tc>
                  <a:txBody>
                    <a:bodyPr/>
                    <a:lstStyle/>
                    <a:p>
                      <a:pPr algn="ctr"/>
                      <a:r>
                        <a:rPr kumimoji="1" lang="en-US" altLang="ja-JP" sz="1050" dirty="0" smtClean="0"/>
                        <a:t>12.3%</a:t>
                      </a:r>
                      <a:endParaRPr kumimoji="1" lang="ja-JP" altLang="en-US" sz="1050" dirty="0"/>
                    </a:p>
                  </a:txBody>
                  <a:tcPr/>
                </a:tc>
              </a:tr>
              <a:tr h="162560">
                <a:tc>
                  <a:txBody>
                    <a:bodyPr/>
                    <a:lstStyle/>
                    <a:p>
                      <a:r>
                        <a:rPr kumimoji="1" lang="en-US" altLang="ja-JP" sz="1050" dirty="0" smtClean="0"/>
                        <a:t>200601-201806</a:t>
                      </a:r>
                      <a:endParaRPr kumimoji="1" lang="ja-JP" altLang="en-US" sz="1050" dirty="0"/>
                    </a:p>
                  </a:txBody>
                  <a:tcPr/>
                </a:tc>
                <a:tc>
                  <a:txBody>
                    <a:bodyPr/>
                    <a:lstStyle/>
                    <a:p>
                      <a:r>
                        <a:rPr kumimoji="1" lang="en-US" altLang="ja-JP" sz="1050" dirty="0" smtClean="0"/>
                        <a:t>1</a:t>
                      </a:r>
                      <a:r>
                        <a:rPr kumimoji="1" lang="ja-JP" altLang="en-US" sz="1050" dirty="0" smtClean="0"/>
                        <a:t>年半</a:t>
                      </a:r>
                      <a:endParaRPr kumimoji="1" lang="ja-JP" altLang="en-US" sz="1050" dirty="0"/>
                    </a:p>
                  </a:txBody>
                  <a:tcPr/>
                </a:tc>
                <a:tc>
                  <a:txBody>
                    <a:bodyPr/>
                    <a:lstStyle/>
                    <a:p>
                      <a:pPr algn="ctr"/>
                      <a:r>
                        <a:rPr kumimoji="1" lang="en-US" altLang="ja-JP" sz="1050" dirty="0" smtClean="0"/>
                        <a:t>7.4%</a:t>
                      </a:r>
                      <a:endParaRPr kumimoji="1" lang="ja-JP" altLang="en-US" sz="1050" dirty="0"/>
                    </a:p>
                  </a:txBody>
                  <a:tcPr/>
                </a:tc>
              </a:tr>
              <a:tr h="162560">
                <a:tc>
                  <a:txBody>
                    <a:bodyPr/>
                    <a:lstStyle/>
                    <a:p>
                      <a:r>
                        <a:rPr kumimoji="1" lang="en-US" altLang="ja-JP" sz="1050" dirty="0" smtClean="0"/>
                        <a:t>200801-201806</a:t>
                      </a:r>
                      <a:endParaRPr kumimoji="1" lang="ja-JP" altLang="en-US" sz="1050" dirty="0"/>
                    </a:p>
                  </a:txBody>
                  <a:tcPr/>
                </a:tc>
                <a:tc>
                  <a:txBody>
                    <a:bodyPr/>
                    <a:lstStyle/>
                    <a:p>
                      <a:r>
                        <a:rPr kumimoji="1" lang="en-US" altLang="ja-JP" sz="1050" dirty="0" smtClean="0"/>
                        <a:t>10</a:t>
                      </a:r>
                      <a:r>
                        <a:rPr kumimoji="1" lang="ja-JP" altLang="en-US" sz="1050" dirty="0" smtClean="0"/>
                        <a:t>年半</a:t>
                      </a:r>
                      <a:endParaRPr kumimoji="1" lang="ja-JP" altLang="en-US" sz="1050" dirty="0"/>
                    </a:p>
                  </a:txBody>
                  <a:tcPr/>
                </a:tc>
                <a:tc>
                  <a:txBody>
                    <a:bodyPr/>
                    <a:lstStyle/>
                    <a:p>
                      <a:pPr algn="ctr"/>
                      <a:r>
                        <a:rPr kumimoji="1" lang="en-US" altLang="ja-JP" sz="1050" dirty="0" smtClean="0"/>
                        <a:t>5.6%</a:t>
                      </a:r>
                      <a:endParaRPr kumimoji="1" lang="ja-JP" altLang="en-US" sz="1050" dirty="0"/>
                    </a:p>
                  </a:txBody>
                  <a:tcPr/>
                </a:tc>
              </a:tr>
              <a:tr h="162560">
                <a:tc>
                  <a:txBody>
                    <a:bodyPr/>
                    <a:lstStyle/>
                    <a:p>
                      <a:r>
                        <a:rPr kumimoji="1" lang="en-US" altLang="ja-JP" sz="1050" dirty="0" smtClean="0"/>
                        <a:t>199801-201806</a:t>
                      </a:r>
                      <a:endParaRPr kumimoji="1" lang="ja-JP" altLang="en-US" sz="1050" dirty="0"/>
                    </a:p>
                  </a:txBody>
                  <a:tcPr/>
                </a:tc>
                <a:tc>
                  <a:txBody>
                    <a:bodyPr/>
                    <a:lstStyle/>
                    <a:p>
                      <a:r>
                        <a:rPr kumimoji="1" lang="en-US" altLang="ja-JP" sz="1050" dirty="0" smtClean="0"/>
                        <a:t>20</a:t>
                      </a:r>
                      <a:r>
                        <a:rPr kumimoji="1" lang="ja-JP" altLang="en-US" sz="1050" dirty="0" smtClean="0"/>
                        <a:t>年半</a:t>
                      </a:r>
                      <a:endParaRPr kumimoji="1" lang="ja-JP" altLang="en-US" sz="1050" dirty="0"/>
                    </a:p>
                  </a:txBody>
                  <a:tcPr/>
                </a:tc>
                <a:tc>
                  <a:txBody>
                    <a:bodyPr/>
                    <a:lstStyle/>
                    <a:p>
                      <a:pPr algn="ctr"/>
                      <a:r>
                        <a:rPr kumimoji="1" lang="en-US" altLang="ja-JP" sz="1050" dirty="0" smtClean="0"/>
                        <a:t>5.3%</a:t>
                      </a:r>
                      <a:endParaRPr kumimoji="1" lang="ja-JP" altLang="en-US" sz="1050" dirty="0"/>
                    </a:p>
                  </a:txBody>
                  <a:tcPr/>
                </a:tc>
              </a:tr>
              <a:tr h="162560">
                <a:tc>
                  <a:txBody>
                    <a:bodyPr/>
                    <a:lstStyle/>
                    <a:p>
                      <a:r>
                        <a:rPr kumimoji="1" lang="en-US" altLang="ja-JP" sz="1050" dirty="0" smtClean="0"/>
                        <a:t>198001-201806</a:t>
                      </a:r>
                      <a:endParaRPr kumimoji="1" lang="ja-JP" altLang="en-US" sz="1050" dirty="0"/>
                    </a:p>
                  </a:txBody>
                  <a:tcPr/>
                </a:tc>
                <a:tc>
                  <a:txBody>
                    <a:bodyPr/>
                    <a:lstStyle/>
                    <a:p>
                      <a:r>
                        <a:rPr kumimoji="1" lang="en-US" altLang="ja-JP" sz="1050" dirty="0" smtClean="0"/>
                        <a:t>28</a:t>
                      </a:r>
                      <a:r>
                        <a:rPr kumimoji="1" lang="ja-JP" altLang="en-US" sz="1050" dirty="0" smtClean="0"/>
                        <a:t>年半</a:t>
                      </a:r>
                      <a:endParaRPr kumimoji="1" lang="ja-JP" altLang="en-US" sz="1050" dirty="0"/>
                    </a:p>
                  </a:txBody>
                  <a:tcPr/>
                </a:tc>
                <a:tc>
                  <a:txBody>
                    <a:bodyPr/>
                    <a:lstStyle/>
                    <a:p>
                      <a:pPr algn="ctr"/>
                      <a:r>
                        <a:rPr kumimoji="1" lang="en-US" altLang="ja-JP" sz="1050" dirty="0" smtClean="0"/>
                        <a:t>4.2%</a:t>
                      </a:r>
                      <a:endParaRPr kumimoji="1" lang="ja-JP" altLang="en-US" sz="1050" dirty="0"/>
                    </a:p>
                  </a:txBody>
                  <a:tcPr/>
                </a:tc>
              </a:tr>
              <a:tr h="162560">
                <a:tc>
                  <a:txBody>
                    <a:bodyPr/>
                    <a:lstStyle/>
                    <a:p>
                      <a:r>
                        <a:rPr kumimoji="1" lang="en-US" altLang="ja-JP" sz="1050" dirty="0" smtClean="0"/>
                        <a:t>197001-201806</a:t>
                      </a:r>
                      <a:endParaRPr kumimoji="1" lang="ja-JP" altLang="en-US" sz="1050" dirty="0"/>
                    </a:p>
                  </a:txBody>
                  <a:tcPr/>
                </a:tc>
                <a:tc>
                  <a:txBody>
                    <a:bodyPr/>
                    <a:lstStyle/>
                    <a:p>
                      <a:r>
                        <a:rPr kumimoji="1" lang="en-US" altLang="ja-JP" sz="1050" dirty="0" smtClean="0"/>
                        <a:t>38</a:t>
                      </a:r>
                      <a:r>
                        <a:rPr kumimoji="1" lang="ja-JP" altLang="en-US" sz="1050" dirty="0" smtClean="0"/>
                        <a:t>年半</a:t>
                      </a:r>
                      <a:endParaRPr kumimoji="1" lang="ja-JP" altLang="en-US" sz="1050" dirty="0"/>
                    </a:p>
                  </a:txBody>
                  <a:tcPr/>
                </a:tc>
                <a:tc>
                  <a:txBody>
                    <a:bodyPr/>
                    <a:lstStyle/>
                    <a:p>
                      <a:pPr algn="ctr"/>
                      <a:r>
                        <a:rPr kumimoji="1" lang="en-US" altLang="ja-JP" sz="1050" dirty="0" smtClean="0"/>
                        <a:t>5.4%</a:t>
                      </a:r>
                      <a:endParaRPr kumimoji="1" lang="ja-JP" altLang="en-US" sz="1050" dirty="0"/>
                    </a:p>
                  </a:txBody>
                  <a:tcPr/>
                </a:tc>
              </a:tr>
              <a:tr h="162560">
                <a:tc>
                  <a:txBody>
                    <a:bodyPr/>
                    <a:lstStyle/>
                    <a:p>
                      <a:r>
                        <a:rPr kumimoji="1" lang="en-US" altLang="ja-JP" sz="1050" dirty="0" smtClean="0"/>
                        <a:t>196001-201806</a:t>
                      </a:r>
                      <a:endParaRPr kumimoji="1" lang="ja-JP" altLang="en-US" sz="1050" dirty="0"/>
                    </a:p>
                  </a:txBody>
                  <a:tcPr/>
                </a:tc>
                <a:tc>
                  <a:txBody>
                    <a:bodyPr/>
                    <a:lstStyle/>
                    <a:p>
                      <a:r>
                        <a:rPr kumimoji="1" lang="en-US" altLang="ja-JP" sz="1050" dirty="0" smtClean="0"/>
                        <a:t>48</a:t>
                      </a:r>
                      <a:r>
                        <a:rPr kumimoji="1" lang="ja-JP" altLang="en-US" sz="1050" dirty="0" smtClean="0"/>
                        <a:t>年半</a:t>
                      </a:r>
                      <a:endParaRPr kumimoji="1" lang="ja-JP" altLang="en-US" sz="1050" dirty="0"/>
                    </a:p>
                  </a:txBody>
                  <a:tcPr/>
                </a:tc>
                <a:tc>
                  <a:txBody>
                    <a:bodyPr/>
                    <a:lstStyle/>
                    <a:p>
                      <a:pPr algn="ctr"/>
                      <a:r>
                        <a:rPr kumimoji="1" lang="en-US" altLang="ja-JP" sz="1050" dirty="0" smtClean="0"/>
                        <a:t>6.1%</a:t>
                      </a:r>
                      <a:endParaRPr kumimoji="1" lang="ja-JP" altLang="en-US" sz="1050" dirty="0"/>
                    </a:p>
                  </a:txBody>
                  <a:tcPr/>
                </a:tc>
              </a:tr>
              <a:tr h="162560">
                <a:tc>
                  <a:txBody>
                    <a:bodyPr/>
                    <a:lstStyle/>
                    <a:p>
                      <a:r>
                        <a:rPr kumimoji="1" lang="en-US" altLang="ja-JP" sz="1050" dirty="0" smtClean="0"/>
                        <a:t>195501-201806</a:t>
                      </a:r>
                      <a:endParaRPr kumimoji="1" lang="ja-JP" altLang="en-US" sz="1050" dirty="0"/>
                    </a:p>
                  </a:txBody>
                  <a:tcPr/>
                </a:tc>
                <a:tc>
                  <a:txBody>
                    <a:bodyPr/>
                    <a:lstStyle/>
                    <a:p>
                      <a:r>
                        <a:rPr kumimoji="1" lang="en-US" altLang="ja-JP" sz="1050" dirty="0" smtClean="0"/>
                        <a:t>53</a:t>
                      </a:r>
                      <a:r>
                        <a:rPr kumimoji="1" lang="ja-JP" altLang="en-US" sz="1050" dirty="0" smtClean="0"/>
                        <a:t>年半</a:t>
                      </a:r>
                      <a:endParaRPr kumimoji="1" lang="ja-JP" altLang="en-US" sz="1050" dirty="0"/>
                    </a:p>
                  </a:txBody>
                  <a:tcPr/>
                </a:tc>
                <a:tc>
                  <a:txBody>
                    <a:bodyPr/>
                    <a:lstStyle/>
                    <a:p>
                      <a:pPr algn="ctr"/>
                      <a:r>
                        <a:rPr kumimoji="1" lang="en-US" altLang="ja-JP" sz="1050" dirty="0" smtClean="0"/>
                        <a:t>7.6%</a:t>
                      </a:r>
                      <a:endParaRPr kumimoji="1" lang="ja-JP" altLang="en-US" sz="1050" dirty="0"/>
                    </a:p>
                  </a:txBody>
                  <a:tcPr/>
                </a:tc>
              </a:tr>
              <a:tr h="162560">
                <a:tc>
                  <a:txBody>
                    <a:bodyPr/>
                    <a:lstStyle/>
                    <a:p>
                      <a:r>
                        <a:rPr kumimoji="1" lang="en-US" altLang="ja-JP" sz="1050" dirty="0" smtClean="0"/>
                        <a:t>195201-201806</a:t>
                      </a:r>
                      <a:endParaRPr kumimoji="1" lang="ja-JP" altLang="en-US" sz="1050" dirty="0"/>
                    </a:p>
                  </a:txBody>
                  <a:tcPr/>
                </a:tc>
                <a:tc>
                  <a:txBody>
                    <a:bodyPr/>
                    <a:lstStyle/>
                    <a:p>
                      <a:r>
                        <a:rPr kumimoji="1" lang="en-US" altLang="ja-JP" sz="1050" dirty="0" smtClean="0"/>
                        <a:t>56</a:t>
                      </a:r>
                      <a:r>
                        <a:rPr kumimoji="1" lang="ja-JP" altLang="en-US" sz="1050" dirty="0" smtClean="0"/>
                        <a:t>年半（最長）</a:t>
                      </a:r>
                      <a:endParaRPr kumimoji="1" lang="ja-JP" altLang="en-US" sz="1050" dirty="0"/>
                    </a:p>
                  </a:txBody>
                  <a:tcPr/>
                </a:tc>
                <a:tc>
                  <a:txBody>
                    <a:bodyPr/>
                    <a:lstStyle/>
                    <a:p>
                      <a:pPr algn="ctr"/>
                      <a:r>
                        <a:rPr kumimoji="1" lang="en-US" altLang="ja-JP" sz="1050" dirty="0" smtClean="0"/>
                        <a:t>8.9%</a:t>
                      </a:r>
                      <a:endParaRPr kumimoji="1" lang="ja-JP" altLang="en-US" sz="1050" dirty="0"/>
                    </a:p>
                  </a:txBody>
                  <a:tcPr/>
                </a:tc>
              </a:tr>
            </a:tbl>
          </a:graphicData>
        </a:graphic>
      </p:graphicFrame>
      <p:sp>
        <p:nvSpPr>
          <p:cNvPr id="5" name="テキスト ボックス 4"/>
          <p:cNvSpPr txBox="1"/>
          <p:nvPr/>
        </p:nvSpPr>
        <p:spPr>
          <a:xfrm>
            <a:off x="555812" y="1470212"/>
            <a:ext cx="2904564" cy="338554"/>
          </a:xfrm>
          <a:prstGeom prst="rect">
            <a:avLst/>
          </a:prstGeom>
          <a:noFill/>
        </p:spPr>
        <p:txBody>
          <a:bodyPr wrap="square" rtlCol="0">
            <a:spAutoFit/>
          </a:bodyPr>
          <a:lstStyle/>
          <a:p>
            <a:r>
              <a:rPr lang="ja-JP" altLang="en-US" sz="1600" b="1" u="sng" dirty="0" smtClean="0"/>
              <a:t>■国債</a:t>
            </a:r>
            <a:r>
              <a:rPr lang="en-US" altLang="ja-JP" sz="1600" b="1" u="sng" dirty="0" smtClean="0"/>
              <a:t>10</a:t>
            </a:r>
            <a:r>
              <a:rPr lang="ja-JP" altLang="en-US" sz="1600" b="1" u="sng" dirty="0" smtClean="0"/>
              <a:t>年利回り</a:t>
            </a:r>
            <a:endParaRPr kumimoji="1" lang="ja-JP" altLang="en-US" sz="1600" b="1" u="sng" dirty="0"/>
          </a:p>
        </p:txBody>
      </p:sp>
      <p:sp>
        <p:nvSpPr>
          <p:cNvPr id="8" name="テキスト ボックス 7"/>
          <p:cNvSpPr txBox="1"/>
          <p:nvPr/>
        </p:nvSpPr>
        <p:spPr>
          <a:xfrm>
            <a:off x="4204447" y="1462300"/>
            <a:ext cx="2904564" cy="338554"/>
          </a:xfrm>
          <a:prstGeom prst="rect">
            <a:avLst/>
          </a:prstGeom>
          <a:noFill/>
        </p:spPr>
        <p:txBody>
          <a:bodyPr wrap="square" rtlCol="0">
            <a:spAutoFit/>
          </a:bodyPr>
          <a:lstStyle/>
          <a:p>
            <a:r>
              <a:rPr lang="ja-JP" altLang="en-US" sz="1600" b="1" u="sng" dirty="0" smtClean="0"/>
              <a:t>■市場リスクプレミアム</a:t>
            </a:r>
            <a:endParaRPr kumimoji="1" lang="ja-JP" altLang="en-US" sz="1600" b="1" u="sng" dirty="0"/>
          </a:p>
        </p:txBody>
      </p:sp>
      <p:sp>
        <p:nvSpPr>
          <p:cNvPr id="9" name="テキスト ボックス 8"/>
          <p:cNvSpPr txBox="1"/>
          <p:nvPr/>
        </p:nvSpPr>
        <p:spPr>
          <a:xfrm>
            <a:off x="253923" y="4532704"/>
            <a:ext cx="8495629" cy="2031325"/>
          </a:xfrm>
          <a:prstGeom prst="rect">
            <a:avLst/>
          </a:prstGeom>
          <a:solidFill>
            <a:schemeClr val="bg1"/>
          </a:solidFill>
        </p:spPr>
        <p:txBody>
          <a:bodyPr wrap="square" rtlCol="0">
            <a:spAutoFit/>
          </a:bodyPr>
          <a:lstStyle/>
          <a:p>
            <a:r>
              <a:rPr lang="ja-JP" altLang="en-US" dirty="0" smtClean="0">
                <a:solidFill>
                  <a:srgbClr val="000000"/>
                </a:solidFill>
                <a:latin typeface="Times New Roman" panose="02020603050405020304" pitchFamily="18" charset="0"/>
                <a:cs typeface="Times New Roman" panose="02020603050405020304" pitchFamily="18" charset="0"/>
              </a:rPr>
              <a:t>論点②</a:t>
            </a:r>
            <a:r>
              <a:rPr lang="en-US" altLang="ja-JP" dirty="0" smtClean="0">
                <a:solidFill>
                  <a:srgbClr val="000000"/>
                </a:solidFill>
                <a:latin typeface="Times New Roman" panose="02020603050405020304" pitchFamily="18" charset="0"/>
                <a:cs typeface="Times New Roman" panose="02020603050405020304" pitchFamily="18" charset="0"/>
              </a:rPr>
              <a:t>FCF</a:t>
            </a:r>
            <a:r>
              <a:rPr lang="ja-JP" altLang="en-US" dirty="0" smtClean="0">
                <a:solidFill>
                  <a:srgbClr val="000000"/>
                </a:solidFill>
                <a:latin typeface="Times New Roman" panose="02020603050405020304" pitchFamily="18" charset="0"/>
                <a:cs typeface="Times New Roman" panose="02020603050405020304" pitchFamily="18" charset="0"/>
              </a:rPr>
              <a:t>の予測期間はどれほどが適切か</a:t>
            </a:r>
            <a:endParaRPr lang="en-US" altLang="ja-JP" dirty="0" smtClean="0">
              <a:solidFill>
                <a:srgbClr val="000000"/>
              </a:solidFill>
              <a:latin typeface="Times New Roman" panose="02020603050405020304" pitchFamily="18" charset="0"/>
              <a:cs typeface="Times New Roman" panose="02020603050405020304" pitchFamily="18" charset="0"/>
            </a:endParaRPr>
          </a:p>
          <a:p>
            <a:endParaRPr lang="en-US" altLang="ja-JP" dirty="0">
              <a:solidFill>
                <a:srgbClr val="000000"/>
              </a:solidFill>
              <a:latin typeface="Times New Roman" panose="02020603050405020304" pitchFamily="18" charset="0"/>
              <a:cs typeface="Times New Roman" panose="02020603050405020304" pitchFamily="18" charset="0"/>
            </a:endParaRPr>
          </a:p>
          <a:p>
            <a:r>
              <a:rPr lang="ja-JP" altLang="en-US" dirty="0" smtClean="0">
                <a:solidFill>
                  <a:srgbClr val="000000"/>
                </a:solidFill>
                <a:latin typeface="Times New Roman" panose="02020603050405020304" pitchFamily="18" charset="0"/>
                <a:cs typeface="Times New Roman" panose="02020603050405020304" pitchFamily="18" charset="0"/>
              </a:rPr>
              <a:t>論点③永久成長率をどのように設定するか</a:t>
            </a:r>
            <a:endParaRPr lang="en-US" altLang="ja-JP" dirty="0" smtClean="0">
              <a:solidFill>
                <a:srgbClr val="000000"/>
              </a:solidFill>
              <a:latin typeface="Times New Roman" panose="02020603050405020304" pitchFamily="18" charset="0"/>
              <a:cs typeface="Times New Roman" panose="02020603050405020304" pitchFamily="18" charset="0"/>
            </a:endParaRPr>
          </a:p>
          <a:p>
            <a:endParaRPr lang="en-US" altLang="ja-JP" dirty="0">
              <a:solidFill>
                <a:srgbClr val="000000"/>
              </a:solidFill>
              <a:latin typeface="Times New Roman" panose="02020603050405020304" pitchFamily="18" charset="0"/>
              <a:cs typeface="Times New Roman" panose="02020603050405020304" pitchFamily="18" charset="0"/>
            </a:endParaRPr>
          </a:p>
          <a:p>
            <a:r>
              <a:rPr lang="ja-JP" altLang="en-US" dirty="0" smtClean="0">
                <a:solidFill>
                  <a:srgbClr val="000000"/>
                </a:solidFill>
                <a:latin typeface="Times New Roman" panose="02020603050405020304" pitchFamily="18" charset="0"/>
                <a:cs typeface="Times New Roman" panose="02020603050405020304" pitchFamily="18" charset="0"/>
              </a:rPr>
              <a:t>論点④類似会社比較倍数法で抽出すべき競合企業は</a:t>
            </a:r>
            <a:endParaRPr lang="en-US" altLang="ja-JP" dirty="0" smtClean="0">
              <a:solidFill>
                <a:srgbClr val="000000"/>
              </a:solidFill>
              <a:latin typeface="Times New Roman" panose="02020603050405020304" pitchFamily="18" charset="0"/>
              <a:cs typeface="Times New Roman" panose="02020603050405020304" pitchFamily="18" charset="0"/>
            </a:endParaRPr>
          </a:p>
          <a:p>
            <a:endParaRPr lang="en-US" altLang="ja-JP" dirty="0">
              <a:solidFill>
                <a:srgbClr val="000000"/>
              </a:solidFill>
              <a:latin typeface="Times New Roman" panose="02020603050405020304" pitchFamily="18" charset="0"/>
              <a:cs typeface="Times New Roman" panose="02020603050405020304" pitchFamily="18" charset="0"/>
            </a:endParaRPr>
          </a:p>
          <a:p>
            <a:r>
              <a:rPr lang="ja-JP" altLang="en-US" dirty="0" smtClean="0">
                <a:solidFill>
                  <a:srgbClr val="000000"/>
                </a:solidFill>
                <a:latin typeface="Times New Roman" panose="02020603050405020304" pitchFamily="18" charset="0"/>
                <a:cs typeface="Times New Roman" panose="02020603050405020304" pitchFamily="18" charset="0"/>
              </a:rPr>
              <a:t>論点⑤過去のどの時点の倍数にフィットするか</a:t>
            </a:r>
            <a:endParaRPr lang="en-US" altLang="ja-JP"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4292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7010400" y="6492875"/>
            <a:ext cx="2133600" cy="365125"/>
          </a:xfrm>
          <a:prstGeom prst="rect">
            <a:avLst/>
          </a:prstGeom>
        </p:spPr>
        <p:txBody>
          <a:bodyPr/>
          <a:lstStyle/>
          <a:p>
            <a:fld id="{645E1AA2-8BE9-4EF9-8E74-7A02A2AD26D0}" type="slidenum">
              <a:rPr lang="ja-JP" altLang="en-US" smtClean="0">
                <a:solidFill>
                  <a:prstClr val="black">
                    <a:tint val="75000"/>
                  </a:prstClr>
                </a:solidFill>
              </a:rPr>
              <a:pPr/>
              <a:t>83</a:t>
            </a:fld>
            <a:endParaRPr lang="ja-JP" altLang="en-US" dirty="0">
              <a:solidFill>
                <a:prstClr val="black">
                  <a:tint val="75000"/>
                </a:prstClr>
              </a:solidFill>
            </a:endParaRPr>
          </a:p>
        </p:txBody>
      </p:sp>
      <p:sp>
        <p:nvSpPr>
          <p:cNvPr id="6" name="タイトル 1"/>
          <p:cNvSpPr>
            <a:spLocks noGrp="1"/>
          </p:cNvSpPr>
          <p:nvPr>
            <p:ph type="title"/>
          </p:nvPr>
        </p:nvSpPr>
        <p:spPr>
          <a:xfrm>
            <a:off x="134468" y="195263"/>
            <a:ext cx="8238564" cy="712787"/>
          </a:xfrm>
        </p:spPr>
        <p:txBody>
          <a:bodyPr/>
          <a:lstStyle/>
          <a:p>
            <a:r>
              <a:rPr kumimoji="1" lang="ja-JP" altLang="en-US" sz="2400" dirty="0" smtClean="0"/>
              <a:t>　花王の価値評価</a:t>
            </a:r>
            <a:r>
              <a:rPr kumimoji="1" lang="en-US" altLang="ja-JP" sz="2400" dirty="0" smtClean="0"/>
              <a:t/>
            </a:r>
            <a:br>
              <a:rPr kumimoji="1" lang="en-US" altLang="ja-JP" sz="2400" dirty="0" smtClean="0"/>
            </a:br>
            <a:r>
              <a:rPr lang="ja-JP" altLang="en-US" sz="2400" dirty="0"/>
              <a:t>　</a:t>
            </a:r>
            <a:r>
              <a:rPr lang="ja-JP" altLang="en-US" sz="2400" dirty="0" smtClean="0"/>
              <a:t>　論点</a:t>
            </a:r>
            <a:endParaRPr kumimoji="1" lang="ja-JP" altLang="en-US" sz="2400" dirty="0"/>
          </a:p>
        </p:txBody>
      </p:sp>
      <p:graphicFrame>
        <p:nvGraphicFramePr>
          <p:cNvPr id="11" name="表 10"/>
          <p:cNvGraphicFramePr>
            <a:graphicFrameLocks noGrp="1"/>
          </p:cNvGraphicFramePr>
          <p:nvPr>
            <p:extLst>
              <p:ext uri="{D42A27DB-BD31-4B8C-83A1-F6EECF244321}">
                <p14:modId xmlns:p14="http://schemas.microsoft.com/office/powerpoint/2010/main" val="2599939029"/>
              </p:ext>
            </p:extLst>
          </p:nvPr>
        </p:nvGraphicFramePr>
        <p:xfrm>
          <a:off x="221383" y="1660964"/>
          <a:ext cx="8701234" cy="4475740"/>
        </p:xfrm>
        <a:graphic>
          <a:graphicData uri="http://schemas.openxmlformats.org/drawingml/2006/table">
            <a:tbl>
              <a:tblPr/>
              <a:tblGrid>
                <a:gridCol w="644315"/>
                <a:gridCol w="644315"/>
                <a:gridCol w="635366"/>
                <a:gridCol w="644315"/>
                <a:gridCol w="644315"/>
                <a:gridCol w="763633"/>
                <a:gridCol w="668178"/>
                <a:gridCol w="644315"/>
                <a:gridCol w="644315"/>
                <a:gridCol w="668178"/>
                <a:gridCol w="668178"/>
                <a:gridCol w="668178"/>
                <a:gridCol w="763633"/>
              </a:tblGrid>
              <a:tr h="447574">
                <a:tc>
                  <a:txBody>
                    <a:bodyPr/>
                    <a:lstStyle/>
                    <a:p>
                      <a:pPr algn="ctr" fontAlgn="ctr"/>
                      <a:endParaRPr lang="ja-JP" alt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cs typeface="Times New Roman" panose="02020603050405020304" pitchFamily="18" charset="0"/>
                        </a:rPr>
                        <a:t>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cs typeface="Times New Roman" panose="02020603050405020304" pitchFamily="18"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574">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47,437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44,114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41,236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38,718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36,044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34,527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32,764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31,179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29,745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28,443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27,255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26,167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574">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50,265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46,480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43,237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40,428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37,470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35,805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33,881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32,160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30,612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29,213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27,941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26,781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574">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53,607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49,240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45,547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42,382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cs typeface="Times New Roman" panose="02020603050405020304" pitchFamily="18" charset="0"/>
                        </a:rPr>
                        <a:t>39,084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cs typeface="Times New Roman" panose="02020603050405020304" pitchFamily="18" charset="0"/>
                        </a:rPr>
                        <a:t>37,243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35,129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33,250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31,570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30,059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28,693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27,452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574">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57,618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52,503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48,241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44,637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40,925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38,873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36,533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34,469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32,635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30,995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29,520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28,186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574">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62,520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56,417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51,426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47,267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43,045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40,735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38,124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35,840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33,825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32,035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30,434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28,993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574">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68,647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61,202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55,247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50,376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45,511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cs typeface="Times New Roman" panose="02020603050405020304" pitchFamily="18" charset="0"/>
                        </a:rPr>
                        <a:t>42,885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39,943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37,394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35,164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33,197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31,449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29,886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574">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76,525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67,183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59,918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54,107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48,417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45,392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42,041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39,169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36,681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34,504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32,584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30,878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574">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87,028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74,872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65,756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58,666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51,892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48,355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44,489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41,218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38,415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35,986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33,861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31,986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574">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101,733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85,125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73,262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64,365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56,121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51,911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47,382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43,609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40,416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37,679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cs typeface="Times New Roman" panose="02020603050405020304" pitchFamily="18" charset="0"/>
                        </a:rPr>
                        <a:t>35,308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cs typeface="Times New Roman" panose="02020603050405020304" pitchFamily="18" charset="0"/>
                        </a:rPr>
                        <a:t>33,233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テキスト ボックス 11"/>
          <p:cNvSpPr txBox="1"/>
          <p:nvPr/>
        </p:nvSpPr>
        <p:spPr>
          <a:xfrm>
            <a:off x="192505" y="1049080"/>
            <a:ext cx="8306602" cy="369332"/>
          </a:xfrm>
          <a:prstGeom prst="rect">
            <a:avLst/>
          </a:prstGeom>
          <a:noFill/>
        </p:spPr>
        <p:txBody>
          <a:bodyPr wrap="square" rtlCol="0">
            <a:spAutoFit/>
          </a:bodyPr>
          <a:lstStyle/>
          <a:p>
            <a:r>
              <a:rPr kumimoji="1" lang="en-US" altLang="ja-JP" dirty="0" smtClean="0"/>
              <a:t>※</a:t>
            </a:r>
            <a:r>
              <a:rPr kumimoji="1" lang="ja-JP" altLang="en-US" dirty="0" smtClean="0"/>
              <a:t>資本コストと永久成長率の選択に応じて、どれほど価値が変わってくるか？</a:t>
            </a:r>
            <a:endParaRPr kumimoji="1" lang="ja-JP" altLang="en-US" dirty="0"/>
          </a:p>
        </p:txBody>
      </p:sp>
    </p:spTree>
    <p:extLst>
      <p:ext uri="{BB962C8B-B14F-4D97-AF65-F5344CB8AC3E}">
        <p14:creationId xmlns:p14="http://schemas.microsoft.com/office/powerpoint/2010/main" val="14289380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7010400" y="6492875"/>
            <a:ext cx="2133600" cy="365125"/>
          </a:xfrm>
          <a:prstGeom prst="rect">
            <a:avLst/>
          </a:prstGeom>
        </p:spPr>
        <p:txBody>
          <a:bodyPr/>
          <a:lstStyle/>
          <a:p>
            <a:fld id="{645E1AA2-8BE9-4EF9-8E74-7A02A2AD26D0}" type="slidenum">
              <a:rPr lang="ja-JP" altLang="en-US" smtClean="0">
                <a:solidFill>
                  <a:prstClr val="black">
                    <a:tint val="75000"/>
                  </a:prstClr>
                </a:solidFill>
              </a:rPr>
              <a:pPr/>
              <a:t>84</a:t>
            </a:fld>
            <a:endParaRPr lang="ja-JP" altLang="en-US" dirty="0">
              <a:solidFill>
                <a:prstClr val="black">
                  <a:tint val="75000"/>
                </a:prstClr>
              </a:solidFill>
            </a:endParaRPr>
          </a:p>
        </p:txBody>
      </p:sp>
      <p:sp>
        <p:nvSpPr>
          <p:cNvPr id="6" name="タイトル 1"/>
          <p:cNvSpPr>
            <a:spLocks noGrp="1"/>
          </p:cNvSpPr>
          <p:nvPr>
            <p:ph type="title"/>
          </p:nvPr>
        </p:nvSpPr>
        <p:spPr>
          <a:xfrm>
            <a:off x="134468" y="195263"/>
            <a:ext cx="8238564" cy="712787"/>
          </a:xfrm>
        </p:spPr>
        <p:txBody>
          <a:bodyPr/>
          <a:lstStyle/>
          <a:p>
            <a:r>
              <a:rPr kumimoji="1" lang="ja-JP" altLang="en-US" sz="2400" dirty="0" smtClean="0"/>
              <a:t>　自社の理論価値を算出してみましょう。</a:t>
            </a:r>
            <a:r>
              <a:rPr kumimoji="1" lang="en-US" altLang="ja-JP" sz="2400" dirty="0" smtClean="0"/>
              <a:t/>
            </a:r>
            <a:br>
              <a:rPr kumimoji="1" lang="en-US" altLang="ja-JP" sz="2400" dirty="0" smtClean="0"/>
            </a:br>
            <a:r>
              <a:rPr lang="ja-JP" altLang="en-US" sz="2400" dirty="0"/>
              <a:t>　</a:t>
            </a:r>
            <a:r>
              <a:rPr lang="ja-JP" altLang="en-US" sz="2400" dirty="0" smtClean="0"/>
              <a:t>　市場は自社に何を期待しているのか？</a:t>
            </a:r>
            <a:endParaRPr kumimoji="1" lang="ja-JP" altLang="en-US" sz="2400" dirty="0"/>
          </a:p>
        </p:txBody>
      </p:sp>
      <p:sp>
        <p:nvSpPr>
          <p:cNvPr id="3" name="テキスト ボックス 2"/>
          <p:cNvSpPr txBox="1"/>
          <p:nvPr/>
        </p:nvSpPr>
        <p:spPr>
          <a:xfrm>
            <a:off x="395925" y="1396836"/>
            <a:ext cx="8149264" cy="3970318"/>
          </a:xfrm>
          <a:prstGeom prst="rect">
            <a:avLst/>
          </a:prstGeom>
          <a:noFill/>
        </p:spPr>
        <p:txBody>
          <a:bodyPr wrap="square" rtlCol="0">
            <a:spAutoFit/>
          </a:bodyPr>
          <a:lstStyle/>
          <a:p>
            <a:r>
              <a:rPr kumimoji="1" lang="ja-JP" altLang="en-US" dirty="0" smtClean="0"/>
              <a:t>作業①自社の現状や将来計画に基づいて、今後</a:t>
            </a:r>
            <a:r>
              <a:rPr kumimoji="1" lang="en-US" altLang="ja-JP" dirty="0" smtClean="0"/>
              <a:t>5</a:t>
            </a:r>
            <a:r>
              <a:rPr kumimoji="1" lang="ja-JP" altLang="en-US" dirty="0" smtClean="0"/>
              <a:t>年間の</a:t>
            </a:r>
            <a:r>
              <a:rPr kumimoji="1" lang="en-US" altLang="ja-JP" dirty="0" smtClean="0"/>
              <a:t>FCF</a:t>
            </a:r>
            <a:r>
              <a:rPr kumimoji="1" lang="ja-JP" altLang="en-US" dirty="0" smtClean="0"/>
              <a:t>を入力してください。　　</a:t>
            </a:r>
            <a:endParaRPr kumimoji="1" lang="en-US" altLang="ja-JP" dirty="0" smtClean="0"/>
          </a:p>
          <a:p>
            <a:r>
              <a:rPr lang="ja-JP" altLang="en-US" dirty="0"/>
              <a:t>　</a:t>
            </a:r>
            <a:r>
              <a:rPr lang="ja-JP" altLang="en-US" dirty="0" smtClean="0"/>
              <a:t>　　　 </a:t>
            </a:r>
            <a:r>
              <a:rPr kumimoji="1" lang="ja-JP" altLang="en-US" dirty="0" smtClean="0"/>
              <a:t>それに加えて、永久成長率を入力してください（</a:t>
            </a:r>
            <a:r>
              <a:rPr kumimoji="1" lang="en-US" altLang="ja-JP" dirty="0" smtClean="0"/>
              <a:t>DCF</a:t>
            </a:r>
            <a:r>
              <a:rPr kumimoji="1" lang="ja-JP" altLang="en-US" dirty="0" smtClean="0"/>
              <a:t>法）。</a:t>
            </a:r>
            <a:endParaRPr kumimoji="1" lang="en-US" altLang="ja-JP" dirty="0" smtClean="0"/>
          </a:p>
          <a:p>
            <a:endParaRPr lang="en-US" altLang="ja-JP" dirty="0" smtClean="0"/>
          </a:p>
          <a:p>
            <a:r>
              <a:rPr lang="ja-JP" altLang="en-US" dirty="0" smtClean="0"/>
              <a:t>作業②自社の現在のファンダメンタルの状況に類似した企業をとりあげて、倍数を</a:t>
            </a:r>
            <a:endParaRPr lang="en-US" altLang="ja-JP" dirty="0" smtClean="0"/>
          </a:p>
          <a:p>
            <a:r>
              <a:rPr lang="ja-JP" altLang="en-US" dirty="0"/>
              <a:t>　</a:t>
            </a:r>
            <a:r>
              <a:rPr lang="ja-JP" altLang="en-US" dirty="0" smtClean="0"/>
              <a:t>　　　　入力してください。また過去における自社の状況において現在のファンダメ</a:t>
            </a:r>
            <a:endParaRPr lang="en-US" altLang="ja-JP" dirty="0" smtClean="0"/>
          </a:p>
          <a:p>
            <a:r>
              <a:rPr lang="ja-JP" altLang="en-US" dirty="0"/>
              <a:t>　</a:t>
            </a:r>
            <a:r>
              <a:rPr lang="ja-JP" altLang="en-US" dirty="0" smtClean="0"/>
              <a:t>　　　　ンタルに近い状況の倍数を入力してください（倍数法）。</a:t>
            </a:r>
            <a:endParaRPr lang="en-US" altLang="ja-JP" dirty="0" smtClean="0"/>
          </a:p>
          <a:p>
            <a:endParaRPr kumimoji="1" lang="en-US" altLang="ja-JP" dirty="0" smtClean="0"/>
          </a:p>
          <a:p>
            <a:r>
              <a:rPr kumimoji="1" lang="ja-JP" altLang="en-US" dirty="0" smtClean="0"/>
              <a:t>作業③自社の</a:t>
            </a:r>
            <a:r>
              <a:rPr kumimoji="1" lang="en-US" altLang="ja-JP" dirty="0" smtClean="0"/>
              <a:t>FCF</a:t>
            </a:r>
            <a:r>
              <a:rPr kumimoji="1" lang="ja-JP" altLang="en-US" dirty="0" smtClean="0"/>
              <a:t>が長期的にどれほど成長するか、概算で結構ですので入力</a:t>
            </a:r>
            <a:r>
              <a:rPr kumimoji="1" lang="ja-JP" altLang="en-US" dirty="0" err="1" smtClean="0"/>
              <a:t>くだ</a:t>
            </a:r>
            <a:endParaRPr kumimoji="1" lang="en-US" altLang="ja-JP" dirty="0" smtClean="0"/>
          </a:p>
          <a:p>
            <a:r>
              <a:rPr lang="ja-JP" altLang="en-US" dirty="0"/>
              <a:t>　</a:t>
            </a:r>
            <a:r>
              <a:rPr lang="ja-JP" altLang="en-US" dirty="0" smtClean="0"/>
              <a:t>　　　　</a:t>
            </a:r>
            <a:r>
              <a:rPr kumimoji="1" lang="ja-JP" altLang="en-US" dirty="0" smtClean="0"/>
              <a:t>さい（一定成長モデル）。</a:t>
            </a:r>
            <a:endParaRPr kumimoji="1" lang="en-US" altLang="ja-JP" dirty="0" smtClean="0"/>
          </a:p>
          <a:p>
            <a:endParaRPr lang="en-US" altLang="ja-JP" dirty="0"/>
          </a:p>
          <a:p>
            <a:r>
              <a:rPr kumimoji="1" lang="ja-JP" altLang="en-US" dirty="0" smtClean="0"/>
              <a:t>作業④各モデルの特徴（長所、短所など）について整理してください。</a:t>
            </a:r>
            <a:endParaRPr kumimoji="1" lang="en-US" altLang="ja-JP" dirty="0" smtClean="0"/>
          </a:p>
          <a:p>
            <a:endParaRPr lang="en-US" altLang="ja-JP" dirty="0"/>
          </a:p>
          <a:p>
            <a:r>
              <a:rPr kumimoji="1" lang="ja-JP" altLang="en-US" dirty="0" smtClean="0"/>
              <a:t>作業⑤株式市場が御社のファンダメンタルズをどれほど織り込んでいるかを検討し　　</a:t>
            </a:r>
            <a:endParaRPr kumimoji="1" lang="en-US" altLang="ja-JP" dirty="0" smtClean="0"/>
          </a:p>
          <a:p>
            <a:r>
              <a:rPr lang="ja-JP" altLang="en-US" dirty="0"/>
              <a:t>　</a:t>
            </a:r>
            <a:r>
              <a:rPr lang="ja-JP" altLang="en-US" dirty="0" smtClean="0"/>
              <a:t>　　　</a:t>
            </a:r>
            <a:r>
              <a:rPr kumimoji="1" lang="ja-JP" altLang="en-US" dirty="0" smtClean="0"/>
              <a:t>たうえで、なぜギャップが生じているのかについて検討してください。</a:t>
            </a:r>
            <a:endParaRPr kumimoji="1" lang="ja-JP" altLang="en-US" dirty="0"/>
          </a:p>
        </p:txBody>
      </p:sp>
    </p:spTree>
    <p:extLst>
      <p:ext uri="{BB962C8B-B14F-4D97-AF65-F5344CB8AC3E}">
        <p14:creationId xmlns:p14="http://schemas.microsoft.com/office/powerpoint/2010/main" val="2214119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400" dirty="0" smtClean="0">
                <a:latin typeface="Times New Roman" panose="02020603050405020304" pitchFamily="18" charset="0"/>
                <a:cs typeface="Times New Roman" panose="02020603050405020304" pitchFamily="18" charset="0"/>
              </a:rPr>
              <a:t>本セッションの狙い（再掲）</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85</a:t>
            </a:fld>
            <a:endParaRPr lang="en-US" altLang="ja-JP">
              <a:solidFill>
                <a:srgbClr val="000000"/>
              </a:solidFill>
            </a:endParaRPr>
          </a:p>
        </p:txBody>
      </p:sp>
      <p:sp>
        <p:nvSpPr>
          <p:cNvPr id="20" name="正方形/長方形 19"/>
          <p:cNvSpPr/>
          <p:nvPr/>
        </p:nvSpPr>
        <p:spPr>
          <a:xfrm>
            <a:off x="322729" y="1076088"/>
            <a:ext cx="8214368" cy="646331"/>
          </a:xfrm>
          <a:prstGeom prst="rect">
            <a:avLst/>
          </a:prstGeom>
          <a:gradFill>
            <a:gsLst>
              <a:gs pos="0">
                <a:schemeClr val="accent1">
                  <a:lumMod val="40000"/>
                  <a:lumOff val="60000"/>
                </a:schemeClr>
              </a:gs>
              <a:gs pos="50000">
                <a:schemeClr val="bg1"/>
              </a:gs>
              <a:gs pos="100000">
                <a:schemeClr val="accent1">
                  <a:lumMod val="40000"/>
                  <a:lumOff val="60000"/>
                </a:schemeClr>
              </a:gs>
            </a:gsLst>
            <a:lin ang="5400000" scaled="0"/>
          </a:gradFill>
          <a:ln>
            <a:solidFill>
              <a:srgbClr val="FF6600"/>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企業価値</a:t>
            </a:r>
            <a:r>
              <a:rPr lang="ja-JP" altLang="en-US" dirty="0" smtClean="0">
                <a:solidFill>
                  <a:srgbClr val="000000"/>
                </a:solidFill>
                <a:latin typeface="Times New Roman" panose="02020603050405020304" pitchFamily="18" charset="0"/>
                <a:cs typeface="Times New Roman" panose="02020603050405020304" pitchFamily="18" charset="0"/>
              </a:rPr>
              <a:t>創造</a:t>
            </a:r>
            <a:r>
              <a:rPr lang="ja-JP" altLang="en-US" dirty="0">
                <a:solidFill>
                  <a:srgbClr val="000000"/>
                </a:solidFill>
                <a:latin typeface="Times New Roman" panose="02020603050405020304" pitchFamily="18" charset="0"/>
                <a:cs typeface="Times New Roman" panose="02020603050405020304" pitchFamily="18" charset="0"/>
              </a:rPr>
              <a:t>を</a:t>
            </a:r>
            <a:r>
              <a:rPr lang="ja-JP" altLang="en-US" dirty="0" smtClean="0">
                <a:solidFill>
                  <a:srgbClr val="000000"/>
                </a:solidFill>
                <a:latin typeface="Times New Roman" panose="02020603050405020304" pitchFamily="18" charset="0"/>
                <a:cs typeface="Times New Roman" panose="02020603050405020304" pitchFamily="18" charset="0"/>
              </a:rPr>
              <a:t>めぐるさまざまな論点に深く入り込む中で、企業価値評価のコアを修得いただき、自社の企業価値創造をめぐる現状についてヨリ深く認識いただくこと。</a:t>
            </a:r>
            <a:endParaRPr lang="ja-JP" altLang="en-US" dirty="0">
              <a:solidFill>
                <a:srgbClr val="000000"/>
              </a:solidFill>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136613" y="1933998"/>
            <a:ext cx="2032052" cy="338554"/>
          </a:xfrm>
          <a:prstGeom prst="rect">
            <a:avLst/>
          </a:prstGeom>
          <a:noFill/>
        </p:spPr>
        <p:txBody>
          <a:bodyPr wrap="square" rtlCol="0">
            <a:spAutoFit/>
          </a:bodyPr>
          <a:lstStyle/>
          <a:p>
            <a:pPr algn="ctr"/>
            <a:r>
              <a:rPr kumimoji="1" lang="en-US" altLang="ja-JP" sz="1600" dirty="0" smtClean="0"/>
              <a:t>【</a:t>
            </a:r>
            <a:r>
              <a:rPr kumimoji="1" lang="ja-JP" altLang="en-US" sz="1600" dirty="0" smtClean="0"/>
              <a:t>自社の企業価値</a:t>
            </a:r>
            <a:r>
              <a:rPr kumimoji="1" lang="en-US" altLang="ja-JP" sz="1600" dirty="0" smtClean="0"/>
              <a:t>】</a:t>
            </a:r>
            <a:endParaRPr kumimoji="1" lang="ja-JP" altLang="en-US" sz="1600" dirty="0"/>
          </a:p>
        </p:txBody>
      </p:sp>
      <p:graphicFrame>
        <p:nvGraphicFramePr>
          <p:cNvPr id="7" name="表 6"/>
          <p:cNvGraphicFramePr>
            <a:graphicFrameLocks noGrp="1"/>
          </p:cNvGraphicFramePr>
          <p:nvPr>
            <p:extLst/>
          </p:nvPr>
        </p:nvGraphicFramePr>
        <p:xfrm>
          <a:off x="154621" y="2303330"/>
          <a:ext cx="1996035" cy="741680"/>
        </p:xfrm>
        <a:graphic>
          <a:graphicData uri="http://schemas.openxmlformats.org/drawingml/2006/table">
            <a:tbl>
              <a:tblPr firstRow="1" bandRow="1">
                <a:tableStyleId>{5C22544A-7EE6-4342-B048-85BDC9FD1C3A}</a:tableStyleId>
              </a:tblPr>
              <a:tblGrid>
                <a:gridCol w="1996035"/>
              </a:tblGrid>
              <a:tr h="370840">
                <a:tc>
                  <a:txBody>
                    <a:bodyPr/>
                    <a:lstStyle/>
                    <a:p>
                      <a:r>
                        <a:rPr kumimoji="1" lang="ja-JP" altLang="en-US" sz="900" dirty="0" smtClean="0">
                          <a:solidFill>
                            <a:schemeClr val="tx1"/>
                          </a:solidFill>
                        </a:rPr>
                        <a:t>企業名</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800" b="1" dirty="0" smtClean="0"/>
                        <a:t>時価総額</a:t>
                      </a:r>
                      <a:endParaRPr kumimoji="1" lang="ja-JP" altLang="en-US" sz="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テキスト ボックス 11"/>
          <p:cNvSpPr txBox="1"/>
          <p:nvPr/>
        </p:nvSpPr>
        <p:spPr>
          <a:xfrm>
            <a:off x="3244907" y="1956683"/>
            <a:ext cx="2379058" cy="307777"/>
          </a:xfrm>
          <a:prstGeom prst="rect">
            <a:avLst/>
          </a:prstGeom>
          <a:noFill/>
        </p:spPr>
        <p:txBody>
          <a:bodyPr wrap="square" rtlCol="0">
            <a:spAutoFit/>
          </a:bodyPr>
          <a:lstStyle/>
          <a:p>
            <a:r>
              <a:rPr kumimoji="1" lang="en-US" altLang="ja-JP" sz="1200" dirty="0" smtClean="0"/>
              <a:t>【</a:t>
            </a:r>
            <a:r>
              <a:rPr kumimoji="1" lang="ja-JP" altLang="en-US" sz="1400" dirty="0" smtClean="0"/>
              <a:t>日本競合企業の企業価値</a:t>
            </a:r>
            <a:r>
              <a:rPr kumimoji="1" lang="en-US" altLang="ja-JP" sz="1200" dirty="0" smtClean="0"/>
              <a:t>】</a:t>
            </a:r>
            <a:endParaRPr kumimoji="1" lang="ja-JP" altLang="en-US" sz="1200" dirty="0"/>
          </a:p>
        </p:txBody>
      </p:sp>
      <p:graphicFrame>
        <p:nvGraphicFramePr>
          <p:cNvPr id="13" name="表 12"/>
          <p:cNvGraphicFramePr>
            <a:graphicFrameLocks noGrp="1"/>
          </p:cNvGraphicFramePr>
          <p:nvPr>
            <p:extLst/>
          </p:nvPr>
        </p:nvGraphicFramePr>
        <p:xfrm>
          <a:off x="3395958" y="2300485"/>
          <a:ext cx="1996035" cy="747369"/>
        </p:xfrm>
        <a:graphic>
          <a:graphicData uri="http://schemas.openxmlformats.org/drawingml/2006/table">
            <a:tbl>
              <a:tblPr firstRow="1" bandRow="1">
                <a:tableStyleId>{5C22544A-7EE6-4342-B048-85BDC9FD1C3A}</a:tableStyleId>
              </a:tblPr>
              <a:tblGrid>
                <a:gridCol w="1996035"/>
              </a:tblGrid>
              <a:tr h="370840">
                <a:tc>
                  <a:txBody>
                    <a:bodyPr/>
                    <a:lstStyle/>
                    <a:p>
                      <a:r>
                        <a:rPr kumimoji="1" lang="ja-JP" altLang="en-US" sz="900" dirty="0" smtClean="0">
                          <a:solidFill>
                            <a:schemeClr val="tx1"/>
                          </a:solidFill>
                        </a:rPr>
                        <a:t>企業名</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529">
                <a:tc>
                  <a:txBody>
                    <a:bodyPr/>
                    <a:lstStyle/>
                    <a:p>
                      <a:r>
                        <a:rPr kumimoji="1" lang="ja-JP" altLang="en-US" sz="800" b="1" dirty="0" smtClean="0"/>
                        <a:t>時価総額</a:t>
                      </a:r>
                      <a:endParaRPr kumimoji="1" lang="ja-JP" altLang="en-US" sz="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テキスト ボックス 16"/>
          <p:cNvSpPr txBox="1"/>
          <p:nvPr/>
        </p:nvSpPr>
        <p:spPr>
          <a:xfrm>
            <a:off x="6470059" y="1956683"/>
            <a:ext cx="2379058" cy="307777"/>
          </a:xfrm>
          <a:prstGeom prst="rect">
            <a:avLst/>
          </a:prstGeom>
          <a:noFill/>
        </p:spPr>
        <p:txBody>
          <a:bodyPr wrap="square" rtlCol="0">
            <a:spAutoFit/>
          </a:bodyPr>
          <a:lstStyle/>
          <a:p>
            <a:r>
              <a:rPr kumimoji="1" lang="en-US" altLang="ja-JP" sz="1200" dirty="0" smtClean="0"/>
              <a:t>【</a:t>
            </a:r>
            <a:r>
              <a:rPr kumimoji="1" lang="ja-JP" altLang="en-US" sz="1200" dirty="0" smtClean="0"/>
              <a:t>世界</a:t>
            </a:r>
            <a:r>
              <a:rPr kumimoji="1" lang="ja-JP" altLang="en-US" sz="1400" dirty="0" smtClean="0"/>
              <a:t>競合企業の企業価値</a:t>
            </a:r>
            <a:r>
              <a:rPr kumimoji="1" lang="en-US" altLang="ja-JP" sz="1200" dirty="0" smtClean="0"/>
              <a:t>】</a:t>
            </a:r>
            <a:endParaRPr kumimoji="1" lang="ja-JP" altLang="en-US" sz="1200" dirty="0"/>
          </a:p>
        </p:txBody>
      </p:sp>
      <p:graphicFrame>
        <p:nvGraphicFramePr>
          <p:cNvPr id="18" name="表 17"/>
          <p:cNvGraphicFramePr>
            <a:graphicFrameLocks noGrp="1"/>
          </p:cNvGraphicFramePr>
          <p:nvPr>
            <p:extLst/>
          </p:nvPr>
        </p:nvGraphicFramePr>
        <p:xfrm>
          <a:off x="6582871" y="2303330"/>
          <a:ext cx="1996035" cy="741680"/>
        </p:xfrm>
        <a:graphic>
          <a:graphicData uri="http://schemas.openxmlformats.org/drawingml/2006/table">
            <a:tbl>
              <a:tblPr firstRow="1" bandRow="1">
                <a:tableStyleId>{5C22544A-7EE6-4342-B048-85BDC9FD1C3A}</a:tableStyleId>
              </a:tblPr>
              <a:tblGrid>
                <a:gridCol w="1996035"/>
              </a:tblGrid>
              <a:tr h="370840">
                <a:tc>
                  <a:txBody>
                    <a:bodyPr/>
                    <a:lstStyle/>
                    <a:p>
                      <a:r>
                        <a:rPr kumimoji="1" lang="ja-JP" altLang="en-US" sz="900" dirty="0" smtClean="0">
                          <a:solidFill>
                            <a:schemeClr val="tx1"/>
                          </a:solidFill>
                        </a:rPr>
                        <a:t>企業名</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800" b="1" dirty="0" smtClean="0"/>
                        <a:t>時価総額</a:t>
                      </a:r>
                      <a:endParaRPr kumimoji="1" lang="ja-JP" altLang="en-US" sz="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9" name="カギ線コネクタ 8"/>
          <p:cNvCxnSpPr>
            <a:stCxn id="7" idx="3"/>
            <a:endCxn id="13" idx="1"/>
          </p:cNvCxnSpPr>
          <p:nvPr/>
        </p:nvCxnSpPr>
        <p:spPr>
          <a:xfrm flipV="1">
            <a:off x="2150656" y="2674169"/>
            <a:ext cx="1245302" cy="1"/>
          </a:xfrm>
          <a:prstGeom prst="bentConnector3">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p:nvPr/>
        </p:nvCxnSpPr>
        <p:spPr>
          <a:xfrm flipV="1">
            <a:off x="5369937" y="2674170"/>
            <a:ext cx="1212934" cy="1"/>
          </a:xfrm>
          <a:prstGeom prst="bentConnector3">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386042" y="4109407"/>
            <a:ext cx="2032052" cy="338554"/>
          </a:xfrm>
          <a:prstGeom prst="rect">
            <a:avLst/>
          </a:prstGeom>
          <a:noFill/>
        </p:spPr>
        <p:txBody>
          <a:bodyPr wrap="square" rtlCol="0">
            <a:spAutoFit/>
          </a:bodyPr>
          <a:lstStyle/>
          <a:p>
            <a:pPr algn="ctr"/>
            <a:r>
              <a:rPr kumimoji="1" lang="en-US" altLang="ja-JP" sz="1600" dirty="0" smtClean="0"/>
              <a:t>【</a:t>
            </a:r>
            <a:r>
              <a:rPr kumimoji="1" lang="ja-JP" altLang="en-US" sz="1600" dirty="0" smtClean="0"/>
              <a:t>御社の理論価値</a:t>
            </a:r>
            <a:r>
              <a:rPr kumimoji="1" lang="en-US" altLang="ja-JP" sz="1600" dirty="0" smtClean="0"/>
              <a:t>】</a:t>
            </a:r>
            <a:endParaRPr kumimoji="1" lang="ja-JP" altLang="en-US" sz="1600" dirty="0"/>
          </a:p>
        </p:txBody>
      </p:sp>
      <p:graphicFrame>
        <p:nvGraphicFramePr>
          <p:cNvPr id="25" name="表 24"/>
          <p:cNvGraphicFramePr>
            <a:graphicFrameLocks noGrp="1"/>
          </p:cNvGraphicFramePr>
          <p:nvPr>
            <p:extLst/>
          </p:nvPr>
        </p:nvGraphicFramePr>
        <p:xfrm>
          <a:off x="3404050" y="4478739"/>
          <a:ext cx="1996035" cy="741680"/>
        </p:xfrm>
        <a:graphic>
          <a:graphicData uri="http://schemas.openxmlformats.org/drawingml/2006/table">
            <a:tbl>
              <a:tblPr firstRow="1" bandRow="1">
                <a:tableStyleId>{5C22544A-7EE6-4342-B048-85BDC9FD1C3A}</a:tableStyleId>
              </a:tblPr>
              <a:tblGrid>
                <a:gridCol w="1996035"/>
              </a:tblGrid>
              <a:tr h="370840">
                <a:tc>
                  <a:txBody>
                    <a:bodyPr/>
                    <a:lstStyle/>
                    <a:p>
                      <a:r>
                        <a:rPr kumimoji="1" lang="ja-JP" altLang="en-US" sz="900" dirty="0" smtClean="0">
                          <a:solidFill>
                            <a:schemeClr val="tx1"/>
                          </a:solidFill>
                        </a:rPr>
                        <a:t>企業名</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800" b="1" dirty="0" smtClean="0"/>
                        <a:t>時価総額</a:t>
                      </a:r>
                      <a:endParaRPr kumimoji="1" lang="ja-JP" altLang="en-US" sz="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27" name="カギ線コネクタ 26"/>
          <p:cNvCxnSpPr>
            <a:stCxn id="7" idx="2"/>
            <a:endCxn id="24" idx="0"/>
          </p:cNvCxnSpPr>
          <p:nvPr/>
        </p:nvCxnSpPr>
        <p:spPr>
          <a:xfrm rot="16200000" flipH="1">
            <a:off x="2245155" y="1952493"/>
            <a:ext cx="1064397" cy="3249430"/>
          </a:xfrm>
          <a:prstGeom prst="bentConnector3">
            <a:avLst>
              <a:gd name="adj1" fmla="val 50000"/>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13" idx="2"/>
            <a:endCxn id="24" idx="0"/>
          </p:cNvCxnSpPr>
          <p:nvPr/>
        </p:nvCxnSpPr>
        <p:spPr>
          <a:xfrm>
            <a:off x="4393975" y="3047854"/>
            <a:ext cx="8093" cy="1061553"/>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18" idx="2"/>
            <a:endCxn id="24" idx="0"/>
          </p:cNvCxnSpPr>
          <p:nvPr/>
        </p:nvCxnSpPr>
        <p:spPr>
          <a:xfrm rot="5400000">
            <a:off x="5459280" y="1987798"/>
            <a:ext cx="1064397" cy="3178820"/>
          </a:xfrm>
          <a:prstGeom prst="bentConnector3">
            <a:avLst>
              <a:gd name="adj1" fmla="val 50000"/>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6470059" y="4263295"/>
            <a:ext cx="2225310" cy="1169551"/>
          </a:xfrm>
          <a:prstGeom prst="rect">
            <a:avLst/>
          </a:prstGeom>
          <a:gradFill>
            <a:gsLst>
              <a:gs pos="0">
                <a:srgbClr val="FFCCCC"/>
              </a:gs>
              <a:gs pos="50000">
                <a:schemeClr val="bg1"/>
              </a:gs>
              <a:gs pos="100000">
                <a:srgbClr val="FFCCCC"/>
              </a:gs>
            </a:gsLst>
            <a:lin ang="5400000" scaled="0"/>
          </a:gradFill>
          <a:ln>
            <a:solidFill>
              <a:srgbClr val="C00000"/>
            </a:solidFill>
          </a:ln>
        </p:spPr>
        <p:txBody>
          <a:bodyPr wrap="square" rtlCol="0">
            <a:spAutoFit/>
          </a:bodyPr>
          <a:lstStyle/>
          <a:p>
            <a:r>
              <a:rPr kumimoji="1" lang="en-US" altLang="ja-JP" sz="1400" dirty="0" smtClean="0">
                <a:latin typeface="Times New Roman" panose="02020603050405020304" pitchFamily="18" charset="0"/>
                <a:cs typeface="Times New Roman" panose="02020603050405020304" pitchFamily="18" charset="0"/>
              </a:rPr>
              <a:t>2013</a:t>
            </a:r>
            <a:r>
              <a:rPr kumimoji="1" lang="ja-JP" altLang="en-US" sz="1400" dirty="0" smtClean="0">
                <a:latin typeface="Times New Roman" panose="02020603050405020304" pitchFamily="18" charset="0"/>
                <a:cs typeface="Times New Roman" panose="02020603050405020304" pitchFamily="18" charset="0"/>
              </a:rPr>
              <a:t>年</a:t>
            </a:r>
            <a:r>
              <a:rPr kumimoji="1" lang="en-US" altLang="ja-JP" sz="1400" dirty="0" smtClean="0">
                <a:latin typeface="Times New Roman" panose="02020603050405020304" pitchFamily="18" charset="0"/>
                <a:cs typeface="Times New Roman" panose="02020603050405020304" pitchFamily="18" charset="0"/>
              </a:rPr>
              <a:t>6</a:t>
            </a:r>
            <a:r>
              <a:rPr kumimoji="1" lang="ja-JP" altLang="en-US" sz="1400" dirty="0" smtClean="0">
                <a:latin typeface="Times New Roman" panose="02020603050405020304" pitchFamily="18" charset="0"/>
                <a:cs typeface="Times New Roman" panose="02020603050405020304" pitchFamily="18" charset="0"/>
              </a:rPr>
              <a:t>月</a:t>
            </a:r>
            <a:r>
              <a:rPr kumimoji="1" lang="en-US" altLang="ja-JP" sz="1400" dirty="0" smtClean="0">
                <a:latin typeface="Times New Roman" panose="02020603050405020304" pitchFamily="18" charset="0"/>
                <a:cs typeface="Times New Roman" panose="02020603050405020304" pitchFamily="18" charset="0"/>
              </a:rPr>
              <a:t>27</a:t>
            </a:r>
            <a:r>
              <a:rPr kumimoji="1" lang="ja-JP" altLang="en-US" sz="1400" dirty="0" smtClean="0">
                <a:latin typeface="Times New Roman" panose="02020603050405020304" pitchFamily="18" charset="0"/>
                <a:cs typeface="Times New Roman" panose="02020603050405020304" pitchFamily="18" charset="0"/>
              </a:rPr>
              <a:t>日付の日本経済新聞で時価総額</a:t>
            </a:r>
            <a:r>
              <a:rPr kumimoji="1" lang="en-US" altLang="ja-JP" sz="1400" dirty="0" smtClean="0">
                <a:latin typeface="Times New Roman" panose="02020603050405020304" pitchFamily="18" charset="0"/>
                <a:cs typeface="Times New Roman" panose="02020603050405020304" pitchFamily="18" charset="0"/>
              </a:rPr>
              <a:t>300</a:t>
            </a:r>
            <a:r>
              <a:rPr kumimoji="1" lang="ja-JP" altLang="en-US" sz="1400" dirty="0" smtClean="0">
                <a:latin typeface="Times New Roman" panose="02020603050405020304" pitchFamily="18" charset="0"/>
                <a:cs typeface="Times New Roman" panose="02020603050405020304" pitchFamily="18" charset="0"/>
              </a:rPr>
              <a:t>社の</a:t>
            </a:r>
            <a:r>
              <a:rPr kumimoji="1" lang="en-US" altLang="ja-JP" sz="1400" dirty="0" smtClean="0">
                <a:latin typeface="Times New Roman" panose="02020603050405020304" pitchFamily="18" charset="0"/>
                <a:cs typeface="Times New Roman" panose="02020603050405020304" pitchFamily="18" charset="0"/>
              </a:rPr>
              <a:t>CFO</a:t>
            </a:r>
            <a:r>
              <a:rPr kumimoji="1" lang="ja-JP" altLang="en-US" sz="1400" dirty="0" smtClean="0">
                <a:latin typeface="Times New Roman" panose="02020603050405020304" pitchFamily="18" charset="0"/>
                <a:cs typeface="Times New Roman" panose="02020603050405020304" pitchFamily="18" charset="0"/>
              </a:rPr>
              <a:t>にアンケートしたところ、その</a:t>
            </a:r>
            <a:r>
              <a:rPr kumimoji="1" lang="en-US" altLang="ja-JP" sz="1400" dirty="0" smtClean="0">
                <a:latin typeface="Times New Roman" panose="02020603050405020304" pitchFamily="18" charset="0"/>
                <a:cs typeface="Times New Roman" panose="02020603050405020304" pitchFamily="18" charset="0"/>
              </a:rPr>
              <a:t>6</a:t>
            </a:r>
            <a:r>
              <a:rPr kumimoji="1" lang="ja-JP" altLang="en-US" sz="1400" dirty="0" smtClean="0">
                <a:latin typeface="Times New Roman" panose="02020603050405020304" pitchFamily="18" charset="0"/>
                <a:cs typeface="Times New Roman" panose="02020603050405020304" pitchFamily="18" charset="0"/>
              </a:rPr>
              <a:t>割が「自社の株価が割安」と回答。</a:t>
            </a:r>
            <a:endParaRPr kumimoji="1" lang="ja-JP" altLang="en-US" sz="1400" dirty="0">
              <a:latin typeface="Times New Roman" panose="02020603050405020304" pitchFamily="18" charset="0"/>
              <a:cs typeface="Times New Roman" panose="02020603050405020304" pitchFamily="18" charset="0"/>
            </a:endParaRPr>
          </a:p>
        </p:txBody>
      </p:sp>
      <p:sp>
        <p:nvSpPr>
          <p:cNvPr id="38" name="右矢印 37"/>
          <p:cNvSpPr/>
          <p:nvPr/>
        </p:nvSpPr>
        <p:spPr>
          <a:xfrm>
            <a:off x="5623965" y="4717659"/>
            <a:ext cx="752559" cy="331773"/>
          </a:xfrm>
          <a:prstGeom prst="rightArrow">
            <a:avLst/>
          </a:prstGeom>
          <a:solidFill>
            <a:srgbClr val="FFCC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27252" y="5646739"/>
            <a:ext cx="8214368" cy="646331"/>
          </a:xfrm>
          <a:prstGeom prst="rect">
            <a:avLst/>
          </a:prstGeom>
          <a:gradFill>
            <a:gsLst>
              <a:gs pos="0">
                <a:srgbClr val="CCECFF"/>
              </a:gs>
              <a:gs pos="50000">
                <a:schemeClr val="bg1"/>
              </a:gs>
              <a:gs pos="100000">
                <a:srgbClr val="CCECFF"/>
              </a:gs>
            </a:gsLst>
            <a:lin ang="5400000" scaled="0"/>
          </a:gradFill>
          <a:ln>
            <a:solidFill>
              <a:srgbClr val="3333FF"/>
            </a:solidFill>
          </a:ln>
        </p:spPr>
        <p:txBody>
          <a:bodyPr wrap="square">
            <a:spAutoFit/>
          </a:bodyPr>
          <a:lstStyle/>
          <a:p>
            <a:r>
              <a:rPr lang="ja-JP" altLang="en-US" dirty="0">
                <a:solidFill>
                  <a:srgbClr val="000000"/>
                </a:solidFill>
                <a:latin typeface="Times New Roman" panose="02020603050405020304" pitchFamily="18" charset="0"/>
                <a:cs typeface="Times New Roman" panose="02020603050405020304" pitchFamily="18" charset="0"/>
              </a:rPr>
              <a:t>　</a:t>
            </a:r>
            <a:r>
              <a:rPr lang="ja-JP" altLang="en-US" dirty="0" smtClean="0">
                <a:solidFill>
                  <a:srgbClr val="000000"/>
                </a:solidFill>
                <a:latin typeface="Times New Roman" panose="02020603050405020304" pitchFamily="18" charset="0"/>
                <a:cs typeface="Times New Roman" panose="02020603050405020304" pitchFamily="18" charset="0"/>
              </a:rPr>
              <a:t>日本および海外でのリーディングカンパニーに対して、グローバル市場でヨリ優位なポジションに立つため、いかに価値金額のギャップを埋めていくべきか？</a:t>
            </a:r>
            <a:endParaRPr lang="ja-JP" alt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7308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latin typeface="Times New Roman" panose="02020603050405020304" pitchFamily="18" charset="0"/>
                <a:cs typeface="Times New Roman" panose="02020603050405020304" pitchFamily="18" charset="0"/>
              </a:rPr>
              <a:t>M&amp;A</a:t>
            </a:r>
            <a:r>
              <a:rPr kumimoji="1" lang="ja-JP" altLang="en-US" sz="2400" dirty="0" smtClean="0">
                <a:latin typeface="Times New Roman" panose="02020603050405020304" pitchFamily="18" charset="0"/>
                <a:cs typeface="Times New Roman" panose="02020603050405020304" pitchFamily="18" charset="0"/>
              </a:rPr>
              <a:t>バリュエーションにあたっての留意点</a:t>
            </a:r>
            <a:endParaRPr kumimoji="1" lang="ja-JP" altLang="en-US" sz="2400" dirty="0">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pPr>
              <a:defRPr/>
            </a:pPr>
            <a:fld id="{B15213EC-6486-4524-A58E-86128C2828E1}" type="slidenum">
              <a:rPr lang="en-US" altLang="ja-JP" smtClean="0">
                <a:solidFill>
                  <a:srgbClr val="000000"/>
                </a:solidFill>
              </a:rPr>
              <a:pPr>
                <a:defRPr/>
              </a:pPr>
              <a:t>86</a:t>
            </a:fld>
            <a:endParaRPr lang="en-US" altLang="ja-JP">
              <a:solidFill>
                <a:srgbClr val="000000"/>
              </a:solidFill>
            </a:endParaRPr>
          </a:p>
        </p:txBody>
      </p:sp>
      <p:sp>
        <p:nvSpPr>
          <p:cNvPr id="3" name="角丸四角形 2"/>
          <p:cNvSpPr/>
          <p:nvPr/>
        </p:nvSpPr>
        <p:spPr>
          <a:xfrm>
            <a:off x="177799" y="1130300"/>
            <a:ext cx="1540934" cy="635000"/>
          </a:xfrm>
          <a:prstGeom prst="roundRect">
            <a:avLst/>
          </a:prstGeom>
          <a:solidFill>
            <a:srgbClr val="0066FF"/>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売り手</a:t>
            </a:r>
            <a:endParaRPr kumimoji="1" lang="ja-JP" altLang="en-US" dirty="0"/>
          </a:p>
        </p:txBody>
      </p:sp>
      <p:sp>
        <p:nvSpPr>
          <p:cNvPr id="22" name="角丸四角形 21"/>
          <p:cNvSpPr/>
          <p:nvPr/>
        </p:nvSpPr>
        <p:spPr>
          <a:xfrm>
            <a:off x="7461248" y="1071036"/>
            <a:ext cx="1540934" cy="635000"/>
          </a:xfrm>
          <a:prstGeom prst="roundRect">
            <a:avLst/>
          </a:prstGeom>
          <a:solidFill>
            <a:srgbClr val="FF7C8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買い手</a:t>
            </a:r>
            <a:endParaRPr kumimoji="1" lang="ja-JP" altLang="en-US" dirty="0"/>
          </a:p>
        </p:txBody>
      </p:sp>
      <p:grpSp>
        <p:nvGrpSpPr>
          <p:cNvPr id="69" name="グループ化 68"/>
          <p:cNvGrpSpPr/>
          <p:nvPr/>
        </p:nvGrpSpPr>
        <p:grpSpPr>
          <a:xfrm>
            <a:off x="5278978" y="2769215"/>
            <a:ext cx="2197100" cy="1427956"/>
            <a:chOff x="4969935" y="2591367"/>
            <a:chExt cx="2197100" cy="1427956"/>
          </a:xfrm>
        </p:grpSpPr>
        <p:sp>
          <p:nvSpPr>
            <p:cNvPr id="40" name="正方形/長方形 39"/>
            <p:cNvSpPr/>
            <p:nvPr/>
          </p:nvSpPr>
          <p:spPr>
            <a:xfrm>
              <a:off x="5092696" y="3120079"/>
              <a:ext cx="110067" cy="330200"/>
            </a:xfrm>
            <a:prstGeom prst="rect">
              <a:avLst/>
            </a:prstGeom>
            <a:solidFill>
              <a:srgbClr val="FF7C8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304368" y="3441812"/>
              <a:ext cx="110067" cy="245533"/>
            </a:xfrm>
            <a:prstGeom prst="rect">
              <a:avLst/>
            </a:prstGeom>
            <a:solidFill>
              <a:srgbClr val="FF7C8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5549897" y="3213212"/>
              <a:ext cx="110067" cy="228600"/>
            </a:xfrm>
            <a:prstGeom prst="rect">
              <a:avLst/>
            </a:prstGeom>
            <a:solidFill>
              <a:srgbClr val="FF7C8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5784850" y="3120078"/>
              <a:ext cx="110067" cy="334433"/>
            </a:xfrm>
            <a:prstGeom prst="rect">
              <a:avLst/>
            </a:prstGeom>
            <a:solidFill>
              <a:srgbClr val="FF7C8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6040967" y="3005776"/>
              <a:ext cx="110067" cy="448735"/>
            </a:xfrm>
            <a:prstGeom prst="rect">
              <a:avLst/>
            </a:prstGeom>
            <a:solidFill>
              <a:srgbClr val="FF7C8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6303434" y="2917334"/>
              <a:ext cx="110067" cy="537177"/>
            </a:xfrm>
            <a:prstGeom prst="rect">
              <a:avLst/>
            </a:prstGeom>
            <a:solidFill>
              <a:srgbClr val="FF7C8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6574361" y="2745884"/>
              <a:ext cx="110067" cy="695926"/>
            </a:xfrm>
            <a:prstGeom prst="rect">
              <a:avLst/>
            </a:prstGeom>
            <a:solidFill>
              <a:srgbClr val="FF7C8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6849528" y="2591367"/>
              <a:ext cx="110067" cy="857249"/>
            </a:xfrm>
            <a:prstGeom prst="rect">
              <a:avLst/>
            </a:prstGeom>
            <a:solidFill>
              <a:srgbClr val="FF7C8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4969935" y="3803879"/>
              <a:ext cx="2197100" cy="215444"/>
            </a:xfrm>
            <a:prstGeom prst="rect">
              <a:avLst/>
            </a:prstGeom>
            <a:noFill/>
          </p:spPr>
          <p:txBody>
            <a:bodyPr wrap="square" rtlCol="0">
              <a:spAutoFit/>
            </a:bodyPr>
            <a:lstStyle/>
            <a:p>
              <a:r>
                <a:rPr kumimoji="1" lang="en-US" altLang="ja-JP" sz="800" dirty="0" smtClean="0"/>
                <a:t>t-2    t-1       t     t+1    t+2     t+3    t+4    t+5       </a:t>
              </a:r>
              <a:r>
                <a:rPr kumimoji="1" lang="en-US" altLang="ja-JP" sz="600" dirty="0" smtClean="0"/>
                <a:t>     </a:t>
              </a:r>
              <a:endParaRPr kumimoji="1" lang="ja-JP" altLang="en-US" sz="600" dirty="0"/>
            </a:p>
          </p:txBody>
        </p:sp>
      </p:grpSp>
      <p:cxnSp>
        <p:nvCxnSpPr>
          <p:cNvPr id="49" name="直線矢印コネクタ 48"/>
          <p:cNvCxnSpPr/>
          <p:nvPr/>
        </p:nvCxnSpPr>
        <p:spPr>
          <a:xfrm flipV="1">
            <a:off x="5302265" y="2057449"/>
            <a:ext cx="8467" cy="203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5302265" y="3615316"/>
            <a:ext cx="2150526" cy="169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3" name="グループ化 52"/>
          <p:cNvGrpSpPr/>
          <p:nvPr/>
        </p:nvGrpSpPr>
        <p:grpSpPr>
          <a:xfrm>
            <a:off x="1104885" y="1874810"/>
            <a:ext cx="2540001" cy="2334345"/>
            <a:chOff x="1799157" y="1706036"/>
            <a:chExt cx="2540001" cy="2334345"/>
          </a:xfrm>
        </p:grpSpPr>
        <p:cxnSp>
          <p:nvCxnSpPr>
            <p:cNvPr id="8" name="直線矢印コネクタ 7"/>
            <p:cNvCxnSpPr/>
            <p:nvPr/>
          </p:nvCxnSpPr>
          <p:spPr>
            <a:xfrm flipV="1">
              <a:off x="2188632" y="1896535"/>
              <a:ext cx="8467" cy="203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188632" y="3454402"/>
              <a:ext cx="2150526" cy="169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6" name="グループ化 25"/>
            <p:cNvGrpSpPr/>
            <p:nvPr/>
          </p:nvGrpSpPr>
          <p:grpSpPr>
            <a:xfrm>
              <a:off x="2142058" y="1896535"/>
              <a:ext cx="2197100" cy="2143846"/>
              <a:chOff x="2142058" y="1896535"/>
              <a:chExt cx="2197100" cy="2143846"/>
            </a:xfrm>
          </p:grpSpPr>
          <p:sp>
            <p:nvSpPr>
              <p:cNvPr id="14" name="正方形/長方形 13"/>
              <p:cNvSpPr/>
              <p:nvPr/>
            </p:nvSpPr>
            <p:spPr>
              <a:xfrm>
                <a:off x="2264819" y="3141137"/>
                <a:ext cx="110067" cy="330200"/>
              </a:xfrm>
              <a:prstGeom prst="rect">
                <a:avLst/>
              </a:prstGeom>
              <a:solidFill>
                <a:srgbClr val="0066FF"/>
              </a:solidFill>
              <a:ln w="127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2476491" y="3471337"/>
                <a:ext cx="110067" cy="245533"/>
              </a:xfrm>
              <a:prstGeom prst="rect">
                <a:avLst/>
              </a:prstGeom>
              <a:solidFill>
                <a:srgbClr val="0066FF"/>
              </a:solidFill>
              <a:ln w="127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2722020" y="3234270"/>
                <a:ext cx="110067" cy="228600"/>
              </a:xfrm>
              <a:prstGeom prst="rect">
                <a:avLst/>
              </a:prstGeom>
              <a:solidFill>
                <a:srgbClr val="0066FF"/>
              </a:solidFill>
              <a:ln w="127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2956973" y="3014137"/>
                <a:ext cx="110067" cy="452966"/>
              </a:xfrm>
              <a:prstGeom prst="rect">
                <a:avLst/>
              </a:prstGeom>
              <a:solidFill>
                <a:srgbClr val="0066FF"/>
              </a:solidFill>
              <a:ln w="127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213090" y="2819403"/>
                <a:ext cx="110067" cy="647700"/>
              </a:xfrm>
              <a:prstGeom prst="rect">
                <a:avLst/>
              </a:prstGeom>
              <a:solidFill>
                <a:srgbClr val="0066FF"/>
              </a:solidFill>
              <a:ln w="127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475557" y="2709337"/>
                <a:ext cx="110067" cy="757766"/>
              </a:xfrm>
              <a:prstGeom prst="rect">
                <a:avLst/>
              </a:prstGeom>
              <a:solidFill>
                <a:srgbClr val="0066FF"/>
              </a:solidFill>
              <a:ln w="127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3746484" y="2556935"/>
                <a:ext cx="110067" cy="905933"/>
              </a:xfrm>
              <a:prstGeom prst="rect">
                <a:avLst/>
              </a:prstGeom>
              <a:solidFill>
                <a:srgbClr val="0066FF"/>
              </a:solidFill>
              <a:ln w="127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4021651" y="1896535"/>
                <a:ext cx="110067" cy="1566333"/>
              </a:xfrm>
              <a:prstGeom prst="rect">
                <a:avLst/>
              </a:prstGeom>
              <a:solidFill>
                <a:srgbClr val="0066FF"/>
              </a:solidFill>
              <a:ln w="127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142058" y="3824937"/>
                <a:ext cx="2197100" cy="215444"/>
              </a:xfrm>
              <a:prstGeom prst="rect">
                <a:avLst/>
              </a:prstGeom>
              <a:noFill/>
            </p:spPr>
            <p:txBody>
              <a:bodyPr wrap="square" rtlCol="0">
                <a:spAutoFit/>
              </a:bodyPr>
              <a:lstStyle/>
              <a:p>
                <a:r>
                  <a:rPr kumimoji="1" lang="en-US" altLang="ja-JP" sz="800" dirty="0" smtClean="0"/>
                  <a:t>t-2    t-1       t     t+1    t+2     t+3    t+4    t+5       </a:t>
                </a:r>
                <a:r>
                  <a:rPr kumimoji="1" lang="en-US" altLang="ja-JP" sz="600" dirty="0" smtClean="0"/>
                  <a:t>     </a:t>
                </a:r>
                <a:endParaRPr kumimoji="1" lang="ja-JP" altLang="en-US" sz="600" dirty="0"/>
              </a:p>
            </p:txBody>
          </p:sp>
        </p:grpSp>
        <p:sp>
          <p:nvSpPr>
            <p:cNvPr id="51" name="テキスト ボックス 50"/>
            <p:cNvSpPr txBox="1"/>
            <p:nvPr/>
          </p:nvSpPr>
          <p:spPr>
            <a:xfrm>
              <a:off x="1799157" y="1706036"/>
              <a:ext cx="808554" cy="261610"/>
            </a:xfrm>
            <a:prstGeom prst="rect">
              <a:avLst/>
            </a:prstGeom>
            <a:noFill/>
          </p:spPr>
          <p:txBody>
            <a:bodyPr wrap="square" rtlCol="0">
              <a:spAutoFit/>
            </a:bodyPr>
            <a:lstStyle/>
            <a:p>
              <a:r>
                <a:rPr lang="ja-JP" altLang="en-US" sz="1100" dirty="0" smtClean="0">
                  <a:latin typeface="Times New Roman" panose="02020603050405020304" pitchFamily="18" charset="0"/>
                  <a:cs typeface="Times New Roman" panose="02020603050405020304" pitchFamily="18" charset="0"/>
                </a:rPr>
                <a:t>利益、</a:t>
              </a:r>
              <a:r>
                <a:rPr lang="en-US" altLang="ja-JP" sz="1100" dirty="0" smtClean="0">
                  <a:latin typeface="Times New Roman" panose="02020603050405020304" pitchFamily="18" charset="0"/>
                  <a:cs typeface="Times New Roman" panose="02020603050405020304" pitchFamily="18" charset="0"/>
                </a:rPr>
                <a:t>CF</a:t>
              </a:r>
              <a:endParaRPr kumimoji="1" lang="ja-JP" altLang="en-US" sz="1100" dirty="0">
                <a:latin typeface="Times New Roman" panose="02020603050405020304" pitchFamily="18" charset="0"/>
                <a:cs typeface="Times New Roman" panose="02020603050405020304" pitchFamily="18" charset="0"/>
              </a:endParaRPr>
            </a:p>
          </p:txBody>
        </p:sp>
      </p:grpSp>
      <p:sp>
        <p:nvSpPr>
          <p:cNvPr id="52" name="テキスト ボックス 51"/>
          <p:cNvSpPr txBox="1"/>
          <p:nvPr/>
        </p:nvSpPr>
        <p:spPr>
          <a:xfrm>
            <a:off x="4927615" y="1878797"/>
            <a:ext cx="808554" cy="261610"/>
          </a:xfrm>
          <a:prstGeom prst="rect">
            <a:avLst/>
          </a:prstGeom>
          <a:noFill/>
        </p:spPr>
        <p:txBody>
          <a:bodyPr wrap="square" rtlCol="0">
            <a:spAutoFit/>
          </a:bodyPr>
          <a:lstStyle/>
          <a:p>
            <a:r>
              <a:rPr lang="ja-JP" altLang="en-US" sz="1100" dirty="0" smtClean="0">
                <a:latin typeface="Times New Roman" panose="02020603050405020304" pitchFamily="18" charset="0"/>
                <a:cs typeface="Times New Roman" panose="02020603050405020304" pitchFamily="18" charset="0"/>
              </a:rPr>
              <a:t>利益、</a:t>
            </a:r>
            <a:r>
              <a:rPr lang="en-US" altLang="ja-JP" sz="1100" dirty="0" smtClean="0">
                <a:latin typeface="Times New Roman" panose="02020603050405020304" pitchFamily="18" charset="0"/>
                <a:cs typeface="Times New Roman" panose="02020603050405020304" pitchFamily="18" charset="0"/>
              </a:rPr>
              <a:t>CF</a:t>
            </a:r>
            <a:endParaRPr kumimoji="1" lang="ja-JP" altLang="en-US" sz="1100" dirty="0">
              <a:latin typeface="Times New Roman" panose="02020603050405020304" pitchFamily="18" charset="0"/>
              <a:cs typeface="Times New Roman" panose="02020603050405020304" pitchFamily="18" charset="0"/>
            </a:endParaRPr>
          </a:p>
        </p:txBody>
      </p:sp>
      <p:grpSp>
        <p:nvGrpSpPr>
          <p:cNvPr id="76" name="グループ化 75"/>
          <p:cNvGrpSpPr/>
          <p:nvPr/>
        </p:nvGrpSpPr>
        <p:grpSpPr>
          <a:xfrm>
            <a:off x="5854698" y="2340590"/>
            <a:ext cx="2971813" cy="1058940"/>
            <a:chOff x="5545655" y="2162742"/>
            <a:chExt cx="2971813" cy="1058940"/>
          </a:xfrm>
        </p:grpSpPr>
        <p:grpSp>
          <p:nvGrpSpPr>
            <p:cNvPr id="73" name="グループ化 72"/>
            <p:cNvGrpSpPr/>
            <p:nvPr/>
          </p:nvGrpSpPr>
          <p:grpSpPr>
            <a:xfrm>
              <a:off x="5545655" y="2162742"/>
              <a:ext cx="1418168" cy="1058940"/>
              <a:chOff x="5545655" y="2162742"/>
              <a:chExt cx="1418168" cy="1058940"/>
            </a:xfrm>
          </p:grpSpPr>
          <p:sp>
            <p:nvSpPr>
              <p:cNvPr id="56" name="正方形/長方形 55"/>
              <p:cNvSpPr/>
              <p:nvPr/>
            </p:nvSpPr>
            <p:spPr>
              <a:xfrm>
                <a:off x="5545655" y="3107382"/>
                <a:ext cx="110067" cy="114300"/>
              </a:xfrm>
              <a:prstGeom prst="rect">
                <a:avLst/>
              </a:prstGeom>
              <a:solidFill>
                <a:srgbClr val="FF9999"/>
              </a:solidFill>
              <a:ln w="95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5778495" y="2952861"/>
                <a:ext cx="110067" cy="167217"/>
              </a:xfrm>
              <a:prstGeom prst="rect">
                <a:avLst/>
              </a:prstGeom>
              <a:solidFill>
                <a:srgbClr val="FF9999"/>
              </a:solidFill>
              <a:ln w="95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6045195" y="2781408"/>
                <a:ext cx="110067" cy="224368"/>
              </a:xfrm>
              <a:prstGeom prst="rect">
                <a:avLst/>
              </a:prstGeom>
              <a:solidFill>
                <a:srgbClr val="FF9999"/>
              </a:solidFill>
              <a:ln w="95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6303433" y="2679701"/>
                <a:ext cx="110067" cy="268589"/>
              </a:xfrm>
              <a:prstGeom prst="rect">
                <a:avLst/>
              </a:prstGeom>
              <a:solidFill>
                <a:srgbClr val="FF9999"/>
              </a:solidFill>
              <a:ln w="95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6574360" y="2390805"/>
                <a:ext cx="110067" cy="347963"/>
              </a:xfrm>
              <a:prstGeom prst="rect">
                <a:avLst/>
              </a:prstGeom>
              <a:solidFill>
                <a:srgbClr val="FF9999"/>
              </a:solidFill>
              <a:ln w="95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6853756" y="2162742"/>
                <a:ext cx="110067" cy="428625"/>
              </a:xfrm>
              <a:prstGeom prst="rect">
                <a:avLst/>
              </a:prstGeom>
              <a:solidFill>
                <a:srgbClr val="FF9999"/>
              </a:solidFill>
              <a:ln w="95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テキスト ボックス 74"/>
            <p:cNvSpPr txBox="1"/>
            <p:nvPr/>
          </p:nvSpPr>
          <p:spPr>
            <a:xfrm>
              <a:off x="6959595" y="2277533"/>
              <a:ext cx="1557873" cy="261610"/>
            </a:xfrm>
            <a:prstGeom prst="rect">
              <a:avLst/>
            </a:prstGeom>
            <a:noFill/>
          </p:spPr>
          <p:txBody>
            <a:bodyPr wrap="square" rtlCol="0">
              <a:spAutoFit/>
            </a:bodyPr>
            <a:lstStyle/>
            <a:p>
              <a:r>
                <a:rPr lang="ja-JP" altLang="en-US" sz="1100" dirty="0"/>
                <a:t>コスト・シナジー</a:t>
              </a:r>
              <a:endParaRPr kumimoji="1" lang="ja-JP" altLang="en-US" sz="1100" dirty="0"/>
            </a:p>
          </p:txBody>
        </p:sp>
      </p:grpSp>
      <p:grpSp>
        <p:nvGrpSpPr>
          <p:cNvPr id="78" name="グループ化 77"/>
          <p:cNvGrpSpPr/>
          <p:nvPr/>
        </p:nvGrpSpPr>
        <p:grpSpPr>
          <a:xfrm>
            <a:off x="6608251" y="1911965"/>
            <a:ext cx="1649760" cy="957112"/>
            <a:chOff x="6299208" y="1734117"/>
            <a:chExt cx="1649760" cy="957112"/>
          </a:xfrm>
        </p:grpSpPr>
        <p:grpSp>
          <p:nvGrpSpPr>
            <p:cNvPr id="74" name="グループ化 73"/>
            <p:cNvGrpSpPr/>
            <p:nvPr/>
          </p:nvGrpSpPr>
          <p:grpSpPr>
            <a:xfrm>
              <a:off x="6299208" y="1734117"/>
              <a:ext cx="664615" cy="957112"/>
              <a:chOff x="6299208" y="1734117"/>
              <a:chExt cx="664615" cy="957112"/>
            </a:xfrm>
          </p:grpSpPr>
          <p:sp>
            <p:nvSpPr>
              <p:cNvPr id="70" name="正方形/長方形 69"/>
              <p:cNvSpPr/>
              <p:nvPr/>
            </p:nvSpPr>
            <p:spPr>
              <a:xfrm>
                <a:off x="6299208" y="2422640"/>
                <a:ext cx="110067" cy="268589"/>
              </a:xfrm>
              <a:prstGeom prst="rect">
                <a:avLst/>
              </a:prstGeom>
              <a:solidFill>
                <a:srgbClr val="FFCCCC"/>
              </a:solidFill>
              <a:ln w="952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6574361" y="2042842"/>
                <a:ext cx="110067" cy="347963"/>
              </a:xfrm>
              <a:prstGeom prst="rect">
                <a:avLst/>
              </a:prstGeom>
              <a:solidFill>
                <a:srgbClr val="FFCCCC"/>
              </a:solidFill>
              <a:ln w="952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6853756" y="1734117"/>
                <a:ext cx="110067" cy="428625"/>
              </a:xfrm>
              <a:prstGeom prst="rect">
                <a:avLst/>
              </a:prstGeom>
              <a:solidFill>
                <a:srgbClr val="FFCCCC"/>
              </a:solidFill>
              <a:ln w="952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7" name="正方形/長方形 76"/>
            <p:cNvSpPr/>
            <p:nvPr/>
          </p:nvSpPr>
          <p:spPr>
            <a:xfrm>
              <a:off x="6959595" y="1836841"/>
              <a:ext cx="989373" cy="261610"/>
            </a:xfrm>
            <a:prstGeom prst="rect">
              <a:avLst/>
            </a:prstGeom>
          </p:spPr>
          <p:txBody>
            <a:bodyPr wrap="none">
              <a:spAutoFit/>
            </a:bodyPr>
            <a:lstStyle/>
            <a:p>
              <a:r>
                <a:rPr lang="ja-JP" altLang="en-US" sz="1100" dirty="0" smtClean="0"/>
                <a:t>売上シナジー</a:t>
              </a:r>
              <a:endParaRPr lang="ja-JP" altLang="en-US" sz="1100" dirty="0"/>
            </a:p>
          </p:txBody>
        </p:sp>
      </p:grpSp>
      <p:sp>
        <p:nvSpPr>
          <p:cNvPr id="79" name="テキスト ボックス 78"/>
          <p:cNvSpPr txBox="1"/>
          <p:nvPr/>
        </p:nvSpPr>
        <p:spPr>
          <a:xfrm>
            <a:off x="1832997" y="1094267"/>
            <a:ext cx="2658561" cy="738664"/>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400" dirty="0" smtClean="0">
                <a:solidFill>
                  <a:srgbClr val="000099"/>
                </a:solidFill>
              </a:rPr>
              <a:t>高く売りたい。</a:t>
            </a:r>
            <a:endParaRPr kumimoji="1" lang="en-US" altLang="ja-JP" sz="1400" dirty="0" smtClean="0">
              <a:solidFill>
                <a:srgbClr val="000099"/>
              </a:solidFill>
            </a:endParaRPr>
          </a:p>
          <a:p>
            <a:pPr marL="285750" indent="-285750">
              <a:buFont typeface="Wingdings" panose="05000000000000000000" pitchFamily="2" charset="2"/>
              <a:buChar char="ü"/>
            </a:pPr>
            <a:r>
              <a:rPr kumimoji="1" lang="ja-JP" altLang="en-US" sz="1400" dirty="0" smtClean="0">
                <a:solidFill>
                  <a:srgbClr val="000099"/>
                </a:solidFill>
              </a:rPr>
              <a:t>いくらで売りたい。</a:t>
            </a:r>
            <a:endParaRPr kumimoji="1" lang="en-US" altLang="ja-JP" sz="1400" dirty="0" smtClean="0">
              <a:solidFill>
                <a:srgbClr val="000099"/>
              </a:solidFill>
            </a:endParaRPr>
          </a:p>
          <a:p>
            <a:pPr marL="285750" indent="-285750">
              <a:buFont typeface="Wingdings" panose="05000000000000000000" pitchFamily="2" charset="2"/>
              <a:buChar char="ü"/>
            </a:pPr>
            <a:r>
              <a:rPr lang="ja-JP" altLang="en-US" sz="1400" dirty="0">
                <a:solidFill>
                  <a:srgbClr val="000099"/>
                </a:solidFill>
              </a:rPr>
              <a:t>いつまでに</a:t>
            </a:r>
            <a:r>
              <a:rPr lang="ja-JP" altLang="en-US" sz="1400" dirty="0" smtClean="0">
                <a:solidFill>
                  <a:srgbClr val="000099"/>
                </a:solidFill>
              </a:rPr>
              <a:t>売りたい</a:t>
            </a:r>
            <a:r>
              <a:rPr lang="ja-JP" altLang="en-US" sz="1400" dirty="0">
                <a:solidFill>
                  <a:srgbClr val="000099"/>
                </a:solidFill>
              </a:rPr>
              <a:t>。</a:t>
            </a:r>
            <a:endParaRPr kumimoji="1" lang="ja-JP" altLang="en-US" sz="1400" dirty="0">
              <a:solidFill>
                <a:srgbClr val="000099"/>
              </a:solidFill>
            </a:endParaRPr>
          </a:p>
        </p:txBody>
      </p:sp>
      <p:sp>
        <p:nvSpPr>
          <p:cNvPr id="80" name="テキスト ボックス 79"/>
          <p:cNvSpPr txBox="1"/>
          <p:nvPr/>
        </p:nvSpPr>
        <p:spPr>
          <a:xfrm>
            <a:off x="4756149" y="1098398"/>
            <a:ext cx="2658561" cy="738664"/>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400" dirty="0" smtClean="0">
                <a:solidFill>
                  <a:srgbClr val="C00000"/>
                </a:solidFill>
              </a:rPr>
              <a:t>安く買いたい。</a:t>
            </a:r>
            <a:endParaRPr kumimoji="1" lang="en-US" altLang="ja-JP" sz="1400" dirty="0" smtClean="0">
              <a:solidFill>
                <a:srgbClr val="C00000"/>
              </a:solidFill>
            </a:endParaRPr>
          </a:p>
          <a:p>
            <a:pPr marL="285750" indent="-285750">
              <a:buFont typeface="Wingdings" panose="05000000000000000000" pitchFamily="2" charset="2"/>
              <a:buChar char="ü"/>
            </a:pPr>
            <a:r>
              <a:rPr kumimoji="1" lang="ja-JP" altLang="en-US" sz="1400" dirty="0" smtClean="0">
                <a:solidFill>
                  <a:srgbClr val="C00000"/>
                </a:solidFill>
              </a:rPr>
              <a:t>いくらまでなら出せる。</a:t>
            </a:r>
            <a:endParaRPr kumimoji="1" lang="en-US" altLang="ja-JP" sz="1400" dirty="0" smtClean="0">
              <a:solidFill>
                <a:srgbClr val="C00000"/>
              </a:solidFill>
            </a:endParaRPr>
          </a:p>
          <a:p>
            <a:pPr marL="285750" indent="-285750">
              <a:buFont typeface="Wingdings" panose="05000000000000000000" pitchFamily="2" charset="2"/>
              <a:buChar char="ü"/>
            </a:pPr>
            <a:r>
              <a:rPr lang="ja-JP" altLang="en-US" sz="1400" dirty="0">
                <a:solidFill>
                  <a:srgbClr val="C00000"/>
                </a:solidFill>
              </a:rPr>
              <a:t>いつまで</a:t>
            </a:r>
            <a:r>
              <a:rPr lang="ja-JP" altLang="en-US" sz="1400" dirty="0" smtClean="0">
                <a:solidFill>
                  <a:srgbClr val="C00000"/>
                </a:solidFill>
              </a:rPr>
              <a:t>に買いたい。</a:t>
            </a:r>
            <a:endParaRPr kumimoji="1" lang="ja-JP" altLang="en-US" sz="1400" dirty="0">
              <a:solidFill>
                <a:srgbClr val="C00000"/>
              </a:solidFill>
            </a:endParaRPr>
          </a:p>
        </p:txBody>
      </p:sp>
      <p:sp>
        <p:nvSpPr>
          <p:cNvPr id="81" name="テキスト ボックス 80"/>
          <p:cNvSpPr txBox="1"/>
          <p:nvPr/>
        </p:nvSpPr>
        <p:spPr>
          <a:xfrm>
            <a:off x="232791" y="4260787"/>
            <a:ext cx="4136009" cy="1815882"/>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400" dirty="0" smtClean="0">
                <a:solidFill>
                  <a:srgbClr val="000099"/>
                </a:solidFill>
              </a:rPr>
              <a:t>事業計画の最後の見積りは過大に計上？</a:t>
            </a:r>
            <a:endParaRPr kumimoji="1" lang="en-US" altLang="ja-JP" sz="1400" dirty="0" smtClean="0">
              <a:solidFill>
                <a:srgbClr val="000099"/>
              </a:solidFill>
            </a:endParaRPr>
          </a:p>
          <a:p>
            <a:pPr marL="285750" indent="-285750">
              <a:buFont typeface="Wingdings" panose="05000000000000000000" pitchFamily="2" charset="2"/>
              <a:buChar char="ü"/>
            </a:pPr>
            <a:r>
              <a:rPr lang="ja-JP" altLang="en-US" sz="1400" dirty="0" smtClean="0">
                <a:solidFill>
                  <a:srgbClr val="000099"/>
                </a:solidFill>
              </a:rPr>
              <a:t>売却前に駆け込み販売、過剰生産を通じて固定費を削減、利益を過大に計上？</a:t>
            </a:r>
            <a:endParaRPr kumimoji="1" lang="en-US" altLang="ja-JP" sz="1400" dirty="0" smtClean="0">
              <a:solidFill>
                <a:srgbClr val="000099"/>
              </a:solidFill>
            </a:endParaRPr>
          </a:p>
          <a:p>
            <a:pPr marL="285750" indent="-285750">
              <a:buFont typeface="Wingdings" panose="05000000000000000000" pitchFamily="2" charset="2"/>
              <a:buChar char="ü"/>
            </a:pPr>
            <a:r>
              <a:rPr lang="ja-JP" altLang="en-US" sz="1400" dirty="0" smtClean="0">
                <a:solidFill>
                  <a:srgbClr val="000099"/>
                </a:solidFill>
              </a:rPr>
              <a:t>市場</a:t>
            </a:r>
            <a:r>
              <a:rPr lang="ja-JP" altLang="en-US" sz="1400" dirty="0">
                <a:solidFill>
                  <a:srgbClr val="000099"/>
                </a:solidFill>
              </a:rPr>
              <a:t>リスク・</a:t>
            </a:r>
            <a:r>
              <a:rPr lang="ja-JP" altLang="en-US" sz="1400" dirty="0" smtClean="0">
                <a:solidFill>
                  <a:srgbClr val="000099"/>
                </a:solidFill>
              </a:rPr>
              <a:t>プレミアムを低めに設定？</a:t>
            </a:r>
            <a:endParaRPr lang="en-US" altLang="ja-JP" sz="1400" dirty="0" smtClean="0">
              <a:solidFill>
                <a:srgbClr val="000099"/>
              </a:solidFill>
            </a:endParaRPr>
          </a:p>
          <a:p>
            <a:pPr marL="285750" indent="-285750">
              <a:buFont typeface="Wingdings" panose="05000000000000000000" pitchFamily="2" charset="2"/>
              <a:buChar char="ü"/>
            </a:pPr>
            <a:r>
              <a:rPr lang="ja-JP" altLang="en-US" sz="1400" dirty="0" smtClean="0">
                <a:solidFill>
                  <a:srgbClr val="000099"/>
                </a:solidFill>
              </a:rPr>
              <a:t>無リスク利子率を低めに設定？</a:t>
            </a:r>
            <a:endParaRPr lang="en-US" altLang="ja-JP" sz="1400" dirty="0" smtClean="0">
              <a:solidFill>
                <a:srgbClr val="000099"/>
              </a:solidFill>
            </a:endParaRPr>
          </a:p>
          <a:p>
            <a:pPr marL="285750" indent="-285750">
              <a:buFont typeface="Wingdings" panose="05000000000000000000" pitchFamily="2" charset="2"/>
              <a:buChar char="ü"/>
            </a:pPr>
            <a:r>
              <a:rPr lang="ja-JP" altLang="en-US" sz="1400" dirty="0" smtClean="0">
                <a:solidFill>
                  <a:srgbClr val="000099"/>
                </a:solidFill>
              </a:rPr>
              <a:t>永久成長率を低めに設定？</a:t>
            </a:r>
            <a:endParaRPr lang="en-US" altLang="ja-JP" sz="1400" dirty="0" smtClean="0">
              <a:solidFill>
                <a:srgbClr val="000099"/>
              </a:solidFill>
            </a:endParaRPr>
          </a:p>
          <a:p>
            <a:pPr marL="285750" indent="-285750">
              <a:buFont typeface="Wingdings" panose="05000000000000000000" pitchFamily="2" charset="2"/>
              <a:buChar char="ü"/>
            </a:pPr>
            <a:endParaRPr lang="en-US" altLang="ja-JP" sz="1400" dirty="0" smtClean="0">
              <a:solidFill>
                <a:srgbClr val="000099"/>
              </a:solidFill>
            </a:endParaRPr>
          </a:p>
          <a:p>
            <a:pPr marL="285750" indent="-285750">
              <a:buFont typeface="Wingdings" panose="05000000000000000000" pitchFamily="2" charset="2"/>
              <a:buChar char="ü"/>
            </a:pPr>
            <a:endParaRPr kumimoji="1" lang="ja-JP" altLang="en-US" sz="1400" dirty="0">
              <a:solidFill>
                <a:srgbClr val="000099"/>
              </a:solidFill>
            </a:endParaRPr>
          </a:p>
        </p:txBody>
      </p:sp>
      <p:sp>
        <p:nvSpPr>
          <p:cNvPr id="82" name="左右矢印 81"/>
          <p:cNvSpPr/>
          <p:nvPr/>
        </p:nvSpPr>
        <p:spPr>
          <a:xfrm>
            <a:off x="3945481" y="2916065"/>
            <a:ext cx="982134" cy="674069"/>
          </a:xfrm>
          <a:prstGeom prst="leftRightArrow">
            <a:avLst>
              <a:gd name="adj1" fmla="val 50000"/>
              <a:gd name="adj2" fmla="val 32415"/>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交渉</a:t>
            </a:r>
            <a:endParaRPr kumimoji="1" lang="ja-JP" altLang="en-US" dirty="0"/>
          </a:p>
        </p:txBody>
      </p:sp>
      <p:sp>
        <p:nvSpPr>
          <p:cNvPr id="83" name="テキスト ボックス 82"/>
          <p:cNvSpPr txBox="1"/>
          <p:nvPr/>
        </p:nvSpPr>
        <p:spPr>
          <a:xfrm>
            <a:off x="4925465" y="4260787"/>
            <a:ext cx="4218535" cy="2031325"/>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400" dirty="0" smtClean="0">
                <a:solidFill>
                  <a:srgbClr val="C00000"/>
                </a:solidFill>
              </a:rPr>
              <a:t>事業計画は保守的に見積もる傾向？</a:t>
            </a:r>
            <a:endParaRPr kumimoji="1" lang="en-US" altLang="ja-JP" sz="1400" dirty="0" smtClean="0">
              <a:solidFill>
                <a:srgbClr val="C00000"/>
              </a:solidFill>
            </a:endParaRPr>
          </a:p>
          <a:p>
            <a:pPr marL="285750" indent="-285750">
              <a:buFont typeface="Wingdings" panose="05000000000000000000" pitchFamily="2" charset="2"/>
              <a:buChar char="ü"/>
            </a:pPr>
            <a:r>
              <a:rPr kumimoji="1" lang="ja-JP" altLang="en-US" sz="1400" dirty="0" smtClean="0">
                <a:solidFill>
                  <a:srgbClr val="C00000"/>
                </a:solidFill>
              </a:rPr>
              <a:t>買い手にもさまざまな立場がある</a:t>
            </a:r>
            <a:endParaRPr kumimoji="1" lang="en-US" altLang="ja-JP" sz="1400" dirty="0" smtClean="0">
              <a:solidFill>
                <a:srgbClr val="C00000"/>
              </a:solidFill>
            </a:endParaRPr>
          </a:p>
          <a:p>
            <a:pPr marL="742950" lvl="1" indent="-285750">
              <a:buFont typeface="Arial" panose="020B0604020202020204" pitchFamily="34" charset="0"/>
              <a:buChar char="•"/>
            </a:pPr>
            <a:r>
              <a:rPr kumimoji="1" lang="ja-JP" altLang="en-US" sz="1400" dirty="0" smtClean="0">
                <a:solidFill>
                  <a:srgbClr val="C00000"/>
                </a:solidFill>
              </a:rPr>
              <a:t>中期経営計画の最終年度？</a:t>
            </a:r>
            <a:endParaRPr kumimoji="1" lang="en-US" altLang="ja-JP" sz="1400" dirty="0" smtClean="0">
              <a:solidFill>
                <a:srgbClr val="C00000"/>
              </a:solidFill>
            </a:endParaRPr>
          </a:p>
          <a:p>
            <a:pPr marL="742950" lvl="1" indent="-285750">
              <a:buFont typeface="Arial" panose="020B0604020202020204" pitchFamily="34" charset="0"/>
              <a:buChar char="•"/>
            </a:pPr>
            <a:r>
              <a:rPr kumimoji="1" lang="en-US" altLang="ja-JP" sz="1400" dirty="0" smtClean="0">
                <a:solidFill>
                  <a:srgbClr val="C00000"/>
                </a:solidFill>
              </a:rPr>
              <a:t>M&amp;A</a:t>
            </a:r>
            <a:r>
              <a:rPr kumimoji="1" lang="ja-JP" altLang="en-US" sz="1400" dirty="0" smtClean="0">
                <a:solidFill>
                  <a:srgbClr val="C00000"/>
                </a:solidFill>
              </a:rPr>
              <a:t>枠・期限の有無？</a:t>
            </a:r>
            <a:endParaRPr kumimoji="1" lang="en-US" altLang="ja-JP" sz="1400" dirty="0" smtClean="0">
              <a:solidFill>
                <a:srgbClr val="C00000"/>
              </a:solidFill>
            </a:endParaRPr>
          </a:p>
          <a:p>
            <a:pPr marL="742950" lvl="1" indent="-285750">
              <a:buFont typeface="Arial" panose="020B0604020202020204" pitchFamily="34" charset="0"/>
              <a:buChar char="•"/>
            </a:pPr>
            <a:r>
              <a:rPr lang="ja-JP" altLang="en-US" sz="1400" dirty="0" smtClean="0">
                <a:solidFill>
                  <a:srgbClr val="C00000"/>
                </a:solidFill>
              </a:rPr>
              <a:t>競争ポジション？</a:t>
            </a:r>
            <a:endParaRPr kumimoji="1" lang="en-US" altLang="ja-JP" sz="1400" dirty="0" smtClean="0">
              <a:solidFill>
                <a:srgbClr val="C00000"/>
              </a:solidFill>
            </a:endParaRPr>
          </a:p>
          <a:p>
            <a:pPr marL="285750" indent="-285750">
              <a:buFont typeface="Wingdings" panose="05000000000000000000" pitchFamily="2" charset="2"/>
              <a:buChar char="ü"/>
            </a:pPr>
            <a:r>
              <a:rPr lang="en-US" altLang="ja-JP" sz="1400" dirty="0" smtClean="0">
                <a:solidFill>
                  <a:srgbClr val="C00000"/>
                </a:solidFill>
              </a:rPr>
              <a:t>PMI</a:t>
            </a:r>
            <a:r>
              <a:rPr lang="ja-JP" altLang="en-US" sz="1400" dirty="0" smtClean="0">
                <a:solidFill>
                  <a:srgbClr val="C00000"/>
                </a:solidFill>
              </a:rPr>
              <a:t>は誰の責任で実施？</a:t>
            </a:r>
            <a:endParaRPr lang="en-US" altLang="ja-JP" sz="1400" dirty="0" smtClean="0">
              <a:solidFill>
                <a:srgbClr val="C00000"/>
              </a:solidFill>
            </a:endParaRPr>
          </a:p>
          <a:p>
            <a:pPr marL="285750" indent="-285750">
              <a:buFont typeface="Wingdings" panose="05000000000000000000" pitchFamily="2" charset="2"/>
              <a:buChar char="ü"/>
            </a:pPr>
            <a:r>
              <a:rPr lang="ja-JP" altLang="en-US" sz="1400" dirty="0" smtClean="0">
                <a:solidFill>
                  <a:srgbClr val="C00000"/>
                </a:solidFill>
              </a:rPr>
              <a:t>経営トップと担当者の関係性？</a:t>
            </a:r>
            <a:endParaRPr lang="en-US" altLang="ja-JP" sz="1400" dirty="0" smtClean="0">
              <a:solidFill>
                <a:srgbClr val="C00000"/>
              </a:solidFill>
            </a:endParaRPr>
          </a:p>
          <a:p>
            <a:pPr marL="285750" indent="-285750">
              <a:buFont typeface="Wingdings" panose="05000000000000000000" pitchFamily="2" charset="2"/>
              <a:buChar char="ü"/>
            </a:pPr>
            <a:r>
              <a:rPr kumimoji="1" lang="ja-JP" altLang="en-US" sz="1400" dirty="0" smtClean="0">
                <a:solidFill>
                  <a:srgbClr val="C00000"/>
                </a:solidFill>
              </a:rPr>
              <a:t>アドバイザーの姿勢？</a:t>
            </a:r>
            <a:endParaRPr kumimoji="1" lang="en-US" altLang="ja-JP" sz="1400" dirty="0" smtClean="0">
              <a:solidFill>
                <a:srgbClr val="C00000"/>
              </a:solidFill>
            </a:endParaRPr>
          </a:p>
          <a:p>
            <a:pPr marL="285750" indent="-285750">
              <a:buFont typeface="Wingdings" panose="05000000000000000000" pitchFamily="2" charset="2"/>
              <a:buChar char="ü"/>
            </a:pPr>
            <a:r>
              <a:rPr lang="ja-JP" altLang="en-US" sz="1400" dirty="0" smtClean="0">
                <a:solidFill>
                  <a:srgbClr val="C00000"/>
                </a:solidFill>
              </a:rPr>
              <a:t>ウォークアウェイ</a:t>
            </a:r>
            <a:r>
              <a:rPr lang="ja-JP" altLang="en-US" sz="1400" dirty="0">
                <a:solidFill>
                  <a:srgbClr val="C00000"/>
                </a:solidFill>
              </a:rPr>
              <a:t>・</a:t>
            </a:r>
            <a:r>
              <a:rPr lang="ja-JP" altLang="en-US" sz="1400" dirty="0" smtClean="0">
                <a:solidFill>
                  <a:srgbClr val="C00000"/>
                </a:solidFill>
              </a:rPr>
              <a:t>プライス？　代替案（</a:t>
            </a:r>
            <a:r>
              <a:rPr lang="en-US" altLang="ja-JP" sz="1400" dirty="0" smtClean="0">
                <a:solidFill>
                  <a:srgbClr val="C00000"/>
                </a:solidFill>
              </a:rPr>
              <a:t>BATNA</a:t>
            </a:r>
            <a:r>
              <a:rPr lang="ja-JP" altLang="en-US" sz="1400" dirty="0" smtClean="0">
                <a:solidFill>
                  <a:srgbClr val="C00000"/>
                </a:solidFill>
              </a:rPr>
              <a:t>）？　</a:t>
            </a:r>
            <a:endParaRPr kumimoji="1" lang="ja-JP" altLang="en-US" sz="1400" dirty="0">
              <a:solidFill>
                <a:srgbClr val="C00000"/>
              </a:solidFill>
            </a:endParaRPr>
          </a:p>
        </p:txBody>
      </p:sp>
      <p:sp>
        <p:nvSpPr>
          <p:cNvPr id="84" name="正方形/長方形 83"/>
          <p:cNvSpPr/>
          <p:nvPr/>
        </p:nvSpPr>
        <p:spPr>
          <a:xfrm>
            <a:off x="232791" y="6324599"/>
            <a:ext cx="8769391" cy="338667"/>
          </a:xfrm>
          <a:prstGeom prst="rect">
            <a:avLst/>
          </a:prstGeom>
          <a:solidFill>
            <a:schemeClr val="accent1">
              <a:lumMod val="40000"/>
              <a:lumOff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相手を知り、</a:t>
            </a:r>
            <a:r>
              <a:rPr kumimoji="1" lang="en-US" altLang="ja-JP" dirty="0" smtClean="0">
                <a:solidFill>
                  <a:schemeClr val="tx1"/>
                </a:solidFill>
              </a:rPr>
              <a:t>CF</a:t>
            </a:r>
            <a:r>
              <a:rPr kumimoji="1" lang="ja-JP" altLang="en-US" dirty="0" smtClean="0">
                <a:solidFill>
                  <a:schemeClr val="tx1"/>
                </a:solidFill>
              </a:rPr>
              <a:t>の予測期間とトレンド、永続価値、基礎率を適切に設定する。</a:t>
            </a:r>
            <a:endParaRPr kumimoji="1" lang="ja-JP" altLang="en-US" dirty="0">
              <a:solidFill>
                <a:schemeClr val="tx1"/>
              </a:solidFill>
            </a:endParaRPr>
          </a:p>
        </p:txBody>
      </p:sp>
    </p:spTree>
    <p:extLst>
      <p:ext uri="{BB962C8B-B14F-4D97-AF65-F5344CB8AC3E}">
        <p14:creationId xmlns:p14="http://schemas.microsoft.com/office/powerpoint/2010/main" val="76649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additive="base">
                                        <p:cTn id="17" dur="500" fill="hold"/>
                                        <p:tgtEl>
                                          <p:spTgt spid="78"/>
                                        </p:tgtEl>
                                        <p:attrNameLst>
                                          <p:attrName>ppt_x</p:attrName>
                                        </p:attrNameLst>
                                      </p:cBhvr>
                                      <p:tavLst>
                                        <p:tav tm="0">
                                          <p:val>
                                            <p:strVal val="#ppt_x"/>
                                          </p:val>
                                        </p:tav>
                                        <p:tav tm="100000">
                                          <p:val>
                                            <p:strVal val="#ppt_x"/>
                                          </p:val>
                                        </p:tav>
                                      </p:tavLst>
                                    </p:anim>
                                    <p:anim calcmode="lin" valueType="num">
                                      <p:cBhvr additive="base">
                                        <p:cTn id="1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ChangeArrowheads="1"/>
          </p:cNvSpPr>
          <p:nvPr/>
        </p:nvSpPr>
        <p:spPr bwMode="auto">
          <a:xfrm>
            <a:off x="2888830" y="2708275"/>
            <a:ext cx="3366340" cy="973138"/>
          </a:xfrm>
          <a:prstGeom prst="rect">
            <a:avLst/>
          </a:prstGeom>
          <a:solidFill>
            <a:srgbClr val="FFFF00"/>
          </a:solidFill>
          <a:ln w="38100">
            <a:noFill/>
            <a:miter lim="800000"/>
            <a:headEnd/>
            <a:tailEnd/>
          </a:ln>
          <a:effectLst>
            <a:outerShdw dist="107763" dir="2700000" algn="ctr" rotWithShape="0">
              <a:schemeClr val="bg2">
                <a:alpha val="50000"/>
              </a:schemeClr>
            </a:outerShdw>
          </a:effectLst>
        </p:spPr>
        <p:txBody>
          <a:bodyPr anchor="ctr"/>
          <a:lstStyle/>
          <a:p>
            <a:pPr algn="ctr">
              <a:defRPr/>
            </a:pPr>
            <a:r>
              <a:rPr lang="ja-JP" altLang="en-US" sz="2000" dirty="0" smtClean="0">
                <a:ea typeface="ＭＳ Ｐゴシック" pitchFamily="50" charset="-128"/>
              </a:rPr>
              <a:t>価値創造上の論点</a:t>
            </a:r>
            <a:endParaRPr lang="ja-JP" altLang="en-US" sz="2000" dirty="0">
              <a:ea typeface="ＭＳ Ｐゴシック" pitchFamily="50" charset="-128"/>
            </a:endParaRPr>
          </a:p>
        </p:txBody>
      </p:sp>
      <p:sp>
        <p:nvSpPr>
          <p:cNvPr id="26628" name="Rectangle 3"/>
          <p:cNvSpPr>
            <a:spLocks noChangeArrowheads="1"/>
          </p:cNvSpPr>
          <p:nvPr/>
        </p:nvSpPr>
        <p:spPr bwMode="auto">
          <a:xfrm>
            <a:off x="0" y="6597650"/>
            <a:ext cx="184150" cy="244475"/>
          </a:xfrm>
          <a:prstGeom prst="rect">
            <a:avLst/>
          </a:prstGeom>
          <a:noFill/>
          <a:ln w="9525">
            <a:noFill/>
            <a:miter lim="800000"/>
            <a:headEnd/>
            <a:tailEnd/>
          </a:ln>
        </p:spPr>
        <p:txBody>
          <a:bodyPr wrap="none">
            <a:spAutoFit/>
          </a:bodyPr>
          <a:lstStyle/>
          <a:p>
            <a:endParaRPr lang="ja-JP" altLang="ja-JP" sz="1000">
              <a:latin typeface="Times New Roman" pitchFamily="18" charset="0"/>
            </a:endParaRPr>
          </a:p>
        </p:txBody>
      </p:sp>
      <p:sp>
        <p:nvSpPr>
          <p:cNvPr id="2" name="スライド番号プレースホルダー 1"/>
          <p:cNvSpPr>
            <a:spLocks noGrp="1"/>
          </p:cNvSpPr>
          <p:nvPr>
            <p:ph type="sldNum" sz="quarter" idx="12"/>
          </p:nvPr>
        </p:nvSpPr>
        <p:spPr>
          <a:xfrm>
            <a:off x="7010400" y="6492875"/>
            <a:ext cx="2133600" cy="365125"/>
          </a:xfrm>
          <a:prstGeom prst="rect">
            <a:avLst/>
          </a:prstGeom>
        </p:spPr>
        <p:txBody>
          <a:bodyPr/>
          <a:lstStyle/>
          <a:p>
            <a:pPr>
              <a:defRPr/>
            </a:pPr>
            <a:fld id="{D35B720F-65A5-4A76-AB08-F23C3677ECBF}" type="slidenum">
              <a:rPr lang="en-US" altLang="ja-JP" smtClean="0"/>
              <a:pPr>
                <a:defRPr/>
              </a:pPr>
              <a:t>87</a:t>
            </a:fld>
            <a:endParaRPr lang="en-US" altLang="ja-JP" dirty="0"/>
          </a:p>
        </p:txBody>
      </p:sp>
    </p:spTree>
    <p:extLst>
      <p:ext uri="{BB962C8B-B14F-4D97-AF65-F5344CB8AC3E}">
        <p14:creationId xmlns:p14="http://schemas.microsoft.com/office/powerpoint/2010/main" val="34181759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7010400" y="6627813"/>
            <a:ext cx="2133600" cy="230187"/>
          </a:xfrm>
          <a:prstGeom prst="rect">
            <a:avLst/>
          </a:prstGeom>
        </p:spPr>
        <p:txBody>
          <a:bodyPr/>
          <a:lstStyle/>
          <a:p>
            <a:fld id="{645E1AA2-8BE9-4EF9-8E74-7A02A2AD26D0}" type="slidenum">
              <a:rPr lang="ja-JP" altLang="en-US" smtClean="0">
                <a:solidFill>
                  <a:prstClr val="black">
                    <a:tint val="75000"/>
                  </a:prstClr>
                </a:solidFill>
              </a:rPr>
              <a:pPr/>
              <a:t>88</a:t>
            </a:fld>
            <a:endParaRPr lang="ja-JP" altLang="en-US" dirty="0">
              <a:solidFill>
                <a:prstClr val="black">
                  <a:tint val="75000"/>
                </a:prstClr>
              </a:solidFill>
            </a:endParaRPr>
          </a:p>
        </p:txBody>
      </p:sp>
      <p:sp>
        <p:nvSpPr>
          <p:cNvPr id="6" name="タイトル 1"/>
          <p:cNvSpPr>
            <a:spLocks noGrp="1"/>
          </p:cNvSpPr>
          <p:nvPr>
            <p:ph type="title"/>
          </p:nvPr>
        </p:nvSpPr>
        <p:spPr>
          <a:xfrm>
            <a:off x="466164" y="114580"/>
            <a:ext cx="8104095" cy="712787"/>
          </a:xfrm>
        </p:spPr>
        <p:txBody>
          <a:bodyPr/>
          <a:lstStyle/>
          <a:p>
            <a:r>
              <a:rPr kumimoji="1" lang="ja-JP" altLang="en-US" sz="2400" dirty="0" smtClean="0"/>
              <a:t>価値創造上のドライバーは？</a:t>
            </a:r>
            <a:endParaRPr kumimoji="1" lang="ja-JP" altLang="en-US" sz="2400" dirty="0"/>
          </a:p>
        </p:txBody>
      </p:sp>
      <p:sp>
        <p:nvSpPr>
          <p:cNvPr id="94" name="Rectangle 2"/>
          <p:cNvSpPr>
            <a:spLocks noChangeArrowheads="1"/>
          </p:cNvSpPr>
          <p:nvPr/>
        </p:nvSpPr>
        <p:spPr bwMode="auto">
          <a:xfrm>
            <a:off x="2466975" y="1438275"/>
            <a:ext cx="2014538" cy="23431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95" name="Rectangle 3"/>
          <p:cNvSpPr>
            <a:spLocks noChangeArrowheads="1"/>
          </p:cNvSpPr>
          <p:nvPr/>
        </p:nvSpPr>
        <p:spPr bwMode="auto">
          <a:xfrm>
            <a:off x="185738" y="1443038"/>
            <a:ext cx="2043112" cy="23431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96" name="Line 6"/>
          <p:cNvSpPr>
            <a:spLocks noChangeShapeType="1"/>
          </p:cNvSpPr>
          <p:nvPr/>
        </p:nvSpPr>
        <p:spPr bwMode="auto">
          <a:xfrm flipV="1">
            <a:off x="328613" y="1900238"/>
            <a:ext cx="0" cy="170021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sp>
        <p:nvSpPr>
          <p:cNvPr id="97" name="Line 7"/>
          <p:cNvSpPr>
            <a:spLocks noChangeShapeType="1"/>
          </p:cNvSpPr>
          <p:nvPr/>
        </p:nvSpPr>
        <p:spPr bwMode="auto">
          <a:xfrm>
            <a:off x="328613" y="3600450"/>
            <a:ext cx="1728787"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sp>
        <p:nvSpPr>
          <p:cNvPr id="98" name="Freeform 8"/>
          <p:cNvSpPr>
            <a:spLocks/>
          </p:cNvSpPr>
          <p:nvPr/>
        </p:nvSpPr>
        <p:spPr bwMode="auto">
          <a:xfrm>
            <a:off x="328613" y="2243138"/>
            <a:ext cx="1800225" cy="885825"/>
          </a:xfrm>
          <a:custGeom>
            <a:avLst/>
            <a:gdLst>
              <a:gd name="T0" fmla="*/ 0 w 1134"/>
              <a:gd name="T1" fmla="*/ 2147483647 h 558"/>
              <a:gd name="T2" fmla="*/ 2147483647 w 1134"/>
              <a:gd name="T3" fmla="*/ 2147483647 h 558"/>
              <a:gd name="T4" fmla="*/ 2147483647 w 1134"/>
              <a:gd name="T5" fmla="*/ 2147483647 h 558"/>
              <a:gd name="T6" fmla="*/ 2147483647 w 1134"/>
              <a:gd name="T7" fmla="*/ 2147483647 h 558"/>
              <a:gd name="T8" fmla="*/ 2147483647 w 1134"/>
              <a:gd name="T9" fmla="*/ 2147483647 h 558"/>
              <a:gd name="T10" fmla="*/ 2147483647 w 1134"/>
              <a:gd name="T11" fmla="*/ 2147483647 h 558"/>
              <a:gd name="T12" fmla="*/ 2147483647 w 1134"/>
              <a:gd name="T13" fmla="*/ 2147483647 h 558"/>
              <a:gd name="T14" fmla="*/ 2147483647 w 1134"/>
              <a:gd name="T15" fmla="*/ 2147483647 h 558"/>
              <a:gd name="T16" fmla="*/ 2147483647 w 1134"/>
              <a:gd name="T17" fmla="*/ 2147483647 h 558"/>
              <a:gd name="T18" fmla="*/ 2147483647 w 1134"/>
              <a:gd name="T19" fmla="*/ 0 h 558"/>
              <a:gd name="T20" fmla="*/ 2147483647 w 1134"/>
              <a:gd name="T21" fmla="*/ 2147483647 h 558"/>
              <a:gd name="T22" fmla="*/ 2147483647 w 1134"/>
              <a:gd name="T23" fmla="*/ 2147483647 h 558"/>
              <a:gd name="T24" fmla="*/ 2147483647 w 1134"/>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4"/>
              <a:gd name="T40" fmla="*/ 0 h 558"/>
              <a:gd name="T41" fmla="*/ 1134 w 1134"/>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4" h="558">
                <a:moveTo>
                  <a:pt x="0" y="450"/>
                </a:moveTo>
                <a:lnTo>
                  <a:pt x="90" y="324"/>
                </a:lnTo>
                <a:lnTo>
                  <a:pt x="171" y="558"/>
                </a:lnTo>
                <a:lnTo>
                  <a:pt x="207" y="288"/>
                </a:lnTo>
                <a:lnTo>
                  <a:pt x="369" y="459"/>
                </a:lnTo>
                <a:lnTo>
                  <a:pt x="414" y="369"/>
                </a:lnTo>
                <a:lnTo>
                  <a:pt x="540" y="558"/>
                </a:lnTo>
                <a:lnTo>
                  <a:pt x="630" y="225"/>
                </a:lnTo>
                <a:lnTo>
                  <a:pt x="693" y="225"/>
                </a:lnTo>
                <a:lnTo>
                  <a:pt x="837" y="0"/>
                </a:lnTo>
                <a:lnTo>
                  <a:pt x="945" y="279"/>
                </a:lnTo>
                <a:lnTo>
                  <a:pt x="1026" y="306"/>
                </a:lnTo>
                <a:lnTo>
                  <a:pt x="1134" y="189"/>
                </a:lnTo>
              </a:path>
            </a:pathLst>
          </a:custGeom>
          <a:noFill/>
          <a:ln w="57150">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ja-JP" altLang="en-US" smtClean="0">
              <a:solidFill>
                <a:srgbClr val="000000"/>
              </a:solidFill>
              <a:ea typeface="HGP創英角ｺﾞｼｯｸUB" pitchFamily="50" charset="-128"/>
            </a:endParaRPr>
          </a:p>
        </p:txBody>
      </p:sp>
      <p:sp>
        <p:nvSpPr>
          <p:cNvPr id="99" name="Text Box 9"/>
          <p:cNvSpPr txBox="1">
            <a:spLocks noChangeArrowheads="1"/>
          </p:cNvSpPr>
          <p:nvPr/>
        </p:nvSpPr>
        <p:spPr bwMode="auto">
          <a:xfrm>
            <a:off x="257175" y="1514475"/>
            <a:ext cx="1500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r>
              <a:rPr lang="ja-JP" altLang="en-US" sz="1600" smtClean="0">
                <a:solidFill>
                  <a:srgbClr val="000000"/>
                </a:solidFill>
                <a:latin typeface="Times New Roman" pitchFamily="18" charset="0"/>
              </a:rPr>
              <a:t>◆株価</a:t>
            </a:r>
          </a:p>
        </p:txBody>
      </p:sp>
      <p:sp>
        <p:nvSpPr>
          <p:cNvPr id="100" name="Line 10"/>
          <p:cNvSpPr>
            <a:spLocks noChangeShapeType="1"/>
          </p:cNvSpPr>
          <p:nvPr/>
        </p:nvSpPr>
        <p:spPr bwMode="auto">
          <a:xfrm flipV="1">
            <a:off x="2581275" y="1924050"/>
            <a:ext cx="0" cy="170021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sp>
        <p:nvSpPr>
          <p:cNvPr id="101" name="Line 11"/>
          <p:cNvSpPr>
            <a:spLocks noChangeShapeType="1"/>
          </p:cNvSpPr>
          <p:nvPr/>
        </p:nvSpPr>
        <p:spPr bwMode="auto">
          <a:xfrm>
            <a:off x="2581275" y="3624263"/>
            <a:ext cx="172878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sp>
        <p:nvSpPr>
          <p:cNvPr id="102" name="Line 12"/>
          <p:cNvSpPr>
            <a:spLocks noChangeShapeType="1"/>
          </p:cNvSpPr>
          <p:nvPr/>
        </p:nvSpPr>
        <p:spPr bwMode="auto">
          <a:xfrm>
            <a:off x="2686050" y="3057525"/>
            <a:ext cx="14716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sp>
        <p:nvSpPr>
          <p:cNvPr id="103" name="Rectangle 13"/>
          <p:cNvSpPr>
            <a:spLocks noChangeArrowheads="1"/>
          </p:cNvSpPr>
          <p:nvPr/>
        </p:nvSpPr>
        <p:spPr bwMode="auto">
          <a:xfrm>
            <a:off x="2700338" y="3071813"/>
            <a:ext cx="114300" cy="3429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104" name="Rectangle 14"/>
          <p:cNvSpPr>
            <a:spLocks noChangeArrowheads="1"/>
          </p:cNvSpPr>
          <p:nvPr/>
        </p:nvSpPr>
        <p:spPr bwMode="auto">
          <a:xfrm>
            <a:off x="2852738" y="2881313"/>
            <a:ext cx="114300" cy="171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105" name="Rectangle 15"/>
          <p:cNvSpPr>
            <a:spLocks noChangeArrowheads="1"/>
          </p:cNvSpPr>
          <p:nvPr/>
        </p:nvSpPr>
        <p:spPr bwMode="auto">
          <a:xfrm>
            <a:off x="3033713" y="2876550"/>
            <a:ext cx="100012" cy="1857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106" name="Rectangle 16"/>
          <p:cNvSpPr>
            <a:spLocks noChangeArrowheads="1"/>
          </p:cNvSpPr>
          <p:nvPr/>
        </p:nvSpPr>
        <p:spPr bwMode="auto">
          <a:xfrm>
            <a:off x="3200400" y="2757488"/>
            <a:ext cx="114300" cy="3000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107" name="Rectangle 17"/>
          <p:cNvSpPr>
            <a:spLocks noChangeArrowheads="1"/>
          </p:cNvSpPr>
          <p:nvPr/>
        </p:nvSpPr>
        <p:spPr bwMode="auto">
          <a:xfrm>
            <a:off x="3381375" y="2652713"/>
            <a:ext cx="114300" cy="400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108" name="Rectangle 18"/>
          <p:cNvSpPr>
            <a:spLocks noChangeArrowheads="1"/>
          </p:cNvSpPr>
          <p:nvPr/>
        </p:nvSpPr>
        <p:spPr bwMode="auto">
          <a:xfrm>
            <a:off x="3576638" y="2447925"/>
            <a:ext cx="114300" cy="6143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109" name="Rectangle 19"/>
          <p:cNvSpPr>
            <a:spLocks noChangeArrowheads="1"/>
          </p:cNvSpPr>
          <p:nvPr/>
        </p:nvSpPr>
        <p:spPr bwMode="auto">
          <a:xfrm>
            <a:off x="3743325" y="2528888"/>
            <a:ext cx="114300" cy="5286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110" name="Rectangle 20"/>
          <p:cNvSpPr>
            <a:spLocks noChangeArrowheads="1"/>
          </p:cNvSpPr>
          <p:nvPr/>
        </p:nvSpPr>
        <p:spPr bwMode="auto">
          <a:xfrm>
            <a:off x="3924300" y="2252663"/>
            <a:ext cx="114300" cy="8001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111" name="Text Box 21"/>
          <p:cNvSpPr txBox="1">
            <a:spLocks noChangeArrowheads="1"/>
          </p:cNvSpPr>
          <p:nvPr/>
        </p:nvSpPr>
        <p:spPr bwMode="auto">
          <a:xfrm>
            <a:off x="2438400" y="1566863"/>
            <a:ext cx="1500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r>
              <a:rPr lang="ja-JP" altLang="en-US" sz="1600" smtClean="0">
                <a:solidFill>
                  <a:srgbClr val="000000"/>
                </a:solidFill>
                <a:latin typeface="Times New Roman" pitchFamily="18" charset="0"/>
              </a:rPr>
              <a:t>◆理論価値</a:t>
            </a:r>
          </a:p>
        </p:txBody>
      </p:sp>
      <p:sp>
        <p:nvSpPr>
          <p:cNvPr id="112" name="Rectangle 22"/>
          <p:cNvSpPr>
            <a:spLocks noChangeArrowheads="1"/>
          </p:cNvSpPr>
          <p:nvPr/>
        </p:nvSpPr>
        <p:spPr bwMode="auto">
          <a:xfrm>
            <a:off x="4733925" y="1433513"/>
            <a:ext cx="2014538" cy="23431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113" name="Text Box 23"/>
          <p:cNvSpPr txBox="1">
            <a:spLocks noChangeArrowheads="1"/>
          </p:cNvSpPr>
          <p:nvPr/>
        </p:nvSpPr>
        <p:spPr bwMode="auto">
          <a:xfrm>
            <a:off x="4705350" y="1562100"/>
            <a:ext cx="1843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r>
              <a:rPr lang="ja-JP" altLang="en-US" sz="1600" smtClean="0">
                <a:solidFill>
                  <a:srgbClr val="000000"/>
                </a:solidFill>
                <a:latin typeface="Times New Roman" pitchFamily="18" charset="0"/>
              </a:rPr>
              <a:t>◆財務比率・指標</a:t>
            </a:r>
          </a:p>
        </p:txBody>
      </p:sp>
      <p:sp>
        <p:nvSpPr>
          <p:cNvPr id="114" name="Rectangle 24"/>
          <p:cNvSpPr>
            <a:spLocks noChangeArrowheads="1"/>
          </p:cNvSpPr>
          <p:nvPr/>
        </p:nvSpPr>
        <p:spPr bwMode="auto">
          <a:xfrm>
            <a:off x="6958013" y="1414463"/>
            <a:ext cx="2014537" cy="234315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115" name="Text Box 25"/>
          <p:cNvSpPr txBox="1">
            <a:spLocks noChangeArrowheads="1"/>
          </p:cNvSpPr>
          <p:nvPr/>
        </p:nvSpPr>
        <p:spPr bwMode="auto">
          <a:xfrm>
            <a:off x="6929438" y="1543050"/>
            <a:ext cx="1843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r>
              <a:rPr lang="ja-JP" altLang="en-US" sz="1600" smtClean="0">
                <a:solidFill>
                  <a:srgbClr val="000000"/>
                </a:solidFill>
                <a:latin typeface="Times New Roman" pitchFamily="18" charset="0"/>
              </a:rPr>
              <a:t>◆バリュードライバー</a:t>
            </a:r>
          </a:p>
        </p:txBody>
      </p:sp>
      <p:graphicFrame>
        <p:nvGraphicFramePr>
          <p:cNvPr id="116" name="Object 26"/>
          <p:cNvGraphicFramePr>
            <a:graphicFrameLocks noChangeAspect="1"/>
          </p:cNvGraphicFramePr>
          <p:nvPr/>
        </p:nvGraphicFramePr>
        <p:xfrm>
          <a:off x="4970463" y="2154238"/>
          <a:ext cx="1489075" cy="1049337"/>
        </p:xfrm>
        <a:graphic>
          <a:graphicData uri="http://schemas.openxmlformats.org/presentationml/2006/ole">
            <mc:AlternateContent xmlns:mc="http://schemas.openxmlformats.org/markup-compatibility/2006">
              <mc:Choice xmlns:v="urn:schemas-microsoft-com:vml" Requires="v">
                <p:oleObj spid="_x0000_s18798" name="MS 組織図" r:id="rId4" imgW="6106076" imgH="1617203" progId="OrgPlusWOPX.4">
                  <p:embed followColorScheme="full"/>
                </p:oleObj>
              </mc:Choice>
              <mc:Fallback>
                <p:oleObj name="MS 組織図" r:id="rId4" imgW="6106076" imgH="1617203" progId="OrgPlusWOPX.4">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0463" y="2154238"/>
                        <a:ext cx="1489075" cy="1049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7" name="Object 27"/>
          <p:cNvGraphicFramePr>
            <a:graphicFrameLocks noChangeAspect="1"/>
          </p:cNvGraphicFramePr>
          <p:nvPr/>
        </p:nvGraphicFramePr>
        <p:xfrm>
          <a:off x="7167563" y="2062163"/>
          <a:ext cx="795337" cy="595312"/>
        </p:xfrm>
        <a:graphic>
          <a:graphicData uri="http://schemas.openxmlformats.org/presentationml/2006/ole">
            <mc:AlternateContent xmlns:mc="http://schemas.openxmlformats.org/markup-compatibility/2006">
              <mc:Choice xmlns:v="urn:schemas-microsoft-com:vml" Requires="v">
                <p:oleObj spid="_x0000_s18799" name="グラフ" r:id="rId6" imgW="6096090" imgH="4067280" progId="MSGraph.Chart.8">
                  <p:embed followColorScheme="full"/>
                </p:oleObj>
              </mc:Choice>
              <mc:Fallback>
                <p:oleObj name="グラフ" r:id="rId6" imgW="6096090" imgH="4067280" progId="MSGraph.Chart.8">
                  <p:embed followColorScheme="full"/>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7563" y="2062163"/>
                        <a:ext cx="795337"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8" name="AutoShape 28"/>
          <p:cNvSpPr>
            <a:spLocks noChangeArrowheads="1"/>
          </p:cNvSpPr>
          <p:nvPr/>
        </p:nvSpPr>
        <p:spPr bwMode="auto">
          <a:xfrm rot="16200000">
            <a:off x="2013744" y="2572544"/>
            <a:ext cx="657225" cy="157163"/>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119" name="AutoShape 29"/>
          <p:cNvSpPr>
            <a:spLocks noChangeArrowheads="1"/>
          </p:cNvSpPr>
          <p:nvPr/>
        </p:nvSpPr>
        <p:spPr bwMode="auto">
          <a:xfrm rot="16200000">
            <a:off x="4252119" y="2582069"/>
            <a:ext cx="657225" cy="157163"/>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120" name="AutoShape 30"/>
          <p:cNvSpPr>
            <a:spLocks noChangeArrowheads="1"/>
          </p:cNvSpPr>
          <p:nvPr/>
        </p:nvSpPr>
        <p:spPr bwMode="auto">
          <a:xfrm rot="16200000">
            <a:off x="6504781" y="2577307"/>
            <a:ext cx="657225" cy="157162"/>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graphicFrame>
        <p:nvGraphicFramePr>
          <p:cNvPr id="121" name="Object 31"/>
          <p:cNvGraphicFramePr>
            <a:graphicFrameLocks noChangeAspect="1"/>
          </p:cNvGraphicFramePr>
          <p:nvPr/>
        </p:nvGraphicFramePr>
        <p:xfrm>
          <a:off x="7153275" y="2667000"/>
          <a:ext cx="1681163" cy="1095375"/>
        </p:xfrm>
        <a:graphic>
          <a:graphicData uri="http://schemas.openxmlformats.org/presentationml/2006/ole">
            <mc:AlternateContent xmlns:mc="http://schemas.openxmlformats.org/markup-compatibility/2006">
              <mc:Choice xmlns:v="urn:schemas-microsoft-com:vml" Requires="v">
                <p:oleObj spid="_x0000_s18800" name="グラフ" r:id="rId8" imgW="6096090" imgH="4067280" progId="MSGraph.Chart.8">
                  <p:embed followColorScheme="full"/>
                </p:oleObj>
              </mc:Choice>
              <mc:Fallback>
                <p:oleObj name="グラフ" r:id="rId8" imgW="6096090" imgH="4067280" progId="MSGraph.Chart.8">
                  <p:embed followColorScheme="full"/>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3275" y="2667000"/>
                        <a:ext cx="1681163"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 name="Object 32"/>
          <p:cNvGraphicFramePr>
            <a:graphicFrameLocks noChangeAspect="1"/>
          </p:cNvGraphicFramePr>
          <p:nvPr/>
        </p:nvGraphicFramePr>
        <p:xfrm>
          <a:off x="7848600" y="1911350"/>
          <a:ext cx="1465263" cy="777875"/>
        </p:xfrm>
        <a:graphic>
          <a:graphicData uri="http://schemas.openxmlformats.org/presentationml/2006/ole">
            <mc:AlternateContent xmlns:mc="http://schemas.openxmlformats.org/markup-compatibility/2006">
              <mc:Choice xmlns:v="urn:schemas-microsoft-com:vml" Requires="v">
                <p:oleObj spid="_x0000_s18801" name="グラフ" r:id="rId10" imgW="8572399" imgH="4048110" progId="MSGraph.Chart.8">
                  <p:embed followColorScheme="full"/>
                </p:oleObj>
              </mc:Choice>
              <mc:Fallback>
                <p:oleObj name="グラフ" r:id="rId10" imgW="8572399" imgH="4048110" progId="MSGraph.Chart.8">
                  <p:embed followColorScheme="full"/>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1911350"/>
                        <a:ext cx="1465263"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 name="Text Box 33"/>
          <p:cNvSpPr txBox="1">
            <a:spLocks noChangeArrowheads="1"/>
          </p:cNvSpPr>
          <p:nvPr/>
        </p:nvSpPr>
        <p:spPr bwMode="auto">
          <a:xfrm>
            <a:off x="271463" y="3900488"/>
            <a:ext cx="1785937" cy="8159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buFontTx/>
              <a:buNone/>
            </a:pPr>
            <a:r>
              <a:rPr lang="ja-JP" altLang="en-US" sz="1400" smtClean="0">
                <a:solidFill>
                  <a:srgbClr val="000000"/>
                </a:solidFill>
                <a:latin typeface="Times New Roman" pitchFamily="18" charset="0"/>
              </a:rPr>
              <a:t>株式時価総額</a:t>
            </a:r>
          </a:p>
          <a:p>
            <a:pPr>
              <a:buFontTx/>
              <a:buNone/>
            </a:pPr>
            <a:r>
              <a:rPr lang="ja-JP" altLang="en-US" sz="1400" smtClean="0">
                <a:solidFill>
                  <a:srgbClr val="000000"/>
                </a:solidFill>
                <a:latin typeface="Times New Roman" pitchFamily="18" charset="0"/>
              </a:rPr>
              <a:t>ＴＳＲ</a:t>
            </a:r>
          </a:p>
          <a:p>
            <a:pPr>
              <a:buFontTx/>
              <a:buNone/>
            </a:pPr>
            <a:r>
              <a:rPr lang="ja-JP" altLang="en-US" sz="1400" smtClean="0">
                <a:solidFill>
                  <a:srgbClr val="000000"/>
                </a:solidFill>
                <a:latin typeface="Times New Roman" pitchFamily="18" charset="0"/>
              </a:rPr>
              <a:t>ＭＶＡ</a:t>
            </a:r>
          </a:p>
        </p:txBody>
      </p:sp>
      <p:sp>
        <p:nvSpPr>
          <p:cNvPr id="124" name="Text Box 34"/>
          <p:cNvSpPr txBox="1">
            <a:spLocks noChangeArrowheads="1"/>
          </p:cNvSpPr>
          <p:nvPr/>
        </p:nvSpPr>
        <p:spPr bwMode="auto">
          <a:xfrm>
            <a:off x="2509838" y="3867150"/>
            <a:ext cx="1785937" cy="8159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buFontTx/>
              <a:buNone/>
            </a:pPr>
            <a:r>
              <a:rPr lang="ja-JP" altLang="en-US" sz="1400" smtClean="0">
                <a:solidFill>
                  <a:srgbClr val="000000"/>
                </a:solidFill>
                <a:latin typeface="Times New Roman" pitchFamily="18" charset="0"/>
              </a:rPr>
              <a:t>ＤＣＦ</a:t>
            </a:r>
          </a:p>
          <a:p>
            <a:pPr>
              <a:buFontTx/>
              <a:buNone/>
            </a:pPr>
            <a:r>
              <a:rPr lang="ja-JP" altLang="en-US" sz="1400" smtClean="0">
                <a:solidFill>
                  <a:srgbClr val="000000"/>
                </a:solidFill>
                <a:latin typeface="Times New Roman" pitchFamily="18" charset="0"/>
              </a:rPr>
              <a:t>ＤＤＭ</a:t>
            </a:r>
          </a:p>
          <a:p>
            <a:pPr>
              <a:buFontTx/>
              <a:buNone/>
            </a:pPr>
            <a:r>
              <a:rPr lang="en-US" altLang="ja-JP" sz="1400" smtClean="0">
                <a:solidFill>
                  <a:srgbClr val="000000"/>
                </a:solidFill>
                <a:latin typeface="Times New Roman" pitchFamily="18" charset="0"/>
              </a:rPr>
              <a:t>Real Option</a:t>
            </a:r>
          </a:p>
        </p:txBody>
      </p:sp>
      <p:sp>
        <p:nvSpPr>
          <p:cNvPr id="125" name="Text Box 35"/>
          <p:cNvSpPr txBox="1">
            <a:spLocks noChangeArrowheads="1"/>
          </p:cNvSpPr>
          <p:nvPr/>
        </p:nvSpPr>
        <p:spPr bwMode="auto">
          <a:xfrm>
            <a:off x="4805363" y="3843338"/>
            <a:ext cx="1928812" cy="8159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buFontTx/>
              <a:buNone/>
            </a:pPr>
            <a:r>
              <a:rPr lang="en-US" altLang="ja-JP" sz="1400" smtClean="0">
                <a:solidFill>
                  <a:srgbClr val="000000"/>
                </a:solidFill>
                <a:latin typeface="Times New Roman" pitchFamily="18" charset="0"/>
              </a:rPr>
              <a:t>ROIC</a:t>
            </a:r>
            <a:r>
              <a:rPr lang="ja-JP" altLang="en-US" sz="1400" smtClean="0">
                <a:solidFill>
                  <a:srgbClr val="000000"/>
                </a:solidFill>
                <a:latin typeface="Times New Roman" pitchFamily="18" charset="0"/>
              </a:rPr>
              <a:t>　　　　 </a:t>
            </a:r>
            <a:r>
              <a:rPr lang="en-US" altLang="ja-JP" sz="1400" smtClean="0">
                <a:solidFill>
                  <a:srgbClr val="000000"/>
                </a:solidFill>
                <a:latin typeface="Times New Roman" pitchFamily="18" charset="0"/>
              </a:rPr>
              <a:t>EVA</a:t>
            </a:r>
          </a:p>
          <a:p>
            <a:pPr>
              <a:buFontTx/>
              <a:buNone/>
            </a:pPr>
            <a:r>
              <a:rPr lang="en-US" altLang="ja-JP" sz="1400" smtClean="0">
                <a:solidFill>
                  <a:srgbClr val="000000"/>
                </a:solidFill>
                <a:latin typeface="Times New Roman" pitchFamily="18" charset="0"/>
              </a:rPr>
              <a:t>ROE             EBITDA</a:t>
            </a:r>
          </a:p>
          <a:p>
            <a:pPr>
              <a:buFontTx/>
              <a:buNone/>
            </a:pPr>
            <a:r>
              <a:rPr lang="ja-JP" altLang="en-US" sz="1400" smtClean="0">
                <a:solidFill>
                  <a:srgbClr val="000000"/>
                </a:solidFill>
                <a:latin typeface="Times New Roman" pitchFamily="18" charset="0"/>
              </a:rPr>
              <a:t>売上成長　　利益成長</a:t>
            </a:r>
          </a:p>
        </p:txBody>
      </p:sp>
      <p:sp>
        <p:nvSpPr>
          <p:cNvPr id="126" name="Text Box 36"/>
          <p:cNvSpPr txBox="1">
            <a:spLocks noChangeArrowheads="1"/>
          </p:cNvSpPr>
          <p:nvPr/>
        </p:nvSpPr>
        <p:spPr bwMode="auto">
          <a:xfrm>
            <a:off x="7015163" y="3862388"/>
            <a:ext cx="1928812" cy="8159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buFontTx/>
              <a:buNone/>
            </a:pPr>
            <a:r>
              <a:rPr lang="ja-JP" altLang="en-US" sz="1400" smtClean="0">
                <a:solidFill>
                  <a:srgbClr val="000000"/>
                </a:solidFill>
                <a:latin typeface="Times New Roman" pitchFamily="18" charset="0"/>
              </a:rPr>
              <a:t>市場シェア</a:t>
            </a:r>
          </a:p>
          <a:p>
            <a:pPr>
              <a:buFontTx/>
              <a:buNone/>
            </a:pPr>
            <a:r>
              <a:rPr lang="ja-JP" altLang="en-US" sz="1400" smtClean="0">
                <a:solidFill>
                  <a:srgbClr val="000000"/>
                </a:solidFill>
                <a:latin typeface="Times New Roman" pitchFamily="18" charset="0"/>
              </a:rPr>
              <a:t>顧客満足</a:t>
            </a:r>
          </a:p>
          <a:p>
            <a:pPr>
              <a:buFontTx/>
              <a:buNone/>
            </a:pPr>
            <a:r>
              <a:rPr lang="ja-JP" altLang="en-US" sz="1400" smtClean="0">
                <a:solidFill>
                  <a:srgbClr val="000000"/>
                </a:solidFill>
                <a:latin typeface="Times New Roman" pitchFamily="18" charset="0"/>
              </a:rPr>
              <a:t>製品・サービス品質</a:t>
            </a:r>
          </a:p>
        </p:txBody>
      </p:sp>
      <p:sp>
        <p:nvSpPr>
          <p:cNvPr id="127" name="Text Box 37"/>
          <p:cNvSpPr txBox="1">
            <a:spLocks noChangeArrowheads="1"/>
          </p:cNvSpPr>
          <p:nvPr/>
        </p:nvSpPr>
        <p:spPr bwMode="auto">
          <a:xfrm>
            <a:off x="328613" y="5986463"/>
            <a:ext cx="8543925" cy="641350"/>
          </a:xfrm>
          <a:prstGeom prst="rect">
            <a:avLst/>
          </a:prstGeom>
          <a:solidFill>
            <a:schemeClr val="bg1"/>
          </a:solidFill>
          <a:ln>
            <a:noFill/>
          </a:ln>
          <a:extLst/>
        </p:spPr>
        <p:txBody>
          <a:bodyPr wrap="squar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r>
              <a:rPr lang="ja-JP" altLang="en-US" sz="1800" dirty="0" smtClean="0">
                <a:solidFill>
                  <a:srgbClr val="000000"/>
                </a:solidFill>
                <a:latin typeface="Times New Roman" pitchFamily="18" charset="0"/>
              </a:rPr>
              <a:t>　企業価値に関連する指標はさまざまであり、それぞれの指標をどのように利用しわけるかがポイントとなる。</a:t>
            </a:r>
          </a:p>
        </p:txBody>
      </p:sp>
      <p:sp>
        <p:nvSpPr>
          <p:cNvPr id="128" name="AutoShape 38"/>
          <p:cNvSpPr>
            <a:spLocks noChangeArrowheads="1"/>
          </p:cNvSpPr>
          <p:nvPr/>
        </p:nvSpPr>
        <p:spPr bwMode="auto">
          <a:xfrm>
            <a:off x="596900" y="4762500"/>
            <a:ext cx="981075" cy="277813"/>
          </a:xfrm>
          <a:prstGeom prst="downArrow">
            <a:avLst>
              <a:gd name="adj1" fmla="val 55019"/>
              <a:gd name="adj2" fmla="val 51431"/>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129" name="Text Box 39"/>
          <p:cNvSpPr txBox="1">
            <a:spLocks noChangeArrowheads="1"/>
          </p:cNvSpPr>
          <p:nvPr/>
        </p:nvSpPr>
        <p:spPr bwMode="auto">
          <a:xfrm>
            <a:off x="215900" y="5016500"/>
            <a:ext cx="1866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r>
              <a:rPr lang="ja-JP" altLang="en-US" sz="1200" smtClean="0">
                <a:solidFill>
                  <a:srgbClr val="000000"/>
                </a:solidFill>
                <a:latin typeface="Times New Roman" pitchFamily="18" charset="0"/>
              </a:rPr>
              <a:t>株主に対する貢献度を直接的に確認できるが、制御不能な事象により増減することがある。</a:t>
            </a:r>
          </a:p>
        </p:txBody>
      </p:sp>
      <p:sp>
        <p:nvSpPr>
          <p:cNvPr id="130" name="AutoShape 40"/>
          <p:cNvSpPr>
            <a:spLocks noChangeArrowheads="1"/>
          </p:cNvSpPr>
          <p:nvPr/>
        </p:nvSpPr>
        <p:spPr bwMode="auto">
          <a:xfrm>
            <a:off x="2895600" y="4711700"/>
            <a:ext cx="981075" cy="277813"/>
          </a:xfrm>
          <a:prstGeom prst="downArrow">
            <a:avLst>
              <a:gd name="adj1" fmla="val 55019"/>
              <a:gd name="adj2" fmla="val 51431"/>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131" name="Text Box 41"/>
          <p:cNvSpPr txBox="1">
            <a:spLocks noChangeArrowheads="1"/>
          </p:cNvSpPr>
          <p:nvPr/>
        </p:nvSpPr>
        <p:spPr bwMode="auto">
          <a:xfrm>
            <a:off x="2514600" y="4965700"/>
            <a:ext cx="1866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r>
              <a:rPr lang="ja-JP" altLang="en-US" sz="1200" smtClean="0">
                <a:solidFill>
                  <a:srgbClr val="000000"/>
                </a:solidFill>
                <a:latin typeface="Times New Roman" pitchFamily="18" charset="0"/>
              </a:rPr>
              <a:t>理論的な企業価値で、投資や戦略の是非を検討する上で有用だが、将来</a:t>
            </a:r>
            <a:r>
              <a:rPr lang="en-US" altLang="ja-JP" sz="1200" smtClean="0">
                <a:solidFill>
                  <a:srgbClr val="000000"/>
                </a:solidFill>
                <a:latin typeface="Times New Roman" pitchFamily="18" charset="0"/>
              </a:rPr>
              <a:t>CF</a:t>
            </a:r>
            <a:r>
              <a:rPr lang="ja-JP" altLang="en-US" sz="1200" smtClean="0">
                <a:solidFill>
                  <a:srgbClr val="000000"/>
                </a:solidFill>
                <a:latin typeface="Times New Roman" pitchFamily="18" charset="0"/>
              </a:rPr>
              <a:t>の予測に応じて値が変動。</a:t>
            </a:r>
          </a:p>
        </p:txBody>
      </p:sp>
      <p:sp>
        <p:nvSpPr>
          <p:cNvPr id="132" name="AutoShape 42"/>
          <p:cNvSpPr>
            <a:spLocks noChangeArrowheads="1"/>
          </p:cNvSpPr>
          <p:nvPr/>
        </p:nvSpPr>
        <p:spPr bwMode="auto">
          <a:xfrm>
            <a:off x="5245100" y="4724400"/>
            <a:ext cx="981075" cy="277813"/>
          </a:xfrm>
          <a:prstGeom prst="downArrow">
            <a:avLst>
              <a:gd name="adj1" fmla="val 55019"/>
              <a:gd name="adj2" fmla="val 51431"/>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133" name="Text Box 43"/>
          <p:cNvSpPr txBox="1">
            <a:spLocks noChangeArrowheads="1"/>
          </p:cNvSpPr>
          <p:nvPr/>
        </p:nvSpPr>
        <p:spPr bwMode="auto">
          <a:xfrm>
            <a:off x="4864100" y="4978400"/>
            <a:ext cx="1866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r>
              <a:rPr lang="ja-JP" altLang="en-US" sz="1200" smtClean="0">
                <a:solidFill>
                  <a:srgbClr val="000000"/>
                </a:solidFill>
                <a:latin typeface="Times New Roman" pitchFamily="18" charset="0"/>
              </a:rPr>
              <a:t>理論価値と関連する財務指標を業績評価指標として、株価や理論価値に代替して利用。</a:t>
            </a:r>
          </a:p>
        </p:txBody>
      </p:sp>
      <p:sp>
        <p:nvSpPr>
          <p:cNvPr id="134" name="AutoShape 44"/>
          <p:cNvSpPr>
            <a:spLocks noChangeArrowheads="1"/>
          </p:cNvSpPr>
          <p:nvPr/>
        </p:nvSpPr>
        <p:spPr bwMode="auto">
          <a:xfrm>
            <a:off x="7454900" y="4749800"/>
            <a:ext cx="981075" cy="277813"/>
          </a:xfrm>
          <a:prstGeom prst="downArrow">
            <a:avLst>
              <a:gd name="adj1" fmla="val 55019"/>
              <a:gd name="adj2" fmla="val 51431"/>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endParaRPr lang="ja-JP" altLang="ja-JP" sz="1800" smtClean="0">
              <a:solidFill>
                <a:srgbClr val="000000"/>
              </a:solidFill>
              <a:ea typeface="HGS創英角ｺﾞｼｯｸUB" pitchFamily="50" charset="-128"/>
            </a:endParaRPr>
          </a:p>
        </p:txBody>
      </p:sp>
      <p:sp>
        <p:nvSpPr>
          <p:cNvPr id="135" name="Text Box 45"/>
          <p:cNvSpPr txBox="1">
            <a:spLocks noChangeArrowheads="1"/>
          </p:cNvSpPr>
          <p:nvPr/>
        </p:nvSpPr>
        <p:spPr bwMode="auto">
          <a:xfrm>
            <a:off x="7073900" y="5003800"/>
            <a:ext cx="18669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50000"/>
              </a:spcBef>
              <a:buFontTx/>
              <a:buNone/>
            </a:pPr>
            <a:r>
              <a:rPr lang="ja-JP" altLang="en-US" sz="1200" smtClean="0">
                <a:solidFill>
                  <a:srgbClr val="000000"/>
                </a:solidFill>
                <a:latin typeface="Times New Roman" pitchFamily="18" charset="0"/>
              </a:rPr>
              <a:t>価値創造の変化を示すシグナルは財務比率に現れない可能性がある。</a:t>
            </a:r>
          </a:p>
        </p:txBody>
      </p:sp>
    </p:spTree>
    <p:extLst>
      <p:ext uri="{BB962C8B-B14F-4D97-AF65-F5344CB8AC3E}">
        <p14:creationId xmlns:p14="http://schemas.microsoft.com/office/powerpoint/2010/main" val="41945914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7010400" y="6492875"/>
            <a:ext cx="2133600" cy="365125"/>
          </a:xfrm>
          <a:prstGeom prst="rect">
            <a:avLst/>
          </a:prstGeom>
        </p:spPr>
        <p:txBody>
          <a:bodyPr/>
          <a:lstStyle/>
          <a:p>
            <a:fld id="{645E1AA2-8BE9-4EF9-8E74-7A02A2AD26D0}" type="slidenum">
              <a:rPr lang="ja-JP" altLang="en-US" smtClean="0">
                <a:solidFill>
                  <a:prstClr val="black">
                    <a:tint val="75000"/>
                  </a:prstClr>
                </a:solidFill>
              </a:rPr>
              <a:pPr/>
              <a:t>89</a:t>
            </a:fld>
            <a:endParaRPr lang="ja-JP" altLang="en-US" dirty="0">
              <a:solidFill>
                <a:prstClr val="black">
                  <a:tint val="75000"/>
                </a:prstClr>
              </a:solidFill>
            </a:endParaRPr>
          </a:p>
        </p:txBody>
      </p:sp>
      <p:sp>
        <p:nvSpPr>
          <p:cNvPr id="6" name="タイトル 1"/>
          <p:cNvSpPr>
            <a:spLocks noGrp="1"/>
          </p:cNvSpPr>
          <p:nvPr>
            <p:ph type="title"/>
          </p:nvPr>
        </p:nvSpPr>
        <p:spPr>
          <a:xfrm>
            <a:off x="358584" y="114580"/>
            <a:ext cx="7978589" cy="712787"/>
          </a:xfrm>
        </p:spPr>
        <p:txBody>
          <a:bodyPr/>
          <a:lstStyle/>
          <a:p>
            <a:r>
              <a:rPr kumimoji="1" lang="ja-JP" altLang="en-US" sz="2400" dirty="0" smtClean="0"/>
              <a:t>企業価値創造の本質</a:t>
            </a:r>
            <a:endParaRPr kumimoji="1" lang="ja-JP" altLang="en-US" sz="2400" dirty="0"/>
          </a:p>
        </p:txBody>
      </p:sp>
      <p:grpSp>
        <p:nvGrpSpPr>
          <p:cNvPr id="42" name="Group 28"/>
          <p:cNvGrpSpPr>
            <a:grpSpLocks/>
          </p:cNvGrpSpPr>
          <p:nvPr/>
        </p:nvGrpSpPr>
        <p:grpSpPr bwMode="auto">
          <a:xfrm>
            <a:off x="2344738" y="1201738"/>
            <a:ext cx="4235450" cy="3213100"/>
            <a:chOff x="1477" y="757"/>
            <a:chExt cx="2668" cy="2024"/>
          </a:xfrm>
        </p:grpSpPr>
        <p:grpSp>
          <p:nvGrpSpPr>
            <p:cNvPr id="43" name="Group 4"/>
            <p:cNvGrpSpPr>
              <a:grpSpLocks/>
            </p:cNvGrpSpPr>
            <p:nvPr/>
          </p:nvGrpSpPr>
          <p:grpSpPr bwMode="auto">
            <a:xfrm>
              <a:off x="2798" y="1067"/>
              <a:ext cx="1259" cy="1711"/>
              <a:chOff x="2495" y="1001"/>
              <a:chExt cx="1259" cy="1711"/>
            </a:xfrm>
          </p:grpSpPr>
          <p:grpSp>
            <p:nvGrpSpPr>
              <p:cNvPr id="50" name="Group 5"/>
              <p:cNvGrpSpPr>
                <a:grpSpLocks/>
              </p:cNvGrpSpPr>
              <p:nvPr/>
            </p:nvGrpSpPr>
            <p:grpSpPr bwMode="auto">
              <a:xfrm>
                <a:off x="2495" y="1001"/>
                <a:ext cx="1244" cy="1412"/>
                <a:chOff x="2495" y="1001"/>
                <a:chExt cx="1244" cy="1412"/>
              </a:xfrm>
            </p:grpSpPr>
            <p:sp>
              <p:nvSpPr>
                <p:cNvPr id="52" name="Rectangle 6"/>
                <p:cNvSpPr>
                  <a:spLocks noChangeArrowheads="1"/>
                </p:cNvSpPr>
                <p:nvPr/>
              </p:nvSpPr>
              <p:spPr bwMode="auto">
                <a:xfrm>
                  <a:off x="2495" y="1001"/>
                  <a:ext cx="1241" cy="859"/>
                </a:xfrm>
                <a:prstGeom prst="rect">
                  <a:avLst/>
                </a:prstGeom>
                <a:solidFill>
                  <a:srgbClr val="FFFF99"/>
                </a:solidFill>
                <a:ln w="9525">
                  <a:solidFill>
                    <a:srgbClr val="000000"/>
                  </a:solidFill>
                  <a:miter lim="800000"/>
                  <a:headEnd/>
                  <a:tailEnd/>
                </a:ln>
              </p:spPr>
              <p:txBody>
                <a:bodyPr wrap="none"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負債</a:t>
                  </a:r>
                </a:p>
              </p:txBody>
            </p:sp>
            <p:sp>
              <p:nvSpPr>
                <p:cNvPr id="53" name="Rectangle 7"/>
                <p:cNvSpPr>
                  <a:spLocks noChangeArrowheads="1"/>
                </p:cNvSpPr>
                <p:nvPr/>
              </p:nvSpPr>
              <p:spPr bwMode="auto">
                <a:xfrm>
                  <a:off x="2498" y="1855"/>
                  <a:ext cx="1241" cy="558"/>
                </a:xfrm>
                <a:prstGeom prst="rect">
                  <a:avLst/>
                </a:prstGeom>
                <a:solidFill>
                  <a:srgbClr val="BBE0E3"/>
                </a:solidFill>
                <a:ln w="9525">
                  <a:solidFill>
                    <a:srgbClr val="000000"/>
                  </a:solidFill>
                  <a:miter lim="800000"/>
                  <a:headEnd/>
                  <a:tailEnd/>
                </a:ln>
              </p:spPr>
              <p:txBody>
                <a:bodyPr wrap="none"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資本</a:t>
                  </a:r>
                </a:p>
              </p:txBody>
            </p:sp>
          </p:grpSp>
          <p:sp>
            <p:nvSpPr>
              <p:cNvPr id="51" name="Text Box 8"/>
              <p:cNvSpPr txBox="1">
                <a:spLocks noChangeArrowheads="1"/>
              </p:cNvSpPr>
              <p:nvPr/>
            </p:nvSpPr>
            <p:spPr bwMode="auto">
              <a:xfrm>
                <a:off x="2514" y="2481"/>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ja-JP"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a:t>
                </a:r>
                <a:r>
                  <a:rPr kumimoji="1" lang="ja-JP" altLang="en-US"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資金調達源泉</a:t>
                </a:r>
                <a:r>
                  <a:rPr kumimoji="1" lang="en-US" altLang="ja-JP"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a:t>
                </a:r>
              </a:p>
            </p:txBody>
          </p:sp>
        </p:grpSp>
        <p:grpSp>
          <p:nvGrpSpPr>
            <p:cNvPr id="44" name="Group 9"/>
            <p:cNvGrpSpPr>
              <a:grpSpLocks/>
            </p:cNvGrpSpPr>
            <p:nvPr/>
          </p:nvGrpSpPr>
          <p:grpSpPr bwMode="auto">
            <a:xfrm>
              <a:off x="1477" y="757"/>
              <a:ext cx="2668" cy="2024"/>
              <a:chOff x="1174" y="691"/>
              <a:chExt cx="2668" cy="2024"/>
            </a:xfrm>
          </p:grpSpPr>
          <p:sp>
            <p:nvSpPr>
              <p:cNvPr id="45" name="Text Box 10"/>
              <p:cNvSpPr txBox="1">
                <a:spLocks noChangeArrowheads="1"/>
              </p:cNvSpPr>
              <p:nvPr/>
            </p:nvSpPr>
            <p:spPr bwMode="auto">
              <a:xfrm>
                <a:off x="1187" y="2484"/>
                <a:ext cx="13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ja-JP"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a:t>
                </a:r>
                <a:r>
                  <a:rPr kumimoji="1" lang="ja-JP" altLang="en-US"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投資先・資金使途</a:t>
                </a:r>
                <a:r>
                  <a:rPr kumimoji="1" lang="en-US" altLang="ja-JP"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a:t>
                </a:r>
              </a:p>
            </p:txBody>
          </p:sp>
          <p:grpSp>
            <p:nvGrpSpPr>
              <p:cNvPr id="46" name="Group 11"/>
              <p:cNvGrpSpPr>
                <a:grpSpLocks/>
              </p:cNvGrpSpPr>
              <p:nvPr/>
            </p:nvGrpSpPr>
            <p:grpSpPr bwMode="auto">
              <a:xfrm>
                <a:off x="1174" y="691"/>
                <a:ext cx="2668" cy="1721"/>
                <a:chOff x="1174" y="691"/>
                <a:chExt cx="2668" cy="1721"/>
              </a:xfrm>
            </p:grpSpPr>
            <p:sp>
              <p:nvSpPr>
                <p:cNvPr id="47" name="Line 12"/>
                <p:cNvSpPr>
                  <a:spLocks noChangeShapeType="1"/>
                </p:cNvSpPr>
                <p:nvPr/>
              </p:nvSpPr>
              <p:spPr bwMode="auto">
                <a:xfrm>
                  <a:off x="1174" y="992"/>
                  <a:ext cx="266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a typeface="HGP創英角ｺﾞｼｯｸUB" pitchFamily="50" charset="-128"/>
                  </a:endParaRPr>
                </a:p>
              </p:txBody>
            </p:sp>
            <p:sp>
              <p:nvSpPr>
                <p:cNvPr id="48" name="Rectangle 13"/>
                <p:cNvSpPr>
                  <a:spLocks noChangeArrowheads="1"/>
                </p:cNvSpPr>
                <p:nvPr/>
              </p:nvSpPr>
              <p:spPr bwMode="auto">
                <a:xfrm>
                  <a:off x="1257" y="995"/>
                  <a:ext cx="1241" cy="1417"/>
                </a:xfrm>
                <a:prstGeom prst="rect">
                  <a:avLst/>
                </a:prstGeom>
                <a:solidFill>
                  <a:srgbClr val="FFCCCC"/>
                </a:solidFill>
                <a:ln w="9525">
                  <a:solidFill>
                    <a:srgbClr val="000000"/>
                  </a:solidFill>
                  <a:miter lim="800000"/>
                  <a:headEnd/>
                  <a:tailEnd/>
                </a:ln>
              </p:spPr>
              <p:txBody>
                <a:bodyPr wrap="none"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資産</a:t>
                  </a:r>
                </a:p>
              </p:txBody>
            </p:sp>
            <p:sp>
              <p:nvSpPr>
                <p:cNvPr id="49" name="Text Box 14"/>
                <p:cNvSpPr txBox="1">
                  <a:spLocks noChangeArrowheads="1"/>
                </p:cNvSpPr>
                <p:nvPr/>
              </p:nvSpPr>
              <p:spPr bwMode="auto">
                <a:xfrm>
                  <a:off x="1684" y="691"/>
                  <a:ext cx="16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800" b="0" i="0" u="none" strike="noStrike" kern="0" cap="none" spc="0" normalizeH="0" baseline="0" noProof="0" smtClean="0">
                      <a:ln>
                        <a:noFill/>
                      </a:ln>
                      <a:solidFill>
                        <a:srgbClr val="000000"/>
                      </a:solidFill>
                      <a:effectLst/>
                      <a:uLnTx/>
                      <a:uFillTx/>
                      <a:latin typeface="Arial" charset="0"/>
                      <a:ea typeface="HGP創英角ｺﾞｼｯｸUB" pitchFamily="50" charset="-128"/>
                    </a:rPr>
                    <a:t>貸借対照表</a:t>
                  </a:r>
                </a:p>
              </p:txBody>
            </p:sp>
          </p:grpSp>
        </p:grpSp>
      </p:grpSp>
      <p:sp>
        <p:nvSpPr>
          <p:cNvPr id="54" name="Rectangle 15"/>
          <p:cNvSpPr>
            <a:spLocks noChangeArrowheads="1"/>
          </p:cNvSpPr>
          <p:nvPr/>
        </p:nvSpPr>
        <p:spPr bwMode="auto">
          <a:xfrm>
            <a:off x="7900988" y="1843088"/>
            <a:ext cx="658812" cy="1979612"/>
          </a:xfrm>
          <a:prstGeom prst="rect">
            <a:avLst/>
          </a:prstGeom>
          <a:gradFill rotWithShape="1">
            <a:gsLst>
              <a:gs pos="0">
                <a:srgbClr val="FFFFFF"/>
              </a:gs>
              <a:gs pos="100000">
                <a:srgbClr val="CCFFCC"/>
              </a:gs>
            </a:gsLst>
            <a:path path="shape">
              <a:fillToRect l="50000" t="50000" r="50000" b="50000"/>
            </a:path>
          </a:gradFill>
          <a:ln w="9525" algn="ctr">
            <a:solidFill>
              <a:srgbClr val="000000"/>
            </a:solidFill>
            <a:miter lim="800000"/>
            <a:headEnd/>
            <a:tailEnd/>
          </a:ln>
        </p:spPr>
        <p:txBody>
          <a:bodyPr vert="eaVert"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2400" b="0" i="0" u="none" strike="noStrike" kern="0" cap="none" spc="0" normalizeH="0" baseline="0" noProof="0" smtClean="0">
                <a:ln>
                  <a:noFill/>
                </a:ln>
                <a:solidFill>
                  <a:srgbClr val="000000"/>
                </a:solidFill>
                <a:effectLst/>
                <a:uLnTx/>
                <a:uFillTx/>
                <a:latin typeface="Arial" charset="0"/>
                <a:ea typeface="HGS創英角ｺﾞｼｯｸUB" pitchFamily="50" charset="-128"/>
              </a:rPr>
              <a:t>投下資本</a:t>
            </a:r>
          </a:p>
        </p:txBody>
      </p:sp>
      <p:sp>
        <p:nvSpPr>
          <p:cNvPr id="55" name="AutoShape 16"/>
          <p:cNvSpPr>
            <a:spLocks noChangeArrowheads="1"/>
          </p:cNvSpPr>
          <p:nvPr/>
        </p:nvSpPr>
        <p:spPr bwMode="auto">
          <a:xfrm>
            <a:off x="6580188" y="2398713"/>
            <a:ext cx="1154112" cy="749300"/>
          </a:xfrm>
          <a:prstGeom prst="leftArrow">
            <a:avLst>
              <a:gd name="adj1" fmla="val 50000"/>
              <a:gd name="adj2" fmla="val 38506"/>
            </a:avLst>
          </a:prstGeom>
          <a:gradFill rotWithShape="1">
            <a:gsLst>
              <a:gs pos="0">
                <a:srgbClr val="454545"/>
              </a:gs>
              <a:gs pos="50000">
                <a:srgbClr val="969696"/>
              </a:gs>
              <a:gs pos="100000">
                <a:srgbClr val="454545"/>
              </a:gs>
            </a:gsLst>
            <a:lin ang="0" scaled="1"/>
          </a:gradFill>
          <a:ln w="9525" algn="ctr">
            <a:solidFill>
              <a:srgbClr val="000000"/>
            </a:solidFill>
            <a:miter lim="800000"/>
            <a:headEnd/>
            <a:tailEnd/>
          </a:ln>
        </p:spPr>
        <p:txBody>
          <a:bodyPr wrap="none"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latin typeface="Arial" charset="0"/>
              <a:ea typeface="HGS創英角ｺﾞｼｯｸUB" pitchFamily="50" charset="-128"/>
            </a:endParaRPr>
          </a:p>
        </p:txBody>
      </p:sp>
      <p:sp>
        <p:nvSpPr>
          <p:cNvPr id="56" name="Text Box 17"/>
          <p:cNvSpPr txBox="1">
            <a:spLocks noChangeArrowheads="1"/>
          </p:cNvSpPr>
          <p:nvPr/>
        </p:nvSpPr>
        <p:spPr bwMode="auto">
          <a:xfrm>
            <a:off x="6372225" y="4646613"/>
            <a:ext cx="2159000" cy="669925"/>
          </a:xfrm>
          <a:prstGeom prst="rect">
            <a:avLst/>
          </a:prstGeom>
          <a:noFill/>
          <a:ln w="2857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800" smtClean="0">
                <a:solidFill>
                  <a:srgbClr val="000000"/>
                </a:solidFill>
                <a:ea typeface="HGS創英角ｺﾞｼｯｸUB" pitchFamily="50" charset="-128"/>
              </a:rPr>
              <a:t>資金提供者の期待リターンは？</a:t>
            </a:r>
          </a:p>
        </p:txBody>
      </p:sp>
      <p:grpSp>
        <p:nvGrpSpPr>
          <p:cNvPr id="57" name="Group 30"/>
          <p:cNvGrpSpPr>
            <a:grpSpLocks/>
          </p:cNvGrpSpPr>
          <p:nvPr/>
        </p:nvGrpSpPr>
        <p:grpSpPr bwMode="auto">
          <a:xfrm>
            <a:off x="6346825" y="5472113"/>
            <a:ext cx="2159000" cy="819150"/>
            <a:chOff x="3998" y="3447"/>
            <a:chExt cx="1360" cy="516"/>
          </a:xfrm>
        </p:grpSpPr>
        <p:sp>
          <p:nvSpPr>
            <p:cNvPr id="58" name="AutoShape 18"/>
            <p:cNvSpPr>
              <a:spLocks noChangeArrowheads="1"/>
            </p:cNvSpPr>
            <p:nvPr/>
          </p:nvSpPr>
          <p:spPr bwMode="auto">
            <a:xfrm flipV="1">
              <a:off x="4343" y="3447"/>
              <a:ext cx="605" cy="161"/>
            </a:xfrm>
            <a:prstGeom prst="triangle">
              <a:avLst>
                <a:gd name="adj" fmla="val 50000"/>
              </a:avLst>
            </a:prstGeom>
            <a:gradFill rotWithShape="1">
              <a:gsLst>
                <a:gs pos="0">
                  <a:srgbClr val="454545"/>
                </a:gs>
                <a:gs pos="50000">
                  <a:srgbClr val="969696"/>
                </a:gs>
                <a:gs pos="100000">
                  <a:srgbClr val="454545"/>
                </a:gs>
              </a:gsLst>
              <a:lin ang="5400000" scaled="1"/>
            </a:gradFill>
            <a:ln w="9525" algn="ctr">
              <a:solidFill>
                <a:srgbClr val="000000"/>
              </a:solidFill>
              <a:miter lim="800000"/>
              <a:headEnd/>
              <a:tailEnd/>
            </a:ln>
          </p:spPr>
          <p:txBody>
            <a:bodyPr wrap="none"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latin typeface="Arial" charset="0"/>
                <a:ea typeface="HGS創英角ｺﾞｼｯｸUB" pitchFamily="50" charset="-128"/>
              </a:endParaRPr>
            </a:p>
          </p:txBody>
        </p:sp>
        <p:sp>
          <p:nvSpPr>
            <p:cNvPr id="59" name="Text Box 19"/>
            <p:cNvSpPr txBox="1">
              <a:spLocks noChangeArrowheads="1"/>
            </p:cNvSpPr>
            <p:nvPr/>
          </p:nvSpPr>
          <p:spPr bwMode="auto">
            <a:xfrm>
              <a:off x="3998" y="3714"/>
              <a:ext cx="1360" cy="249"/>
            </a:xfrm>
            <a:prstGeom prst="rect">
              <a:avLst/>
            </a:prstGeom>
            <a:noFill/>
            <a:ln w="2857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800" b="0" i="0" u="none" strike="noStrike" kern="0" cap="none" spc="0" normalizeH="0" baseline="0" noProof="0" smtClean="0">
                  <a:ln>
                    <a:noFill/>
                  </a:ln>
                  <a:solidFill>
                    <a:srgbClr val="000000"/>
                  </a:solidFill>
                  <a:effectLst/>
                  <a:uLnTx/>
                  <a:uFillTx/>
                  <a:latin typeface="Arial" charset="0"/>
                  <a:ea typeface="HGS創英角ｺﾞｼｯｸUB" pitchFamily="50" charset="-128"/>
                </a:rPr>
                <a:t>投下資本コスト</a:t>
              </a:r>
            </a:p>
          </p:txBody>
        </p:sp>
      </p:grpSp>
      <p:grpSp>
        <p:nvGrpSpPr>
          <p:cNvPr id="60" name="Group 29"/>
          <p:cNvGrpSpPr>
            <a:grpSpLocks/>
          </p:cNvGrpSpPr>
          <p:nvPr/>
        </p:nvGrpSpPr>
        <p:grpSpPr bwMode="auto">
          <a:xfrm>
            <a:off x="471488" y="1911350"/>
            <a:ext cx="1857375" cy="1979613"/>
            <a:chOff x="297" y="1204"/>
            <a:chExt cx="1170" cy="1247"/>
          </a:xfrm>
        </p:grpSpPr>
        <p:sp>
          <p:nvSpPr>
            <p:cNvPr id="61" name="Rectangle 20"/>
            <p:cNvSpPr>
              <a:spLocks noChangeArrowheads="1"/>
            </p:cNvSpPr>
            <p:nvPr/>
          </p:nvSpPr>
          <p:spPr bwMode="auto">
            <a:xfrm>
              <a:off x="297" y="1204"/>
              <a:ext cx="415" cy="1247"/>
            </a:xfrm>
            <a:prstGeom prst="rect">
              <a:avLst/>
            </a:prstGeom>
            <a:gradFill rotWithShape="1">
              <a:gsLst>
                <a:gs pos="0">
                  <a:srgbClr val="FFFFFF"/>
                </a:gs>
                <a:gs pos="100000">
                  <a:srgbClr val="FFCC99"/>
                </a:gs>
              </a:gsLst>
              <a:path path="shape">
                <a:fillToRect l="50000" t="50000" r="50000" b="50000"/>
              </a:path>
            </a:gradFill>
            <a:ln w="9525" algn="ctr">
              <a:solidFill>
                <a:srgbClr val="000000"/>
              </a:solidFill>
              <a:miter lim="800000"/>
              <a:headEnd/>
              <a:tailEnd/>
            </a:ln>
          </p:spPr>
          <p:txBody>
            <a:bodyPr vert="eaVert"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2400" b="0" i="0" u="none" strike="noStrike" kern="0" cap="none" spc="0" normalizeH="0" baseline="0" noProof="0" smtClean="0">
                  <a:ln>
                    <a:noFill/>
                  </a:ln>
                  <a:solidFill>
                    <a:srgbClr val="000000"/>
                  </a:solidFill>
                  <a:effectLst/>
                  <a:uLnTx/>
                  <a:uFillTx/>
                  <a:latin typeface="Arial" charset="0"/>
                  <a:ea typeface="HGS創英角ｺﾞｼｯｸUB" pitchFamily="50" charset="-128"/>
                </a:rPr>
                <a:t>投下資産</a:t>
              </a:r>
            </a:p>
          </p:txBody>
        </p:sp>
        <p:sp>
          <p:nvSpPr>
            <p:cNvPr id="62" name="AutoShape 21"/>
            <p:cNvSpPr>
              <a:spLocks noChangeArrowheads="1"/>
            </p:cNvSpPr>
            <p:nvPr/>
          </p:nvSpPr>
          <p:spPr bwMode="auto">
            <a:xfrm>
              <a:off x="740" y="1571"/>
              <a:ext cx="727" cy="472"/>
            </a:xfrm>
            <a:prstGeom prst="leftArrow">
              <a:avLst>
                <a:gd name="adj1" fmla="val 50000"/>
                <a:gd name="adj2" fmla="val 38506"/>
              </a:avLst>
            </a:prstGeom>
            <a:gradFill rotWithShape="1">
              <a:gsLst>
                <a:gs pos="0">
                  <a:srgbClr val="454545"/>
                </a:gs>
                <a:gs pos="50000">
                  <a:srgbClr val="969696"/>
                </a:gs>
                <a:gs pos="100000">
                  <a:srgbClr val="454545"/>
                </a:gs>
              </a:gsLst>
              <a:lin ang="0" scaled="1"/>
            </a:gradFill>
            <a:ln w="9525" algn="ctr">
              <a:solidFill>
                <a:srgbClr val="000000"/>
              </a:solidFill>
              <a:miter lim="800000"/>
              <a:headEnd/>
              <a:tailEnd/>
            </a:ln>
          </p:spPr>
          <p:txBody>
            <a:bodyPr wrap="none"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latin typeface="Arial" charset="0"/>
                <a:ea typeface="HGS創英角ｺﾞｼｯｸUB" pitchFamily="50" charset="-128"/>
              </a:endParaRPr>
            </a:p>
          </p:txBody>
        </p:sp>
      </p:grpSp>
      <p:sp>
        <p:nvSpPr>
          <p:cNvPr id="63" name="Text Box 22"/>
          <p:cNvSpPr txBox="1">
            <a:spLocks noChangeArrowheads="1"/>
          </p:cNvSpPr>
          <p:nvPr/>
        </p:nvSpPr>
        <p:spPr bwMode="auto">
          <a:xfrm>
            <a:off x="876300" y="4649788"/>
            <a:ext cx="2159000" cy="669925"/>
          </a:xfrm>
          <a:prstGeom prst="rect">
            <a:avLst/>
          </a:prstGeom>
          <a:noFill/>
          <a:ln w="28575" algn="ctr">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800" smtClean="0">
                <a:solidFill>
                  <a:srgbClr val="000000"/>
                </a:solidFill>
                <a:ea typeface="HGS創英角ｺﾞｼｯｸUB" pitchFamily="50" charset="-128"/>
              </a:rPr>
              <a:t>企業側の資産から獲得した利益は？</a:t>
            </a:r>
          </a:p>
        </p:txBody>
      </p:sp>
      <p:grpSp>
        <p:nvGrpSpPr>
          <p:cNvPr id="64" name="Group 32"/>
          <p:cNvGrpSpPr>
            <a:grpSpLocks/>
          </p:cNvGrpSpPr>
          <p:nvPr/>
        </p:nvGrpSpPr>
        <p:grpSpPr bwMode="auto">
          <a:xfrm>
            <a:off x="850900" y="5491163"/>
            <a:ext cx="2159000" cy="803275"/>
            <a:chOff x="536" y="3459"/>
            <a:chExt cx="1360" cy="506"/>
          </a:xfrm>
        </p:grpSpPr>
        <p:sp>
          <p:nvSpPr>
            <p:cNvPr id="65" name="AutoShape 23"/>
            <p:cNvSpPr>
              <a:spLocks noChangeArrowheads="1"/>
            </p:cNvSpPr>
            <p:nvPr/>
          </p:nvSpPr>
          <p:spPr bwMode="auto">
            <a:xfrm flipV="1">
              <a:off x="947" y="3459"/>
              <a:ext cx="605" cy="161"/>
            </a:xfrm>
            <a:prstGeom prst="triangle">
              <a:avLst>
                <a:gd name="adj" fmla="val 50000"/>
              </a:avLst>
            </a:prstGeom>
            <a:gradFill rotWithShape="1">
              <a:gsLst>
                <a:gs pos="0">
                  <a:srgbClr val="454545"/>
                </a:gs>
                <a:gs pos="50000">
                  <a:srgbClr val="969696"/>
                </a:gs>
                <a:gs pos="100000">
                  <a:srgbClr val="454545"/>
                </a:gs>
              </a:gsLst>
              <a:lin ang="5400000" scaled="1"/>
            </a:gradFill>
            <a:ln w="9525" algn="ctr">
              <a:solidFill>
                <a:srgbClr val="000000"/>
              </a:solidFill>
              <a:miter lim="800000"/>
              <a:headEnd/>
              <a:tailEnd/>
            </a:ln>
          </p:spPr>
          <p:txBody>
            <a:bodyPr wrap="none"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latin typeface="Arial" charset="0"/>
                <a:ea typeface="HGS創英角ｺﾞｼｯｸUB" pitchFamily="50" charset="-128"/>
              </a:endParaRPr>
            </a:p>
          </p:txBody>
        </p:sp>
        <p:sp>
          <p:nvSpPr>
            <p:cNvPr id="66" name="Text Box 24"/>
            <p:cNvSpPr txBox="1">
              <a:spLocks noChangeArrowheads="1"/>
            </p:cNvSpPr>
            <p:nvPr/>
          </p:nvSpPr>
          <p:spPr bwMode="auto">
            <a:xfrm>
              <a:off x="536" y="3716"/>
              <a:ext cx="1360" cy="249"/>
            </a:xfrm>
            <a:prstGeom prst="rect">
              <a:avLst/>
            </a:prstGeom>
            <a:noFill/>
            <a:ln w="28575" algn="ctr">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800" b="0" i="0" u="none" strike="noStrike" kern="0" cap="none" spc="0" normalizeH="0" baseline="0" noProof="0" smtClean="0">
                  <a:ln>
                    <a:noFill/>
                  </a:ln>
                  <a:solidFill>
                    <a:srgbClr val="000000"/>
                  </a:solidFill>
                  <a:effectLst/>
                  <a:uLnTx/>
                  <a:uFillTx/>
                  <a:latin typeface="Arial" charset="0"/>
                  <a:ea typeface="HGS創英角ｺﾞｼｯｸUB" pitchFamily="50" charset="-128"/>
                </a:rPr>
                <a:t>ＲＯＡ</a:t>
              </a:r>
            </a:p>
          </p:txBody>
        </p:sp>
      </p:grpSp>
      <p:sp>
        <p:nvSpPr>
          <p:cNvPr id="67" name="Text Box 25"/>
          <p:cNvSpPr txBox="1">
            <a:spLocks noChangeArrowheads="1"/>
          </p:cNvSpPr>
          <p:nvPr/>
        </p:nvSpPr>
        <p:spPr bwMode="auto">
          <a:xfrm>
            <a:off x="3505200" y="4799013"/>
            <a:ext cx="2382838" cy="376237"/>
          </a:xfrm>
          <a:prstGeom prst="rect">
            <a:avLst/>
          </a:prstGeom>
          <a:gradFill rotWithShape="1">
            <a:gsLst>
              <a:gs pos="0">
                <a:srgbClr val="FFCCCC"/>
              </a:gs>
              <a:gs pos="50000">
                <a:srgbClr val="FFFFFF"/>
              </a:gs>
              <a:gs pos="100000">
                <a:srgbClr val="FFCCCC"/>
              </a:gs>
            </a:gsLst>
            <a:lin ang="5400000" scaled="1"/>
          </a:gradFill>
          <a:ln w="9525" algn="ctr">
            <a:solidFill>
              <a:srgbClr val="FF0000"/>
            </a:solid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ja-JP" altLang="en-US" sz="1800" b="0" i="0" u="none" strike="noStrike" kern="0" cap="none" spc="0" normalizeH="0" baseline="0" noProof="0">
                <a:ln>
                  <a:noFill/>
                </a:ln>
                <a:solidFill>
                  <a:srgbClr val="000000"/>
                </a:solidFill>
                <a:effectLst/>
                <a:uLnTx/>
                <a:uFillTx/>
                <a:ea typeface="HGS創英角ｺﾞｼｯｸUB" pitchFamily="50" charset="-128"/>
              </a:rPr>
              <a:t>＞：企業価値を創造</a:t>
            </a:r>
          </a:p>
        </p:txBody>
      </p:sp>
      <p:sp>
        <p:nvSpPr>
          <p:cNvPr id="68" name="Text Box 26"/>
          <p:cNvSpPr txBox="1">
            <a:spLocks noChangeArrowheads="1"/>
          </p:cNvSpPr>
          <p:nvPr/>
        </p:nvSpPr>
        <p:spPr bwMode="auto">
          <a:xfrm>
            <a:off x="3511550" y="5807075"/>
            <a:ext cx="2382838" cy="376238"/>
          </a:xfrm>
          <a:prstGeom prst="rect">
            <a:avLst/>
          </a:prstGeom>
          <a:solidFill>
            <a:srgbClr val="CCFFFF"/>
          </a:solidFill>
          <a:ln w="9525" algn="ctr">
            <a:solidFill>
              <a:srgbClr val="0000FF"/>
            </a:solidFill>
            <a:miter lim="800000"/>
            <a:headEnd/>
            <a:tailEnd/>
          </a:ln>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smtClean="0">
                <a:solidFill>
                  <a:srgbClr val="000000"/>
                </a:solidFill>
                <a:ea typeface="HGS創英角ｺﾞｼｯｸUB" pitchFamily="50" charset="-128"/>
              </a:rPr>
              <a:t>＜：企業価値を破壊</a:t>
            </a:r>
          </a:p>
        </p:txBody>
      </p:sp>
      <p:sp>
        <p:nvSpPr>
          <p:cNvPr id="69" name="Text Box 27"/>
          <p:cNvSpPr txBox="1">
            <a:spLocks noChangeArrowheads="1"/>
          </p:cNvSpPr>
          <p:nvPr/>
        </p:nvSpPr>
        <p:spPr bwMode="auto">
          <a:xfrm>
            <a:off x="3517900" y="5291138"/>
            <a:ext cx="2382838" cy="376237"/>
          </a:xfrm>
          <a:prstGeom prst="rect">
            <a:avLst/>
          </a:prstGeom>
          <a:gradFill rotWithShape="1">
            <a:gsLst>
              <a:gs pos="0">
                <a:srgbClr val="FFFF99"/>
              </a:gs>
              <a:gs pos="50000">
                <a:srgbClr val="FFFFFF"/>
              </a:gs>
              <a:gs pos="100000">
                <a:srgbClr val="FFFF99"/>
              </a:gs>
            </a:gsLst>
            <a:lin ang="5400000" scaled="1"/>
          </a:gradFill>
          <a:ln w="9525" algn="ctr">
            <a:solidFill>
              <a:srgbClr val="FFCC00"/>
            </a:solid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ja-JP" altLang="en-US" sz="1800" b="0" i="0" u="none" strike="noStrike" kern="0" cap="none" spc="0" normalizeH="0" baseline="0" noProof="0">
                <a:ln>
                  <a:noFill/>
                </a:ln>
                <a:solidFill>
                  <a:srgbClr val="000000"/>
                </a:solidFill>
                <a:effectLst/>
                <a:uLnTx/>
                <a:uFillTx/>
                <a:ea typeface="HGS創英角ｺﾞｼｯｸUB" pitchFamily="50" charset="-128"/>
              </a:rPr>
              <a:t>＝：企業価値に中立</a:t>
            </a:r>
          </a:p>
        </p:txBody>
      </p:sp>
    </p:spTree>
    <p:extLst>
      <p:ext uri="{BB962C8B-B14F-4D97-AF65-F5344CB8AC3E}">
        <p14:creationId xmlns:p14="http://schemas.microsoft.com/office/powerpoint/2010/main" val="346885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ox(in)">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fill="hold"/>
                                        <p:tgtEl>
                                          <p:spTgt spid="60"/>
                                        </p:tgtEl>
                                        <p:attrNameLst>
                                          <p:attrName>ppt_x</p:attrName>
                                        </p:attrNameLst>
                                      </p:cBhvr>
                                      <p:tavLst>
                                        <p:tav tm="0">
                                          <p:val>
                                            <p:strVal val="1+#ppt_w/2"/>
                                          </p:val>
                                        </p:tav>
                                        <p:tav tm="100000">
                                          <p:val>
                                            <p:strVal val="#ppt_x"/>
                                          </p:val>
                                        </p:tav>
                                      </p:tavLst>
                                    </p:anim>
                                    <p:anim calcmode="lin" valueType="num">
                                      <p:cBhvr additive="base">
                                        <p:cTn id="19"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ox(in)">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ppt_x"/>
                                          </p:val>
                                        </p:tav>
                                        <p:tav tm="100000">
                                          <p:val>
                                            <p:strVal val="#ppt_x"/>
                                          </p:val>
                                        </p:tav>
                                      </p:tavLst>
                                    </p:anim>
                                    <p:anim calcmode="lin" valueType="num">
                                      <p:cBhvr additive="base">
                                        <p:cTn id="30" dur="500" fill="hold"/>
                                        <p:tgtEl>
                                          <p:spTgt spid="57"/>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box(in)">
                                      <p:cBhvr>
                                        <p:cTn id="35" dur="50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additive="base">
                                        <p:cTn id="40" dur="500" fill="hold"/>
                                        <p:tgtEl>
                                          <p:spTgt spid="64"/>
                                        </p:tgtEl>
                                        <p:attrNameLst>
                                          <p:attrName>ppt_x</p:attrName>
                                        </p:attrNameLst>
                                      </p:cBhvr>
                                      <p:tavLst>
                                        <p:tav tm="0">
                                          <p:val>
                                            <p:strVal val="#ppt_x"/>
                                          </p:val>
                                        </p:tav>
                                        <p:tav tm="100000">
                                          <p:val>
                                            <p:strVal val="#ppt_x"/>
                                          </p:val>
                                        </p:tav>
                                      </p:tavLst>
                                    </p:anim>
                                    <p:anim calcmode="lin" valueType="num">
                                      <p:cBhvr additive="base">
                                        <p:cTn id="41"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blinds(horizontal)">
                                      <p:cBhvr>
                                        <p:cTn id="46" dur="500"/>
                                        <p:tgtEl>
                                          <p:spTgt spid="6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blinds(horizontal)">
                                      <p:cBhvr>
                                        <p:cTn id="51" dur="500"/>
                                        <p:tgtEl>
                                          <p:spTgt spid="6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blinds(horizontal)">
                                      <p:cBhvr>
                                        <p:cTn id="5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63" grpId="0" animBg="1"/>
      <p:bldP spid="67" grpId="0" animBg="1"/>
      <p:bldP spid="68" grpId="0" animBg="1"/>
      <p:bldP spid="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010400" y="6492875"/>
            <a:ext cx="2133600" cy="365125"/>
          </a:xfrm>
          <a:prstGeom prst="rect">
            <a:avLst/>
          </a:prstGeom>
        </p:spPr>
        <p:txBody>
          <a:bodyPr/>
          <a:lstStyle/>
          <a:p>
            <a:pPr>
              <a:defRPr/>
            </a:pPr>
            <a:fld id="{B15213EC-6486-4524-A58E-86128C2828E1}" type="slidenum">
              <a:rPr lang="en-US" altLang="ja-JP" smtClean="0">
                <a:solidFill>
                  <a:srgbClr val="000000"/>
                </a:solidFill>
              </a:rPr>
              <a:pPr>
                <a:defRPr/>
              </a:pPr>
              <a:t>9</a:t>
            </a:fld>
            <a:endParaRPr lang="en-US" altLang="ja-JP" dirty="0">
              <a:solidFill>
                <a:srgbClr val="000000"/>
              </a:solidFill>
            </a:endParaRPr>
          </a:p>
        </p:txBody>
      </p:sp>
      <p:sp>
        <p:nvSpPr>
          <p:cNvPr id="2" name="タイトル 1"/>
          <p:cNvSpPr>
            <a:spLocks noGrp="1"/>
          </p:cNvSpPr>
          <p:nvPr>
            <p:ph type="title" idx="4294967295"/>
          </p:nvPr>
        </p:nvSpPr>
        <p:spPr>
          <a:xfrm>
            <a:off x="0" y="0"/>
            <a:ext cx="9144000" cy="396875"/>
          </a:xfrm>
        </p:spPr>
        <p:txBody>
          <a:bodyPr>
            <a:normAutofit fontScale="90000"/>
          </a:bodyPr>
          <a:lstStyle/>
          <a:p>
            <a:r>
              <a:rPr kumimoji="1" lang="ja-JP" altLang="en-US" sz="2400" dirty="0" smtClean="0">
                <a:latin typeface="Times New Roman" panose="02020603050405020304" pitchFamily="18" charset="0"/>
                <a:cs typeface="Times New Roman" panose="02020603050405020304" pitchFamily="18" charset="0"/>
              </a:rPr>
              <a:t>日本企業と海外企業の時価総額（小分類）②</a:t>
            </a:r>
            <a:endParaRPr kumimoji="1" lang="ja-JP" altLang="en-US" sz="2400" dirty="0">
              <a:latin typeface="Times New Roman" panose="02020603050405020304" pitchFamily="18" charset="0"/>
              <a:cs typeface="Times New Roman" panose="02020603050405020304" pitchFamily="18" charset="0"/>
            </a:endParaRPr>
          </a:p>
        </p:txBody>
      </p:sp>
      <p:graphicFrame>
        <p:nvGraphicFramePr>
          <p:cNvPr id="6" name="表 5"/>
          <p:cNvGraphicFramePr>
            <a:graphicFrameLocks noGrp="1"/>
          </p:cNvGraphicFramePr>
          <p:nvPr>
            <p:extLst>
              <p:ext uri="{D42A27DB-BD31-4B8C-83A1-F6EECF244321}">
                <p14:modId xmlns:p14="http://schemas.microsoft.com/office/powerpoint/2010/main" val="2944648053"/>
              </p:ext>
            </p:extLst>
          </p:nvPr>
        </p:nvGraphicFramePr>
        <p:xfrm>
          <a:off x="94125" y="479313"/>
          <a:ext cx="8955750" cy="6073892"/>
        </p:xfrm>
        <a:graphic>
          <a:graphicData uri="http://schemas.openxmlformats.org/drawingml/2006/table">
            <a:tbl>
              <a:tblPr firstRow="1" bandRow="1">
                <a:tableStyleId>{21E4AEA4-8DFA-4A89-87EB-49C32662AFE0}</a:tableStyleId>
              </a:tblPr>
              <a:tblGrid>
                <a:gridCol w="895575"/>
                <a:gridCol w="830135"/>
                <a:gridCol w="636494"/>
                <a:gridCol w="1420904"/>
                <a:gridCol w="694767"/>
                <a:gridCol w="1004047"/>
                <a:gridCol w="934820"/>
                <a:gridCol w="580215"/>
                <a:gridCol w="1237130"/>
                <a:gridCol w="721663"/>
              </a:tblGrid>
              <a:tr h="214055">
                <a:tc>
                  <a:txBody>
                    <a:bodyPr/>
                    <a:lstStyle/>
                    <a:p>
                      <a:pPr algn="l" fontAlgn="b"/>
                      <a:r>
                        <a:rPr lang="ja-JP" altLang="en-US" sz="800" b="0" i="0" u="none" strike="noStrike" dirty="0">
                          <a:effectLst/>
                          <a:latin typeface="ＭＳ Ｐゴシック"/>
                        </a:rPr>
                        <a:t>産業分類</a:t>
                      </a:r>
                    </a:p>
                  </a:txBody>
                  <a:tcPr marL="9525" marR="9525" marT="9525" marB="0" anchor="ctr" anchorCtr="1">
                    <a:lnR w="12700" cap="flat" cmpd="sng" algn="ctr">
                      <a:solidFill>
                        <a:schemeClr val="tx1"/>
                      </a:solidFill>
                      <a:prstDash val="sysDot"/>
                      <a:round/>
                      <a:headEnd type="none" w="med" len="med"/>
                      <a:tailEnd type="none" w="med" len="med"/>
                    </a:lnR>
                  </a:tcPr>
                </a:tc>
                <a:tc>
                  <a:txBody>
                    <a:bodyPr/>
                    <a:lstStyle/>
                    <a:p>
                      <a:pPr algn="l" fontAlgn="b"/>
                      <a:r>
                        <a:rPr lang="ja-JP" altLang="en-US" sz="800" b="0" i="0" u="none" strike="noStrike" dirty="0">
                          <a:effectLst/>
                          <a:latin typeface="ＭＳ Ｐゴシック"/>
                        </a:rPr>
                        <a:t>日本</a:t>
                      </a:r>
                    </a:p>
                  </a:txBody>
                  <a:tcPr marL="9525" marR="9525" marT="9525" marB="0" anchor="ctr" anchorCtr="1">
                    <a:lnL w="12700" cap="flat" cmpd="sng" algn="ctr">
                      <a:solidFill>
                        <a:schemeClr val="tx1"/>
                      </a:solidFill>
                      <a:prstDash val="sysDot"/>
                      <a:round/>
                      <a:headEnd type="none" w="med" len="med"/>
                      <a:tailEnd type="none" w="med" len="med"/>
                    </a:lnL>
                  </a:tcPr>
                </a:tc>
                <a:tc>
                  <a:txBody>
                    <a:bodyPr/>
                    <a:lstStyle/>
                    <a:p>
                      <a:pPr algn="l" fontAlgn="b"/>
                      <a:r>
                        <a:rPr lang="ja-JP" altLang="en-US" sz="800" b="0" i="0" u="none" strike="noStrike" dirty="0">
                          <a:effectLst/>
                          <a:latin typeface="ＭＳ Ｐゴシック"/>
                        </a:rPr>
                        <a:t>時価総額</a:t>
                      </a:r>
                    </a:p>
                  </a:txBody>
                  <a:tcPr marL="9525" marR="9525" marT="9525" marB="0" anchor="ctr" anchorCtr="1">
                    <a:lnR w="12700" cap="flat" cmpd="sng" algn="ctr">
                      <a:solidFill>
                        <a:schemeClr val="tx1"/>
                      </a:solidFill>
                      <a:prstDash val="sysDot"/>
                      <a:round/>
                      <a:headEnd type="none" w="med" len="med"/>
                      <a:tailEnd type="none" w="med" len="med"/>
                    </a:lnR>
                  </a:tcPr>
                </a:tc>
                <a:tc>
                  <a:txBody>
                    <a:bodyPr/>
                    <a:lstStyle/>
                    <a:p>
                      <a:pPr algn="l" fontAlgn="b"/>
                      <a:r>
                        <a:rPr lang="ja-JP" altLang="en-US" sz="800" b="0" i="0" u="none" strike="noStrike" dirty="0">
                          <a:effectLst/>
                          <a:latin typeface="ＭＳ Ｐゴシック"/>
                        </a:rPr>
                        <a:t>海外</a:t>
                      </a:r>
                    </a:p>
                  </a:txBody>
                  <a:tcPr marL="9525" marR="9525" marT="9525" marB="0" anchor="ctr" anchorCtr="1">
                    <a:lnL w="12700" cap="flat" cmpd="sng" algn="ctr">
                      <a:solidFill>
                        <a:schemeClr val="tx1"/>
                      </a:solidFill>
                      <a:prstDash val="sysDot"/>
                      <a:round/>
                      <a:headEnd type="none" w="med" len="med"/>
                      <a:tailEnd type="none" w="med" len="med"/>
                    </a:lnL>
                  </a:tcPr>
                </a:tc>
                <a:tc>
                  <a:txBody>
                    <a:bodyPr/>
                    <a:lstStyle/>
                    <a:p>
                      <a:pPr algn="l" fontAlgn="b"/>
                      <a:r>
                        <a:rPr lang="ja-JP" altLang="en-US" sz="800" b="0" i="0" u="none" strike="noStrike" dirty="0">
                          <a:effectLst/>
                          <a:latin typeface="ＭＳ Ｐゴシック"/>
                        </a:rPr>
                        <a:t>時価総額</a:t>
                      </a:r>
                    </a:p>
                  </a:txBody>
                  <a:tcPr marL="9525" marR="9525" marT="9525" marB="0" anchor="ctr" anchorCtr="1">
                    <a:lnR w="12700" cap="flat" cmpd="sng" algn="ctr">
                      <a:solidFill>
                        <a:schemeClr val="tx1"/>
                      </a:solidFill>
                      <a:prstDash val="solid"/>
                      <a:round/>
                      <a:headEnd type="none" w="med" len="med"/>
                      <a:tailEnd type="none" w="med" len="med"/>
                    </a:lnR>
                  </a:tcPr>
                </a:tc>
                <a:tc>
                  <a:txBody>
                    <a:bodyPr/>
                    <a:lstStyle/>
                    <a:p>
                      <a:pPr algn="l" fontAlgn="b"/>
                      <a:r>
                        <a:rPr lang="ja-JP" altLang="en-US" sz="800" b="0" i="0" u="none" strike="noStrike" dirty="0">
                          <a:effectLst/>
                          <a:latin typeface="ＭＳ Ｐゴシック"/>
                        </a:rPr>
                        <a:t>産業分類</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b"/>
                      <a:r>
                        <a:rPr lang="ja-JP" altLang="en-US" sz="800" b="0" i="0" u="none" strike="noStrike" dirty="0">
                          <a:effectLst/>
                          <a:latin typeface="ＭＳ Ｐゴシック"/>
                        </a:rPr>
                        <a:t>日本</a:t>
                      </a:r>
                    </a:p>
                  </a:txBody>
                  <a:tcPr marL="9525" marR="9525" marT="9525" marB="0" anchor="ctr" anchorCtr="1">
                    <a:lnL w="12700" cap="flat" cmpd="sng" algn="ctr">
                      <a:solidFill>
                        <a:schemeClr val="tx1"/>
                      </a:solidFill>
                      <a:prstDash val="sysDot"/>
                      <a:round/>
                      <a:headEnd type="none" w="med" len="med"/>
                      <a:tailEnd type="none" w="med" len="med"/>
                    </a:lnL>
                  </a:tcPr>
                </a:tc>
                <a:tc>
                  <a:txBody>
                    <a:bodyPr/>
                    <a:lstStyle/>
                    <a:p>
                      <a:pPr algn="l" fontAlgn="b"/>
                      <a:r>
                        <a:rPr lang="ja-JP" altLang="en-US" sz="800" b="0" i="0" u="none" strike="noStrike" dirty="0">
                          <a:effectLst/>
                          <a:latin typeface="ＭＳ Ｐゴシック"/>
                        </a:rPr>
                        <a:t>時価総額</a:t>
                      </a:r>
                    </a:p>
                  </a:txBody>
                  <a:tcPr marL="9525" marR="9525" marT="9525" marB="0" anchor="ctr" anchorCtr="1">
                    <a:lnR w="12700" cap="flat" cmpd="sng" algn="ctr">
                      <a:solidFill>
                        <a:schemeClr val="tx1"/>
                      </a:solidFill>
                      <a:prstDash val="sysDot"/>
                      <a:round/>
                      <a:headEnd type="none" w="med" len="med"/>
                      <a:tailEnd type="none" w="med" len="med"/>
                    </a:lnR>
                  </a:tcPr>
                </a:tc>
                <a:tc>
                  <a:txBody>
                    <a:bodyPr/>
                    <a:lstStyle/>
                    <a:p>
                      <a:pPr algn="l" fontAlgn="b"/>
                      <a:r>
                        <a:rPr lang="ja-JP" altLang="en-US" sz="800" b="0" i="0" u="none" strike="noStrike" dirty="0">
                          <a:effectLst/>
                          <a:latin typeface="ＭＳ Ｐゴシック"/>
                        </a:rPr>
                        <a:t>海外</a:t>
                      </a:r>
                    </a:p>
                  </a:txBody>
                  <a:tcPr marL="9525" marR="9525" marT="9525" marB="0" anchor="ctr" anchorCtr="1">
                    <a:lnL w="12700" cap="flat" cmpd="sng" algn="ctr">
                      <a:solidFill>
                        <a:schemeClr val="tx1"/>
                      </a:solidFill>
                      <a:prstDash val="sysDot"/>
                      <a:round/>
                      <a:headEnd type="none" w="med" len="med"/>
                      <a:tailEnd type="none" w="med" len="med"/>
                    </a:lnL>
                  </a:tcPr>
                </a:tc>
                <a:tc>
                  <a:txBody>
                    <a:bodyPr/>
                    <a:lstStyle/>
                    <a:p>
                      <a:pPr algn="l" fontAlgn="b"/>
                      <a:r>
                        <a:rPr lang="ja-JP" altLang="en-US" sz="800" b="0" i="0" u="none" strike="noStrike" dirty="0">
                          <a:effectLst/>
                          <a:latin typeface="ＭＳ Ｐゴシック"/>
                        </a:rPr>
                        <a:t>時価総額</a:t>
                      </a:r>
                    </a:p>
                  </a:txBody>
                  <a:tcPr marL="9525" marR="9525" marT="9525" marB="0" anchor="ctr" anchorCtr="1"/>
                </a:tc>
              </a:tr>
              <a:tr h="217031">
                <a:tc>
                  <a:txBody>
                    <a:bodyPr/>
                    <a:lstStyle/>
                    <a:p>
                      <a:pPr algn="ctr" fontAlgn="b"/>
                      <a:r>
                        <a:rPr lang="ja-JP" altLang="en-US" sz="900" b="0" i="0" u="none" strike="noStrike" dirty="0">
                          <a:effectLst/>
                          <a:latin typeface="Times New Roman" panose="02020603050405020304" pitchFamily="18" charset="0"/>
                          <a:cs typeface="Times New Roman" panose="02020603050405020304" pitchFamily="18" charset="0"/>
                        </a:rPr>
                        <a:t>航空</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ANA 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1,361,617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Delta Air Lines</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3,837,545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dirty="0" smtClean="0">
                          <a:effectLst/>
                          <a:latin typeface="Times New Roman" panose="02020603050405020304" pitchFamily="18" charset="0"/>
                          <a:cs typeface="Times New Roman" panose="02020603050405020304" pitchFamily="18" charset="0"/>
                        </a:rPr>
                        <a:t>ﾃﾞｰﾀ処理・ｱｳﾄｿｰｼﾝｸﾞ</a:t>
                      </a:r>
                      <a:endParaRPr lang="ja-JP" altLang="en-U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Times New Roman" panose="02020603050405020304" pitchFamily="18" charset="0"/>
                          <a:cs typeface="Times New Roman" panose="02020603050405020304" pitchFamily="18" charset="0"/>
                        </a:rPr>
                        <a:t>GMO</a:t>
                      </a:r>
                      <a:r>
                        <a:rPr lang="ja-JP" altLang="en-US" sz="800" b="0" i="0" u="none" strike="noStrike" dirty="0" smtClean="0">
                          <a:effectLst/>
                          <a:latin typeface="Times New Roman" panose="02020603050405020304" pitchFamily="18" charset="0"/>
                          <a:cs typeface="Times New Roman" panose="02020603050405020304" pitchFamily="18" charset="0"/>
                        </a:rPr>
                        <a:t>ﾍﾟｲﾒﾝﾄｹﾞｲﾄｳｪｲ</a:t>
                      </a:r>
                      <a:endParaRPr lang="ja-JP" altLang="en-U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470,891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Visa</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32,815,179 </a:t>
                      </a:r>
                    </a:p>
                  </a:txBody>
                  <a:tcPr marL="9525" marR="9525" marT="9525" marB="0" anchor="ctr"/>
                </a:tc>
              </a:tr>
              <a:tr h="217031">
                <a:tc>
                  <a:txBody>
                    <a:bodyPr/>
                    <a:lstStyle/>
                    <a:p>
                      <a:pPr algn="ctr" fontAlgn="b"/>
                      <a:r>
                        <a:rPr lang="ja-JP" altLang="en-US" sz="900" b="0" i="0" u="none" strike="noStrike">
                          <a:effectLst/>
                          <a:latin typeface="Times New Roman" panose="02020603050405020304" pitchFamily="18" charset="0"/>
                          <a:cs typeface="Times New Roman" panose="02020603050405020304" pitchFamily="18" charset="0"/>
                        </a:rPr>
                        <a:t>建設・エンジニア</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900" b="0" i="0" u="none" strike="noStrike" dirty="0">
                          <a:effectLst/>
                          <a:latin typeface="Times New Roman" panose="02020603050405020304" pitchFamily="18" charset="0"/>
                          <a:cs typeface="Times New Roman" panose="02020603050405020304" pitchFamily="18" charset="0"/>
                        </a:rPr>
                        <a:t>大成建設</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1,361,148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900" b="0" i="0" u="none" strike="noStrike" dirty="0">
                          <a:effectLst/>
                          <a:latin typeface="Times New Roman" panose="02020603050405020304" pitchFamily="18" charset="0"/>
                          <a:cs typeface="Times New Roman" panose="02020603050405020304" pitchFamily="18" charset="0"/>
                        </a:rPr>
                        <a:t>VINCI</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5,922,864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dirty="0">
                          <a:effectLst/>
                          <a:latin typeface="Times New Roman" panose="02020603050405020304" pitchFamily="18" charset="0"/>
                          <a:cs typeface="Times New Roman" panose="02020603050405020304" pitchFamily="18" charset="0"/>
                        </a:rPr>
                        <a:t>環境</a:t>
                      </a:r>
                      <a:r>
                        <a:rPr lang="ja-JP" altLang="en-US" sz="800" b="0" i="0" u="none" strike="noStrike" dirty="0" smtClean="0">
                          <a:effectLst/>
                          <a:latin typeface="Times New Roman" panose="02020603050405020304" pitchFamily="18" charset="0"/>
                          <a:cs typeface="Times New Roman" panose="02020603050405020304" pitchFamily="18" charset="0"/>
                        </a:rPr>
                        <a:t>・ﾌｧｼﾘﾃｨｻｰﾋﾞｽ</a:t>
                      </a:r>
                      <a:endParaRPr lang="ja-JP" altLang="en-U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パーク</a:t>
                      </a:r>
                      <a:r>
                        <a:rPr lang="en-US" altLang="ja-JP" sz="800" b="0" i="0" u="none" strike="noStrike">
                          <a:effectLst/>
                          <a:latin typeface="Times New Roman" panose="02020603050405020304" pitchFamily="18" charset="0"/>
                          <a:cs typeface="Times New Roman" panose="02020603050405020304" pitchFamily="18" charset="0"/>
                        </a:rPr>
                        <a:t>24</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465,704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Waste Management</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3,898,206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食品</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明治</a:t>
                      </a:r>
                      <a:r>
                        <a:rPr lang="en-US" sz="800" b="0" i="0" u="none" strike="noStrike">
                          <a:effectLst/>
                          <a:latin typeface="Times New Roman" panose="02020603050405020304" pitchFamily="18" charset="0"/>
                          <a:cs typeface="Times New Roman" panose="02020603050405020304" pitchFamily="18" charset="0"/>
                        </a:rPr>
                        <a:t>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1,354,313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Times New Roman" panose="02020603050405020304" pitchFamily="18" charset="0"/>
                          <a:cs typeface="Times New Roman" panose="02020603050405020304" pitchFamily="18" charset="0"/>
                        </a:rPr>
                        <a:t>Nestlé</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26,277,788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建材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dirty="0">
                          <a:effectLst/>
                          <a:latin typeface="Times New Roman" panose="02020603050405020304" pitchFamily="18" charset="0"/>
                          <a:cs typeface="Times New Roman" panose="02020603050405020304" pitchFamily="18" charset="0"/>
                        </a:rPr>
                        <a:t>太平洋セメント</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451,130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CRH</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3,282,313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建設</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積水ハウス</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1,352,594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Times New Roman" panose="02020603050405020304" pitchFamily="18" charset="0"/>
                          <a:cs typeface="Times New Roman" panose="02020603050405020304" pitchFamily="18" charset="0"/>
                        </a:rPr>
                        <a:t>Lennar</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1,875,823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不動産サービス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リログループ</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436,010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CBRE Group</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a:effectLst/>
                          <a:latin typeface="Times New Roman" panose="02020603050405020304" pitchFamily="18" charset="0"/>
                          <a:cs typeface="Times New Roman" panose="02020603050405020304" pitchFamily="18" charset="0"/>
                        </a:rPr>
                        <a:t>        </a:t>
                      </a:r>
                      <a:r>
                        <a:rPr lang="en-US" altLang="ja-JP" sz="900" b="0" i="0" u="none" strike="noStrike">
                          <a:effectLst/>
                          <a:latin typeface="Times New Roman" panose="02020603050405020304" pitchFamily="18" charset="0"/>
                          <a:cs typeface="Times New Roman" panose="02020603050405020304" pitchFamily="18" charset="0"/>
                        </a:rPr>
                        <a:t>1,757,098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ガス</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東京ガス</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1,330,352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Times New Roman" panose="02020603050405020304" pitchFamily="18" charset="0"/>
                          <a:cs typeface="Times New Roman" panose="02020603050405020304" pitchFamily="18" charset="0"/>
                        </a:rPr>
                        <a:t>Hong Kong and China </a:t>
                      </a:r>
                      <a:r>
                        <a:rPr lang="en-US" sz="800" b="0" i="0" u="none" strike="noStrike" dirty="0" smtClean="0">
                          <a:effectLst/>
                          <a:latin typeface="Times New Roman" panose="02020603050405020304" pitchFamily="18" charset="0"/>
                          <a:cs typeface="Times New Roman" panose="02020603050405020304" pitchFamily="18" charset="0"/>
                        </a:rPr>
                        <a:t>Gas</a:t>
                      </a:r>
                      <a:endParaRPr lang="en-U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3,264,651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卸売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パルタック</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405,431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Genuine Parts</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a:effectLst/>
                          <a:latin typeface="Times New Roman" panose="02020603050405020304" pitchFamily="18" charset="0"/>
                          <a:cs typeface="Times New Roman" panose="02020603050405020304" pitchFamily="18" charset="0"/>
                        </a:rPr>
                        <a:t>        </a:t>
                      </a:r>
                      <a:r>
                        <a:rPr lang="en-US" altLang="ja-JP" sz="900" b="0" i="0" u="none" strike="noStrike">
                          <a:effectLst/>
                          <a:latin typeface="Times New Roman" panose="02020603050405020304" pitchFamily="18" charset="0"/>
                          <a:cs typeface="Times New Roman" panose="02020603050405020304" pitchFamily="18" charset="0"/>
                        </a:rPr>
                        <a:t>1,492,911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多角化化学</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三菱ケミカル</a:t>
                      </a:r>
                      <a:r>
                        <a:rPr lang="en-US" altLang="ja-JP" sz="800" b="0" i="0" u="none" strike="noStrike">
                          <a:effectLst/>
                          <a:latin typeface="Times New Roman" panose="02020603050405020304" pitchFamily="18" charset="0"/>
                          <a:cs typeface="Times New Roman" panose="02020603050405020304" pitchFamily="18" charset="0"/>
                        </a:rPr>
                        <a:t>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1,316,762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err="1">
                          <a:effectLst/>
                          <a:latin typeface="Times New Roman" panose="02020603050405020304" pitchFamily="18" charset="0"/>
                          <a:cs typeface="Times New Roman" panose="02020603050405020304" pitchFamily="18" charset="0"/>
                        </a:rPr>
                        <a:t>DowDuPont</a:t>
                      </a:r>
                      <a:endParaRPr lang="en-U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16,956,997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教育サービス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ベネッセ</a:t>
                      </a:r>
                      <a:r>
                        <a:rPr lang="en-US" sz="800" b="0" i="0" u="none" strike="noStrike">
                          <a:effectLst/>
                          <a:latin typeface="Times New Roman" panose="02020603050405020304" pitchFamily="18" charset="0"/>
                          <a:cs typeface="Times New Roman" panose="02020603050405020304" pitchFamily="18" charset="0"/>
                        </a:rPr>
                        <a:t>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378,489 </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TAL EducationG</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2,313,938 </a:t>
                      </a:r>
                    </a:p>
                  </a:txBody>
                  <a:tcPr marL="9525" marR="9525" marT="9525" marB="0" anchor="ctr"/>
                </a:tc>
              </a:tr>
              <a:tr h="217031">
                <a:tc>
                  <a:txBody>
                    <a:bodyPr/>
                    <a:lstStyle/>
                    <a:p>
                      <a:pPr algn="ctr" fontAlgn="b"/>
                      <a:r>
                        <a:rPr lang="ja-JP" altLang="en-US" sz="800" b="0" i="0" u="none" strike="noStrike" dirty="0">
                          <a:effectLst/>
                          <a:latin typeface="Times New Roman" panose="02020603050405020304" pitchFamily="18" charset="0"/>
                          <a:cs typeface="Times New Roman" panose="02020603050405020304" pitchFamily="18" charset="0"/>
                        </a:rPr>
                        <a:t>空運</a:t>
                      </a:r>
                      <a:r>
                        <a:rPr lang="ja-JP" altLang="en-US" sz="800" b="0" i="0" u="none" strike="noStrike" dirty="0" smtClean="0">
                          <a:effectLst/>
                          <a:latin typeface="Times New Roman" panose="02020603050405020304" pitchFamily="18" charset="0"/>
                          <a:cs typeface="Times New Roman" panose="02020603050405020304" pitchFamily="18" charset="0"/>
                        </a:rPr>
                        <a:t>・ﾛｼﾞｽﾃｨｯｸｽ</a:t>
                      </a:r>
                      <a:endParaRPr lang="ja-JP" altLang="en-U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ヤマト</a:t>
                      </a:r>
                      <a:r>
                        <a:rPr lang="en-US" sz="800" b="0" i="0" u="none" strike="noStrike">
                          <a:effectLst/>
                          <a:latin typeface="Times New Roman" panose="02020603050405020304" pitchFamily="18" charset="0"/>
                          <a:cs typeface="Times New Roman" panose="02020603050405020304" pitchFamily="18" charset="0"/>
                        </a:rPr>
                        <a:t>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1,286,914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Times New Roman" panose="02020603050405020304" pitchFamily="18" charset="0"/>
                          <a:cs typeface="Times New Roman" panose="02020603050405020304" pitchFamily="18" charset="0"/>
                        </a:rPr>
                        <a:t>United Parcel Service</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10,145,976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海運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日本郵船</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370,878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A.P. Møller - Mærsk</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2,793,458 </a:t>
                      </a:r>
                    </a:p>
                  </a:txBody>
                  <a:tcPr marL="9525" marR="9525" marT="9525" marB="0" anchor="ctr"/>
                </a:tc>
              </a:tr>
              <a:tr h="217031">
                <a:tc>
                  <a:txBody>
                    <a:bodyPr/>
                    <a:lstStyle/>
                    <a:p>
                      <a:pPr algn="ctr" fontAlgn="b"/>
                      <a:r>
                        <a:rPr lang="ja-JP" altLang="en-US" sz="800" b="0" i="0" u="none" strike="noStrike" dirty="0" smtClean="0">
                          <a:effectLst/>
                          <a:latin typeface="Times New Roman" panose="02020603050405020304" pitchFamily="18" charset="0"/>
                          <a:cs typeface="Times New Roman" panose="02020603050405020304" pitchFamily="18" charset="0"/>
                        </a:rPr>
                        <a:t>ｲﾝﾀｰﾈｯﾄ・</a:t>
                      </a:r>
                      <a:r>
                        <a:rPr lang="ja-JP" altLang="en-US" sz="800" b="0" i="0" u="none" strike="noStrike" dirty="0">
                          <a:effectLst/>
                          <a:latin typeface="Times New Roman" panose="02020603050405020304" pitchFamily="18" charset="0"/>
                          <a:cs typeface="Times New Roman" panose="02020603050405020304" pitchFamily="18" charset="0"/>
                        </a:rPr>
                        <a:t>直販小売</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スタートトゥデイ</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1,225,758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Times New Roman" panose="02020603050405020304" pitchFamily="18" charset="0"/>
                          <a:cs typeface="Times New Roman" panose="02020603050405020304" pitchFamily="18" charset="0"/>
                        </a:rPr>
                        <a:t>Amazon.com</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91,419,579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靴、シューズ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アシックス</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354,696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NIKE</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14,234,626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多角化金属</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zh-CN" altLang="en-US" sz="800" b="0" i="0" u="none" strike="noStrike">
                          <a:effectLst/>
                          <a:latin typeface="Times New Roman" panose="02020603050405020304" pitchFamily="18" charset="0"/>
                          <a:cs typeface="Times New Roman" panose="02020603050405020304" pitchFamily="18" charset="0"/>
                        </a:rPr>
                        <a:t>住友金属鉱山</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1,164,570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BHP Billiton</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14,799,765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蒸留酒・ワイン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タカラ</a:t>
                      </a:r>
                      <a:r>
                        <a:rPr lang="en-US" sz="800" b="0" i="0" u="none" strike="noStrike">
                          <a:effectLst/>
                          <a:latin typeface="Times New Roman" panose="02020603050405020304" pitchFamily="18" charset="0"/>
                          <a:cs typeface="Times New Roman" panose="02020603050405020304" pitchFamily="18" charset="0"/>
                        </a:rPr>
                        <a:t>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292,259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Kweichow Moutai</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a:effectLst/>
                          <a:latin typeface="Times New Roman" panose="02020603050405020304" pitchFamily="18" charset="0"/>
                          <a:cs typeface="Times New Roman" panose="02020603050405020304" pitchFamily="18" charset="0"/>
                        </a:rPr>
                        <a:t>      </a:t>
                      </a:r>
                      <a:r>
                        <a:rPr lang="en-US" altLang="ja-JP" sz="900" b="0" i="0" u="none" strike="noStrike">
                          <a:effectLst/>
                          <a:latin typeface="Times New Roman" panose="02020603050405020304" pitchFamily="18" charset="0"/>
                          <a:cs typeface="Times New Roman" panose="02020603050405020304" pitchFamily="18" charset="0"/>
                        </a:rPr>
                        <a:t>15,386,018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システムソフトウェア</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日本オラクル</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1,158,153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Microsoft</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83,976,829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港湾サービス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上組</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278,668 </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Times New Roman" panose="02020603050405020304" pitchFamily="18" charset="0"/>
                          <a:cs typeface="Times New Roman" panose="02020603050405020304" pitchFamily="18" charset="0"/>
                        </a:rPr>
                        <a:t>Shanghai International </a:t>
                      </a:r>
                      <a:r>
                        <a:rPr lang="en-US" sz="800" b="0" i="0" u="none" strike="noStrike" dirty="0" smtClean="0">
                          <a:effectLst/>
                          <a:latin typeface="Times New Roman" panose="02020603050405020304" pitchFamily="18" charset="0"/>
                          <a:cs typeface="Times New Roman" panose="02020603050405020304" pitchFamily="18" charset="0"/>
                        </a:rPr>
                        <a:t>Port</a:t>
                      </a:r>
                      <a:endParaRPr lang="en-U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2,312,697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金融取引所・データ</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dirty="0">
                          <a:effectLst/>
                          <a:latin typeface="Times New Roman" panose="02020603050405020304" pitchFamily="18" charset="0"/>
                          <a:cs typeface="Times New Roman" panose="02020603050405020304" pitchFamily="18" charset="0"/>
                        </a:rPr>
                        <a:t>日本</a:t>
                      </a:r>
                      <a:r>
                        <a:rPr lang="ja-JP" altLang="en-US" sz="800" b="0" i="0" u="none" strike="noStrike" dirty="0" smtClean="0">
                          <a:effectLst/>
                          <a:latin typeface="Times New Roman" panose="02020603050405020304" pitchFamily="18" charset="0"/>
                          <a:cs typeface="Times New Roman" panose="02020603050405020304" pitchFamily="18" charset="0"/>
                        </a:rPr>
                        <a:t>取引所</a:t>
                      </a:r>
                      <a:r>
                        <a:rPr lang="en-US" altLang="ja-JP" sz="800" b="0" i="0" u="none" strike="noStrike" dirty="0" smtClean="0">
                          <a:effectLst/>
                          <a:latin typeface="Times New Roman" panose="02020603050405020304" pitchFamily="18" charset="0"/>
                          <a:cs typeface="Times New Roman" panose="02020603050405020304" pitchFamily="18" charset="0"/>
                        </a:rPr>
                        <a:t>G</a:t>
                      </a:r>
                      <a:endParaRPr lang="ja-JP" altLang="en-U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1,103,141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CME Group</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6,186,740 </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dirty="0">
                          <a:effectLst/>
                          <a:latin typeface="Times New Roman" panose="02020603050405020304" pitchFamily="18" charset="0"/>
                          <a:cs typeface="Times New Roman" panose="02020603050405020304" pitchFamily="18" charset="0"/>
                        </a:rPr>
                        <a:t>紙パッケージ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レンゴー</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241,402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International Paper</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a:effectLst/>
                          <a:latin typeface="Times New Roman" panose="02020603050405020304" pitchFamily="18" charset="0"/>
                          <a:cs typeface="Times New Roman" panose="02020603050405020304" pitchFamily="18" charset="0"/>
                        </a:rPr>
                        <a:t>        </a:t>
                      </a:r>
                      <a:r>
                        <a:rPr lang="en-US" altLang="ja-JP" sz="900" b="0" i="0" u="none" strike="noStrike">
                          <a:effectLst/>
                          <a:latin typeface="Times New Roman" panose="02020603050405020304" pitchFamily="18" charset="0"/>
                          <a:cs typeface="Times New Roman" panose="02020603050405020304" pitchFamily="18" charset="0"/>
                        </a:rPr>
                        <a:t>2,390,363 </a:t>
                      </a:r>
                    </a:p>
                  </a:txBody>
                  <a:tcPr marL="9525" marR="9525" marT="9525" marB="0" anchor="ctr"/>
                </a:tc>
              </a:tr>
              <a:tr h="217031">
                <a:tc>
                  <a:txBody>
                    <a:bodyPr/>
                    <a:lstStyle/>
                    <a:p>
                      <a:pPr algn="ctr" fontAlgn="b"/>
                      <a:r>
                        <a:rPr lang="ja-JP" altLang="en-US" sz="800" b="0" i="0" u="none" strike="noStrike" dirty="0" smtClean="0">
                          <a:effectLst/>
                          <a:latin typeface="Times New Roman" panose="02020603050405020304" pitchFamily="18" charset="0"/>
                          <a:cs typeface="Times New Roman" panose="02020603050405020304" pitchFamily="18" charset="0"/>
                        </a:rPr>
                        <a:t>ｱﾌﾟﾘｹｰｼｮﾝｿﾌﾄｳｪｱ</a:t>
                      </a:r>
                      <a:endParaRPr lang="ja-JP" altLang="en-U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altLang="ja-JP" sz="800" b="0" i="0" u="none" strike="noStrike" dirty="0" smtClean="0">
                          <a:effectLst/>
                          <a:latin typeface="Times New Roman" panose="02020603050405020304" pitchFamily="18" charset="0"/>
                          <a:cs typeface="Times New Roman" panose="02020603050405020304" pitchFamily="18" charset="0"/>
                        </a:rPr>
                        <a:t>Line</a:t>
                      </a:r>
                      <a:endParaRPr lang="ja-JP" altLang="en-U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1,098,699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SAP</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15,275,675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dirty="0" smtClean="0">
                          <a:effectLst/>
                          <a:latin typeface="Times New Roman" panose="02020603050405020304" pitchFamily="18" charset="0"/>
                          <a:cs typeface="Times New Roman" panose="02020603050405020304" pitchFamily="18" charset="0"/>
                        </a:rPr>
                        <a:t>ｵﾌｨｽｻｰﾋﾞｽ･ｻﾌﾟﾗｲ</a:t>
                      </a:r>
                      <a:endParaRPr lang="ja-JP" altLang="en-U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パイロット</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240,899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Shanghai M&amp;G Stationery</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a:effectLst/>
                          <a:latin typeface="Times New Roman" panose="02020603050405020304" pitchFamily="18" charset="0"/>
                          <a:cs typeface="Times New Roman" panose="02020603050405020304" pitchFamily="18" charset="0"/>
                        </a:rPr>
                        <a:t>           </a:t>
                      </a:r>
                      <a:r>
                        <a:rPr lang="en-US" altLang="ja-JP" sz="900" b="0" i="0" u="none" strike="noStrike">
                          <a:effectLst/>
                          <a:latin typeface="Times New Roman" panose="02020603050405020304" pitchFamily="18" charset="0"/>
                          <a:cs typeface="Times New Roman" panose="02020603050405020304" pitchFamily="18" charset="0"/>
                        </a:rPr>
                        <a:t>488,189 </a:t>
                      </a:r>
                    </a:p>
                  </a:txBody>
                  <a:tcPr marL="9525" marR="9525" marT="9525" marB="0" anchor="ctr"/>
                </a:tc>
              </a:tr>
              <a:tr h="217031">
                <a:tc>
                  <a:txBody>
                    <a:bodyPr/>
                    <a:lstStyle/>
                    <a:p>
                      <a:pPr algn="ctr" fontAlgn="b"/>
                      <a:r>
                        <a:rPr lang="ja-JP" altLang="en-US" sz="800" b="0" i="0" u="none" strike="noStrike" dirty="0">
                          <a:effectLst/>
                          <a:latin typeface="Times New Roman" panose="02020603050405020304" pitchFamily="18" charset="0"/>
                          <a:cs typeface="Times New Roman" panose="02020603050405020304" pitchFamily="18" charset="0"/>
                        </a:rPr>
                        <a:t>生活雑貨等</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dirty="0">
                          <a:effectLst/>
                          <a:latin typeface="Times New Roman" panose="02020603050405020304" pitchFamily="18" charset="0"/>
                          <a:cs typeface="Times New Roman" panose="02020603050405020304" pitchFamily="18" charset="0"/>
                        </a:rPr>
                        <a:t>良品計画</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1,023,325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Target</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4,498,134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dirty="0">
                          <a:effectLst/>
                          <a:latin typeface="Times New Roman" panose="02020603050405020304" pitchFamily="18" charset="0"/>
                          <a:cs typeface="Times New Roman" panose="02020603050405020304" pitchFamily="18" charset="0"/>
                        </a:rPr>
                        <a:t>ホテル等</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共立メンテナンス</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237,019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Marriott International</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a:effectLst/>
                          <a:latin typeface="Times New Roman" panose="02020603050405020304" pitchFamily="18" charset="0"/>
                          <a:cs typeface="Times New Roman" panose="02020603050405020304" pitchFamily="18" charset="0"/>
                        </a:rPr>
                        <a:t>        </a:t>
                      </a:r>
                      <a:r>
                        <a:rPr lang="en-US" altLang="ja-JP" sz="900" b="0" i="0" u="none" strike="noStrike">
                          <a:effectLst/>
                          <a:latin typeface="Times New Roman" panose="02020603050405020304" pitchFamily="18" charset="0"/>
                          <a:cs typeface="Times New Roman" panose="02020603050405020304" pitchFamily="18" charset="0"/>
                        </a:rPr>
                        <a:t>4,958,404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二輪車</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ヤマハ</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972,960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Bajaj Auto</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1,316,256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dirty="0" smtClean="0">
                          <a:effectLst/>
                          <a:latin typeface="Times New Roman" panose="02020603050405020304" pitchFamily="18" charset="0"/>
                          <a:cs typeface="Times New Roman" panose="02020603050405020304" pitchFamily="18" charset="0"/>
                        </a:rPr>
                        <a:t>ｱﾊﾟﾚﾙ・</a:t>
                      </a:r>
                      <a:r>
                        <a:rPr lang="ja-JP" altLang="en-US" sz="800" b="0" i="0" u="none" strike="noStrike" dirty="0">
                          <a:effectLst/>
                          <a:latin typeface="Times New Roman" panose="02020603050405020304" pitchFamily="18" charset="0"/>
                          <a:cs typeface="Times New Roman" panose="02020603050405020304" pitchFamily="18" charset="0"/>
                        </a:rPr>
                        <a:t>宝石・奢侈品</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dirty="0">
                          <a:effectLst/>
                          <a:latin typeface="Times New Roman" panose="02020603050405020304" pitchFamily="18" charset="0"/>
                          <a:cs typeface="Times New Roman" panose="02020603050405020304" pitchFamily="18" charset="0"/>
                        </a:rPr>
                        <a:t>ゴールドウィン</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220,478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LVMH </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18,496,562 </a:t>
                      </a:r>
                    </a:p>
                  </a:txBody>
                  <a:tcPr marL="9525" marR="9525" marT="9525" marB="0" anchor="ctr"/>
                </a:tc>
              </a:tr>
              <a:tr h="217031">
                <a:tc>
                  <a:txBody>
                    <a:bodyPr/>
                    <a:lstStyle/>
                    <a:p>
                      <a:pPr algn="ctr" fontAlgn="b"/>
                      <a:r>
                        <a:rPr lang="ja-JP" altLang="en-US" sz="800" b="0" i="0" u="none" strike="noStrike" dirty="0" smtClean="0">
                          <a:effectLst/>
                          <a:latin typeface="Times New Roman" panose="02020603050405020304" pitchFamily="18" charset="0"/>
                          <a:cs typeface="Times New Roman" panose="02020603050405020304" pitchFamily="18" charset="0"/>
                        </a:rPr>
                        <a:t>ｺﾝﾋﾟｭｰﾀｰ電機小売</a:t>
                      </a:r>
                      <a:endParaRPr lang="ja-JP" altLang="en-U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光通信</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899,178 </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Best Buy</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2,309,579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不動産開発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dirty="0">
                          <a:effectLst/>
                          <a:latin typeface="Times New Roman" panose="02020603050405020304" pitchFamily="18" charset="0"/>
                          <a:cs typeface="Times New Roman" panose="02020603050405020304" pitchFamily="18" charset="0"/>
                        </a:rPr>
                        <a:t>大京</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196,033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China Vanke</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a:effectLst/>
                          <a:latin typeface="Times New Roman" panose="02020603050405020304" pitchFamily="18" charset="0"/>
                          <a:cs typeface="Times New Roman" panose="02020603050405020304" pitchFamily="18" charset="0"/>
                        </a:rPr>
                        <a:t>        </a:t>
                      </a:r>
                      <a:r>
                        <a:rPr lang="en-US" altLang="ja-JP" sz="900" b="0" i="0" u="none" strike="noStrike">
                          <a:effectLst/>
                          <a:latin typeface="Times New Roman" panose="02020603050405020304" pitchFamily="18" charset="0"/>
                          <a:cs typeface="Times New Roman" panose="02020603050405020304" pitchFamily="18" charset="0"/>
                        </a:rPr>
                        <a:t>4,515,487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不動産運営</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ヒューリック</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779,095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Vonovia</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2,694,051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ヘルスケア・サービス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ミラカ</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188,380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CVS Health</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a:effectLst/>
                          <a:latin typeface="Times New Roman" panose="02020603050405020304" pitchFamily="18" charset="0"/>
                          <a:cs typeface="Times New Roman" panose="02020603050405020304" pitchFamily="18" charset="0"/>
                        </a:rPr>
                        <a:t>        </a:t>
                      </a:r>
                      <a:r>
                        <a:rPr lang="en-US" altLang="ja-JP" sz="900" b="0" i="0" u="none" strike="noStrike">
                          <a:effectLst/>
                          <a:latin typeface="Times New Roman" panose="02020603050405020304" pitchFamily="18" charset="0"/>
                          <a:cs typeface="Times New Roman" panose="02020603050405020304" pitchFamily="18" charset="0"/>
                        </a:rPr>
                        <a:t>7,251,285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トラック</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日本通運</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771,925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DSV</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1,638,624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専門ストア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dirty="0">
                          <a:effectLst/>
                          <a:latin typeface="Times New Roman" panose="02020603050405020304" pitchFamily="18" charset="0"/>
                          <a:cs typeface="Times New Roman" panose="02020603050405020304" pitchFamily="18" charset="0"/>
                        </a:rPr>
                        <a:t>サンリオ</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182,081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Tiffany &amp; Co.</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a:effectLst/>
                          <a:latin typeface="Times New Roman" panose="02020603050405020304" pitchFamily="18" charset="0"/>
                          <a:cs typeface="Times New Roman" panose="02020603050405020304" pitchFamily="18" charset="0"/>
                        </a:rPr>
                        <a:t>        </a:t>
                      </a:r>
                      <a:r>
                        <a:rPr lang="en-US" altLang="ja-JP" sz="900" b="0" i="0" u="none" strike="noStrike">
                          <a:effectLst/>
                          <a:latin typeface="Times New Roman" panose="02020603050405020304" pitchFamily="18" charset="0"/>
                          <a:cs typeface="Times New Roman" panose="02020603050405020304" pitchFamily="18" charset="0"/>
                        </a:rPr>
                        <a:t>1,812,251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レストラン</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dirty="0" smtClean="0">
                          <a:effectLst/>
                          <a:latin typeface="Times New Roman" panose="02020603050405020304" pitchFamily="18" charset="0"/>
                          <a:cs typeface="Times New Roman" panose="02020603050405020304" pitchFamily="18" charset="0"/>
                        </a:rPr>
                        <a:t>日本ﾏｸﾄﾞﾅﾙﾄﾞ</a:t>
                      </a:r>
                      <a:r>
                        <a:rPr lang="en-US" altLang="ja-JP" sz="800" b="0" i="0" u="none" strike="noStrike" dirty="0" smtClean="0">
                          <a:effectLst/>
                          <a:latin typeface="Times New Roman" panose="02020603050405020304" pitchFamily="18" charset="0"/>
                          <a:cs typeface="Times New Roman" panose="02020603050405020304" pitchFamily="18" charset="0"/>
                        </a:rPr>
                        <a:t>HD</a:t>
                      </a:r>
                      <a:endParaRPr lang="en-US" altLang="ja-JP"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751,218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McDonald's</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13,636,584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石油・ガス装置</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zh-TW" altLang="en-US" sz="800" b="0" i="0" u="none" strike="noStrike">
                          <a:effectLst/>
                          <a:latin typeface="Times New Roman" panose="02020603050405020304" pitchFamily="18" charset="0"/>
                          <a:cs typeface="Times New Roman" panose="02020603050405020304" pitchFamily="18" charset="0"/>
                        </a:rPr>
                        <a:t>三井海洋開発</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173,170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Schlumberger</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a:effectLst/>
                          <a:latin typeface="Times New Roman" panose="02020603050405020304" pitchFamily="18" charset="0"/>
                          <a:cs typeface="Times New Roman" panose="02020603050405020304" pitchFamily="18" charset="0"/>
                        </a:rPr>
                        <a:t>      </a:t>
                      </a:r>
                      <a:r>
                        <a:rPr lang="en-US" altLang="ja-JP" sz="900" b="0" i="0" u="none" strike="noStrike">
                          <a:effectLst/>
                          <a:latin typeface="Times New Roman" panose="02020603050405020304" pitchFamily="18" charset="0"/>
                          <a:cs typeface="Times New Roman" panose="02020603050405020304" pitchFamily="18" charset="0"/>
                        </a:rPr>
                        <a:t>10,290,993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産業用ガス</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zh-TW" altLang="en-US" sz="800" b="0" i="0" u="none" strike="noStrike">
                          <a:effectLst/>
                          <a:latin typeface="Times New Roman" panose="02020603050405020304" pitchFamily="18" charset="0"/>
                          <a:cs typeface="Times New Roman" panose="02020603050405020304" pitchFamily="18" charset="0"/>
                        </a:rPr>
                        <a:t>太陽日本酸素</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687,222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L'Air Liquide </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5,936,577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食品流通</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三菱食品</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168,899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Sysco</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a:effectLst/>
                          <a:latin typeface="Times New Roman" panose="02020603050405020304" pitchFamily="18" charset="0"/>
                          <a:cs typeface="Times New Roman" panose="02020603050405020304" pitchFamily="18" charset="0"/>
                        </a:rPr>
                        <a:t>        </a:t>
                      </a:r>
                      <a:r>
                        <a:rPr lang="en-US" altLang="ja-JP" sz="900" b="0" i="0" u="none" strike="noStrike">
                          <a:effectLst/>
                          <a:latin typeface="Times New Roman" panose="02020603050405020304" pitchFamily="18" charset="0"/>
                          <a:cs typeface="Times New Roman" panose="02020603050405020304" pitchFamily="18" charset="0"/>
                        </a:rPr>
                        <a:t>3,943,498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紙製品</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王子</a:t>
                      </a:r>
                      <a:r>
                        <a:rPr lang="en-US" sz="800" b="0" i="0" u="none" strike="noStrike">
                          <a:effectLst/>
                          <a:latin typeface="Times New Roman" panose="02020603050405020304" pitchFamily="18" charset="0"/>
                          <a:cs typeface="Times New Roman" panose="02020603050405020304" pitchFamily="18" charset="0"/>
                        </a:rPr>
                        <a:t>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679,060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UPM-Kymmene</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2,111,842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家具用品小売り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島忠</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159,136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Times New Roman" panose="02020603050405020304" pitchFamily="18" charset="0"/>
                          <a:cs typeface="Times New Roman" panose="02020603050405020304" pitchFamily="18" charset="0"/>
                        </a:rPr>
                        <a:t>Home Depot</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a:effectLst/>
                          <a:latin typeface="Times New Roman" panose="02020603050405020304" pitchFamily="18" charset="0"/>
                          <a:cs typeface="Times New Roman" panose="02020603050405020304" pitchFamily="18" charset="0"/>
                        </a:rPr>
                        <a:t>      </a:t>
                      </a:r>
                      <a:r>
                        <a:rPr lang="en-US" altLang="ja-JP" sz="900" b="0" i="0" u="none" strike="noStrike">
                          <a:effectLst/>
                          <a:latin typeface="Times New Roman" panose="02020603050405020304" pitchFamily="18" charset="0"/>
                          <a:cs typeface="Times New Roman" panose="02020603050405020304" pitchFamily="18" charset="0"/>
                        </a:rPr>
                        <a:t>24,945,247 </a:t>
                      </a:r>
                    </a:p>
                  </a:txBody>
                  <a:tcPr marL="9525" marR="9525" marT="9525" marB="0" anchor="ctr"/>
                </a:tc>
              </a:tr>
              <a:tr h="217031">
                <a:tc>
                  <a:txBody>
                    <a:bodyPr/>
                    <a:lstStyle/>
                    <a:p>
                      <a:pPr algn="ctr" fontAlgn="b"/>
                      <a:r>
                        <a:rPr lang="ja-JP" altLang="en-US" sz="800" b="0" i="0" u="none" strike="noStrike" dirty="0" smtClean="0">
                          <a:effectLst/>
                          <a:latin typeface="Times New Roman" panose="02020603050405020304" pitchFamily="18" charset="0"/>
                          <a:cs typeface="Times New Roman" panose="02020603050405020304" pitchFamily="18" charset="0"/>
                        </a:rPr>
                        <a:t>映画ｴﾝﾀｰﾃｲﾝﾒﾝﾄト</a:t>
                      </a:r>
                      <a:endParaRPr lang="ja-JP" altLang="en-U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東宝</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668,191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Walt Disney</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17,271,790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dirty="0" smtClean="0">
                          <a:effectLst/>
                          <a:latin typeface="Times New Roman" panose="02020603050405020304" pitchFamily="18" charset="0"/>
                          <a:cs typeface="Times New Roman" panose="02020603050405020304" pitchFamily="18" charset="0"/>
                        </a:rPr>
                        <a:t>多角化ｻﾎﾟｰﾄｻｰﾋﾞｽ</a:t>
                      </a:r>
                      <a:endParaRPr lang="ja-JP" altLang="en-U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ダスキン</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147,667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Times New Roman" panose="02020603050405020304" pitchFamily="18" charset="0"/>
                          <a:cs typeface="Times New Roman" panose="02020603050405020304" pitchFamily="18" charset="0"/>
                        </a:rPr>
                        <a:t>Cintas</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a:effectLst/>
                          <a:latin typeface="Times New Roman" panose="02020603050405020304" pitchFamily="18" charset="0"/>
                          <a:cs typeface="Times New Roman" panose="02020603050405020304" pitchFamily="18" charset="0"/>
                        </a:rPr>
                        <a:t>        </a:t>
                      </a:r>
                      <a:r>
                        <a:rPr lang="en-US" altLang="ja-JP" sz="900" b="0" i="0" u="none" strike="noStrike">
                          <a:effectLst/>
                          <a:latin typeface="Times New Roman" panose="02020603050405020304" pitchFamily="18" charset="0"/>
                          <a:cs typeface="Times New Roman" panose="02020603050405020304" pitchFamily="18" charset="0"/>
                        </a:rPr>
                        <a:t>2,189,183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消費者金融</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アコム</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smtClean="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667,377 </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American Express</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9,345,530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家具供給</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サンゲツ</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141,985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Times New Roman" panose="02020603050405020304" pitchFamily="18" charset="0"/>
                          <a:cs typeface="Times New Roman" panose="02020603050405020304" pitchFamily="18" charset="0"/>
                        </a:rPr>
                        <a:t>Mohawk Industries</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a:effectLst/>
                          <a:latin typeface="Times New Roman" panose="02020603050405020304" pitchFamily="18" charset="0"/>
                          <a:cs typeface="Times New Roman" panose="02020603050405020304" pitchFamily="18" charset="0"/>
                        </a:rPr>
                        <a:t>        </a:t>
                      </a:r>
                      <a:r>
                        <a:rPr lang="en-US" altLang="ja-JP" sz="900" b="0" i="0" u="none" strike="noStrike">
                          <a:effectLst/>
                          <a:latin typeface="Times New Roman" panose="02020603050405020304" pitchFamily="18" charset="0"/>
                          <a:cs typeface="Times New Roman" panose="02020603050405020304" pitchFamily="18" charset="0"/>
                        </a:rPr>
                        <a:t>1,771,696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医薬小売</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ツルハ</a:t>
                      </a:r>
                      <a:r>
                        <a:rPr lang="en-US" sz="800" b="0" i="0" u="none" strike="noStrike">
                          <a:effectLst/>
                          <a:latin typeface="Times New Roman" panose="02020603050405020304" pitchFamily="18" charset="0"/>
                          <a:cs typeface="Times New Roman" panose="02020603050405020304" pitchFamily="18" charset="0"/>
                        </a:rPr>
                        <a:t>HD</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666,200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Walgreens</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6,601,586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出版・印刷</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dirty="0">
                          <a:effectLst/>
                          <a:latin typeface="Times New Roman" panose="02020603050405020304" pitchFamily="18" charset="0"/>
                          <a:cs typeface="Times New Roman" panose="02020603050405020304" pitchFamily="18" charset="0"/>
                        </a:rPr>
                        <a:t>ゼンリン</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141,544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dirty="0">
                          <a:effectLst/>
                          <a:latin typeface="Times New Roman" panose="02020603050405020304" pitchFamily="18" charset="0"/>
                          <a:cs typeface="Times New Roman" panose="02020603050405020304" pitchFamily="18" charset="0"/>
                        </a:rPr>
                        <a:t>News Corporation</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a:effectLst/>
                          <a:latin typeface="Times New Roman" panose="02020603050405020304" pitchFamily="18" charset="0"/>
                          <a:cs typeface="Times New Roman" panose="02020603050405020304" pitchFamily="18" charset="0"/>
                        </a:rPr>
                        <a:t>        </a:t>
                      </a:r>
                      <a:r>
                        <a:rPr lang="en-US" altLang="ja-JP" sz="900" b="0" i="0" u="none" strike="noStrike">
                          <a:effectLst/>
                          <a:latin typeface="Times New Roman" panose="02020603050405020304" pitchFamily="18" charset="0"/>
                          <a:cs typeface="Times New Roman" panose="02020603050405020304" pitchFamily="18" charset="0"/>
                        </a:rPr>
                        <a:t>1,009,674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専門金融</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東京センチュリー</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663,260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Grenke</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586,560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技術系商社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シークス</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119,676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CDW </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1,358,969 </a:t>
                      </a:r>
                    </a:p>
                  </a:txBody>
                  <a:tcPr marL="9525" marR="9525" marT="9525" marB="0" anchor="ctr"/>
                </a:tc>
              </a:tr>
              <a:tr h="217031">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デパートメントストア</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伊勢丹三越</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539,519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S.A.C.I. Falabella</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2,475,768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ﾗｲﾌｻｲｴﾝｽ器具</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en-US" altLang="ja-JP" sz="800" b="0" i="0" u="none" strike="noStrike" dirty="0" smtClean="0">
                          <a:effectLst/>
                          <a:latin typeface="Times New Roman" panose="02020603050405020304" pitchFamily="18" charset="0"/>
                          <a:cs typeface="Times New Roman" panose="02020603050405020304" pitchFamily="18" charset="0"/>
                        </a:rPr>
                        <a:t>EPS</a:t>
                      </a:r>
                      <a:r>
                        <a:rPr lang="en-US" altLang="ja-JP" sz="800" b="0" i="0" u="none" strike="noStrike" baseline="0" dirty="0" smtClean="0">
                          <a:effectLst/>
                          <a:latin typeface="Times New Roman" panose="02020603050405020304" pitchFamily="18" charset="0"/>
                          <a:cs typeface="Times New Roman" panose="02020603050405020304" pitchFamily="18" charset="0"/>
                        </a:rPr>
                        <a:t> HD</a:t>
                      </a:r>
                      <a:endParaRPr lang="ja-JP" altLang="en-U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109,042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Thermo Fisher Scientific</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9,237,101 </a:t>
                      </a:r>
                    </a:p>
                  </a:txBody>
                  <a:tcPr marL="9525" marR="9525" marT="9525" marB="0" anchor="ctr"/>
                </a:tc>
              </a:tr>
              <a:tr h="217031">
                <a:tc>
                  <a:txBody>
                    <a:bodyPr/>
                    <a:lstStyle/>
                    <a:p>
                      <a:pPr algn="ctr" fontAlgn="b"/>
                      <a:r>
                        <a:rPr lang="zh-TW" altLang="en-US" sz="800" b="0" i="0" u="none" strike="noStrike">
                          <a:effectLst/>
                          <a:latin typeface="Times New Roman" panose="02020603050405020304" pitchFamily="18" charset="0"/>
                          <a:cs typeface="Times New Roman" panose="02020603050405020304" pitchFamily="18" charset="0"/>
                        </a:rPr>
                        <a:t>独立電力製造等</a:t>
                      </a: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電源開発</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523,520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NTPC</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2,130,702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肥料・農業化学</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くみあい化学</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108,856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Nutrien</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3,822,505 </a:t>
                      </a:r>
                    </a:p>
                  </a:txBody>
                  <a:tcPr marL="9525" marR="9525" marT="9525" marB="0" anchor="ctr"/>
                </a:tc>
              </a:tr>
              <a:tr h="217031">
                <a:tc>
                  <a:txBody>
                    <a:bodyPr/>
                    <a:lstStyle/>
                    <a:p>
                      <a:pPr algn="ctr" fontAlgn="b"/>
                      <a:r>
                        <a:rPr lang="ja-JP" altLang="en-US" sz="800" b="0" i="0" u="none" strike="noStrike" dirty="0">
                          <a:effectLst/>
                          <a:latin typeface="Times New Roman" panose="02020603050405020304" pitchFamily="18" charset="0"/>
                          <a:cs typeface="Times New Roman" panose="02020603050405020304" pitchFamily="18" charset="0"/>
                        </a:rPr>
                        <a:t>研究</a:t>
                      </a:r>
                      <a:r>
                        <a:rPr lang="ja-JP" altLang="en-US" sz="800" b="0" i="0" u="none" strike="noStrike" dirty="0" smtClean="0">
                          <a:effectLst/>
                          <a:latin typeface="Times New Roman" panose="02020603050405020304" pitchFamily="18" charset="0"/>
                          <a:cs typeface="Times New Roman" panose="02020603050405020304" pitchFamily="18" charset="0"/>
                        </a:rPr>
                        <a:t>・ｺﾝｻﾙｻｰﾋﾞｽ</a:t>
                      </a:r>
                      <a:endParaRPr lang="ja-JP" altLang="en-US"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日本</a:t>
                      </a:r>
                      <a:r>
                        <a:rPr lang="en-US" altLang="ja-JP" sz="800" b="0" i="0" u="none" strike="noStrike">
                          <a:effectLst/>
                          <a:latin typeface="Times New Roman" panose="02020603050405020304" pitchFamily="18" charset="0"/>
                          <a:cs typeface="Times New Roman" panose="02020603050405020304" pitchFamily="18" charset="0"/>
                        </a:rPr>
                        <a:t>M&amp;A</a:t>
                      </a:r>
                      <a:r>
                        <a:rPr lang="ja-JP" altLang="en-US" sz="800" b="0" i="0" u="none" strike="noStrike">
                          <a:effectLst/>
                          <a:latin typeface="Times New Roman" panose="02020603050405020304" pitchFamily="18" charset="0"/>
                          <a:cs typeface="Times New Roman" panose="02020603050405020304" pitchFamily="18" charset="0"/>
                        </a:rPr>
                        <a:t>センター</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517,141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RELX</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smtClean="0">
                          <a:effectLst/>
                          <a:latin typeface="Times New Roman" panose="02020603050405020304" pitchFamily="18" charset="0"/>
                          <a:cs typeface="Times New Roman" panose="02020603050405020304" pitchFamily="18" charset="0"/>
                        </a:rPr>
                        <a:t>4,680,865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繊維</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fontAlgn="b"/>
                      <a:r>
                        <a:rPr lang="ja-JP" altLang="en-US" sz="800" b="0" i="0" u="none" strike="noStrike">
                          <a:effectLst/>
                          <a:latin typeface="Times New Roman" panose="02020603050405020304" pitchFamily="18" charset="0"/>
                          <a:cs typeface="Times New Roman" panose="02020603050405020304" pitchFamily="18" charset="0"/>
                        </a:rPr>
                        <a:t>セイレン</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en-US" altLang="ja-JP" sz="900" b="0" i="0" u="none" strike="noStrike" dirty="0" smtClean="0">
                          <a:effectLst/>
                          <a:latin typeface="Times New Roman" panose="02020603050405020304" pitchFamily="18" charset="0"/>
                          <a:cs typeface="Times New Roman" panose="02020603050405020304" pitchFamily="18" charset="0"/>
                        </a:rPr>
                        <a:t>103,154 </a:t>
                      </a:r>
                      <a:endParaRPr lang="en-US" altLang="ja-JP" sz="9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solidFill>
                      <a:prstDash val="sysDot"/>
                      <a:round/>
                      <a:headEnd type="none" w="med" len="med"/>
                      <a:tailEnd type="none" w="med" len="med"/>
                    </a:lnR>
                  </a:tcPr>
                </a:tc>
                <a:tc>
                  <a:txBody>
                    <a:bodyPr/>
                    <a:lstStyle/>
                    <a:p>
                      <a:pPr algn="ctr" fontAlgn="b"/>
                      <a:r>
                        <a:rPr lang="en-US" sz="800" b="0" i="0" u="none" strike="noStrike">
                          <a:effectLst/>
                          <a:latin typeface="Times New Roman" panose="02020603050405020304" pitchFamily="18" charset="0"/>
                          <a:cs typeface="Times New Roman" panose="02020603050405020304" pitchFamily="18" charset="0"/>
                        </a:rPr>
                        <a:t>NanJi E-Commerce</a:t>
                      </a:r>
                    </a:p>
                  </a:txBody>
                  <a:tcPr marL="9525" marR="9525" marT="9525" marB="0" anchor="ctr">
                    <a:lnL w="12700" cap="flat" cmpd="sng" algn="ctr">
                      <a:solidFill>
                        <a:schemeClr val="tx1"/>
                      </a:solidFill>
                      <a:prstDash val="sysDot"/>
                      <a:round/>
                      <a:headEnd type="none" w="med" len="med"/>
                      <a:tailEnd type="none" w="med" len="med"/>
                    </a:lnL>
                  </a:tcPr>
                </a:tc>
                <a:tc>
                  <a:txBody>
                    <a:bodyPr/>
                    <a:lstStyle/>
                    <a:p>
                      <a:pPr algn="r" fontAlgn="b"/>
                      <a:r>
                        <a:rPr lang="ja-JP" altLang="en-US" sz="900" b="0" i="0" u="none" strike="noStrike" dirty="0">
                          <a:effectLst/>
                          <a:latin typeface="Times New Roman" panose="02020603050405020304" pitchFamily="18" charset="0"/>
                          <a:cs typeface="Times New Roman" panose="02020603050405020304" pitchFamily="18" charset="0"/>
                        </a:rPr>
                        <a:t>           </a:t>
                      </a:r>
                      <a:r>
                        <a:rPr lang="en-US" altLang="ja-JP" sz="900" b="0" i="0" u="none" strike="noStrike" dirty="0">
                          <a:effectLst/>
                          <a:latin typeface="Times New Roman" panose="02020603050405020304" pitchFamily="18" charset="0"/>
                          <a:cs typeface="Times New Roman" panose="02020603050405020304" pitchFamily="18" charset="0"/>
                        </a:rPr>
                        <a:t>385,986 </a:t>
                      </a:r>
                    </a:p>
                  </a:txBody>
                  <a:tcPr marL="9525" marR="9525" marT="9525" marB="0" anchor="ctr"/>
                </a:tc>
              </a:tr>
            </a:tbl>
          </a:graphicData>
        </a:graphic>
      </p:graphicFrame>
      <p:sp>
        <p:nvSpPr>
          <p:cNvPr id="7" name="正方形/長方形 6"/>
          <p:cNvSpPr/>
          <p:nvPr/>
        </p:nvSpPr>
        <p:spPr>
          <a:xfrm>
            <a:off x="89647" y="5702051"/>
            <a:ext cx="4482354" cy="224118"/>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AutoShape 3"/>
          <p:cNvSpPr>
            <a:spLocks noChangeArrowheads="1"/>
          </p:cNvSpPr>
          <p:nvPr/>
        </p:nvSpPr>
        <p:spPr bwMode="auto">
          <a:xfrm>
            <a:off x="67733" y="378459"/>
            <a:ext cx="8991599" cy="45719"/>
          </a:xfrm>
          <a:prstGeom prst="roundRect">
            <a:avLst>
              <a:gd name="adj" fmla="val 50000"/>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latin typeface="Arial" charset="0"/>
              <a:ea typeface="HGS創英角ｺﾞｼｯｸUB" pitchFamily="50" charset="-128"/>
            </a:endParaRPr>
          </a:p>
        </p:txBody>
      </p:sp>
      <p:sp>
        <p:nvSpPr>
          <p:cNvPr id="9" name="正方形/長方形 8"/>
          <p:cNvSpPr/>
          <p:nvPr/>
        </p:nvSpPr>
        <p:spPr>
          <a:xfrm>
            <a:off x="6686968" y="6567145"/>
            <a:ext cx="1829347" cy="307777"/>
          </a:xfrm>
          <a:prstGeom prst="rect">
            <a:avLst/>
          </a:prstGeom>
        </p:spPr>
        <p:txBody>
          <a:bodyPr wrap="none">
            <a:spAutoFit/>
          </a:bodyPr>
          <a:lstStyle/>
          <a:p>
            <a:pPr algn="r"/>
            <a:r>
              <a:rPr lang="en-US" altLang="ja-JP" sz="1400" dirty="0">
                <a:latin typeface="Times New Roman" panose="02020603050405020304" pitchFamily="18" charset="0"/>
                <a:cs typeface="Times New Roman" panose="02020603050405020304" pitchFamily="18" charset="0"/>
              </a:rPr>
              <a:t>※2018</a:t>
            </a:r>
            <a:r>
              <a:rPr lang="ja-JP" altLang="en-US" sz="1400" dirty="0">
                <a:latin typeface="Times New Roman" panose="02020603050405020304" pitchFamily="18" charset="0"/>
                <a:cs typeface="Times New Roman" panose="02020603050405020304" pitchFamily="18" charset="0"/>
              </a:rPr>
              <a:t>年</a:t>
            </a:r>
            <a:r>
              <a:rPr lang="en-US" altLang="ja-JP" sz="1400" dirty="0">
                <a:latin typeface="Times New Roman" panose="02020603050405020304" pitchFamily="18" charset="0"/>
                <a:cs typeface="Times New Roman" panose="02020603050405020304" pitchFamily="18" charset="0"/>
              </a:rPr>
              <a:t>6</a:t>
            </a:r>
            <a:r>
              <a:rPr lang="ja-JP" altLang="en-US" sz="1400" dirty="0">
                <a:latin typeface="Times New Roman" panose="02020603050405020304" pitchFamily="18" charset="0"/>
                <a:cs typeface="Times New Roman" panose="02020603050405020304" pitchFamily="18" charset="0"/>
              </a:rPr>
              <a:t>月末現在。</a:t>
            </a:r>
          </a:p>
        </p:txBody>
      </p:sp>
    </p:spTree>
    <p:extLst>
      <p:ext uri="{BB962C8B-B14F-4D97-AF65-F5344CB8AC3E}">
        <p14:creationId xmlns:p14="http://schemas.microsoft.com/office/powerpoint/2010/main" val="3745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7010400" y="6492875"/>
            <a:ext cx="2133600" cy="365125"/>
          </a:xfrm>
          <a:prstGeom prst="rect">
            <a:avLst/>
          </a:prstGeom>
        </p:spPr>
        <p:txBody>
          <a:bodyPr/>
          <a:lstStyle/>
          <a:p>
            <a:fld id="{645E1AA2-8BE9-4EF9-8E74-7A02A2AD26D0}" type="slidenum">
              <a:rPr lang="ja-JP" altLang="en-US" smtClean="0">
                <a:solidFill>
                  <a:prstClr val="black">
                    <a:tint val="75000"/>
                  </a:prstClr>
                </a:solidFill>
              </a:rPr>
              <a:pPr/>
              <a:t>90</a:t>
            </a:fld>
            <a:endParaRPr lang="ja-JP" altLang="en-US" dirty="0">
              <a:solidFill>
                <a:prstClr val="black">
                  <a:tint val="75000"/>
                </a:prstClr>
              </a:solidFill>
            </a:endParaRPr>
          </a:p>
        </p:txBody>
      </p:sp>
      <p:sp>
        <p:nvSpPr>
          <p:cNvPr id="6" name="タイトル 1"/>
          <p:cNvSpPr>
            <a:spLocks noGrp="1"/>
          </p:cNvSpPr>
          <p:nvPr>
            <p:ph type="title"/>
          </p:nvPr>
        </p:nvSpPr>
        <p:spPr>
          <a:xfrm>
            <a:off x="466164" y="114580"/>
            <a:ext cx="8104095" cy="712787"/>
          </a:xfrm>
        </p:spPr>
        <p:txBody>
          <a:bodyPr/>
          <a:lstStyle/>
          <a:p>
            <a:r>
              <a:rPr kumimoji="1" lang="ja-JP" altLang="en-US" sz="2400" dirty="0" smtClean="0"/>
              <a:t>価値創造上のドライバーは？</a:t>
            </a:r>
            <a:endParaRPr kumimoji="1" lang="ja-JP" altLang="en-US" sz="2400" dirty="0"/>
          </a:p>
        </p:txBody>
      </p:sp>
      <p:sp>
        <p:nvSpPr>
          <p:cNvPr id="34" name="Text Box 5"/>
          <p:cNvSpPr txBox="1">
            <a:spLocks noChangeArrowheads="1"/>
          </p:cNvSpPr>
          <p:nvPr/>
        </p:nvSpPr>
        <p:spPr bwMode="auto">
          <a:xfrm>
            <a:off x="1367067" y="3383225"/>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2000" b="1" smtClean="0">
                <a:solidFill>
                  <a:srgbClr val="000000"/>
                </a:solidFill>
                <a:latin typeface="Times New Roman" pitchFamily="18" charset="0"/>
              </a:rPr>
              <a:t>企業価値</a:t>
            </a:r>
          </a:p>
        </p:txBody>
      </p:sp>
      <p:sp>
        <p:nvSpPr>
          <p:cNvPr id="35" name="Text Box 6"/>
          <p:cNvSpPr txBox="1">
            <a:spLocks noChangeArrowheads="1"/>
          </p:cNvSpPr>
          <p:nvPr/>
        </p:nvSpPr>
        <p:spPr bwMode="auto">
          <a:xfrm>
            <a:off x="2956154" y="2311662"/>
            <a:ext cx="825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2000" b="1" smtClean="0">
                <a:solidFill>
                  <a:srgbClr val="000000"/>
                </a:solidFill>
                <a:latin typeface="Times New Roman" pitchFamily="18" charset="0"/>
              </a:rPr>
              <a:t>ROE</a:t>
            </a:r>
          </a:p>
        </p:txBody>
      </p:sp>
      <p:sp>
        <p:nvSpPr>
          <p:cNvPr id="36" name="AutoShape 17"/>
          <p:cNvSpPr>
            <a:spLocks/>
          </p:cNvSpPr>
          <p:nvPr/>
        </p:nvSpPr>
        <p:spPr bwMode="auto">
          <a:xfrm>
            <a:off x="2689454" y="2235462"/>
            <a:ext cx="292100" cy="2692400"/>
          </a:xfrm>
          <a:prstGeom prst="leftBrace">
            <a:avLst>
              <a:gd name="adj1" fmla="val 33114"/>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auto" hangingPunct="1">
              <a:spcBef>
                <a:spcPct val="50000"/>
              </a:spcBef>
              <a:spcAft>
                <a:spcPts val="0"/>
              </a:spcAft>
              <a:buFontTx/>
              <a:buNone/>
              <a:defRPr/>
            </a:pPr>
            <a:endParaRPr lang="ja-JP" altLang="en-US" sz="1800" kern="0" smtClean="0">
              <a:solidFill>
                <a:srgbClr val="000000"/>
              </a:solidFill>
              <a:ea typeface="HGS創英角ｺﾞｼｯｸUB" pitchFamily="50" charset="-128"/>
            </a:endParaRPr>
          </a:p>
        </p:txBody>
      </p:sp>
      <p:grpSp>
        <p:nvGrpSpPr>
          <p:cNvPr id="37" name="Group 28"/>
          <p:cNvGrpSpPr>
            <a:grpSpLocks/>
          </p:cNvGrpSpPr>
          <p:nvPr/>
        </p:nvGrpSpPr>
        <p:grpSpPr bwMode="auto">
          <a:xfrm>
            <a:off x="3692754" y="1289312"/>
            <a:ext cx="3492500" cy="2432050"/>
            <a:chOff x="1824" y="1020"/>
            <a:chExt cx="2200" cy="1532"/>
          </a:xfrm>
        </p:grpSpPr>
        <p:sp>
          <p:nvSpPr>
            <p:cNvPr id="38" name="Text Box 7"/>
            <p:cNvSpPr txBox="1">
              <a:spLocks noChangeArrowheads="1"/>
            </p:cNvSpPr>
            <p:nvPr/>
          </p:nvSpPr>
          <p:spPr bwMode="auto">
            <a:xfrm>
              <a:off x="2256" y="1032"/>
              <a:ext cx="10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auto" hangingPunct="1">
                <a:spcBef>
                  <a:spcPct val="50000"/>
                </a:spcBef>
                <a:spcAft>
                  <a:spcPts val="0"/>
                </a:spcAft>
                <a:buFontTx/>
                <a:buNone/>
                <a:defRPr/>
              </a:pPr>
              <a:r>
                <a:rPr lang="en-US" altLang="ja-JP" sz="2000" b="1" kern="0" smtClean="0">
                  <a:solidFill>
                    <a:srgbClr val="000000"/>
                  </a:solidFill>
                  <a:latin typeface="Times New Roman" pitchFamily="18" charset="0"/>
                </a:rPr>
                <a:t>ROS</a:t>
              </a:r>
            </a:p>
          </p:txBody>
        </p:sp>
        <p:sp>
          <p:nvSpPr>
            <p:cNvPr id="39" name="Text Box 8"/>
            <p:cNvSpPr txBox="1">
              <a:spLocks noChangeArrowheads="1"/>
            </p:cNvSpPr>
            <p:nvPr/>
          </p:nvSpPr>
          <p:spPr bwMode="auto">
            <a:xfrm>
              <a:off x="2280" y="1656"/>
              <a:ext cx="11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auto" hangingPunct="1">
                <a:spcBef>
                  <a:spcPct val="50000"/>
                </a:spcBef>
                <a:spcAft>
                  <a:spcPts val="0"/>
                </a:spcAft>
                <a:buFontTx/>
                <a:buNone/>
                <a:defRPr/>
              </a:pPr>
              <a:r>
                <a:rPr lang="ja-JP" altLang="en-US" sz="2000" b="1" kern="0" smtClean="0">
                  <a:solidFill>
                    <a:srgbClr val="000000"/>
                  </a:solidFill>
                  <a:latin typeface="Times New Roman" pitchFamily="18" charset="0"/>
                </a:rPr>
                <a:t>総資産回転率</a:t>
              </a:r>
            </a:p>
          </p:txBody>
        </p:sp>
        <p:sp>
          <p:nvSpPr>
            <p:cNvPr id="40" name="Text Box 9"/>
            <p:cNvSpPr txBox="1">
              <a:spLocks noChangeArrowheads="1"/>
            </p:cNvSpPr>
            <p:nvPr/>
          </p:nvSpPr>
          <p:spPr bwMode="auto">
            <a:xfrm>
              <a:off x="2280" y="2288"/>
              <a:ext cx="11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auto" hangingPunct="1">
                <a:spcBef>
                  <a:spcPct val="50000"/>
                </a:spcBef>
                <a:spcAft>
                  <a:spcPts val="0"/>
                </a:spcAft>
                <a:buFontTx/>
                <a:buNone/>
                <a:defRPr/>
              </a:pPr>
              <a:r>
                <a:rPr lang="ja-JP" altLang="en-US" sz="2000" b="1" kern="0" smtClean="0">
                  <a:solidFill>
                    <a:srgbClr val="000000"/>
                  </a:solidFill>
                  <a:latin typeface="Times New Roman" pitchFamily="18" charset="0"/>
                </a:rPr>
                <a:t>財務レバレッジ</a:t>
              </a:r>
            </a:p>
          </p:txBody>
        </p:sp>
        <p:sp>
          <p:nvSpPr>
            <p:cNvPr id="41" name="Line 10"/>
            <p:cNvSpPr>
              <a:spLocks noChangeShapeType="1"/>
            </p:cNvSpPr>
            <p:nvPr/>
          </p:nvSpPr>
          <p:spPr bwMode="auto">
            <a:xfrm>
              <a:off x="1824" y="1784"/>
              <a:ext cx="40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kumimoji="0" lang="ja-JP" altLang="en-US" kern="0" smtClean="0">
                <a:solidFill>
                  <a:srgbClr val="000000"/>
                </a:solidFill>
                <a:ea typeface="HGP創英角ｺﾞｼｯｸUB" pitchFamily="50" charset="-128"/>
              </a:endParaRPr>
            </a:p>
          </p:txBody>
        </p:sp>
        <p:sp>
          <p:nvSpPr>
            <p:cNvPr id="42" name="Line 11"/>
            <p:cNvSpPr>
              <a:spLocks noChangeShapeType="1"/>
            </p:cNvSpPr>
            <p:nvPr/>
          </p:nvSpPr>
          <p:spPr bwMode="auto">
            <a:xfrm>
              <a:off x="2040" y="1160"/>
              <a:ext cx="0" cy="126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kumimoji="0" lang="ja-JP" altLang="en-US" kern="0" smtClean="0">
                <a:solidFill>
                  <a:srgbClr val="000000"/>
                </a:solidFill>
                <a:ea typeface="HGP創英角ｺﾞｼｯｸUB" pitchFamily="50" charset="-128"/>
              </a:endParaRPr>
            </a:p>
          </p:txBody>
        </p:sp>
        <p:sp>
          <p:nvSpPr>
            <p:cNvPr id="43" name="Line 12"/>
            <p:cNvSpPr>
              <a:spLocks noChangeShapeType="1"/>
            </p:cNvSpPr>
            <p:nvPr/>
          </p:nvSpPr>
          <p:spPr bwMode="auto">
            <a:xfrm>
              <a:off x="2032" y="1152"/>
              <a:ext cx="216" cy="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kumimoji="0" lang="ja-JP" altLang="en-US" kern="0" smtClean="0">
                <a:solidFill>
                  <a:srgbClr val="000000"/>
                </a:solidFill>
                <a:ea typeface="HGP創英角ｺﾞｼｯｸUB" pitchFamily="50" charset="-128"/>
              </a:endParaRPr>
            </a:p>
          </p:txBody>
        </p:sp>
        <p:sp>
          <p:nvSpPr>
            <p:cNvPr id="44" name="Line 13"/>
            <p:cNvSpPr>
              <a:spLocks noChangeShapeType="1"/>
            </p:cNvSpPr>
            <p:nvPr/>
          </p:nvSpPr>
          <p:spPr bwMode="auto">
            <a:xfrm>
              <a:off x="2048" y="2416"/>
              <a:ext cx="216" cy="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lgn="ctr" fontAlgn="auto">
                <a:spcBef>
                  <a:spcPts val="0"/>
                </a:spcBef>
                <a:spcAft>
                  <a:spcPts val="0"/>
                </a:spcAft>
                <a:defRPr/>
              </a:pPr>
              <a:endParaRPr kumimoji="0" lang="ja-JP" altLang="en-US" kern="0" smtClean="0">
                <a:solidFill>
                  <a:srgbClr val="000000"/>
                </a:solidFill>
                <a:ea typeface="HGP創英角ｺﾞｼｯｸUB" pitchFamily="50" charset="-128"/>
              </a:endParaRPr>
            </a:p>
          </p:txBody>
        </p:sp>
        <p:graphicFrame>
          <p:nvGraphicFramePr>
            <p:cNvPr id="45" name="Object 14"/>
            <p:cNvGraphicFramePr>
              <a:graphicFrameLocks noChangeAspect="1"/>
            </p:cNvGraphicFramePr>
            <p:nvPr/>
          </p:nvGraphicFramePr>
          <p:xfrm>
            <a:off x="3432" y="1020"/>
            <a:ext cx="592" cy="296"/>
          </p:xfrm>
          <a:graphic>
            <a:graphicData uri="http://schemas.openxmlformats.org/presentationml/2006/ole">
              <mc:AlternateContent xmlns:mc="http://schemas.openxmlformats.org/markup-compatibility/2006">
                <mc:Choice xmlns:v="urn:schemas-microsoft-com:vml" Requires="v">
                  <p:oleObj spid="_x0000_s43142" name="数式" r:id="rId4" imgW="939800" imgH="469900" progId="Equation.3">
                    <p:embed/>
                  </p:oleObj>
                </mc:Choice>
                <mc:Fallback>
                  <p:oleObj name="数式" r:id="rId4" imgW="9398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 y="1020"/>
                          <a:ext cx="592" cy="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15"/>
            <p:cNvGraphicFramePr>
              <a:graphicFrameLocks noChangeAspect="1"/>
            </p:cNvGraphicFramePr>
            <p:nvPr/>
          </p:nvGraphicFramePr>
          <p:xfrm>
            <a:off x="3510" y="1640"/>
            <a:ext cx="376" cy="304"/>
          </p:xfrm>
          <a:graphic>
            <a:graphicData uri="http://schemas.openxmlformats.org/presentationml/2006/ole">
              <mc:AlternateContent xmlns:mc="http://schemas.openxmlformats.org/markup-compatibility/2006">
                <mc:Choice xmlns:v="urn:schemas-microsoft-com:vml" Requires="v">
                  <p:oleObj spid="_x0000_s43143" name="数式" r:id="rId6" imgW="596900" imgH="482600" progId="Equation.3">
                    <p:embed/>
                  </p:oleObj>
                </mc:Choice>
                <mc:Fallback>
                  <p:oleObj name="数式" r:id="rId6" imgW="5969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0" y="1640"/>
                          <a:ext cx="376"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16"/>
            <p:cNvGraphicFramePr>
              <a:graphicFrameLocks noChangeAspect="1"/>
            </p:cNvGraphicFramePr>
            <p:nvPr/>
          </p:nvGraphicFramePr>
          <p:xfrm>
            <a:off x="3448" y="2248"/>
            <a:ext cx="496" cy="304"/>
          </p:xfrm>
          <a:graphic>
            <a:graphicData uri="http://schemas.openxmlformats.org/presentationml/2006/ole">
              <mc:AlternateContent xmlns:mc="http://schemas.openxmlformats.org/markup-compatibility/2006">
                <mc:Choice xmlns:v="urn:schemas-microsoft-com:vml" Requires="v">
                  <p:oleObj spid="_x0000_s43144" name="数式" r:id="rId8" imgW="787058" imgH="482391" progId="Equation.3">
                    <p:embed/>
                  </p:oleObj>
                </mc:Choice>
                <mc:Fallback>
                  <p:oleObj name="数式" r:id="rId8" imgW="787058" imgH="48239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8" y="2248"/>
                          <a:ext cx="496"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 name="Text Box 19"/>
            <p:cNvSpPr txBox="1">
              <a:spLocks noChangeArrowheads="1"/>
            </p:cNvSpPr>
            <p:nvPr/>
          </p:nvSpPr>
          <p:spPr bwMode="auto">
            <a:xfrm>
              <a:off x="2648" y="1344"/>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auto" hangingPunct="1">
                <a:spcBef>
                  <a:spcPct val="50000"/>
                </a:spcBef>
                <a:spcAft>
                  <a:spcPts val="0"/>
                </a:spcAft>
                <a:buFontTx/>
                <a:buNone/>
                <a:defRPr/>
              </a:pPr>
              <a:r>
                <a:rPr lang="en-US" altLang="ja-JP" sz="1800" kern="0" smtClean="0">
                  <a:solidFill>
                    <a:srgbClr val="000000"/>
                  </a:solidFill>
                  <a:latin typeface="Times New Roman" pitchFamily="18" charset="0"/>
                </a:rPr>
                <a:t>×</a:t>
              </a:r>
            </a:p>
          </p:txBody>
        </p:sp>
        <p:sp>
          <p:nvSpPr>
            <p:cNvPr id="49" name="Text Box 20"/>
            <p:cNvSpPr txBox="1">
              <a:spLocks noChangeArrowheads="1"/>
            </p:cNvSpPr>
            <p:nvPr/>
          </p:nvSpPr>
          <p:spPr bwMode="auto">
            <a:xfrm>
              <a:off x="2648" y="1992"/>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auto" hangingPunct="1">
                <a:spcBef>
                  <a:spcPct val="50000"/>
                </a:spcBef>
                <a:spcAft>
                  <a:spcPts val="0"/>
                </a:spcAft>
                <a:buFontTx/>
                <a:buNone/>
                <a:defRPr/>
              </a:pPr>
              <a:r>
                <a:rPr lang="en-US" altLang="ja-JP" sz="1800" kern="0" smtClean="0">
                  <a:solidFill>
                    <a:srgbClr val="000000"/>
                  </a:solidFill>
                  <a:latin typeface="Times New Roman" pitchFamily="18" charset="0"/>
                </a:rPr>
                <a:t>×</a:t>
              </a:r>
            </a:p>
          </p:txBody>
        </p:sp>
      </p:grpSp>
      <p:grpSp>
        <p:nvGrpSpPr>
          <p:cNvPr id="54" name="Group 27"/>
          <p:cNvGrpSpPr>
            <a:grpSpLocks/>
          </p:cNvGrpSpPr>
          <p:nvPr/>
        </p:nvGrpSpPr>
        <p:grpSpPr bwMode="auto">
          <a:xfrm>
            <a:off x="2981554" y="4445262"/>
            <a:ext cx="1346200" cy="725488"/>
            <a:chOff x="1376" y="3008"/>
            <a:chExt cx="848" cy="457"/>
          </a:xfrm>
        </p:grpSpPr>
        <p:sp>
          <p:nvSpPr>
            <p:cNvPr id="55" name="Text Box 18"/>
            <p:cNvSpPr txBox="1">
              <a:spLocks noChangeArrowheads="1"/>
            </p:cNvSpPr>
            <p:nvPr/>
          </p:nvSpPr>
          <p:spPr bwMode="auto">
            <a:xfrm>
              <a:off x="1376" y="3008"/>
              <a:ext cx="8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2000" b="1" smtClean="0">
                  <a:solidFill>
                    <a:srgbClr val="000000"/>
                  </a:solidFill>
                  <a:latin typeface="Times New Roman" pitchFamily="18" charset="0"/>
                </a:rPr>
                <a:t>利益成長</a:t>
              </a:r>
            </a:p>
          </p:txBody>
        </p:sp>
        <p:sp>
          <p:nvSpPr>
            <p:cNvPr id="56" name="Rectangle 25"/>
            <p:cNvSpPr>
              <a:spLocks noChangeArrowheads="1"/>
            </p:cNvSpPr>
            <p:nvPr/>
          </p:nvSpPr>
          <p:spPr bwMode="auto">
            <a:xfrm>
              <a:off x="1523" y="3234"/>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800" b="1" smtClean="0">
                  <a:solidFill>
                    <a:srgbClr val="000000"/>
                  </a:solidFill>
                  <a:latin typeface="Times New Roman" pitchFamily="18" charset="0"/>
                </a:rPr>
                <a:t>PER</a:t>
              </a:r>
            </a:p>
          </p:txBody>
        </p:sp>
      </p:grpSp>
      <p:sp>
        <p:nvSpPr>
          <p:cNvPr id="57" name="Rectangle 26"/>
          <p:cNvSpPr>
            <a:spLocks noChangeArrowheads="1"/>
          </p:cNvSpPr>
          <p:nvPr/>
        </p:nvSpPr>
        <p:spPr bwMode="auto">
          <a:xfrm>
            <a:off x="1621067" y="3824550"/>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800" b="1" smtClean="0">
                <a:solidFill>
                  <a:srgbClr val="000000"/>
                </a:solidFill>
                <a:latin typeface="Times New Roman" pitchFamily="18" charset="0"/>
              </a:rPr>
              <a:t>PBR</a:t>
            </a:r>
          </a:p>
        </p:txBody>
      </p:sp>
    </p:spTree>
    <p:extLst>
      <p:ext uri="{BB962C8B-B14F-4D97-AF65-F5344CB8AC3E}">
        <p14:creationId xmlns:p14="http://schemas.microsoft.com/office/powerpoint/2010/main" val="322399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linds(horizontal)">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4294967295"/>
          </p:nvPr>
        </p:nvSpPr>
        <p:spPr>
          <a:xfrm>
            <a:off x="7010400" y="6597650"/>
            <a:ext cx="2133600" cy="260350"/>
          </a:xfrm>
          <a:prstGeom prst="rect">
            <a:avLst/>
          </a:prstGeom>
        </p:spPr>
        <p:txBody>
          <a:bodyPr/>
          <a:lstStyle/>
          <a:p>
            <a:pPr>
              <a:defRPr/>
            </a:pPr>
            <a:fld id="{C4C866FB-5651-40FF-A52B-8F4508641FB8}" type="slidenum">
              <a:rPr lang="en-US" altLang="ja-JP">
                <a:solidFill>
                  <a:prstClr val="black">
                    <a:tint val="75000"/>
                  </a:prstClr>
                </a:solidFill>
              </a:rPr>
              <a:pPr>
                <a:defRPr/>
              </a:pPr>
              <a:t>91</a:t>
            </a:fld>
            <a:endParaRPr lang="en-US" altLang="ja-JP">
              <a:solidFill>
                <a:prstClr val="black">
                  <a:tint val="75000"/>
                </a:prstClr>
              </a:solidFill>
            </a:endParaRPr>
          </a:p>
        </p:txBody>
      </p:sp>
      <p:sp>
        <p:nvSpPr>
          <p:cNvPr id="78851" name="Rectangle 2"/>
          <p:cNvSpPr>
            <a:spLocks noGrp="1" noChangeArrowheads="1"/>
          </p:cNvSpPr>
          <p:nvPr>
            <p:ph type="title"/>
          </p:nvPr>
        </p:nvSpPr>
        <p:spPr>
          <a:xfrm>
            <a:off x="424656" y="-23530"/>
            <a:ext cx="8294688" cy="962053"/>
          </a:xfrm>
        </p:spPr>
        <p:txBody>
          <a:bodyPr/>
          <a:lstStyle/>
          <a:p>
            <a:pPr eaLnBrk="1" hangingPunct="1"/>
            <a:r>
              <a:rPr lang="ja-JP" altLang="en-US" sz="2400" i="1" dirty="0" smtClean="0"/>
              <a:t>日本企業と海外企業　企業価値ギャップ</a:t>
            </a:r>
            <a:r>
              <a:rPr lang="en-US" altLang="ja-JP" sz="2400" i="1" dirty="0" smtClean="0"/>
              <a:t/>
            </a:r>
            <a:br>
              <a:rPr lang="en-US" altLang="ja-JP" sz="2400" i="1" dirty="0" smtClean="0"/>
            </a:br>
            <a:r>
              <a:rPr lang="ja-JP" altLang="en-US" sz="2400" i="1" dirty="0" smtClean="0"/>
              <a:t>　各バリュードライバー（中央値）</a:t>
            </a:r>
          </a:p>
        </p:txBody>
      </p:sp>
      <p:sp>
        <p:nvSpPr>
          <p:cNvPr id="78862" name="Rectangle 13"/>
          <p:cNvSpPr>
            <a:spLocks noChangeArrowheads="1"/>
          </p:cNvSpPr>
          <p:nvPr/>
        </p:nvSpPr>
        <p:spPr bwMode="auto">
          <a:xfrm>
            <a:off x="0" y="66040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FontTx/>
              <a:buNone/>
            </a:pPr>
            <a:endParaRPr lang="ja-JP" altLang="ja-JP" sz="1000">
              <a:solidFill>
                <a:srgbClr val="000000"/>
              </a:solidFill>
              <a:latin typeface="Times New Roman"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2283786272"/>
              </p:ext>
            </p:extLst>
          </p:nvPr>
        </p:nvGraphicFramePr>
        <p:xfrm>
          <a:off x="184150" y="1834643"/>
          <a:ext cx="1741754" cy="1112520"/>
        </p:xfrm>
        <a:graphic>
          <a:graphicData uri="http://schemas.openxmlformats.org/drawingml/2006/table">
            <a:tbl>
              <a:tblPr firstRow="1" bandRow="1">
                <a:tableStyleId>{21E4AEA4-8DFA-4A89-87EB-49C32662AFE0}</a:tableStyleId>
              </a:tblPr>
              <a:tblGrid>
                <a:gridCol w="1741754"/>
              </a:tblGrid>
              <a:tr h="370840">
                <a:tc>
                  <a:txBody>
                    <a:bodyPr/>
                    <a:lstStyle/>
                    <a:p>
                      <a:pPr algn="ctr"/>
                      <a:r>
                        <a:rPr kumimoji="1" lang="en-US" altLang="ja-JP" sz="1600" b="0" dirty="0" smtClean="0">
                          <a:latin typeface="Times New Roman" panose="02020603050405020304" pitchFamily="18" charset="0"/>
                          <a:cs typeface="Times New Roman" panose="02020603050405020304" pitchFamily="18" charset="0"/>
                        </a:rPr>
                        <a:t>Enterprise Value</a:t>
                      </a:r>
                      <a:endParaRPr kumimoji="1" lang="ja-JP" altLang="en-US" sz="1600" b="0" dirty="0">
                        <a:latin typeface="Times New Roman" panose="02020603050405020304" pitchFamily="18" charset="0"/>
                        <a:cs typeface="Times New Roman" panose="02020603050405020304" pitchFamily="18" charset="0"/>
                      </a:endParaRPr>
                    </a:p>
                  </a:txBody>
                  <a:tcPr/>
                </a:tc>
              </a:tr>
              <a:tr h="370840">
                <a:tc>
                  <a:txBody>
                    <a:bodyPr/>
                    <a:lstStyle/>
                    <a:p>
                      <a:pPr algn="l" fontAlgn="ctr"/>
                      <a:r>
                        <a:rPr lang="ja-JP" altLang="en-US" sz="1400" b="0" i="0" u="none" strike="noStrike" dirty="0">
                          <a:effectLst/>
                          <a:latin typeface="Times New Roman" panose="02020603050405020304" pitchFamily="18" charset="0"/>
                          <a:cs typeface="Times New Roman" panose="02020603050405020304" pitchFamily="18" charset="0"/>
                        </a:rPr>
                        <a:t>  </a:t>
                      </a:r>
                      <a:r>
                        <a:rPr lang="ja-JP" altLang="en-US" sz="1400" b="0" i="0" u="none" strike="noStrike" dirty="0" smtClean="0">
                          <a:effectLst/>
                          <a:latin typeface="Times New Roman" panose="02020603050405020304" pitchFamily="18" charset="0"/>
                          <a:cs typeface="Times New Roman" panose="02020603050405020304" pitchFamily="18" charset="0"/>
                        </a:rPr>
                        <a:t>日本：</a:t>
                      </a:r>
                      <a:r>
                        <a:rPr lang="en-US" altLang="ja-JP" sz="1400" b="0" i="0" u="none" strike="noStrike" dirty="0" smtClean="0">
                          <a:effectLst/>
                          <a:latin typeface="Times New Roman" panose="02020603050405020304" pitchFamily="18" charset="0"/>
                          <a:cs typeface="Times New Roman" panose="02020603050405020304" pitchFamily="18" charset="0"/>
                        </a:rPr>
                        <a:t>1,578,671 </a:t>
                      </a:r>
                      <a:r>
                        <a:rPr lang="ja-JP" altLang="en-US" sz="800" b="0" i="0" u="none" strike="noStrike" dirty="0" smtClean="0">
                          <a:effectLst/>
                          <a:latin typeface="Times New Roman" panose="02020603050405020304" pitchFamily="18" charset="0"/>
                          <a:cs typeface="Times New Roman" panose="02020603050405020304" pitchFamily="18" charset="0"/>
                        </a:rPr>
                        <a:t>百万円</a:t>
                      </a:r>
                      <a:endParaRPr lang="en-US" altLang="ja-JP"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370840">
                <a:tc>
                  <a:txBody>
                    <a:bodyPr/>
                    <a:lstStyle/>
                    <a:p>
                      <a:pPr algn="l" fontAlgn="ctr"/>
                      <a:r>
                        <a:rPr lang="ja-JP" altLang="en-US" sz="1400" b="0" i="0" u="none" strike="noStrike" dirty="0" smtClean="0">
                          <a:effectLst/>
                          <a:latin typeface="Times New Roman" panose="02020603050405020304" pitchFamily="18" charset="0"/>
                          <a:cs typeface="Times New Roman" panose="02020603050405020304" pitchFamily="18" charset="0"/>
                        </a:rPr>
                        <a:t>  海外：</a:t>
                      </a:r>
                      <a:r>
                        <a:rPr lang="en-US" altLang="ja-JP" sz="1400" b="0" i="0" u="none" strike="noStrike" dirty="0" smtClean="0">
                          <a:effectLst/>
                          <a:latin typeface="Times New Roman" panose="02020603050405020304" pitchFamily="18" charset="0"/>
                          <a:cs typeface="Times New Roman" panose="02020603050405020304" pitchFamily="18" charset="0"/>
                        </a:rPr>
                        <a:t>5,773,945</a:t>
                      </a:r>
                      <a:r>
                        <a:rPr lang="ja-JP" altLang="en-US" sz="1400" b="0" i="0" u="none" strike="noStrike" baseline="0" dirty="0" smtClean="0">
                          <a:effectLst/>
                          <a:latin typeface="Times New Roman" panose="02020603050405020304" pitchFamily="18" charset="0"/>
                          <a:cs typeface="Times New Roman" panose="02020603050405020304" pitchFamily="18" charset="0"/>
                        </a:rPr>
                        <a:t> </a:t>
                      </a:r>
                      <a:r>
                        <a:rPr lang="ja-JP" altLang="en-US" sz="800" b="0" i="0" u="none" strike="noStrike" dirty="0" smtClean="0">
                          <a:effectLst/>
                          <a:latin typeface="Times New Roman" panose="02020603050405020304" pitchFamily="18" charset="0"/>
                          <a:cs typeface="Times New Roman" panose="02020603050405020304" pitchFamily="18" charset="0"/>
                        </a:rPr>
                        <a:t>百万円</a:t>
                      </a:r>
                    </a:p>
                  </a:txBody>
                  <a:tcPr marL="9525" marR="9525" marT="9525" marB="0" anchor="ct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85183246"/>
              </p:ext>
            </p:extLst>
          </p:nvPr>
        </p:nvGraphicFramePr>
        <p:xfrm>
          <a:off x="184150" y="3378873"/>
          <a:ext cx="1741754" cy="1112520"/>
        </p:xfrm>
        <a:graphic>
          <a:graphicData uri="http://schemas.openxmlformats.org/drawingml/2006/table">
            <a:tbl>
              <a:tblPr firstRow="1" bandRow="1">
                <a:tableStyleId>{21E4AEA4-8DFA-4A89-87EB-49C32662AFE0}</a:tableStyleId>
              </a:tblPr>
              <a:tblGrid>
                <a:gridCol w="1741754"/>
              </a:tblGrid>
              <a:tr h="370840">
                <a:tc>
                  <a:txBody>
                    <a:bodyPr/>
                    <a:lstStyle/>
                    <a:p>
                      <a:pPr algn="ctr"/>
                      <a:r>
                        <a:rPr kumimoji="1" lang="en-US" altLang="ja-JP" sz="1600" b="0" dirty="0" smtClean="0">
                          <a:latin typeface="Times New Roman" panose="02020603050405020304" pitchFamily="18" charset="0"/>
                          <a:cs typeface="Times New Roman" panose="02020603050405020304" pitchFamily="18" charset="0"/>
                        </a:rPr>
                        <a:t>EV/IC</a:t>
                      </a:r>
                      <a:endParaRPr kumimoji="1" lang="ja-JP" altLang="en-US" sz="1600" b="0" dirty="0">
                        <a:latin typeface="Times New Roman" panose="02020603050405020304" pitchFamily="18" charset="0"/>
                        <a:cs typeface="Times New Roman" panose="02020603050405020304" pitchFamily="18" charset="0"/>
                      </a:endParaRPr>
                    </a:p>
                  </a:txBody>
                  <a:tcPr/>
                </a:tc>
              </a:tr>
              <a:tr h="370840">
                <a:tc>
                  <a:txBody>
                    <a:bodyPr/>
                    <a:lstStyle/>
                    <a:p>
                      <a:pPr algn="ctr" fontAlgn="ctr"/>
                      <a:r>
                        <a:rPr lang="ja-JP" altLang="en-US" sz="1400" b="0" i="0" u="none" strike="noStrike" dirty="0">
                          <a:effectLst/>
                          <a:latin typeface="Times New Roman" panose="02020603050405020304" pitchFamily="18" charset="0"/>
                          <a:cs typeface="Times New Roman" panose="02020603050405020304" pitchFamily="18" charset="0"/>
                        </a:rPr>
                        <a:t>  </a:t>
                      </a:r>
                      <a:r>
                        <a:rPr lang="ja-JP" altLang="en-US" sz="1400" b="0" i="0" u="none" strike="noStrike" dirty="0" smtClean="0">
                          <a:effectLst/>
                          <a:latin typeface="Times New Roman" panose="02020603050405020304" pitchFamily="18" charset="0"/>
                          <a:cs typeface="Times New Roman" panose="02020603050405020304" pitchFamily="18" charset="0"/>
                        </a:rPr>
                        <a:t>日本：</a:t>
                      </a:r>
                      <a:r>
                        <a:rPr lang="en-US" altLang="ja-JP" sz="1400" b="0" i="0" u="none" strike="noStrike" dirty="0" smtClean="0">
                          <a:effectLst/>
                          <a:latin typeface="Times New Roman" panose="02020603050405020304" pitchFamily="18" charset="0"/>
                          <a:cs typeface="Times New Roman" panose="02020603050405020304" pitchFamily="18" charset="0"/>
                        </a:rPr>
                        <a:t>1.619 </a:t>
                      </a:r>
                      <a:r>
                        <a:rPr lang="ja-JP" altLang="en-US" sz="1400" b="0" i="0" u="none" strike="noStrike" dirty="0" smtClean="0">
                          <a:effectLst/>
                          <a:latin typeface="Times New Roman" panose="02020603050405020304" pitchFamily="18" charset="0"/>
                          <a:cs typeface="Times New Roman" panose="02020603050405020304" pitchFamily="18" charset="0"/>
                        </a:rPr>
                        <a:t>倍</a:t>
                      </a:r>
                      <a:endParaRPr lang="en-US" altLang="ja-JP"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370840">
                <a:tc>
                  <a:txBody>
                    <a:bodyPr/>
                    <a:lstStyle/>
                    <a:p>
                      <a:pPr algn="ctr" fontAlgn="ctr"/>
                      <a:r>
                        <a:rPr lang="ja-JP" altLang="en-US" sz="1400" b="0" i="0" u="none" strike="noStrike" dirty="0" smtClean="0">
                          <a:effectLst/>
                          <a:latin typeface="Times New Roman" panose="02020603050405020304" pitchFamily="18" charset="0"/>
                          <a:cs typeface="Times New Roman" panose="02020603050405020304" pitchFamily="18" charset="0"/>
                        </a:rPr>
                        <a:t>  海外：</a:t>
                      </a:r>
                      <a:r>
                        <a:rPr lang="en-US" altLang="ja-JP" sz="1400" b="0" i="0" u="none" strike="noStrike" dirty="0" smtClean="0">
                          <a:effectLst/>
                          <a:latin typeface="Times New Roman" panose="02020603050405020304" pitchFamily="18" charset="0"/>
                          <a:cs typeface="Times New Roman" panose="02020603050405020304" pitchFamily="18" charset="0"/>
                        </a:rPr>
                        <a:t>2.339 </a:t>
                      </a:r>
                      <a:r>
                        <a:rPr lang="ja-JP" altLang="en-US" sz="1400" b="0" i="0" u="none" strike="noStrike" dirty="0" smtClean="0">
                          <a:effectLst/>
                          <a:latin typeface="Times New Roman" panose="02020603050405020304" pitchFamily="18" charset="0"/>
                          <a:cs typeface="Times New Roman" panose="02020603050405020304" pitchFamily="18" charset="0"/>
                        </a:rPr>
                        <a:t>倍</a:t>
                      </a:r>
                      <a:endParaRPr lang="ja-JP" altLang="en-US" sz="800" b="0" i="0" u="none" strike="noStrike" dirty="0" smtClean="0">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886578533"/>
              </p:ext>
            </p:extLst>
          </p:nvPr>
        </p:nvGraphicFramePr>
        <p:xfrm>
          <a:off x="2940050" y="5303092"/>
          <a:ext cx="1741754" cy="1112520"/>
        </p:xfrm>
        <a:graphic>
          <a:graphicData uri="http://schemas.openxmlformats.org/drawingml/2006/table">
            <a:tbl>
              <a:tblPr firstRow="1" bandRow="1">
                <a:tableStyleId>{21E4AEA4-8DFA-4A89-87EB-49C32662AFE0}</a:tableStyleId>
              </a:tblPr>
              <a:tblGrid>
                <a:gridCol w="1741754"/>
              </a:tblGrid>
              <a:tr h="370840">
                <a:tc>
                  <a:txBody>
                    <a:bodyPr/>
                    <a:lstStyle/>
                    <a:p>
                      <a:pPr algn="ctr"/>
                      <a:r>
                        <a:rPr kumimoji="1" lang="en-US" altLang="ja-JP" sz="1600" b="0" dirty="0" smtClean="0">
                          <a:latin typeface="Times New Roman" panose="02020603050405020304" pitchFamily="18" charset="0"/>
                          <a:cs typeface="Times New Roman" panose="02020603050405020304" pitchFamily="18" charset="0"/>
                        </a:rPr>
                        <a:t>EBITDA</a:t>
                      </a:r>
                      <a:r>
                        <a:rPr kumimoji="1" lang="ja-JP" altLang="en-US" sz="1600" b="0" dirty="0" smtClean="0">
                          <a:latin typeface="Times New Roman" panose="02020603050405020304" pitchFamily="18" charset="0"/>
                          <a:cs typeface="Times New Roman" panose="02020603050405020304" pitchFamily="18" charset="0"/>
                        </a:rPr>
                        <a:t>倍率</a:t>
                      </a:r>
                      <a:endParaRPr kumimoji="1" lang="ja-JP" altLang="en-US" sz="1600" b="0" dirty="0">
                        <a:latin typeface="Times New Roman" panose="02020603050405020304" pitchFamily="18" charset="0"/>
                        <a:cs typeface="Times New Roman" panose="02020603050405020304" pitchFamily="18" charset="0"/>
                      </a:endParaRPr>
                    </a:p>
                  </a:txBody>
                  <a:tcPr/>
                </a:tc>
              </a:tr>
              <a:tr h="370840">
                <a:tc>
                  <a:txBody>
                    <a:bodyPr/>
                    <a:lstStyle/>
                    <a:p>
                      <a:pPr algn="ctr" fontAlgn="ctr"/>
                      <a:r>
                        <a:rPr lang="ja-JP" altLang="en-US" sz="1400" b="0" i="0" u="none" strike="noStrike" dirty="0">
                          <a:effectLst/>
                          <a:latin typeface="Times New Roman" panose="02020603050405020304" pitchFamily="18" charset="0"/>
                          <a:cs typeface="Times New Roman" panose="02020603050405020304" pitchFamily="18" charset="0"/>
                        </a:rPr>
                        <a:t>  </a:t>
                      </a:r>
                      <a:r>
                        <a:rPr lang="ja-JP" altLang="en-US" sz="1400" b="0" i="0" u="none" strike="noStrike" dirty="0" smtClean="0">
                          <a:effectLst/>
                          <a:latin typeface="Times New Roman" panose="02020603050405020304" pitchFamily="18" charset="0"/>
                          <a:cs typeface="Times New Roman" panose="02020603050405020304" pitchFamily="18" charset="0"/>
                        </a:rPr>
                        <a:t>日本：</a:t>
                      </a:r>
                      <a:r>
                        <a:rPr lang="en-US" altLang="ja-JP" sz="1400" b="0" i="0" u="none" strike="noStrike" dirty="0" smtClean="0">
                          <a:effectLst/>
                          <a:latin typeface="Times New Roman" panose="02020603050405020304" pitchFamily="18" charset="0"/>
                          <a:cs typeface="Times New Roman" panose="02020603050405020304" pitchFamily="18" charset="0"/>
                        </a:rPr>
                        <a:t>11.293 </a:t>
                      </a:r>
                      <a:r>
                        <a:rPr lang="ja-JP" altLang="en-US" sz="1400" b="0" i="0" u="none" strike="noStrike" dirty="0" smtClean="0">
                          <a:effectLst/>
                          <a:latin typeface="Times New Roman" panose="02020603050405020304" pitchFamily="18" charset="0"/>
                          <a:cs typeface="Times New Roman" panose="02020603050405020304" pitchFamily="18" charset="0"/>
                        </a:rPr>
                        <a:t>倍</a:t>
                      </a:r>
                      <a:endParaRPr lang="en-US" altLang="ja-JP"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370840">
                <a:tc>
                  <a:txBody>
                    <a:bodyPr/>
                    <a:lstStyle/>
                    <a:p>
                      <a:pPr algn="ctr" fontAlgn="ctr"/>
                      <a:r>
                        <a:rPr lang="ja-JP" altLang="en-US" sz="1400" b="0" i="0" u="none" strike="noStrike" dirty="0" smtClean="0">
                          <a:effectLst/>
                          <a:latin typeface="Times New Roman" panose="02020603050405020304" pitchFamily="18" charset="0"/>
                          <a:cs typeface="Times New Roman" panose="02020603050405020304" pitchFamily="18" charset="0"/>
                        </a:rPr>
                        <a:t>  海外：</a:t>
                      </a:r>
                      <a:r>
                        <a:rPr lang="en-US" altLang="ja-JP" sz="1400" b="0" i="0" u="none" strike="noStrike" dirty="0" smtClean="0">
                          <a:effectLst/>
                          <a:latin typeface="Times New Roman" panose="02020603050405020304" pitchFamily="18" charset="0"/>
                          <a:cs typeface="Times New Roman" panose="02020603050405020304" pitchFamily="18" charset="0"/>
                        </a:rPr>
                        <a:t>12.057 </a:t>
                      </a:r>
                      <a:r>
                        <a:rPr lang="ja-JP" altLang="en-US" sz="1400" b="0" i="0" u="none" strike="noStrike" dirty="0" smtClean="0">
                          <a:effectLst/>
                          <a:latin typeface="Times New Roman" panose="02020603050405020304" pitchFamily="18" charset="0"/>
                          <a:cs typeface="Times New Roman" panose="02020603050405020304" pitchFamily="18" charset="0"/>
                        </a:rPr>
                        <a:t>倍</a:t>
                      </a:r>
                      <a:endParaRPr lang="ja-JP" altLang="en-US" sz="800" b="0" i="0" u="none" strike="noStrike" dirty="0" smtClean="0">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2596787316"/>
              </p:ext>
            </p:extLst>
          </p:nvPr>
        </p:nvGraphicFramePr>
        <p:xfrm>
          <a:off x="2927350" y="2299373"/>
          <a:ext cx="1741754" cy="1112520"/>
        </p:xfrm>
        <a:graphic>
          <a:graphicData uri="http://schemas.openxmlformats.org/drawingml/2006/table">
            <a:tbl>
              <a:tblPr firstRow="1" bandRow="1">
                <a:tableStyleId>{21E4AEA4-8DFA-4A89-87EB-49C32662AFE0}</a:tableStyleId>
              </a:tblPr>
              <a:tblGrid>
                <a:gridCol w="1741754"/>
              </a:tblGrid>
              <a:tr h="370840">
                <a:tc>
                  <a:txBody>
                    <a:bodyPr/>
                    <a:lstStyle/>
                    <a:p>
                      <a:pPr algn="ctr"/>
                      <a:r>
                        <a:rPr kumimoji="1" lang="en-US" altLang="ja-JP" sz="1600" b="0" dirty="0" smtClean="0">
                          <a:latin typeface="Times New Roman" panose="02020603050405020304" pitchFamily="18" charset="0"/>
                          <a:cs typeface="Times New Roman" panose="02020603050405020304" pitchFamily="18" charset="0"/>
                        </a:rPr>
                        <a:t>ROIC</a:t>
                      </a:r>
                      <a:endParaRPr kumimoji="1" lang="ja-JP" altLang="en-US" sz="1600" b="0" dirty="0">
                        <a:latin typeface="Times New Roman" panose="02020603050405020304" pitchFamily="18" charset="0"/>
                        <a:cs typeface="Times New Roman" panose="02020603050405020304" pitchFamily="18" charset="0"/>
                      </a:endParaRPr>
                    </a:p>
                  </a:txBody>
                  <a:tcPr/>
                </a:tc>
              </a:tr>
              <a:tr h="370840">
                <a:tc>
                  <a:txBody>
                    <a:bodyPr/>
                    <a:lstStyle/>
                    <a:p>
                      <a:pPr algn="ctr" fontAlgn="ctr"/>
                      <a:r>
                        <a:rPr lang="ja-JP" altLang="en-US" sz="1400" b="0" i="0" u="none" strike="noStrike" dirty="0">
                          <a:effectLst/>
                          <a:latin typeface="Times New Roman" panose="02020603050405020304" pitchFamily="18" charset="0"/>
                          <a:cs typeface="Times New Roman" panose="02020603050405020304" pitchFamily="18" charset="0"/>
                        </a:rPr>
                        <a:t>  </a:t>
                      </a:r>
                      <a:r>
                        <a:rPr lang="ja-JP" altLang="en-US" sz="1400" b="0" i="0" u="none" strike="noStrike" dirty="0" smtClean="0">
                          <a:effectLst/>
                          <a:latin typeface="Times New Roman" panose="02020603050405020304" pitchFamily="18" charset="0"/>
                          <a:cs typeface="Times New Roman" panose="02020603050405020304" pitchFamily="18" charset="0"/>
                        </a:rPr>
                        <a:t>日本：</a:t>
                      </a:r>
                      <a:r>
                        <a:rPr lang="en-US" altLang="ja-JP" sz="1400" b="0" i="0" u="none" strike="noStrike" dirty="0" smtClean="0">
                          <a:effectLst/>
                          <a:latin typeface="Times New Roman" panose="02020603050405020304" pitchFamily="18" charset="0"/>
                          <a:cs typeface="Times New Roman" panose="02020603050405020304" pitchFamily="18" charset="0"/>
                        </a:rPr>
                        <a:t>9.586%</a:t>
                      </a:r>
                      <a:endParaRPr lang="en-US" altLang="ja-JP"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370840">
                <a:tc>
                  <a:txBody>
                    <a:bodyPr/>
                    <a:lstStyle/>
                    <a:p>
                      <a:pPr algn="ctr" fontAlgn="ctr"/>
                      <a:r>
                        <a:rPr lang="ja-JP" altLang="en-US" sz="1400" b="0" i="0" u="none" strike="noStrike" dirty="0" smtClean="0">
                          <a:effectLst/>
                          <a:latin typeface="Times New Roman" panose="02020603050405020304" pitchFamily="18" charset="0"/>
                          <a:cs typeface="Times New Roman" panose="02020603050405020304" pitchFamily="18" charset="0"/>
                        </a:rPr>
                        <a:t>  海外：</a:t>
                      </a:r>
                      <a:r>
                        <a:rPr lang="en-US" altLang="ja-JP" sz="1400" b="0" i="0" u="none" strike="noStrike" dirty="0" smtClean="0">
                          <a:effectLst/>
                          <a:latin typeface="Times New Roman" panose="02020603050405020304" pitchFamily="18" charset="0"/>
                          <a:cs typeface="Times New Roman" panose="02020603050405020304" pitchFamily="18" charset="0"/>
                        </a:rPr>
                        <a:t>15.009%</a:t>
                      </a:r>
                      <a:endParaRPr lang="ja-JP" altLang="en-US" sz="800" b="0" i="0" u="none" strike="noStrike" dirty="0" smtClean="0">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2360222551"/>
              </p:ext>
            </p:extLst>
          </p:nvPr>
        </p:nvGraphicFramePr>
        <p:xfrm>
          <a:off x="184150" y="5136643"/>
          <a:ext cx="1741754" cy="1112520"/>
        </p:xfrm>
        <a:graphic>
          <a:graphicData uri="http://schemas.openxmlformats.org/drawingml/2006/table">
            <a:tbl>
              <a:tblPr firstRow="1" bandRow="1">
                <a:tableStyleId>{21E4AEA4-8DFA-4A89-87EB-49C32662AFE0}</a:tableStyleId>
              </a:tblPr>
              <a:tblGrid>
                <a:gridCol w="1741754"/>
              </a:tblGrid>
              <a:tr h="370840">
                <a:tc>
                  <a:txBody>
                    <a:bodyPr/>
                    <a:lstStyle/>
                    <a:p>
                      <a:pPr algn="ctr"/>
                      <a:r>
                        <a:rPr kumimoji="1" lang="en-US" altLang="ja-JP" sz="1600" b="0" dirty="0" smtClean="0">
                          <a:latin typeface="Times New Roman" panose="02020603050405020304" pitchFamily="18" charset="0"/>
                          <a:cs typeface="Times New Roman" panose="02020603050405020304" pitchFamily="18" charset="0"/>
                        </a:rPr>
                        <a:t>EBITDA</a:t>
                      </a:r>
                      <a:endParaRPr kumimoji="1" lang="ja-JP" altLang="en-US" sz="1600" b="0" dirty="0">
                        <a:latin typeface="Times New Roman" panose="02020603050405020304" pitchFamily="18" charset="0"/>
                        <a:cs typeface="Times New Roman" panose="02020603050405020304" pitchFamily="18" charset="0"/>
                      </a:endParaRPr>
                    </a:p>
                  </a:txBody>
                  <a:tcPr/>
                </a:tc>
              </a:tr>
              <a:tr h="370840">
                <a:tc>
                  <a:txBody>
                    <a:bodyPr/>
                    <a:lstStyle/>
                    <a:p>
                      <a:pPr algn="l" fontAlgn="ctr"/>
                      <a:r>
                        <a:rPr lang="ja-JP" altLang="en-US" sz="1400" b="0" i="0" u="none" strike="noStrike" dirty="0">
                          <a:effectLst/>
                          <a:latin typeface="Times New Roman" panose="02020603050405020304" pitchFamily="18" charset="0"/>
                          <a:cs typeface="Times New Roman" panose="02020603050405020304" pitchFamily="18" charset="0"/>
                        </a:rPr>
                        <a:t>  </a:t>
                      </a:r>
                      <a:r>
                        <a:rPr lang="ja-JP" altLang="en-US" sz="1400" b="0" i="0" u="none" strike="noStrike" dirty="0" smtClean="0">
                          <a:effectLst/>
                          <a:latin typeface="Times New Roman" panose="02020603050405020304" pitchFamily="18" charset="0"/>
                          <a:cs typeface="Times New Roman" panose="02020603050405020304" pitchFamily="18" charset="0"/>
                        </a:rPr>
                        <a:t>日本：</a:t>
                      </a:r>
                      <a:r>
                        <a:rPr lang="en-US" altLang="ja-JP" sz="1400" b="0" i="0" u="none" strike="noStrike" dirty="0" smtClean="0">
                          <a:effectLst/>
                          <a:latin typeface="Times New Roman" panose="02020603050405020304" pitchFamily="18" charset="0"/>
                          <a:cs typeface="Times New Roman" panose="02020603050405020304" pitchFamily="18" charset="0"/>
                        </a:rPr>
                        <a:t>125,726 </a:t>
                      </a:r>
                      <a:r>
                        <a:rPr lang="ja-JP" altLang="en-US" sz="800" b="0" i="0" u="none" strike="noStrike" dirty="0" smtClean="0">
                          <a:effectLst/>
                          <a:latin typeface="Times New Roman" panose="02020603050405020304" pitchFamily="18" charset="0"/>
                          <a:cs typeface="Times New Roman" panose="02020603050405020304" pitchFamily="18" charset="0"/>
                        </a:rPr>
                        <a:t>百万円</a:t>
                      </a:r>
                      <a:endParaRPr lang="en-US" altLang="ja-JP"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370840">
                <a:tc>
                  <a:txBody>
                    <a:bodyPr/>
                    <a:lstStyle/>
                    <a:p>
                      <a:pPr algn="l" fontAlgn="ctr"/>
                      <a:r>
                        <a:rPr lang="ja-JP" altLang="en-US" sz="1400" b="0" i="0" u="none" strike="noStrike" dirty="0" smtClean="0">
                          <a:effectLst/>
                          <a:latin typeface="Times New Roman" panose="02020603050405020304" pitchFamily="18" charset="0"/>
                          <a:cs typeface="Times New Roman" panose="02020603050405020304" pitchFamily="18" charset="0"/>
                        </a:rPr>
                        <a:t>  海外：</a:t>
                      </a:r>
                      <a:r>
                        <a:rPr lang="en-US" altLang="ja-JP" sz="1400" b="0" i="0" u="none" strike="noStrike" dirty="0" smtClean="0">
                          <a:effectLst/>
                          <a:latin typeface="Times New Roman" panose="02020603050405020304" pitchFamily="18" charset="0"/>
                          <a:cs typeface="Times New Roman" panose="02020603050405020304" pitchFamily="18" charset="0"/>
                        </a:rPr>
                        <a:t>500,380</a:t>
                      </a:r>
                      <a:r>
                        <a:rPr lang="ja-JP" altLang="en-US" sz="1400" b="0" i="0" u="none" strike="noStrike" baseline="0" dirty="0" smtClean="0">
                          <a:effectLst/>
                          <a:latin typeface="Times New Roman" panose="02020603050405020304" pitchFamily="18" charset="0"/>
                          <a:cs typeface="Times New Roman" panose="02020603050405020304" pitchFamily="18" charset="0"/>
                        </a:rPr>
                        <a:t> </a:t>
                      </a:r>
                      <a:r>
                        <a:rPr lang="ja-JP" altLang="en-US" sz="800" b="0" i="0" u="none" strike="noStrike" dirty="0" smtClean="0">
                          <a:effectLst/>
                          <a:latin typeface="Times New Roman" panose="02020603050405020304" pitchFamily="18" charset="0"/>
                          <a:cs typeface="Times New Roman" panose="02020603050405020304" pitchFamily="18" charset="0"/>
                        </a:rPr>
                        <a:t>百万円</a:t>
                      </a:r>
                    </a:p>
                  </a:txBody>
                  <a:tcPr marL="9525" marR="9525" marT="9525" marB="0" anchor="ctr"/>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564909162"/>
              </p:ext>
            </p:extLst>
          </p:nvPr>
        </p:nvGraphicFramePr>
        <p:xfrm>
          <a:off x="5594350" y="1638973"/>
          <a:ext cx="1741754" cy="1112520"/>
        </p:xfrm>
        <a:graphic>
          <a:graphicData uri="http://schemas.openxmlformats.org/drawingml/2006/table">
            <a:tbl>
              <a:tblPr firstRow="1" bandRow="1">
                <a:tableStyleId>{21E4AEA4-8DFA-4A89-87EB-49C32662AFE0}</a:tableStyleId>
              </a:tblPr>
              <a:tblGrid>
                <a:gridCol w="1741754"/>
              </a:tblGrid>
              <a:tr h="370840">
                <a:tc>
                  <a:txBody>
                    <a:bodyPr/>
                    <a:lstStyle/>
                    <a:p>
                      <a:pPr algn="ctr"/>
                      <a:r>
                        <a:rPr kumimoji="1" lang="en-US" altLang="ja-JP" sz="1600" b="0" dirty="0" smtClean="0">
                          <a:latin typeface="Times New Roman" panose="02020603050405020304" pitchFamily="18" charset="0"/>
                          <a:cs typeface="Times New Roman" panose="02020603050405020304" pitchFamily="18" charset="0"/>
                        </a:rPr>
                        <a:t>OP</a:t>
                      </a:r>
                      <a:r>
                        <a:rPr kumimoji="1" lang="en-US" altLang="ja-JP" sz="1600" b="0" baseline="0" dirty="0" smtClean="0">
                          <a:latin typeface="Times New Roman" panose="02020603050405020304" pitchFamily="18" charset="0"/>
                          <a:cs typeface="Times New Roman" panose="02020603050405020304" pitchFamily="18" charset="0"/>
                        </a:rPr>
                        <a:t> Margin</a:t>
                      </a:r>
                      <a:endParaRPr kumimoji="1" lang="ja-JP" altLang="en-US" sz="1600" b="0" dirty="0">
                        <a:latin typeface="Times New Roman" panose="02020603050405020304" pitchFamily="18" charset="0"/>
                        <a:cs typeface="Times New Roman" panose="02020603050405020304" pitchFamily="18" charset="0"/>
                      </a:endParaRPr>
                    </a:p>
                  </a:txBody>
                  <a:tcPr/>
                </a:tc>
              </a:tr>
              <a:tr h="370840">
                <a:tc>
                  <a:txBody>
                    <a:bodyPr/>
                    <a:lstStyle/>
                    <a:p>
                      <a:pPr algn="ctr" fontAlgn="ctr"/>
                      <a:r>
                        <a:rPr lang="ja-JP" altLang="en-US" sz="1400" b="0" i="0" u="none" strike="noStrike" dirty="0">
                          <a:effectLst/>
                          <a:latin typeface="Times New Roman" panose="02020603050405020304" pitchFamily="18" charset="0"/>
                          <a:cs typeface="Times New Roman" panose="02020603050405020304" pitchFamily="18" charset="0"/>
                        </a:rPr>
                        <a:t>  </a:t>
                      </a:r>
                      <a:r>
                        <a:rPr lang="ja-JP" altLang="en-US" sz="1400" b="0" i="0" u="none" strike="noStrike" dirty="0" smtClean="0">
                          <a:effectLst/>
                          <a:latin typeface="Times New Roman" panose="02020603050405020304" pitchFamily="18" charset="0"/>
                          <a:cs typeface="Times New Roman" panose="02020603050405020304" pitchFamily="18" charset="0"/>
                        </a:rPr>
                        <a:t>日本：</a:t>
                      </a:r>
                      <a:r>
                        <a:rPr lang="en-US" altLang="ja-JP" sz="1400" b="0" i="0" u="none" strike="noStrike" dirty="0" smtClean="0">
                          <a:effectLst/>
                          <a:latin typeface="Times New Roman" panose="02020603050405020304" pitchFamily="18" charset="0"/>
                          <a:cs typeface="Times New Roman" panose="02020603050405020304" pitchFamily="18" charset="0"/>
                        </a:rPr>
                        <a:t>8.809%</a:t>
                      </a:r>
                      <a:endParaRPr lang="en-US" altLang="ja-JP"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370840">
                <a:tc>
                  <a:txBody>
                    <a:bodyPr/>
                    <a:lstStyle/>
                    <a:p>
                      <a:pPr algn="ctr" fontAlgn="ctr"/>
                      <a:r>
                        <a:rPr lang="ja-JP" altLang="en-US" sz="1400" b="0" i="0" u="none" strike="noStrike" dirty="0" smtClean="0">
                          <a:effectLst/>
                          <a:latin typeface="Times New Roman" panose="02020603050405020304" pitchFamily="18" charset="0"/>
                          <a:cs typeface="Times New Roman" panose="02020603050405020304" pitchFamily="18" charset="0"/>
                        </a:rPr>
                        <a:t>  海外：</a:t>
                      </a:r>
                      <a:r>
                        <a:rPr lang="en-US" altLang="ja-JP" sz="1400" b="0" i="0" u="none" strike="noStrike" dirty="0" smtClean="0">
                          <a:effectLst/>
                          <a:latin typeface="Times New Roman" panose="02020603050405020304" pitchFamily="18" charset="0"/>
                          <a:cs typeface="Times New Roman" panose="02020603050405020304" pitchFamily="18" charset="0"/>
                        </a:rPr>
                        <a:t>15.907%</a:t>
                      </a:r>
                      <a:endParaRPr lang="ja-JP" altLang="en-US" sz="800" b="0" i="0" u="none" strike="noStrike" dirty="0" smtClean="0">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1306184237"/>
              </p:ext>
            </p:extLst>
          </p:nvPr>
        </p:nvGraphicFramePr>
        <p:xfrm>
          <a:off x="5581650" y="3023273"/>
          <a:ext cx="1741754" cy="1112520"/>
        </p:xfrm>
        <a:graphic>
          <a:graphicData uri="http://schemas.openxmlformats.org/drawingml/2006/table">
            <a:tbl>
              <a:tblPr firstRow="1" bandRow="1">
                <a:tableStyleId>{21E4AEA4-8DFA-4A89-87EB-49C32662AFE0}</a:tableStyleId>
              </a:tblPr>
              <a:tblGrid>
                <a:gridCol w="1741754"/>
              </a:tblGrid>
              <a:tr h="370840">
                <a:tc>
                  <a:txBody>
                    <a:bodyPr/>
                    <a:lstStyle/>
                    <a:p>
                      <a:pPr algn="ctr"/>
                      <a:r>
                        <a:rPr kumimoji="1" lang="en-US" altLang="ja-JP" sz="1600" b="0" dirty="0" smtClean="0">
                          <a:latin typeface="Times New Roman" panose="02020603050405020304" pitchFamily="18" charset="0"/>
                          <a:cs typeface="Times New Roman" panose="02020603050405020304" pitchFamily="18" charset="0"/>
                        </a:rPr>
                        <a:t>T/O</a:t>
                      </a:r>
                      <a:endParaRPr kumimoji="1" lang="ja-JP" altLang="en-US" sz="1600" b="0" dirty="0">
                        <a:latin typeface="Times New Roman" panose="02020603050405020304" pitchFamily="18" charset="0"/>
                        <a:cs typeface="Times New Roman" panose="02020603050405020304" pitchFamily="18" charset="0"/>
                      </a:endParaRPr>
                    </a:p>
                  </a:txBody>
                  <a:tcPr/>
                </a:tc>
              </a:tr>
              <a:tr h="370840">
                <a:tc>
                  <a:txBody>
                    <a:bodyPr/>
                    <a:lstStyle/>
                    <a:p>
                      <a:pPr algn="ctr" fontAlgn="ctr"/>
                      <a:r>
                        <a:rPr lang="ja-JP" altLang="en-US" sz="1400" b="0" i="0" u="none" strike="noStrike" dirty="0">
                          <a:effectLst/>
                          <a:latin typeface="Times New Roman" panose="02020603050405020304" pitchFamily="18" charset="0"/>
                          <a:cs typeface="Times New Roman" panose="02020603050405020304" pitchFamily="18" charset="0"/>
                        </a:rPr>
                        <a:t>  </a:t>
                      </a:r>
                      <a:r>
                        <a:rPr lang="ja-JP" altLang="en-US" sz="1400" b="0" i="0" u="none" strike="noStrike" dirty="0" smtClean="0">
                          <a:effectLst/>
                          <a:latin typeface="Times New Roman" panose="02020603050405020304" pitchFamily="18" charset="0"/>
                          <a:cs typeface="Times New Roman" panose="02020603050405020304" pitchFamily="18" charset="0"/>
                        </a:rPr>
                        <a:t>日本：</a:t>
                      </a:r>
                      <a:r>
                        <a:rPr lang="en-US" altLang="ja-JP" sz="1400" b="0" i="0" u="none" strike="noStrike" dirty="0" smtClean="0">
                          <a:effectLst/>
                          <a:latin typeface="Times New Roman" panose="02020603050405020304" pitchFamily="18" charset="0"/>
                          <a:cs typeface="Times New Roman" panose="02020603050405020304" pitchFamily="18" charset="0"/>
                        </a:rPr>
                        <a:t>0.800 </a:t>
                      </a:r>
                      <a:r>
                        <a:rPr lang="ja-JP" altLang="en-US" sz="1400" b="0" i="0" u="none" strike="noStrike" dirty="0" smtClean="0">
                          <a:effectLst/>
                          <a:latin typeface="Times New Roman" panose="02020603050405020304" pitchFamily="18" charset="0"/>
                          <a:cs typeface="Times New Roman" panose="02020603050405020304" pitchFamily="18" charset="0"/>
                        </a:rPr>
                        <a:t>倍</a:t>
                      </a:r>
                      <a:endParaRPr lang="en-US" altLang="ja-JP"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370840">
                <a:tc>
                  <a:txBody>
                    <a:bodyPr/>
                    <a:lstStyle/>
                    <a:p>
                      <a:pPr algn="ctr" fontAlgn="ctr"/>
                      <a:r>
                        <a:rPr lang="ja-JP" altLang="en-US" sz="1400" b="0" i="0" u="none" strike="noStrike" dirty="0" smtClean="0">
                          <a:effectLst/>
                          <a:latin typeface="Times New Roman" panose="02020603050405020304" pitchFamily="18" charset="0"/>
                          <a:cs typeface="Times New Roman" panose="02020603050405020304" pitchFamily="18" charset="0"/>
                        </a:rPr>
                        <a:t>  海外：</a:t>
                      </a:r>
                      <a:r>
                        <a:rPr lang="en-US" altLang="ja-JP" sz="1400" b="0" i="0" u="none" strike="noStrike" dirty="0" smtClean="0">
                          <a:effectLst/>
                          <a:latin typeface="Times New Roman" panose="02020603050405020304" pitchFamily="18" charset="0"/>
                          <a:cs typeface="Times New Roman" panose="02020603050405020304" pitchFamily="18" charset="0"/>
                        </a:rPr>
                        <a:t>0.687 </a:t>
                      </a:r>
                      <a:r>
                        <a:rPr lang="ja-JP" altLang="en-US" sz="1400" b="0" i="0" u="none" strike="noStrike" dirty="0" smtClean="0">
                          <a:effectLst/>
                          <a:latin typeface="Times New Roman" panose="02020603050405020304" pitchFamily="18" charset="0"/>
                          <a:cs typeface="Times New Roman" panose="02020603050405020304" pitchFamily="18" charset="0"/>
                        </a:rPr>
                        <a:t>倍</a:t>
                      </a:r>
                      <a:endParaRPr lang="ja-JP" altLang="en-US" sz="800" b="0" i="0" u="none" strike="noStrike" dirty="0" smtClean="0">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606856933"/>
              </p:ext>
            </p:extLst>
          </p:nvPr>
        </p:nvGraphicFramePr>
        <p:xfrm>
          <a:off x="5594350" y="4344073"/>
          <a:ext cx="1741754" cy="1112520"/>
        </p:xfrm>
        <a:graphic>
          <a:graphicData uri="http://schemas.openxmlformats.org/drawingml/2006/table">
            <a:tbl>
              <a:tblPr firstRow="1" bandRow="1">
                <a:tableStyleId>{21E4AEA4-8DFA-4A89-87EB-49C32662AFE0}</a:tableStyleId>
              </a:tblPr>
              <a:tblGrid>
                <a:gridCol w="1741754"/>
              </a:tblGrid>
              <a:tr h="370840">
                <a:tc>
                  <a:txBody>
                    <a:bodyPr/>
                    <a:lstStyle/>
                    <a:p>
                      <a:pPr algn="ctr"/>
                      <a:r>
                        <a:rPr kumimoji="1" lang="en-US" altLang="ja-JP" sz="1600" b="0" dirty="0" smtClean="0">
                          <a:latin typeface="Times New Roman" panose="02020603050405020304" pitchFamily="18" charset="0"/>
                          <a:cs typeface="Times New Roman" panose="02020603050405020304" pitchFamily="18" charset="0"/>
                        </a:rPr>
                        <a:t>Leverage</a:t>
                      </a:r>
                      <a:endParaRPr kumimoji="1" lang="ja-JP" altLang="en-US" sz="1600" b="0" dirty="0">
                        <a:latin typeface="Times New Roman" panose="02020603050405020304" pitchFamily="18" charset="0"/>
                        <a:cs typeface="Times New Roman" panose="02020603050405020304" pitchFamily="18" charset="0"/>
                      </a:endParaRPr>
                    </a:p>
                  </a:txBody>
                  <a:tcPr/>
                </a:tc>
              </a:tr>
              <a:tr h="370840">
                <a:tc>
                  <a:txBody>
                    <a:bodyPr/>
                    <a:lstStyle/>
                    <a:p>
                      <a:pPr algn="ctr" fontAlgn="ctr"/>
                      <a:r>
                        <a:rPr lang="ja-JP" altLang="en-US" sz="1400" b="0" i="0" u="none" strike="noStrike" dirty="0">
                          <a:effectLst/>
                          <a:latin typeface="Times New Roman" panose="02020603050405020304" pitchFamily="18" charset="0"/>
                          <a:cs typeface="Times New Roman" panose="02020603050405020304" pitchFamily="18" charset="0"/>
                        </a:rPr>
                        <a:t>  </a:t>
                      </a:r>
                      <a:r>
                        <a:rPr lang="ja-JP" altLang="en-US" sz="1400" b="0" i="0" u="none" strike="noStrike" dirty="0" smtClean="0">
                          <a:effectLst/>
                          <a:latin typeface="Times New Roman" panose="02020603050405020304" pitchFamily="18" charset="0"/>
                          <a:cs typeface="Times New Roman" panose="02020603050405020304" pitchFamily="18" charset="0"/>
                        </a:rPr>
                        <a:t>日本：</a:t>
                      </a:r>
                      <a:r>
                        <a:rPr lang="en-US" altLang="ja-JP" sz="1400" b="0" i="0" u="none" strike="noStrike" dirty="0" smtClean="0">
                          <a:effectLst/>
                          <a:latin typeface="Times New Roman" panose="02020603050405020304" pitchFamily="18" charset="0"/>
                          <a:cs typeface="Times New Roman" panose="02020603050405020304" pitchFamily="18" charset="0"/>
                        </a:rPr>
                        <a:t>1.291 </a:t>
                      </a:r>
                      <a:r>
                        <a:rPr lang="ja-JP" altLang="en-US" sz="1400" b="0" i="0" u="none" strike="noStrike" dirty="0" smtClean="0">
                          <a:effectLst/>
                          <a:latin typeface="Times New Roman" panose="02020603050405020304" pitchFamily="18" charset="0"/>
                          <a:cs typeface="Times New Roman" panose="02020603050405020304" pitchFamily="18" charset="0"/>
                        </a:rPr>
                        <a:t>倍</a:t>
                      </a:r>
                      <a:endParaRPr lang="en-US" altLang="ja-JP" sz="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370840">
                <a:tc>
                  <a:txBody>
                    <a:bodyPr/>
                    <a:lstStyle/>
                    <a:p>
                      <a:pPr algn="ctr" fontAlgn="ctr"/>
                      <a:r>
                        <a:rPr lang="ja-JP" altLang="en-US" sz="1400" b="0" i="0" u="none" strike="noStrike" dirty="0" smtClean="0">
                          <a:effectLst/>
                          <a:latin typeface="Times New Roman" panose="02020603050405020304" pitchFamily="18" charset="0"/>
                          <a:cs typeface="Times New Roman" panose="02020603050405020304" pitchFamily="18" charset="0"/>
                        </a:rPr>
                        <a:t>  海外：</a:t>
                      </a:r>
                      <a:r>
                        <a:rPr lang="en-US" altLang="ja-JP" sz="1400" b="0" i="0" u="none" strike="noStrike" dirty="0" smtClean="0">
                          <a:effectLst/>
                          <a:latin typeface="Times New Roman" panose="02020603050405020304" pitchFamily="18" charset="0"/>
                          <a:cs typeface="Times New Roman" panose="02020603050405020304" pitchFamily="18" charset="0"/>
                        </a:rPr>
                        <a:t>1.583</a:t>
                      </a:r>
                      <a:r>
                        <a:rPr lang="en-US" altLang="ja-JP" sz="1400" b="0" i="0" u="none" strike="noStrike" baseline="0" dirty="0" smtClean="0">
                          <a:effectLst/>
                          <a:latin typeface="Times New Roman" panose="02020603050405020304" pitchFamily="18" charset="0"/>
                          <a:cs typeface="Times New Roman" panose="02020603050405020304" pitchFamily="18" charset="0"/>
                        </a:rPr>
                        <a:t> </a:t>
                      </a:r>
                      <a:r>
                        <a:rPr lang="ja-JP" altLang="en-US" sz="1400" b="0" i="0" u="none" strike="noStrike" baseline="0" dirty="0" smtClean="0">
                          <a:effectLst/>
                          <a:latin typeface="Times New Roman" panose="02020603050405020304" pitchFamily="18" charset="0"/>
                          <a:cs typeface="Times New Roman" panose="02020603050405020304" pitchFamily="18" charset="0"/>
                        </a:rPr>
                        <a:t>倍</a:t>
                      </a:r>
                      <a:endParaRPr lang="ja-JP" altLang="en-US" sz="800" b="0" i="0" u="none" strike="noStrike" dirty="0" smtClean="0">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cxnSp>
        <p:nvCxnSpPr>
          <p:cNvPr id="4" name="カギ線コネクタ 3"/>
          <p:cNvCxnSpPr>
            <a:stCxn id="15" idx="3"/>
            <a:endCxn id="18" idx="1"/>
          </p:cNvCxnSpPr>
          <p:nvPr/>
        </p:nvCxnSpPr>
        <p:spPr>
          <a:xfrm flipV="1">
            <a:off x="1925904" y="2855633"/>
            <a:ext cx="1001446" cy="1079500"/>
          </a:xfrm>
          <a:prstGeom prst="bentConnector3">
            <a:avLst>
              <a:gd name="adj1" fmla="val 50000"/>
            </a:avLst>
          </a:prstGeom>
          <a:ln w="349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stCxn id="15" idx="3"/>
            <a:endCxn id="17" idx="1"/>
          </p:cNvCxnSpPr>
          <p:nvPr/>
        </p:nvCxnSpPr>
        <p:spPr>
          <a:xfrm>
            <a:off x="1925904" y="3935133"/>
            <a:ext cx="1014146" cy="1924219"/>
          </a:xfrm>
          <a:prstGeom prst="bentConnector3">
            <a:avLst>
              <a:gd name="adj1" fmla="val 50000"/>
            </a:avLst>
          </a:prstGeom>
          <a:ln w="349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カギ線コネクタ 9"/>
          <p:cNvCxnSpPr>
            <a:endCxn id="20" idx="1"/>
          </p:cNvCxnSpPr>
          <p:nvPr/>
        </p:nvCxnSpPr>
        <p:spPr>
          <a:xfrm flipV="1">
            <a:off x="4660900" y="2195233"/>
            <a:ext cx="933450" cy="660400"/>
          </a:xfrm>
          <a:prstGeom prst="bentConnector3">
            <a:avLst/>
          </a:prstGeom>
          <a:ln w="349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カギ線コネクタ 11"/>
          <p:cNvCxnSpPr>
            <a:stCxn id="18" idx="3"/>
            <a:endCxn id="21" idx="1"/>
          </p:cNvCxnSpPr>
          <p:nvPr/>
        </p:nvCxnSpPr>
        <p:spPr>
          <a:xfrm>
            <a:off x="4669104" y="2855633"/>
            <a:ext cx="912546" cy="723900"/>
          </a:xfrm>
          <a:prstGeom prst="bentConnector3">
            <a:avLst/>
          </a:prstGeom>
          <a:ln w="349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カギ線コネクタ 13"/>
          <p:cNvCxnSpPr>
            <a:stCxn id="18" idx="3"/>
            <a:endCxn id="22" idx="1"/>
          </p:cNvCxnSpPr>
          <p:nvPr/>
        </p:nvCxnSpPr>
        <p:spPr>
          <a:xfrm>
            <a:off x="4669104" y="2855633"/>
            <a:ext cx="925246" cy="2044700"/>
          </a:xfrm>
          <a:prstGeom prst="bentConnector3">
            <a:avLst>
              <a:gd name="adj1" fmla="val 50000"/>
            </a:avLst>
          </a:prstGeom>
          <a:ln w="349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 Box 21"/>
          <p:cNvSpPr txBox="1">
            <a:spLocks noChangeArrowheads="1"/>
          </p:cNvSpPr>
          <p:nvPr/>
        </p:nvSpPr>
        <p:spPr bwMode="auto">
          <a:xfrm>
            <a:off x="7476239" y="2030669"/>
            <a:ext cx="1493044" cy="338554"/>
          </a:xfrm>
          <a:prstGeom prst="rect">
            <a:avLst/>
          </a:prstGeom>
          <a:solidFill>
            <a:srgbClr val="CCFFFF"/>
          </a:solidFill>
          <a:ln w="34925">
            <a:solidFill>
              <a:srgbClr val="000099"/>
            </a:solidFill>
            <a:miter lim="800000"/>
            <a:headEnd/>
            <a:tailEnd/>
          </a:ln>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600" b="1" dirty="0">
                <a:solidFill>
                  <a:srgbClr val="000000"/>
                </a:solidFill>
                <a:latin typeface="Times New Roman" pitchFamily="18" charset="0"/>
              </a:rPr>
              <a:t>競争戦略</a:t>
            </a:r>
            <a:endParaRPr lang="ja-JP" altLang="en-US" sz="1600" b="1" dirty="0" smtClean="0">
              <a:solidFill>
                <a:srgbClr val="000000"/>
              </a:solidFill>
              <a:latin typeface="Times New Roman" pitchFamily="18" charset="0"/>
            </a:endParaRPr>
          </a:p>
        </p:txBody>
      </p:sp>
      <p:sp>
        <p:nvSpPr>
          <p:cNvPr id="37" name="Text Box 22"/>
          <p:cNvSpPr txBox="1">
            <a:spLocks noChangeArrowheads="1"/>
          </p:cNvSpPr>
          <p:nvPr/>
        </p:nvSpPr>
        <p:spPr bwMode="auto">
          <a:xfrm>
            <a:off x="7444359" y="3429137"/>
            <a:ext cx="1458341" cy="33855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600" b="1" dirty="0" smtClean="0">
                <a:solidFill>
                  <a:srgbClr val="000000"/>
                </a:solidFill>
                <a:latin typeface="Times New Roman" pitchFamily="18" charset="0"/>
              </a:rPr>
              <a:t>資産活用効率</a:t>
            </a:r>
          </a:p>
        </p:txBody>
      </p:sp>
      <p:sp>
        <p:nvSpPr>
          <p:cNvPr id="38" name="Text Box 23"/>
          <p:cNvSpPr txBox="1">
            <a:spLocks noChangeArrowheads="1"/>
          </p:cNvSpPr>
          <p:nvPr/>
        </p:nvSpPr>
        <p:spPr bwMode="auto">
          <a:xfrm>
            <a:off x="7388692" y="4731056"/>
            <a:ext cx="1501307" cy="338554"/>
          </a:xfrm>
          <a:prstGeom prst="rect">
            <a:avLst/>
          </a:prstGeom>
          <a:solidFill>
            <a:srgbClr val="FFFF99"/>
          </a:solidFill>
          <a:ln w="34925">
            <a:solidFill>
              <a:srgbClr val="FF9900"/>
            </a:solidFill>
            <a:miter lim="800000"/>
            <a:headEnd/>
            <a:tailEnd/>
          </a:ln>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600" b="1" dirty="0" smtClean="0">
                <a:solidFill>
                  <a:srgbClr val="000000"/>
                </a:solidFill>
                <a:latin typeface="Times New Roman" pitchFamily="18" charset="0"/>
              </a:rPr>
              <a:t>資金調達効率</a:t>
            </a:r>
          </a:p>
        </p:txBody>
      </p:sp>
      <p:sp>
        <p:nvSpPr>
          <p:cNvPr id="39" name="Text Box 24"/>
          <p:cNvSpPr txBox="1">
            <a:spLocks noChangeArrowheads="1"/>
          </p:cNvSpPr>
          <p:nvPr/>
        </p:nvSpPr>
        <p:spPr bwMode="auto">
          <a:xfrm>
            <a:off x="7388692" y="5859352"/>
            <a:ext cx="1501307" cy="338554"/>
          </a:xfrm>
          <a:prstGeom prst="rect">
            <a:avLst/>
          </a:prstGeom>
          <a:solidFill>
            <a:srgbClr val="FFCC99"/>
          </a:solidFill>
          <a:ln w="34925">
            <a:noFill/>
            <a:miter lim="800000"/>
            <a:headEnd/>
            <a:tailEnd/>
          </a:ln>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600" b="1" dirty="0" smtClean="0">
                <a:solidFill>
                  <a:srgbClr val="000000"/>
                </a:solidFill>
                <a:latin typeface="Times New Roman" pitchFamily="18" charset="0"/>
              </a:rPr>
              <a:t>成長戦略</a:t>
            </a:r>
          </a:p>
        </p:txBody>
      </p:sp>
      <p:sp>
        <p:nvSpPr>
          <p:cNvPr id="26" name="正方形/長方形 25"/>
          <p:cNvSpPr/>
          <p:nvPr/>
        </p:nvSpPr>
        <p:spPr>
          <a:xfrm>
            <a:off x="289346" y="938523"/>
            <a:ext cx="8214368" cy="646331"/>
          </a:xfrm>
          <a:prstGeom prst="rect">
            <a:avLst/>
          </a:prstGeom>
          <a:gradFill>
            <a:gsLst>
              <a:gs pos="0">
                <a:srgbClr val="CCCC00">
                  <a:lumMod val="40000"/>
                  <a:lumOff val="60000"/>
                </a:srgbClr>
              </a:gs>
              <a:gs pos="50000">
                <a:srgbClr val="FFFFFF"/>
              </a:gs>
              <a:gs pos="100000">
                <a:srgbClr val="CCCC00">
                  <a:lumMod val="40000"/>
                  <a:lumOff val="60000"/>
                </a:srgbClr>
              </a:gs>
            </a:gsLst>
            <a:lin ang="5400000" scaled="0"/>
          </a:gradFill>
          <a:ln>
            <a:solidFill>
              <a:srgbClr val="FF6600"/>
            </a:solidFill>
          </a:ln>
        </p:spPr>
        <p:txBody>
          <a:bodyPr wrap="square">
            <a:spAutoFit/>
          </a:bodyPr>
          <a:lstStyle/>
          <a:p>
            <a:r>
              <a:rPr kumimoji="0" lang="ja-JP" altLang="en-US" kern="0" dirty="0" smtClean="0">
                <a:solidFill>
                  <a:srgbClr val="000000"/>
                </a:solidFill>
                <a:latin typeface="Times New Roman" panose="02020603050405020304" pitchFamily="18" charset="0"/>
                <a:cs typeface="Times New Roman" panose="02020603050405020304" pitchFamily="18" charset="0"/>
              </a:rPr>
              <a:t>　</a:t>
            </a:r>
            <a:r>
              <a:rPr lang="ja-JP" altLang="en-US" dirty="0">
                <a:solidFill>
                  <a:srgbClr val="000000"/>
                </a:solidFill>
                <a:latin typeface="Times New Roman" panose="02020603050405020304" pitchFamily="18" charset="0"/>
                <a:cs typeface="Times New Roman" panose="02020603050405020304" pitchFamily="18" charset="0"/>
              </a:rPr>
              <a:t>同一業界で比較した場合、グローバル</a:t>
            </a:r>
            <a:r>
              <a:rPr lang="en-US" altLang="ja-JP" dirty="0">
                <a:solidFill>
                  <a:srgbClr val="000000"/>
                </a:solidFill>
                <a:latin typeface="Times New Roman" panose="02020603050405020304" pitchFamily="18" charset="0"/>
                <a:cs typeface="Times New Roman" panose="02020603050405020304" pitchFamily="18" charset="0"/>
              </a:rPr>
              <a:t>No.1</a:t>
            </a:r>
            <a:r>
              <a:rPr lang="ja-JP" altLang="en-US" dirty="0">
                <a:solidFill>
                  <a:srgbClr val="000000"/>
                </a:solidFill>
                <a:latin typeface="Times New Roman" panose="02020603050405020304" pitchFamily="18" charset="0"/>
                <a:cs typeface="Times New Roman" panose="02020603050405020304" pitchFamily="18" charset="0"/>
              </a:rPr>
              <a:t>企業は日本</a:t>
            </a:r>
            <a:r>
              <a:rPr lang="en-US" altLang="ja-JP" dirty="0">
                <a:solidFill>
                  <a:srgbClr val="000000"/>
                </a:solidFill>
                <a:latin typeface="Times New Roman" panose="02020603050405020304" pitchFamily="18" charset="0"/>
                <a:cs typeface="Times New Roman" panose="02020603050405020304" pitchFamily="18" charset="0"/>
              </a:rPr>
              <a:t>No.1</a:t>
            </a:r>
            <a:r>
              <a:rPr lang="ja-JP" altLang="en-US" dirty="0">
                <a:solidFill>
                  <a:srgbClr val="000000"/>
                </a:solidFill>
                <a:latin typeface="Times New Roman" panose="02020603050405020304" pitchFamily="18" charset="0"/>
                <a:cs typeface="Times New Roman" panose="02020603050405020304" pitchFamily="18" charset="0"/>
              </a:rPr>
              <a:t>企業の</a:t>
            </a:r>
            <a:r>
              <a:rPr lang="en-US" altLang="ja-JP" dirty="0">
                <a:solidFill>
                  <a:srgbClr val="000000"/>
                </a:solidFill>
                <a:latin typeface="Times New Roman" panose="02020603050405020304" pitchFamily="18" charset="0"/>
                <a:cs typeface="Times New Roman" panose="02020603050405020304" pitchFamily="18" charset="0"/>
              </a:rPr>
              <a:t>4</a:t>
            </a:r>
            <a:r>
              <a:rPr lang="ja-JP" altLang="en-US" dirty="0">
                <a:solidFill>
                  <a:srgbClr val="000000"/>
                </a:solidFill>
                <a:latin typeface="Times New Roman" panose="02020603050405020304" pitchFamily="18" charset="0"/>
                <a:cs typeface="Times New Roman" panose="02020603050405020304" pitchFamily="18" charset="0"/>
              </a:rPr>
              <a:t>倍前後の</a:t>
            </a:r>
            <a:r>
              <a:rPr lang="en-US" altLang="ja-JP" dirty="0">
                <a:solidFill>
                  <a:srgbClr val="000000"/>
                </a:solidFill>
                <a:latin typeface="Times New Roman" panose="02020603050405020304" pitchFamily="18" charset="0"/>
                <a:cs typeface="Times New Roman" panose="02020603050405020304" pitchFamily="18" charset="0"/>
              </a:rPr>
              <a:t>Enterprise Value</a:t>
            </a:r>
            <a:r>
              <a:rPr lang="ja-JP" altLang="en-US" dirty="0">
                <a:solidFill>
                  <a:srgbClr val="000000"/>
                </a:solidFill>
                <a:latin typeface="Times New Roman" panose="02020603050405020304" pitchFamily="18" charset="0"/>
                <a:cs typeface="Times New Roman" panose="02020603050405020304" pitchFamily="18" charset="0"/>
              </a:rPr>
              <a:t>を計上。その多くは</a:t>
            </a:r>
            <a:r>
              <a:rPr lang="en-US" altLang="ja-JP" dirty="0">
                <a:solidFill>
                  <a:srgbClr val="000000"/>
                </a:solidFill>
                <a:latin typeface="Times New Roman" panose="02020603050405020304" pitchFamily="18" charset="0"/>
                <a:cs typeface="Times New Roman" panose="02020603050405020304" pitchFamily="18" charset="0"/>
              </a:rPr>
              <a:t>EBITDA</a:t>
            </a:r>
            <a:r>
              <a:rPr lang="ja-JP" altLang="en-US" dirty="0">
                <a:solidFill>
                  <a:srgbClr val="000000"/>
                </a:solidFill>
                <a:latin typeface="Times New Roman" panose="02020603050405020304" pitchFamily="18" charset="0"/>
                <a:cs typeface="Times New Roman" panose="02020603050405020304" pitchFamily="18" charset="0"/>
              </a:rPr>
              <a:t>水準、</a:t>
            </a:r>
            <a:r>
              <a:rPr lang="en-US" altLang="ja-JP" dirty="0">
                <a:solidFill>
                  <a:srgbClr val="000000"/>
                </a:solidFill>
                <a:latin typeface="Times New Roman" panose="02020603050405020304" pitchFamily="18" charset="0"/>
                <a:cs typeface="Times New Roman" panose="02020603050405020304" pitchFamily="18" charset="0"/>
              </a:rPr>
              <a:t>OP Margin</a:t>
            </a:r>
            <a:r>
              <a:rPr lang="ja-JP" altLang="en-US" dirty="0" err="1">
                <a:solidFill>
                  <a:srgbClr val="000000"/>
                </a:solidFill>
                <a:latin typeface="Times New Roman" panose="02020603050405020304" pitchFamily="18" charset="0"/>
                <a:cs typeface="Times New Roman" panose="02020603050405020304" pitchFamily="18" charset="0"/>
              </a:rPr>
              <a:t>、</a:t>
            </a:r>
            <a:r>
              <a:rPr lang="en-US" altLang="ja-JP" dirty="0">
                <a:solidFill>
                  <a:srgbClr val="000000"/>
                </a:solidFill>
                <a:latin typeface="Times New Roman" panose="02020603050405020304" pitchFamily="18" charset="0"/>
                <a:cs typeface="Times New Roman" panose="02020603050405020304" pitchFamily="18" charset="0"/>
              </a:rPr>
              <a:t>Leverage</a:t>
            </a:r>
            <a:r>
              <a:rPr lang="ja-JP" altLang="en-US" dirty="0">
                <a:solidFill>
                  <a:srgbClr val="000000"/>
                </a:solidFill>
                <a:latin typeface="Times New Roman" panose="02020603050405020304" pitchFamily="18" charset="0"/>
                <a:cs typeface="Times New Roman" panose="02020603050405020304" pitchFamily="18" charset="0"/>
              </a:rPr>
              <a:t>が影響。</a:t>
            </a:r>
          </a:p>
        </p:txBody>
      </p:sp>
    </p:spTree>
    <p:extLst>
      <p:ext uri="{BB962C8B-B14F-4D97-AF65-F5344CB8AC3E}">
        <p14:creationId xmlns:p14="http://schemas.microsoft.com/office/powerpoint/2010/main" val="339447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C48671E5-BB88-490E-AE19-A0E1149A7838}" type="slidenum">
              <a:rPr lang="en-US" altLang="ja-JP" smtClean="0">
                <a:solidFill>
                  <a:srgbClr val="000000"/>
                </a:solidFill>
              </a:rPr>
              <a:pPr eaLnBrk="1" hangingPunct="1"/>
              <a:t>92</a:t>
            </a:fld>
            <a:endParaRPr lang="en-US" altLang="ja-JP" smtClean="0">
              <a:solidFill>
                <a:srgbClr val="000000"/>
              </a:solidFill>
            </a:endParaRPr>
          </a:p>
        </p:txBody>
      </p:sp>
      <p:sp>
        <p:nvSpPr>
          <p:cNvPr id="4099" name="Rectangle 2"/>
          <p:cNvSpPr>
            <a:spLocks noChangeArrowheads="1"/>
          </p:cNvSpPr>
          <p:nvPr/>
        </p:nvSpPr>
        <p:spPr bwMode="auto">
          <a:xfrm>
            <a:off x="3132141" y="2708278"/>
            <a:ext cx="2916237" cy="973138"/>
          </a:xfrm>
          <a:prstGeom prst="rect">
            <a:avLst/>
          </a:prstGeom>
          <a:solidFill>
            <a:srgbClr val="FF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lstStyle/>
          <a:p>
            <a:pPr algn="ctr"/>
            <a:r>
              <a:rPr lang="ja-JP" altLang="en-US" sz="2000" dirty="0" smtClean="0">
                <a:solidFill>
                  <a:srgbClr val="000000"/>
                </a:solidFill>
              </a:rPr>
              <a:t>企業価値創造企業から学ぶべきこと</a:t>
            </a:r>
            <a:endParaRPr lang="ja-JP" altLang="en-US" sz="2000" dirty="0">
              <a:solidFill>
                <a:srgbClr val="000000"/>
              </a:solidFill>
            </a:endParaRPr>
          </a:p>
        </p:txBody>
      </p:sp>
      <p:sp>
        <p:nvSpPr>
          <p:cNvPr id="4100" name="Rectangle 3"/>
          <p:cNvSpPr>
            <a:spLocks noChangeArrowheads="1"/>
          </p:cNvSpPr>
          <p:nvPr/>
        </p:nvSpPr>
        <p:spPr bwMode="auto">
          <a:xfrm>
            <a:off x="2" y="6597655"/>
            <a:ext cx="184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ja-JP" altLang="ja-JP" sz="1000">
              <a:solidFill>
                <a:srgbClr val="000000"/>
              </a:solidFill>
              <a:latin typeface="Times New Roman" pitchFamily="18" charset="0"/>
            </a:endParaRPr>
          </a:p>
        </p:txBody>
      </p:sp>
    </p:spTree>
    <p:extLst>
      <p:ext uri="{BB962C8B-B14F-4D97-AF65-F5344CB8AC3E}">
        <p14:creationId xmlns:p14="http://schemas.microsoft.com/office/powerpoint/2010/main" val="37812345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50826" y="137564"/>
            <a:ext cx="8178800" cy="549275"/>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200" i="1" dirty="0" smtClean="0">
                <a:solidFill>
                  <a:prstClr val="black"/>
                </a:solidFill>
              </a:rPr>
              <a:t>価値創造企業の特徴</a:t>
            </a:r>
          </a:p>
        </p:txBody>
      </p:sp>
      <p:sp>
        <p:nvSpPr>
          <p:cNvPr id="4" name="AutoShape 3"/>
          <p:cNvSpPr>
            <a:spLocks noChangeArrowheads="1"/>
          </p:cNvSpPr>
          <p:nvPr/>
        </p:nvSpPr>
        <p:spPr bwMode="auto">
          <a:xfrm>
            <a:off x="228600" y="642389"/>
            <a:ext cx="8534400" cy="44450"/>
          </a:xfrm>
          <a:prstGeom prst="roundRect">
            <a:avLst>
              <a:gd name="adj" fmla="val 5000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723290" fontAlgn="auto">
              <a:spcBef>
                <a:spcPct val="0"/>
              </a:spcBef>
              <a:spcAft>
                <a:spcPts val="0"/>
              </a:spcAft>
              <a:buFontTx/>
              <a:buNone/>
            </a:pPr>
            <a:endParaRPr lang="ja-JP" altLang="en-US" sz="1800">
              <a:solidFill>
                <a:prstClr val="black"/>
              </a:solidFill>
              <a:ea typeface="HGP創英角ｺﾞｼｯｸUB"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332574007"/>
              </p:ext>
            </p:extLst>
          </p:nvPr>
        </p:nvGraphicFramePr>
        <p:xfrm>
          <a:off x="73137" y="1348448"/>
          <a:ext cx="8965980" cy="5198745"/>
        </p:xfrm>
        <a:graphic>
          <a:graphicData uri="http://schemas.openxmlformats.org/drawingml/2006/table">
            <a:tbl>
              <a:tblPr firstRow="1" bandRow="1">
                <a:tableStyleId>{5C22544A-7EE6-4342-B048-85BDC9FD1C3A}</a:tableStyleId>
              </a:tblPr>
              <a:tblGrid>
                <a:gridCol w="436974"/>
                <a:gridCol w="1356222"/>
                <a:gridCol w="448302"/>
                <a:gridCol w="1344894"/>
                <a:gridCol w="451538"/>
                <a:gridCol w="1341658"/>
                <a:gridCol w="438590"/>
                <a:gridCol w="1354606"/>
                <a:gridCol w="474194"/>
                <a:gridCol w="1319002"/>
              </a:tblGrid>
              <a:tr h="182571">
                <a:tc>
                  <a:txBody>
                    <a:bodyPr/>
                    <a:lstStyle/>
                    <a:p>
                      <a:pPr algn="ctr"/>
                      <a:r>
                        <a:rPr kumimoji="1" lang="ja-JP" altLang="en-US" sz="1000" dirty="0" smtClean="0"/>
                        <a:t>順位</a:t>
                      </a:r>
                      <a:endParaRPr kumimoji="1" lang="ja-JP" altLang="en-US" sz="1000" dirty="0"/>
                    </a:p>
                  </a:txBody>
                  <a:tcPr/>
                </a:tc>
                <a:tc>
                  <a:txBody>
                    <a:bodyPr/>
                    <a:lstStyle/>
                    <a:p>
                      <a:pPr algn="ctr"/>
                      <a:r>
                        <a:rPr kumimoji="1" lang="ja-JP" altLang="en-US" sz="1000" dirty="0" smtClean="0"/>
                        <a:t>会社名</a:t>
                      </a:r>
                      <a:endParaRPr kumimoji="1" lang="ja-JP" altLang="en-US" sz="1000" dirty="0"/>
                    </a:p>
                  </a:txBody>
                  <a:tcPr/>
                </a:tc>
                <a:tc>
                  <a:txBody>
                    <a:bodyPr/>
                    <a:lstStyle/>
                    <a:p>
                      <a:pPr algn="ctr"/>
                      <a:r>
                        <a:rPr kumimoji="1" lang="ja-JP" altLang="en-US" sz="1000" dirty="0" smtClean="0"/>
                        <a:t>順位</a:t>
                      </a:r>
                      <a:endParaRPr kumimoji="1" lang="ja-JP" altLang="en-US" sz="1000" dirty="0"/>
                    </a:p>
                  </a:txBody>
                  <a:tcPr/>
                </a:tc>
                <a:tc>
                  <a:txBody>
                    <a:bodyPr/>
                    <a:lstStyle/>
                    <a:p>
                      <a:pPr algn="ctr"/>
                      <a:r>
                        <a:rPr kumimoji="1" lang="ja-JP" altLang="en-US" sz="1000" dirty="0" smtClean="0"/>
                        <a:t>会社名</a:t>
                      </a:r>
                      <a:endParaRPr kumimoji="1" lang="ja-JP" altLang="en-US" sz="1000" dirty="0"/>
                    </a:p>
                  </a:txBody>
                  <a:tcPr/>
                </a:tc>
                <a:tc>
                  <a:txBody>
                    <a:bodyPr/>
                    <a:lstStyle/>
                    <a:p>
                      <a:pPr algn="ctr"/>
                      <a:r>
                        <a:rPr kumimoji="1" lang="ja-JP" altLang="en-US" sz="1000" dirty="0" smtClean="0"/>
                        <a:t>順位</a:t>
                      </a:r>
                      <a:endParaRPr kumimoji="1" lang="ja-JP" altLang="en-US" sz="1000" dirty="0"/>
                    </a:p>
                  </a:txBody>
                  <a:tcPr/>
                </a:tc>
                <a:tc>
                  <a:txBody>
                    <a:bodyPr/>
                    <a:lstStyle/>
                    <a:p>
                      <a:pPr algn="ctr"/>
                      <a:r>
                        <a:rPr kumimoji="1" lang="ja-JP" altLang="en-US" sz="1000" dirty="0" smtClean="0"/>
                        <a:t>会社名</a:t>
                      </a:r>
                      <a:endParaRPr kumimoji="1" lang="ja-JP" altLang="en-US" sz="1000" dirty="0"/>
                    </a:p>
                  </a:txBody>
                  <a:tcPr/>
                </a:tc>
                <a:tc>
                  <a:txBody>
                    <a:bodyPr/>
                    <a:lstStyle/>
                    <a:p>
                      <a:pPr algn="ctr"/>
                      <a:r>
                        <a:rPr kumimoji="1" lang="ja-JP" altLang="en-US" sz="1000" dirty="0" smtClean="0"/>
                        <a:t>順位</a:t>
                      </a:r>
                      <a:endParaRPr kumimoji="1" lang="ja-JP" altLang="en-US" sz="1000" dirty="0"/>
                    </a:p>
                  </a:txBody>
                  <a:tcPr/>
                </a:tc>
                <a:tc>
                  <a:txBody>
                    <a:bodyPr/>
                    <a:lstStyle/>
                    <a:p>
                      <a:pPr algn="ctr"/>
                      <a:r>
                        <a:rPr kumimoji="1" lang="ja-JP" altLang="en-US" sz="1000" dirty="0" smtClean="0"/>
                        <a:t>会社名</a:t>
                      </a:r>
                      <a:endParaRPr kumimoji="1" lang="ja-JP" altLang="en-US" sz="1000" dirty="0"/>
                    </a:p>
                  </a:txBody>
                  <a:tcPr/>
                </a:tc>
                <a:tc>
                  <a:txBody>
                    <a:bodyPr/>
                    <a:lstStyle/>
                    <a:p>
                      <a:pPr algn="ctr"/>
                      <a:r>
                        <a:rPr kumimoji="1" lang="ja-JP" altLang="en-US" sz="1000" dirty="0" smtClean="0"/>
                        <a:t>順位</a:t>
                      </a:r>
                      <a:endParaRPr kumimoji="1" lang="ja-JP" altLang="en-US" sz="1000" dirty="0"/>
                    </a:p>
                  </a:txBody>
                  <a:tcPr/>
                </a:tc>
                <a:tc>
                  <a:txBody>
                    <a:bodyPr/>
                    <a:lstStyle/>
                    <a:p>
                      <a:pPr algn="ctr"/>
                      <a:r>
                        <a:rPr kumimoji="1" lang="ja-JP" altLang="en-US" sz="1000" dirty="0" smtClean="0"/>
                        <a:t>会社名</a:t>
                      </a:r>
                      <a:endParaRPr kumimoji="1" lang="ja-JP" altLang="en-US" sz="1000" dirty="0"/>
                    </a:p>
                  </a:txBody>
                  <a:tcPr/>
                </a:tc>
              </a:tr>
              <a:tr h="182571">
                <a:tc>
                  <a:txBody>
                    <a:bodyPr/>
                    <a:lstStyle/>
                    <a:p>
                      <a:pPr algn="l" fontAlgn="ctr"/>
                      <a:r>
                        <a:rPr lang="en-US" altLang="ja-JP" sz="1200" b="0" i="0" u="none" strike="noStrike" dirty="0">
                          <a:solidFill>
                            <a:srgbClr val="000000"/>
                          </a:solidFill>
                          <a:effectLst/>
                          <a:latin typeface="ＭＳ Ｐゴシック"/>
                        </a:rPr>
                        <a:t>1</a:t>
                      </a:r>
                      <a:r>
                        <a:rPr lang="ja-JP" altLang="en-US" sz="1200" b="0" i="0" u="none" strike="noStrike" dirty="0">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キーエンス</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22</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豊田通商</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43</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ユタカフーズ</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64</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東芝プラントシステム</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85</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エンプラス</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2</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dirty="0">
                          <a:solidFill>
                            <a:srgbClr val="000000"/>
                          </a:solidFill>
                          <a:effectLst/>
                          <a:latin typeface="MS UI Gothic"/>
                        </a:rPr>
                        <a:t>久光製薬</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23</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リンナイ</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44</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日本光電</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65</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ヤクルト本社</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86</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京セラ</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3</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dirty="0">
                          <a:solidFill>
                            <a:srgbClr val="000000"/>
                          </a:solidFill>
                          <a:effectLst/>
                          <a:latin typeface="MS UI Gothic"/>
                        </a:rPr>
                        <a:t>ヒューリック</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24</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新興プランテック</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45</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村田製作所</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66</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en-US" sz="1200" b="0" i="0" u="none" strike="noStrike">
                          <a:solidFill>
                            <a:srgbClr val="000000"/>
                          </a:solidFill>
                          <a:effectLst/>
                          <a:latin typeface="MS UI Gothic"/>
                        </a:rPr>
                        <a:t>ＴＯＡ</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87</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スタンレー電気</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4</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ユニ・チャーム</a:t>
                      </a:r>
                    </a:p>
                  </a:txBody>
                  <a:tcPr marL="9525" marR="9525" marT="9525" marB="0" anchor="ctr"/>
                </a:tc>
                <a:tc>
                  <a:txBody>
                    <a:bodyPr/>
                    <a:lstStyle/>
                    <a:p>
                      <a:pPr algn="l" fontAlgn="ctr"/>
                      <a:r>
                        <a:rPr lang="en-US" altLang="ja-JP" sz="1200" b="0" i="0" u="none" strike="noStrike" dirty="0">
                          <a:solidFill>
                            <a:srgbClr val="000000"/>
                          </a:solidFill>
                          <a:effectLst/>
                          <a:latin typeface="ＭＳ Ｐゴシック"/>
                        </a:rPr>
                        <a:t>25</a:t>
                      </a:r>
                      <a:r>
                        <a:rPr lang="ja-JP" altLang="en-US" sz="1200" b="0" i="0" u="none" strike="noStrike" dirty="0">
                          <a:solidFill>
                            <a:srgbClr val="000000"/>
                          </a:solidFill>
                          <a:effectLst/>
                          <a:latin typeface="ＭＳ Ｐゴシック"/>
                        </a:rPr>
                        <a:t>位</a:t>
                      </a:r>
                    </a:p>
                  </a:txBody>
                  <a:tcPr marL="9525" marR="9525" marT="9525" marB="0" anchor="ctr"/>
                </a:tc>
                <a:tc>
                  <a:txBody>
                    <a:bodyPr/>
                    <a:lstStyle/>
                    <a:p>
                      <a:pPr algn="l" fontAlgn="t"/>
                      <a:r>
                        <a:rPr lang="zh-TW" altLang="en-US" sz="1200" b="0" i="0" u="none" strike="noStrike" dirty="0">
                          <a:solidFill>
                            <a:srgbClr val="000000"/>
                          </a:solidFill>
                          <a:effectLst/>
                          <a:latin typeface="MS UI Gothic"/>
                        </a:rPr>
                        <a:t>本田技研工業</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46</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ヒロセ電機</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67</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アステラス製薬</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88</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大同メタル工業</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5</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シマノ</a:t>
                      </a:r>
                    </a:p>
                  </a:txBody>
                  <a:tcPr marL="9525" marR="9525" marT="9525" marB="0" anchor="ctr"/>
                </a:tc>
                <a:tc>
                  <a:txBody>
                    <a:bodyPr/>
                    <a:lstStyle/>
                    <a:p>
                      <a:pPr algn="l" fontAlgn="ctr"/>
                      <a:r>
                        <a:rPr lang="en-US" altLang="ja-JP" sz="1200" b="0" i="0" u="none" strike="noStrike" dirty="0">
                          <a:solidFill>
                            <a:srgbClr val="000000"/>
                          </a:solidFill>
                          <a:effectLst/>
                          <a:latin typeface="ＭＳ Ｐゴシック"/>
                        </a:rPr>
                        <a:t>26</a:t>
                      </a:r>
                      <a:r>
                        <a:rPr lang="ja-JP" altLang="en-US" sz="1200" b="0" i="0" u="none" strike="noStrike" dirty="0">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ダイキン工業</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47</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アイシン精機</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68</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日本ピラー工業</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89</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zh-TW" altLang="en-US" sz="1200" b="0" i="0" u="none" strike="noStrike">
                          <a:solidFill>
                            <a:srgbClr val="000000"/>
                          </a:solidFill>
                          <a:effectLst/>
                          <a:latin typeface="MS UI Gothic"/>
                        </a:rPr>
                        <a:t>日本梱包運輸倉庫</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6</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日揮</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27</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堀場製作所</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48</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コマツ</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69</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ファミリーマート</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90</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東海ゴム工業</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7</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コナミ</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28</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イビデン</a:t>
                      </a:r>
                    </a:p>
                  </a:txBody>
                  <a:tcPr marL="9525" marR="9525" marT="9525" marB="0" anchor="ctr"/>
                </a:tc>
                <a:tc>
                  <a:txBody>
                    <a:bodyPr/>
                    <a:lstStyle/>
                    <a:p>
                      <a:pPr algn="l" fontAlgn="ctr"/>
                      <a:r>
                        <a:rPr lang="en-US" altLang="ja-JP" sz="1200" b="0" i="0" u="none" strike="noStrike" dirty="0">
                          <a:solidFill>
                            <a:srgbClr val="000000"/>
                          </a:solidFill>
                          <a:effectLst/>
                          <a:latin typeface="ＭＳ Ｐゴシック"/>
                        </a:rPr>
                        <a:t>49</a:t>
                      </a:r>
                      <a:r>
                        <a:rPr lang="ja-JP" altLang="en-US" sz="1200" b="0" i="0" u="none" strike="noStrike" dirty="0">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リンテック</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70</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日立建機</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91</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イズミ</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8</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キヤノン</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29</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タチエス</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50</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日東電工</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71</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トヨタ自動車</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92</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エクセディ</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9</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参天製薬</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30</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エーザイ</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51</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dirty="0">
                          <a:solidFill>
                            <a:srgbClr val="000000"/>
                          </a:solidFill>
                          <a:effectLst/>
                          <a:latin typeface="MS UI Gothic"/>
                        </a:rPr>
                        <a:t>マキタ</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72</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日産化学工業</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93</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en-US" sz="1200" b="0" i="0" u="none" strike="noStrike">
                          <a:solidFill>
                            <a:srgbClr val="000000"/>
                          </a:solidFill>
                          <a:effectLst/>
                          <a:latin typeface="MS UI Gothic"/>
                        </a:rPr>
                        <a:t>ＮＯＫ</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10</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トヨタ紡織</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31</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en-US" sz="1200" b="0" i="0" u="none" strike="noStrike">
                          <a:solidFill>
                            <a:srgbClr val="000000"/>
                          </a:solidFill>
                          <a:effectLst/>
                          <a:latin typeface="MS UI Gothic"/>
                        </a:rPr>
                        <a:t>ＴＰＲ</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52</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東洋水産</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73</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三井物産</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94</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シンニッタン</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11</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エア・ウォーター</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32</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豊田合成</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53</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セコム</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74</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dirty="0">
                          <a:solidFill>
                            <a:srgbClr val="000000"/>
                          </a:solidFill>
                          <a:effectLst/>
                          <a:latin typeface="MS UI Gothic"/>
                        </a:rPr>
                        <a:t>ハイレックスコーポレーション</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95</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ブリヂストン</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12</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オリックス</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33</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三浦工業</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54</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ダイハツ工業</a:t>
                      </a:r>
                    </a:p>
                  </a:txBody>
                  <a:tcPr marL="9525" marR="9525" marT="9525" marB="0" anchor="ctr"/>
                </a:tc>
                <a:tc>
                  <a:txBody>
                    <a:bodyPr/>
                    <a:lstStyle/>
                    <a:p>
                      <a:pPr algn="l" fontAlgn="ctr"/>
                      <a:r>
                        <a:rPr lang="en-US" altLang="ja-JP" sz="1200" b="0" i="0" u="none" strike="noStrike" dirty="0">
                          <a:solidFill>
                            <a:srgbClr val="000000"/>
                          </a:solidFill>
                          <a:effectLst/>
                          <a:latin typeface="ＭＳ Ｐゴシック"/>
                        </a:rPr>
                        <a:t>75</a:t>
                      </a:r>
                      <a:r>
                        <a:rPr lang="ja-JP" altLang="en-US" sz="1200" b="0" i="0" u="none" strike="noStrike" dirty="0">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dirty="0" err="1" smtClean="0">
                          <a:solidFill>
                            <a:srgbClr val="000000"/>
                          </a:solidFill>
                          <a:effectLst/>
                          <a:latin typeface="MS UI Gothic"/>
                        </a:rPr>
                        <a:t>みらか</a:t>
                      </a:r>
                      <a:r>
                        <a:rPr lang="ja-JP" altLang="en-US" sz="1200" b="0" i="0" u="none" strike="noStrike" dirty="0" smtClean="0">
                          <a:solidFill>
                            <a:srgbClr val="000000"/>
                          </a:solidFill>
                          <a:effectLst/>
                          <a:latin typeface="MS UI Gothic"/>
                        </a:rPr>
                        <a:t>ＨＤ</a:t>
                      </a:r>
                      <a:endParaRPr lang="ja-JP" altLang="en-US" sz="1200" b="0" i="0" u="none" strike="noStrike" dirty="0">
                        <a:solidFill>
                          <a:srgbClr val="000000"/>
                        </a:solidFill>
                        <a:effectLst/>
                        <a:latin typeface="MS UI Gothic"/>
                      </a:endParaRP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96</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zh-TW" altLang="en-US" sz="1200" b="0" i="0" u="none" strike="noStrike">
                          <a:solidFill>
                            <a:srgbClr val="000000"/>
                          </a:solidFill>
                          <a:effectLst/>
                          <a:latin typeface="MS UI Gothic"/>
                        </a:rPr>
                        <a:t>新光電気工業</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13</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ケーヒン</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34</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東燃ゼネラル石油</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55</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ロート製薬</a:t>
                      </a:r>
                    </a:p>
                  </a:txBody>
                  <a:tcPr marL="9525" marR="9525" marT="9525" marB="0" anchor="ctr"/>
                </a:tc>
                <a:tc>
                  <a:txBody>
                    <a:bodyPr/>
                    <a:lstStyle/>
                    <a:p>
                      <a:pPr algn="l" fontAlgn="ctr"/>
                      <a:r>
                        <a:rPr lang="en-US" altLang="ja-JP" sz="1200" b="0" i="0" u="none" strike="noStrike" dirty="0">
                          <a:solidFill>
                            <a:srgbClr val="000000"/>
                          </a:solidFill>
                          <a:effectLst/>
                          <a:latin typeface="ＭＳ Ｐゴシック"/>
                        </a:rPr>
                        <a:t>76</a:t>
                      </a:r>
                      <a:r>
                        <a:rPr lang="ja-JP" altLang="en-US" sz="1200" b="0" i="0" u="none" strike="noStrike" dirty="0">
                          <a:solidFill>
                            <a:srgbClr val="000000"/>
                          </a:solidFill>
                          <a:effectLst/>
                          <a:latin typeface="ＭＳ Ｐゴシック"/>
                        </a:rPr>
                        <a:t>位</a:t>
                      </a:r>
                    </a:p>
                  </a:txBody>
                  <a:tcPr marL="9525" marR="9525" marT="9525" marB="0" anchor="ctr"/>
                </a:tc>
                <a:tc>
                  <a:txBody>
                    <a:bodyPr/>
                    <a:lstStyle/>
                    <a:p>
                      <a:pPr algn="l" fontAlgn="t"/>
                      <a:r>
                        <a:rPr lang="zh-TW" altLang="en-US" sz="1200" b="0" i="0" u="none" strike="noStrike" dirty="0">
                          <a:solidFill>
                            <a:srgbClr val="000000"/>
                          </a:solidFill>
                          <a:effectLst/>
                          <a:latin typeface="MS UI Gothic"/>
                        </a:rPr>
                        <a:t>豊田自動織機</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97</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東邦チタニウム</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14</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en-US" sz="1200" b="0" i="0" u="none" strike="noStrike">
                          <a:solidFill>
                            <a:srgbClr val="000000"/>
                          </a:solidFill>
                          <a:effectLst/>
                          <a:latin typeface="MS UI Gothic"/>
                        </a:rPr>
                        <a:t>ＳＭＣ</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35</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ローム</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56</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ファナック</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77</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dirty="0">
                          <a:solidFill>
                            <a:srgbClr val="000000"/>
                          </a:solidFill>
                          <a:effectLst/>
                          <a:latin typeface="MS UI Gothic"/>
                        </a:rPr>
                        <a:t>日立ハイテクノロジーズ</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98</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チヨダ</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15</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en-US" sz="1200" b="0" i="0" u="none" strike="noStrike">
                          <a:solidFill>
                            <a:srgbClr val="000000"/>
                          </a:solidFill>
                          <a:effectLst/>
                          <a:latin typeface="MS UI Gothic"/>
                        </a:rPr>
                        <a:t>ＨＯＹＡ</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36</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栗田工業</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57</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住友ゴム工業</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78</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dirty="0">
                          <a:solidFill>
                            <a:srgbClr val="000000"/>
                          </a:solidFill>
                          <a:effectLst/>
                          <a:latin typeface="MS UI Gothic"/>
                        </a:rPr>
                        <a:t>アプラスフィナンシャル</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99</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ビオフェルミン製薬</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16</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近鉄百貨店</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37</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東京エレクトロン</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58</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オーエスジー</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79</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dirty="0">
                          <a:solidFill>
                            <a:srgbClr val="000000"/>
                          </a:solidFill>
                          <a:effectLst/>
                          <a:latin typeface="MS UI Gothic"/>
                        </a:rPr>
                        <a:t>青山商事</a:t>
                      </a:r>
                    </a:p>
                  </a:txBody>
                  <a:tcPr marL="9525" marR="9525" marT="9525" marB="0" anchor="ctr"/>
                </a:tc>
                <a:tc>
                  <a:txBody>
                    <a:bodyPr/>
                    <a:lstStyle/>
                    <a:p>
                      <a:pPr algn="l" fontAlgn="ctr"/>
                      <a:r>
                        <a:rPr lang="en-US" altLang="ja-JP" sz="1200" b="0" i="0" u="none" strike="noStrike" dirty="0">
                          <a:solidFill>
                            <a:srgbClr val="000000"/>
                          </a:solidFill>
                          <a:effectLst/>
                          <a:latin typeface="ＭＳ Ｐゴシック"/>
                        </a:rPr>
                        <a:t>100</a:t>
                      </a:r>
                      <a:r>
                        <a:rPr lang="ja-JP" altLang="en-US" sz="1200" b="0" i="0" u="none" strike="noStrike" dirty="0">
                          <a:solidFill>
                            <a:srgbClr val="000000"/>
                          </a:solidFill>
                          <a:effectLst/>
                          <a:latin typeface="ＭＳ Ｐゴシック"/>
                        </a:rPr>
                        <a:t>位</a:t>
                      </a:r>
                    </a:p>
                  </a:txBody>
                  <a:tcPr marL="9525" marR="9525" marT="9525" marB="0" anchor="ctr"/>
                </a:tc>
                <a:tc>
                  <a:txBody>
                    <a:bodyPr/>
                    <a:lstStyle/>
                    <a:p>
                      <a:pPr algn="l" fontAlgn="t"/>
                      <a:r>
                        <a:rPr lang="zh-TW" altLang="en-US" sz="1200" b="0" i="0" u="none" strike="noStrike">
                          <a:solidFill>
                            <a:srgbClr val="000000"/>
                          </a:solidFill>
                          <a:effectLst/>
                          <a:latin typeface="MS UI Gothic"/>
                        </a:rPr>
                        <a:t>武田薬品工業</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17</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信越化学工業</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38</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中外製薬</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59</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オリンパス</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80</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住友不動産</a:t>
                      </a:r>
                    </a:p>
                  </a:txBody>
                  <a:tcPr marL="9525" marR="9525" marT="9525" marB="0" anchor="ctr"/>
                </a:tc>
                <a:tc>
                  <a:txBody>
                    <a:bodyPr/>
                    <a:lstStyle/>
                    <a:p>
                      <a:pPr algn="l" fontAlgn="ctr"/>
                      <a:r>
                        <a:rPr lang="en-US" altLang="ja-JP" sz="1200" b="0" i="0" u="none" strike="noStrike" dirty="0">
                          <a:solidFill>
                            <a:srgbClr val="000000"/>
                          </a:solidFill>
                          <a:effectLst/>
                          <a:latin typeface="ＭＳ Ｐゴシック"/>
                        </a:rPr>
                        <a:t>101</a:t>
                      </a:r>
                      <a:r>
                        <a:rPr lang="ja-JP" altLang="en-US" sz="1200" b="0" i="0" u="none" strike="noStrike" dirty="0">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藤倉化成</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18</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スズキ</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39</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日本橋梁</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60</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zh-TW" altLang="en-US" sz="1200" b="0" i="0" u="none" strike="noStrike">
                          <a:solidFill>
                            <a:srgbClr val="000000"/>
                          </a:solidFill>
                          <a:effectLst/>
                          <a:latin typeface="MS UI Gothic"/>
                        </a:rPr>
                        <a:t>東海理化電機製作所</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81</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dirty="0" smtClean="0">
                          <a:solidFill>
                            <a:srgbClr val="000000"/>
                          </a:solidFill>
                          <a:effectLst/>
                          <a:latin typeface="MS UI Gothic"/>
                        </a:rPr>
                        <a:t>ヤマトＨＤ</a:t>
                      </a:r>
                      <a:endParaRPr lang="ja-JP" altLang="en-US" sz="1200" b="0" i="0" u="none" strike="noStrike" dirty="0">
                        <a:solidFill>
                          <a:srgbClr val="000000"/>
                        </a:solidFill>
                        <a:effectLst/>
                        <a:latin typeface="MS UI Gothic"/>
                      </a:endParaRPr>
                    </a:p>
                  </a:txBody>
                  <a:tcPr marL="9525" marR="9525" marT="9525" marB="0" anchor="ctr"/>
                </a:tc>
                <a:tc>
                  <a:txBody>
                    <a:bodyPr/>
                    <a:lstStyle/>
                    <a:p>
                      <a:pPr algn="l" fontAlgn="ctr"/>
                      <a:r>
                        <a:rPr lang="en-US" altLang="ja-JP" sz="1200" b="0" i="0" u="none" strike="noStrike" dirty="0">
                          <a:solidFill>
                            <a:srgbClr val="000000"/>
                          </a:solidFill>
                          <a:effectLst/>
                          <a:latin typeface="ＭＳ Ｐゴシック"/>
                        </a:rPr>
                        <a:t>102</a:t>
                      </a:r>
                      <a:r>
                        <a:rPr lang="ja-JP" altLang="en-US" sz="1200" b="0" i="0" u="none" strike="noStrike" dirty="0">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dirty="0">
                          <a:solidFill>
                            <a:srgbClr val="000000"/>
                          </a:solidFill>
                          <a:effectLst/>
                          <a:latin typeface="MS UI Gothic"/>
                        </a:rPr>
                        <a:t>富士重工業</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19</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三菱ＵＦＪリース</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40</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zh-TW" altLang="en-US" sz="1200" b="0" i="0" u="none" strike="noStrike">
                          <a:solidFill>
                            <a:srgbClr val="000000"/>
                          </a:solidFill>
                          <a:effectLst/>
                          <a:latin typeface="MS UI Gothic"/>
                        </a:rPr>
                        <a:t>大和冷機工業</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61</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メイテック</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82</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デンソー</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103</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dirty="0">
                          <a:solidFill>
                            <a:srgbClr val="000000"/>
                          </a:solidFill>
                          <a:effectLst/>
                          <a:latin typeface="MS UI Gothic"/>
                        </a:rPr>
                        <a:t>クレディセゾン</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20</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zh-TW" altLang="en-US" sz="1200" b="0" i="0" u="none" strike="noStrike">
                          <a:solidFill>
                            <a:srgbClr val="000000"/>
                          </a:solidFill>
                          <a:effectLst/>
                          <a:latin typeface="MS UI Gothic"/>
                        </a:rPr>
                        <a:t>日比谷総合設備</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41</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日本電産トーソク</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62</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キヤノン電子</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83</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アイカ工業</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104</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dirty="0">
                          <a:solidFill>
                            <a:srgbClr val="000000"/>
                          </a:solidFill>
                          <a:effectLst/>
                          <a:latin typeface="MS UI Gothic"/>
                        </a:rPr>
                        <a:t>ツムラ</a:t>
                      </a:r>
                    </a:p>
                  </a:txBody>
                  <a:tcPr marL="9525" marR="9525" marT="9525" marB="0" anchor="ctr"/>
                </a:tc>
              </a:tr>
              <a:tr h="182571">
                <a:tc>
                  <a:txBody>
                    <a:bodyPr/>
                    <a:lstStyle/>
                    <a:p>
                      <a:pPr algn="l" fontAlgn="ctr"/>
                      <a:r>
                        <a:rPr lang="en-US" altLang="ja-JP" sz="1200" b="0" i="0" u="none" strike="noStrike">
                          <a:solidFill>
                            <a:srgbClr val="000000"/>
                          </a:solidFill>
                          <a:effectLst/>
                          <a:latin typeface="ＭＳ Ｐゴシック"/>
                        </a:rPr>
                        <a:t>21</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dirty="0">
                          <a:solidFill>
                            <a:srgbClr val="000000"/>
                          </a:solidFill>
                          <a:effectLst/>
                          <a:latin typeface="MS UI Gothic"/>
                        </a:rPr>
                        <a:t>任天堂</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42</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日医工</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63</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a:solidFill>
                            <a:srgbClr val="000000"/>
                          </a:solidFill>
                          <a:effectLst/>
                          <a:latin typeface="MS UI Gothic"/>
                        </a:rPr>
                        <a:t>テルモ</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84</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dirty="0">
                          <a:solidFill>
                            <a:srgbClr val="000000"/>
                          </a:solidFill>
                          <a:effectLst/>
                          <a:latin typeface="MS UI Gothic"/>
                        </a:rPr>
                        <a:t>ニコン</a:t>
                      </a:r>
                    </a:p>
                  </a:txBody>
                  <a:tcPr marL="9525" marR="9525" marT="9525" marB="0" anchor="ctr"/>
                </a:tc>
                <a:tc>
                  <a:txBody>
                    <a:bodyPr/>
                    <a:lstStyle/>
                    <a:p>
                      <a:pPr algn="l" fontAlgn="ctr"/>
                      <a:r>
                        <a:rPr lang="en-US" altLang="ja-JP" sz="1200" b="0" i="0" u="none" strike="noStrike">
                          <a:solidFill>
                            <a:srgbClr val="000000"/>
                          </a:solidFill>
                          <a:effectLst/>
                          <a:latin typeface="ＭＳ Ｐゴシック"/>
                        </a:rPr>
                        <a:t>105</a:t>
                      </a:r>
                      <a:r>
                        <a:rPr lang="ja-JP" altLang="en-US" sz="1200" b="0" i="0" u="none" strike="noStrike">
                          <a:solidFill>
                            <a:srgbClr val="000000"/>
                          </a:solidFill>
                          <a:effectLst/>
                          <a:latin typeface="ＭＳ Ｐゴシック"/>
                        </a:rPr>
                        <a:t>位</a:t>
                      </a:r>
                    </a:p>
                  </a:txBody>
                  <a:tcPr marL="9525" marR="9525" marT="9525" marB="0" anchor="ctr"/>
                </a:tc>
                <a:tc>
                  <a:txBody>
                    <a:bodyPr/>
                    <a:lstStyle/>
                    <a:p>
                      <a:pPr algn="l" fontAlgn="t"/>
                      <a:r>
                        <a:rPr lang="ja-JP" altLang="en-US" sz="1200" b="0" i="0" u="none" strike="noStrike" dirty="0">
                          <a:solidFill>
                            <a:srgbClr val="000000"/>
                          </a:solidFill>
                          <a:effectLst/>
                          <a:latin typeface="MS UI Gothic"/>
                        </a:rPr>
                        <a:t>住友商事</a:t>
                      </a:r>
                    </a:p>
                  </a:txBody>
                  <a:tcPr marL="9525" marR="9525" marT="9525" marB="0" anchor="ctr"/>
                </a:tc>
              </a:tr>
            </a:tbl>
          </a:graphicData>
        </a:graphic>
      </p:graphicFrame>
      <p:sp>
        <p:nvSpPr>
          <p:cNvPr id="6" name="正方形/長方形 5"/>
          <p:cNvSpPr/>
          <p:nvPr/>
        </p:nvSpPr>
        <p:spPr>
          <a:xfrm>
            <a:off x="211137" y="769307"/>
            <a:ext cx="8721725" cy="489287"/>
          </a:xfrm>
          <a:prstGeom prst="rect">
            <a:avLst/>
          </a:prstGeom>
          <a:noFill/>
          <a:ln w="12700" cap="flat" cmpd="sng" algn="ctr">
            <a:solidFill>
              <a:srgbClr val="ED7D31">
                <a:lumMod val="50000"/>
              </a:srgbClr>
            </a:solidFill>
            <a:prstDash val="solid"/>
            <a:miter lim="800000"/>
          </a:ln>
          <a:effectLst/>
        </p:spPr>
        <p:txBody>
          <a:bodyPr anchor="ctr"/>
          <a:lstStyle/>
          <a:p>
            <a:pPr marL="0" marR="0" lvl="0" indent="0" defTabSz="72329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　</a:t>
            </a:r>
            <a:r>
              <a:rPr kumimoji="0" lang="en-US" altLang="ja-JP" sz="1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NEEDS Financial Quest</a:t>
            </a:r>
            <a:r>
              <a:rPr kumimoji="0" lang="ja-JP" altLang="en-US" sz="1600" b="0" i="0" u="none" strike="noStrike" kern="0" cap="none" spc="0" normalizeH="0" baseline="0" noProof="0" dirty="0" err="1">
                <a:ln>
                  <a:noFill/>
                </a:ln>
                <a:solidFill>
                  <a:prstClr val="black"/>
                </a:solidFill>
                <a:effectLst/>
                <a:uLnTx/>
                <a:uFillTx/>
                <a:latin typeface="Calibri" panose="020F0502020204030204"/>
                <a:ea typeface="ＭＳ Ｐゴシック"/>
                <a:cs typeface="+mn-cs"/>
              </a:rPr>
              <a:t>にて</a:t>
            </a:r>
            <a:r>
              <a:rPr kumimoji="0" lang="ja-JP" altLang="en-US" sz="1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データが収集できる上場企業</a:t>
            </a:r>
            <a:r>
              <a:rPr kumimoji="0" lang="en-US" altLang="ja-JP" sz="1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3,591</a:t>
            </a:r>
            <a:r>
              <a:rPr kumimoji="0" lang="ja-JP" altLang="en-US" sz="1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社の中から、</a:t>
            </a:r>
            <a:r>
              <a:rPr kumimoji="0" lang="en-US" altLang="ja-JP" sz="1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1988</a:t>
            </a:r>
            <a:r>
              <a:rPr kumimoji="0" lang="ja-JP" altLang="en-US" sz="1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年</a:t>
            </a:r>
            <a:r>
              <a:rPr kumimoji="0" lang="en-US" altLang="ja-JP" sz="1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4</a:t>
            </a:r>
            <a:r>
              <a:rPr kumimoji="0" lang="ja-JP" altLang="en-US" sz="1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月～</a:t>
            </a:r>
            <a:r>
              <a:rPr kumimoji="0" lang="en-US" altLang="ja-JP" sz="1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2013</a:t>
            </a:r>
            <a:r>
              <a:rPr kumimoji="0" lang="ja-JP" altLang="en-US" sz="1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年</a:t>
            </a:r>
            <a:r>
              <a:rPr kumimoji="0" lang="en-US" altLang="ja-JP" sz="1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3</a:t>
            </a:r>
            <a:r>
              <a:rPr kumimoji="0" lang="ja-JP" altLang="en-US" sz="1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月まで連続してデータを収集できる</a:t>
            </a:r>
            <a:r>
              <a:rPr kumimoji="0" lang="en-US" altLang="ja-JP" sz="1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1,263</a:t>
            </a:r>
            <a:r>
              <a:rPr kumimoji="0" lang="ja-JP" altLang="en-US" sz="1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社をベースに価値創造企業、非創造企業を峻別</a:t>
            </a:r>
          </a:p>
        </p:txBody>
      </p:sp>
    </p:spTree>
    <p:extLst>
      <p:ext uri="{BB962C8B-B14F-4D97-AF65-F5344CB8AC3E}">
        <p14:creationId xmlns:p14="http://schemas.microsoft.com/office/powerpoint/2010/main" val="308734390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2"/>
          <p:cNvSpPr>
            <a:spLocks noChangeArrowheads="1"/>
          </p:cNvSpPr>
          <p:nvPr/>
        </p:nvSpPr>
        <p:spPr bwMode="auto">
          <a:xfrm>
            <a:off x="271465" y="482600"/>
            <a:ext cx="8569325" cy="36513"/>
          </a:xfrm>
          <a:prstGeom prst="roundRect">
            <a:avLst>
              <a:gd name="adj" fmla="val 50000"/>
            </a:avLst>
          </a:prstGeom>
          <a:solidFill>
            <a:srgbClr val="000080"/>
          </a:solidFill>
          <a:ln w="9525">
            <a:solidFill>
              <a:srgbClr val="000080"/>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sp>
        <p:nvSpPr>
          <p:cNvPr id="115715" name="Text Box 3"/>
          <p:cNvSpPr txBox="1">
            <a:spLocks noChangeArrowheads="1"/>
          </p:cNvSpPr>
          <p:nvPr/>
        </p:nvSpPr>
        <p:spPr bwMode="auto">
          <a:xfrm>
            <a:off x="344488" y="44451"/>
            <a:ext cx="7848600" cy="46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50000"/>
              </a:spcBef>
              <a:spcAft>
                <a:spcPts val="0"/>
              </a:spcAft>
              <a:buFontTx/>
              <a:buNone/>
            </a:pPr>
            <a:r>
              <a:rPr lang="ja-JP" altLang="en-US" sz="2400">
                <a:solidFill>
                  <a:srgbClr val="000000"/>
                </a:solidFill>
                <a:latin typeface="Times New Roman" pitchFamily="18" charset="0"/>
              </a:rPr>
              <a:t>リサーチ方法　価値創造企業と非創造企業</a:t>
            </a:r>
            <a:endParaRPr lang="en-US" altLang="ja-JP" sz="2400">
              <a:solidFill>
                <a:srgbClr val="000000"/>
              </a:solidFill>
              <a:latin typeface="Times New Roman" pitchFamily="18" charset="0"/>
            </a:endParaRPr>
          </a:p>
        </p:txBody>
      </p:sp>
      <p:sp>
        <p:nvSpPr>
          <p:cNvPr id="115716" name="スライド番号プレースホルダ 4"/>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defTabSz="723290" fontAlgn="auto">
              <a:spcBef>
                <a:spcPct val="0"/>
              </a:spcBef>
              <a:spcAft>
                <a:spcPts val="0"/>
              </a:spcAft>
              <a:buFontTx/>
              <a:buNone/>
            </a:pPr>
            <a:fld id="{242754F9-068D-41CF-9985-841A1113672D}" type="slidenum">
              <a:rPr lang="en-US" altLang="ja-JP" sz="1400">
                <a:solidFill>
                  <a:srgbClr val="000000"/>
                </a:solidFill>
              </a:rPr>
              <a:pPr algn="r" defTabSz="723290" fontAlgn="auto">
                <a:spcBef>
                  <a:spcPct val="0"/>
                </a:spcBef>
                <a:spcAft>
                  <a:spcPts val="0"/>
                </a:spcAft>
                <a:buFontTx/>
                <a:buNone/>
              </a:pPr>
              <a:t>94</a:t>
            </a:fld>
            <a:endParaRPr lang="en-US" altLang="ja-JP" sz="1400">
              <a:solidFill>
                <a:srgbClr val="000000"/>
              </a:solidFill>
            </a:endParaRPr>
          </a:p>
        </p:txBody>
      </p:sp>
      <p:sp>
        <p:nvSpPr>
          <p:cNvPr id="7" name="正方形/長方形 6"/>
          <p:cNvSpPr/>
          <p:nvPr/>
        </p:nvSpPr>
        <p:spPr>
          <a:xfrm>
            <a:off x="195265" y="692150"/>
            <a:ext cx="8721725" cy="79216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23290" fontAlgn="auto">
              <a:spcBef>
                <a:spcPts val="0"/>
              </a:spcBef>
              <a:spcAft>
                <a:spcPts val="0"/>
              </a:spcAft>
              <a:defRPr/>
            </a:pPr>
            <a:r>
              <a:rPr lang="ja-JP" altLang="en-US" sz="1600" dirty="0">
                <a:solidFill>
                  <a:prstClr val="black"/>
                </a:solidFill>
              </a:rPr>
              <a:t>　</a:t>
            </a:r>
            <a:r>
              <a:rPr lang="en-US" altLang="ja-JP" sz="1600" dirty="0">
                <a:solidFill>
                  <a:prstClr val="black"/>
                </a:solidFill>
              </a:rPr>
              <a:t>NEEDS Financial Quest</a:t>
            </a:r>
            <a:r>
              <a:rPr lang="ja-JP" altLang="en-US" sz="1600" dirty="0" err="1">
                <a:solidFill>
                  <a:prstClr val="black"/>
                </a:solidFill>
              </a:rPr>
              <a:t>にて</a:t>
            </a:r>
            <a:r>
              <a:rPr lang="ja-JP" altLang="en-US" sz="1600" dirty="0">
                <a:solidFill>
                  <a:prstClr val="black"/>
                </a:solidFill>
              </a:rPr>
              <a:t>データが収集できる上場企業</a:t>
            </a:r>
            <a:r>
              <a:rPr lang="en-US" altLang="ja-JP" sz="1600" dirty="0">
                <a:solidFill>
                  <a:prstClr val="black"/>
                </a:solidFill>
              </a:rPr>
              <a:t>3,591</a:t>
            </a:r>
            <a:r>
              <a:rPr lang="ja-JP" altLang="en-US" sz="1600" dirty="0">
                <a:solidFill>
                  <a:prstClr val="black"/>
                </a:solidFill>
              </a:rPr>
              <a:t>社の中から、</a:t>
            </a:r>
            <a:r>
              <a:rPr lang="en-US" altLang="ja-JP" sz="1600" dirty="0">
                <a:solidFill>
                  <a:prstClr val="black"/>
                </a:solidFill>
              </a:rPr>
              <a:t>1988</a:t>
            </a:r>
            <a:r>
              <a:rPr lang="ja-JP" altLang="en-US" sz="1600" dirty="0">
                <a:solidFill>
                  <a:prstClr val="black"/>
                </a:solidFill>
              </a:rPr>
              <a:t>年</a:t>
            </a:r>
            <a:r>
              <a:rPr lang="en-US" altLang="ja-JP" sz="1600" dirty="0">
                <a:solidFill>
                  <a:prstClr val="black"/>
                </a:solidFill>
              </a:rPr>
              <a:t>4</a:t>
            </a:r>
            <a:r>
              <a:rPr lang="ja-JP" altLang="en-US" sz="1600" dirty="0">
                <a:solidFill>
                  <a:prstClr val="black"/>
                </a:solidFill>
              </a:rPr>
              <a:t>月～</a:t>
            </a:r>
            <a:r>
              <a:rPr lang="en-US" altLang="ja-JP" sz="1600" dirty="0">
                <a:solidFill>
                  <a:prstClr val="black"/>
                </a:solidFill>
              </a:rPr>
              <a:t>2013</a:t>
            </a:r>
            <a:r>
              <a:rPr lang="ja-JP" altLang="en-US" sz="1600" dirty="0">
                <a:solidFill>
                  <a:prstClr val="black"/>
                </a:solidFill>
              </a:rPr>
              <a:t>年</a:t>
            </a:r>
            <a:r>
              <a:rPr lang="en-US" altLang="ja-JP" sz="1600" dirty="0">
                <a:solidFill>
                  <a:prstClr val="black"/>
                </a:solidFill>
              </a:rPr>
              <a:t>3</a:t>
            </a:r>
            <a:r>
              <a:rPr lang="ja-JP" altLang="en-US" sz="1600" dirty="0">
                <a:solidFill>
                  <a:prstClr val="black"/>
                </a:solidFill>
              </a:rPr>
              <a:t>月まで連続してデータを収集できる</a:t>
            </a:r>
            <a:r>
              <a:rPr lang="en-US" altLang="ja-JP" sz="1600" dirty="0">
                <a:solidFill>
                  <a:prstClr val="black"/>
                </a:solidFill>
              </a:rPr>
              <a:t>1,263</a:t>
            </a:r>
            <a:r>
              <a:rPr lang="ja-JP" altLang="en-US" sz="1600" dirty="0">
                <a:solidFill>
                  <a:prstClr val="black"/>
                </a:solidFill>
              </a:rPr>
              <a:t>社をベースに価値創造企業、非創造企業を峻別</a:t>
            </a:r>
          </a:p>
        </p:txBody>
      </p:sp>
      <p:sp>
        <p:nvSpPr>
          <p:cNvPr id="6" name="正方形/長方形 5"/>
          <p:cNvSpPr/>
          <p:nvPr/>
        </p:nvSpPr>
        <p:spPr>
          <a:xfrm>
            <a:off x="3132138" y="1700213"/>
            <a:ext cx="2519362" cy="1152525"/>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3290" fontAlgn="auto">
              <a:spcBef>
                <a:spcPts val="0"/>
              </a:spcBef>
              <a:spcAft>
                <a:spcPts val="0"/>
              </a:spcAft>
              <a:defRPr/>
            </a:pPr>
            <a:r>
              <a:rPr lang="en-US" altLang="ja-JP" sz="1400" dirty="0">
                <a:solidFill>
                  <a:prstClr val="black"/>
                </a:solidFill>
              </a:rPr>
              <a:t>IR</a:t>
            </a:r>
            <a:r>
              <a:rPr lang="ja-JP" altLang="en-US" sz="1400" dirty="0">
                <a:solidFill>
                  <a:prstClr val="black"/>
                </a:solidFill>
              </a:rPr>
              <a:t>活動に対するアンケート調査回答企業</a:t>
            </a:r>
            <a:endParaRPr lang="en-US" altLang="ja-JP" sz="1400" dirty="0">
              <a:solidFill>
                <a:prstClr val="black"/>
              </a:solidFill>
            </a:endParaRPr>
          </a:p>
          <a:p>
            <a:pPr algn="ctr" defTabSz="723290" fontAlgn="auto">
              <a:spcBef>
                <a:spcPts val="0"/>
              </a:spcBef>
              <a:spcAft>
                <a:spcPts val="0"/>
              </a:spcAft>
              <a:defRPr/>
            </a:pPr>
            <a:r>
              <a:rPr lang="en-US" altLang="ja-JP" sz="1400" dirty="0">
                <a:solidFill>
                  <a:prstClr val="black"/>
                </a:solidFill>
              </a:rPr>
              <a:t>583</a:t>
            </a:r>
            <a:r>
              <a:rPr lang="ja-JP" altLang="en-US" sz="1400" dirty="0">
                <a:solidFill>
                  <a:prstClr val="black"/>
                </a:solidFill>
              </a:rPr>
              <a:t>社</a:t>
            </a:r>
          </a:p>
        </p:txBody>
      </p:sp>
      <p:sp>
        <p:nvSpPr>
          <p:cNvPr id="8" name="正方形/長方形 7"/>
          <p:cNvSpPr/>
          <p:nvPr/>
        </p:nvSpPr>
        <p:spPr>
          <a:xfrm>
            <a:off x="1531940" y="3357565"/>
            <a:ext cx="2520950" cy="1150937"/>
          </a:xfrm>
          <a:prstGeom prst="rect">
            <a:avLst/>
          </a:prstGeom>
          <a:gradFill>
            <a:gsLst>
              <a:gs pos="0">
                <a:srgbClr val="FFFF66"/>
              </a:gs>
              <a:gs pos="50000">
                <a:schemeClr val="bg1"/>
              </a:gs>
              <a:gs pos="100000">
                <a:srgbClr val="FFFF66"/>
              </a:gs>
            </a:gsLst>
            <a:lin ang="540000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3290" fontAlgn="auto">
              <a:spcBef>
                <a:spcPts val="0"/>
              </a:spcBef>
              <a:spcAft>
                <a:spcPts val="0"/>
              </a:spcAft>
              <a:defRPr/>
            </a:pPr>
            <a:r>
              <a:rPr lang="ja-JP" altLang="en-US" sz="1400" dirty="0">
                <a:solidFill>
                  <a:prstClr val="black"/>
                </a:solidFill>
              </a:rPr>
              <a:t>過去</a:t>
            </a:r>
            <a:r>
              <a:rPr lang="en-US" altLang="ja-JP" sz="1400" dirty="0">
                <a:solidFill>
                  <a:prstClr val="black"/>
                </a:solidFill>
              </a:rPr>
              <a:t>25</a:t>
            </a:r>
            <a:r>
              <a:rPr lang="ja-JP" altLang="en-US" sz="1400" dirty="0">
                <a:solidFill>
                  <a:prstClr val="black"/>
                </a:solidFill>
              </a:rPr>
              <a:t>年間データ入手が可能な企業</a:t>
            </a:r>
            <a:endParaRPr lang="en-US" altLang="ja-JP" sz="1400" dirty="0">
              <a:solidFill>
                <a:prstClr val="black"/>
              </a:solidFill>
            </a:endParaRPr>
          </a:p>
          <a:p>
            <a:pPr algn="ctr" defTabSz="723290" fontAlgn="auto">
              <a:spcBef>
                <a:spcPts val="0"/>
              </a:spcBef>
              <a:spcAft>
                <a:spcPts val="0"/>
              </a:spcAft>
              <a:defRPr/>
            </a:pPr>
            <a:r>
              <a:rPr lang="en-US" altLang="ja-JP" sz="1400" dirty="0">
                <a:solidFill>
                  <a:prstClr val="black"/>
                </a:solidFill>
              </a:rPr>
              <a:t>240</a:t>
            </a:r>
            <a:r>
              <a:rPr lang="ja-JP" altLang="en-US" sz="1400" dirty="0">
                <a:solidFill>
                  <a:prstClr val="black"/>
                </a:solidFill>
              </a:rPr>
              <a:t>社</a:t>
            </a:r>
          </a:p>
        </p:txBody>
      </p:sp>
      <p:sp>
        <p:nvSpPr>
          <p:cNvPr id="9" name="正方形/長方形 8"/>
          <p:cNvSpPr/>
          <p:nvPr/>
        </p:nvSpPr>
        <p:spPr>
          <a:xfrm>
            <a:off x="4556125" y="3357565"/>
            <a:ext cx="2520950" cy="1150937"/>
          </a:xfrm>
          <a:prstGeom prst="rect">
            <a:avLst/>
          </a:prstGeom>
          <a:gradFill>
            <a:gsLst>
              <a:gs pos="0">
                <a:schemeClr val="accent3">
                  <a:lumMod val="60000"/>
                  <a:lumOff val="40000"/>
                </a:schemeClr>
              </a:gs>
              <a:gs pos="50000">
                <a:schemeClr val="bg1"/>
              </a:gs>
              <a:gs pos="100000">
                <a:schemeClr val="accent3">
                  <a:lumMod val="40000"/>
                  <a:lumOff val="60000"/>
                </a:schemeClr>
              </a:gs>
            </a:gsLst>
            <a:lin ang="540000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3290" fontAlgn="auto">
              <a:spcBef>
                <a:spcPts val="0"/>
              </a:spcBef>
              <a:spcAft>
                <a:spcPts val="0"/>
              </a:spcAft>
              <a:defRPr/>
            </a:pPr>
            <a:r>
              <a:rPr lang="ja-JP" altLang="en-US" sz="1400" dirty="0">
                <a:solidFill>
                  <a:prstClr val="black"/>
                </a:solidFill>
              </a:rPr>
              <a:t>データ入手が不可能な企業</a:t>
            </a:r>
            <a:r>
              <a:rPr lang="en-US" altLang="ja-JP" sz="1400" dirty="0">
                <a:solidFill>
                  <a:prstClr val="black"/>
                </a:solidFill>
              </a:rPr>
              <a:t>343</a:t>
            </a:r>
            <a:r>
              <a:rPr lang="ja-JP" altLang="en-US" sz="1400" dirty="0">
                <a:solidFill>
                  <a:prstClr val="black"/>
                </a:solidFill>
              </a:rPr>
              <a:t>社</a:t>
            </a:r>
          </a:p>
        </p:txBody>
      </p:sp>
      <p:cxnSp>
        <p:nvCxnSpPr>
          <p:cNvPr id="4" name="カギ線コネクタ 3"/>
          <p:cNvCxnSpPr>
            <a:stCxn id="6" idx="2"/>
            <a:endCxn id="8" idx="0"/>
          </p:cNvCxnSpPr>
          <p:nvPr/>
        </p:nvCxnSpPr>
        <p:spPr>
          <a:xfrm rot="5400000">
            <a:off x="3340100" y="2305051"/>
            <a:ext cx="504825" cy="1600200"/>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カギ線コネクタ 9"/>
          <p:cNvCxnSpPr>
            <a:stCxn id="6" idx="2"/>
            <a:endCxn id="9" idx="0"/>
          </p:cNvCxnSpPr>
          <p:nvPr/>
        </p:nvCxnSpPr>
        <p:spPr>
          <a:xfrm rot="16200000" flipH="1">
            <a:off x="4852195" y="2393159"/>
            <a:ext cx="504825" cy="1423987"/>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468313" y="5229227"/>
            <a:ext cx="1676400" cy="79216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3290" fontAlgn="auto">
              <a:spcBef>
                <a:spcPts val="0"/>
              </a:spcBef>
              <a:spcAft>
                <a:spcPts val="0"/>
              </a:spcAft>
              <a:defRPr/>
            </a:pPr>
            <a:r>
              <a:rPr lang="ja-JP" altLang="en-US" sz="1400" dirty="0">
                <a:solidFill>
                  <a:prstClr val="black"/>
                </a:solidFill>
              </a:rPr>
              <a:t>価値創造企業</a:t>
            </a:r>
            <a:endParaRPr lang="en-US" altLang="ja-JP" sz="1400" dirty="0">
              <a:solidFill>
                <a:prstClr val="black"/>
              </a:solidFill>
            </a:endParaRPr>
          </a:p>
          <a:p>
            <a:pPr algn="ctr" defTabSz="723290" fontAlgn="auto">
              <a:spcBef>
                <a:spcPts val="0"/>
              </a:spcBef>
              <a:spcAft>
                <a:spcPts val="0"/>
              </a:spcAft>
              <a:defRPr/>
            </a:pPr>
            <a:r>
              <a:rPr lang="en-US" altLang="ja-JP" sz="1400" dirty="0">
                <a:solidFill>
                  <a:prstClr val="black"/>
                </a:solidFill>
              </a:rPr>
              <a:t>18</a:t>
            </a:r>
            <a:r>
              <a:rPr lang="ja-JP" altLang="en-US" sz="1400" dirty="0">
                <a:solidFill>
                  <a:prstClr val="black"/>
                </a:solidFill>
              </a:rPr>
              <a:t>社</a:t>
            </a:r>
          </a:p>
        </p:txBody>
      </p:sp>
      <p:sp>
        <p:nvSpPr>
          <p:cNvPr id="15" name="角丸四角形 14"/>
          <p:cNvSpPr/>
          <p:nvPr/>
        </p:nvSpPr>
        <p:spPr>
          <a:xfrm>
            <a:off x="3487738" y="5229227"/>
            <a:ext cx="1676400" cy="792163"/>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3290" fontAlgn="auto">
              <a:spcBef>
                <a:spcPts val="0"/>
              </a:spcBef>
              <a:spcAft>
                <a:spcPts val="0"/>
              </a:spcAft>
              <a:defRPr/>
            </a:pPr>
            <a:r>
              <a:rPr lang="ja-JP" altLang="en-US" sz="1400" dirty="0">
                <a:solidFill>
                  <a:prstClr val="black"/>
                </a:solidFill>
              </a:rPr>
              <a:t>非創造企業</a:t>
            </a:r>
            <a:endParaRPr lang="en-US" altLang="ja-JP" sz="1400" dirty="0">
              <a:solidFill>
                <a:prstClr val="black"/>
              </a:solidFill>
            </a:endParaRPr>
          </a:p>
          <a:p>
            <a:pPr algn="ctr" defTabSz="723290" fontAlgn="auto">
              <a:spcBef>
                <a:spcPts val="0"/>
              </a:spcBef>
              <a:spcAft>
                <a:spcPts val="0"/>
              </a:spcAft>
              <a:defRPr/>
            </a:pPr>
            <a:r>
              <a:rPr lang="en-US" altLang="ja-JP" sz="1400" dirty="0">
                <a:solidFill>
                  <a:prstClr val="black"/>
                </a:solidFill>
              </a:rPr>
              <a:t>222</a:t>
            </a:r>
            <a:r>
              <a:rPr lang="ja-JP" altLang="en-US" sz="1400" dirty="0">
                <a:solidFill>
                  <a:prstClr val="black"/>
                </a:solidFill>
              </a:rPr>
              <a:t>社</a:t>
            </a:r>
          </a:p>
        </p:txBody>
      </p:sp>
      <p:sp>
        <p:nvSpPr>
          <p:cNvPr id="12" name="左右矢印 11"/>
          <p:cNvSpPr/>
          <p:nvPr/>
        </p:nvSpPr>
        <p:spPr>
          <a:xfrm>
            <a:off x="2195515" y="5445127"/>
            <a:ext cx="1152525" cy="360363"/>
          </a:xfrm>
          <a:prstGeom prst="leftRight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3290" fontAlgn="auto">
              <a:spcBef>
                <a:spcPts val="0"/>
              </a:spcBef>
              <a:spcAft>
                <a:spcPts val="0"/>
              </a:spcAft>
              <a:defRPr/>
            </a:pPr>
            <a:endParaRPr lang="ja-JP" altLang="en-US" sz="1400">
              <a:solidFill>
                <a:prstClr val="white"/>
              </a:solidFill>
            </a:endParaRPr>
          </a:p>
        </p:txBody>
      </p:sp>
      <p:cxnSp>
        <p:nvCxnSpPr>
          <p:cNvPr id="14" name="カギ線コネクタ 13"/>
          <p:cNvCxnSpPr>
            <a:stCxn id="8" idx="2"/>
            <a:endCxn id="11" idx="0"/>
          </p:cNvCxnSpPr>
          <p:nvPr/>
        </p:nvCxnSpPr>
        <p:spPr>
          <a:xfrm rot="5400000">
            <a:off x="1689102" y="4125915"/>
            <a:ext cx="720725" cy="1485900"/>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8" idx="2"/>
            <a:endCxn id="15" idx="0"/>
          </p:cNvCxnSpPr>
          <p:nvPr/>
        </p:nvCxnSpPr>
        <p:spPr>
          <a:xfrm rot="16200000" flipH="1">
            <a:off x="3198815" y="4102102"/>
            <a:ext cx="720725" cy="1533525"/>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23850" y="6084888"/>
            <a:ext cx="5349875" cy="576262"/>
          </a:xfrm>
          <a:prstGeom prst="rect">
            <a:avLst/>
          </a:prstGeom>
          <a:noFill/>
        </p:spPr>
        <p:txBody>
          <a:bodyPr>
            <a:spAutoFit/>
          </a:bodyPr>
          <a:lstStyle/>
          <a:p>
            <a:pPr defTabSz="723290" fontAlgn="auto">
              <a:spcBef>
                <a:spcPts val="0"/>
              </a:spcBef>
              <a:spcAft>
                <a:spcPts val="0"/>
              </a:spcAft>
              <a:defRPr/>
            </a:pPr>
            <a:r>
              <a:rPr lang="ja-JP" altLang="ja-JP" sz="1050" dirty="0">
                <a:solidFill>
                  <a:prstClr val="black"/>
                </a:solidFill>
                <a:latin typeface="Calibri" panose="020F0502020204030204"/>
                <a:ea typeface="ＭＳ Ｐゴシック"/>
              </a:rPr>
              <a:t>過去</a:t>
            </a:r>
            <a:r>
              <a:rPr lang="en-US" altLang="ja-JP" sz="1050" dirty="0">
                <a:solidFill>
                  <a:prstClr val="black"/>
                </a:solidFill>
                <a:latin typeface="Calibri" panose="020F0502020204030204"/>
                <a:ea typeface="ＭＳ Ｐゴシック"/>
              </a:rPr>
              <a:t>25</a:t>
            </a:r>
            <a:r>
              <a:rPr lang="ja-JP" altLang="ja-JP" sz="1050" dirty="0">
                <a:solidFill>
                  <a:prstClr val="black"/>
                </a:solidFill>
                <a:latin typeface="Calibri" panose="020F0502020204030204"/>
                <a:ea typeface="ＭＳ Ｐゴシック"/>
              </a:rPr>
              <a:t>年間において、</a:t>
            </a:r>
            <a:r>
              <a:rPr lang="en-US" altLang="ja-JP" sz="1050" dirty="0">
                <a:solidFill>
                  <a:prstClr val="black"/>
                </a:solidFill>
                <a:latin typeface="Calibri" panose="020F0502020204030204"/>
                <a:ea typeface="ＭＳ Ｐゴシック"/>
              </a:rPr>
              <a:t>Buy and Hold returns</a:t>
            </a:r>
            <a:r>
              <a:rPr lang="ja-JP" altLang="ja-JP" sz="1050" dirty="0">
                <a:solidFill>
                  <a:prstClr val="black"/>
                </a:solidFill>
                <a:latin typeface="Calibri" panose="020F0502020204030204"/>
                <a:ea typeface="ＭＳ Ｐゴシック"/>
              </a:rPr>
              <a:t>で国債</a:t>
            </a:r>
            <a:r>
              <a:rPr lang="en-US" altLang="ja-JP" sz="1050" dirty="0">
                <a:solidFill>
                  <a:prstClr val="black"/>
                </a:solidFill>
                <a:latin typeface="Calibri" panose="020F0502020204030204"/>
                <a:ea typeface="ＭＳ Ｐゴシック"/>
              </a:rPr>
              <a:t>10</a:t>
            </a:r>
            <a:r>
              <a:rPr lang="ja-JP" altLang="ja-JP" sz="1050" dirty="0">
                <a:solidFill>
                  <a:prstClr val="black"/>
                </a:solidFill>
                <a:latin typeface="Calibri" panose="020F0502020204030204"/>
                <a:ea typeface="ＭＳ Ｐゴシック"/>
              </a:rPr>
              <a:t>年ものの利回りを上回るリターンを計上できている</a:t>
            </a:r>
            <a:r>
              <a:rPr lang="en-US" altLang="ja-JP" sz="1050" dirty="0">
                <a:solidFill>
                  <a:prstClr val="black"/>
                </a:solidFill>
                <a:latin typeface="Calibri" panose="020F0502020204030204"/>
                <a:ea typeface="ＭＳ Ｐゴシック"/>
              </a:rPr>
              <a:t>105</a:t>
            </a:r>
            <a:r>
              <a:rPr lang="ja-JP" altLang="ja-JP" sz="1050" dirty="0">
                <a:solidFill>
                  <a:prstClr val="black"/>
                </a:solidFill>
                <a:latin typeface="Calibri" panose="020F0502020204030204"/>
                <a:ea typeface="ＭＳ Ｐゴシック"/>
              </a:rPr>
              <a:t>社を価値創造企業、そうできていない企業</a:t>
            </a:r>
            <a:r>
              <a:rPr lang="en-US" altLang="ja-JP" sz="1050" dirty="0">
                <a:solidFill>
                  <a:prstClr val="black"/>
                </a:solidFill>
                <a:latin typeface="Calibri" panose="020F0502020204030204"/>
                <a:ea typeface="ＭＳ Ｐゴシック"/>
              </a:rPr>
              <a:t>1,161</a:t>
            </a:r>
            <a:r>
              <a:rPr lang="ja-JP" altLang="ja-JP" sz="1050" dirty="0">
                <a:solidFill>
                  <a:prstClr val="black"/>
                </a:solidFill>
                <a:latin typeface="Calibri" panose="020F0502020204030204"/>
                <a:ea typeface="ＭＳ Ｐゴシック"/>
              </a:rPr>
              <a:t>社を価値非創造企業と位置付け</a:t>
            </a:r>
            <a:r>
              <a:rPr lang="ja-JP" altLang="en-US" sz="1050" dirty="0">
                <a:solidFill>
                  <a:prstClr val="black"/>
                </a:solidFill>
                <a:latin typeface="Calibri" panose="020F0502020204030204"/>
                <a:ea typeface="ＭＳ Ｐゴシック"/>
              </a:rPr>
              <a:t>、</a:t>
            </a:r>
            <a:r>
              <a:rPr lang="en-US" altLang="ja-JP" sz="1050" dirty="0">
                <a:solidFill>
                  <a:prstClr val="black"/>
                </a:solidFill>
                <a:latin typeface="Calibri" panose="020F0502020204030204"/>
                <a:ea typeface="ＭＳ Ｐゴシック"/>
              </a:rPr>
              <a:t>IR</a:t>
            </a:r>
            <a:r>
              <a:rPr lang="ja-JP" altLang="en-US" sz="1050" dirty="0">
                <a:solidFill>
                  <a:prstClr val="black"/>
                </a:solidFill>
                <a:latin typeface="Calibri" panose="020F0502020204030204"/>
                <a:ea typeface="ＭＳ Ｐゴシック"/>
              </a:rPr>
              <a:t>に対する意識を調査。</a:t>
            </a:r>
          </a:p>
        </p:txBody>
      </p:sp>
    </p:spTree>
    <p:extLst>
      <p:ext uri="{BB962C8B-B14F-4D97-AF65-F5344CB8AC3E}">
        <p14:creationId xmlns:p14="http://schemas.microsoft.com/office/powerpoint/2010/main" val="7421796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番号プレースホルダ 4"/>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defTabSz="723290" fontAlgn="auto">
              <a:spcBef>
                <a:spcPct val="0"/>
              </a:spcBef>
              <a:spcAft>
                <a:spcPts val="0"/>
              </a:spcAft>
              <a:buFontTx/>
              <a:buNone/>
            </a:pPr>
            <a:fld id="{D8F4B490-ACE9-4F72-B2ED-B4909ED14418}" type="slidenum">
              <a:rPr lang="en-US" altLang="ja-JP" sz="1400">
                <a:solidFill>
                  <a:srgbClr val="000000"/>
                </a:solidFill>
              </a:rPr>
              <a:pPr algn="r" defTabSz="723290" fontAlgn="auto">
                <a:spcBef>
                  <a:spcPct val="0"/>
                </a:spcBef>
                <a:spcAft>
                  <a:spcPts val="0"/>
                </a:spcAft>
                <a:buFontTx/>
                <a:buNone/>
              </a:pPr>
              <a:t>95</a:t>
            </a:fld>
            <a:endParaRPr lang="en-US" altLang="ja-JP" sz="1400">
              <a:solidFill>
                <a:srgbClr val="000000"/>
              </a:solidFill>
            </a:endParaRPr>
          </a:p>
        </p:txBody>
      </p:sp>
      <p:sp>
        <p:nvSpPr>
          <p:cNvPr id="116739" name="AutoShape 2"/>
          <p:cNvSpPr>
            <a:spLocks noChangeArrowheads="1"/>
          </p:cNvSpPr>
          <p:nvPr/>
        </p:nvSpPr>
        <p:spPr bwMode="auto">
          <a:xfrm>
            <a:off x="250827" y="512763"/>
            <a:ext cx="8569325" cy="36512"/>
          </a:xfrm>
          <a:prstGeom prst="roundRect">
            <a:avLst>
              <a:gd name="adj" fmla="val 50000"/>
            </a:avLst>
          </a:prstGeom>
          <a:solidFill>
            <a:srgbClr val="000080"/>
          </a:solidFill>
          <a:ln w="9525">
            <a:solidFill>
              <a:srgbClr val="000080"/>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sp>
        <p:nvSpPr>
          <p:cNvPr id="116740" name="Text Box 3"/>
          <p:cNvSpPr txBox="1">
            <a:spLocks noChangeArrowheads="1"/>
          </p:cNvSpPr>
          <p:nvPr/>
        </p:nvSpPr>
        <p:spPr bwMode="auto">
          <a:xfrm>
            <a:off x="323850" y="11114"/>
            <a:ext cx="7848600" cy="46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50000"/>
              </a:spcBef>
              <a:spcAft>
                <a:spcPts val="0"/>
              </a:spcAft>
              <a:buFontTx/>
              <a:buNone/>
            </a:pPr>
            <a:r>
              <a:rPr lang="ja-JP" altLang="en-US" sz="2400">
                <a:solidFill>
                  <a:srgbClr val="000000"/>
                </a:solidFill>
                <a:latin typeface="Times New Roman" pitchFamily="18" charset="0"/>
              </a:rPr>
              <a:t>図</a:t>
            </a:r>
            <a:r>
              <a:rPr lang="en-US" altLang="ja-JP" sz="2400">
                <a:solidFill>
                  <a:srgbClr val="000000"/>
                </a:solidFill>
                <a:latin typeface="Times New Roman" pitchFamily="18" charset="0"/>
              </a:rPr>
              <a:t>3  </a:t>
            </a:r>
            <a:r>
              <a:rPr lang="ja-JP" altLang="en-US" sz="2400">
                <a:solidFill>
                  <a:srgbClr val="000000"/>
                </a:solidFill>
                <a:latin typeface="Times New Roman" pitchFamily="18" charset="0"/>
              </a:rPr>
              <a:t>投資家に対する経営陣の認識</a:t>
            </a:r>
            <a:endParaRPr lang="en-US" altLang="ja-JP" sz="2400">
              <a:solidFill>
                <a:srgbClr val="000000"/>
              </a:solidFill>
              <a:latin typeface="Times New Roman" pitchFamily="18" charset="0"/>
            </a:endParaRPr>
          </a:p>
        </p:txBody>
      </p:sp>
      <p:sp>
        <p:nvSpPr>
          <p:cNvPr id="116741" name="フッター プレースホルダ 7"/>
          <p:cNvSpPr>
            <a:spLocks noGrp="1"/>
          </p:cNvSpPr>
          <p:nvPr>
            <p:ph type="ftr" sz="quarter" idx="11"/>
          </p:nvPr>
        </p:nvSpPr>
        <p:spPr bwMode="auto">
          <a:xfrm>
            <a:off x="0" y="6492877"/>
            <a:ext cx="47879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l">
              <a:spcBef>
                <a:spcPct val="0"/>
              </a:spcBef>
              <a:buFontTx/>
              <a:buNone/>
            </a:pPr>
            <a:endParaRPr lang="ja-JP" altLang="en-US" sz="1200" smtClean="0">
              <a:solidFill>
                <a:srgbClr val="898989"/>
              </a:solidFill>
              <a:latin typeface="Times New Roman" pitchFamily="18" charset="0"/>
              <a:ea typeface="HGS創英角ｺﾞｼｯｸUB" pitchFamily="50" charset="-128"/>
              <a:cs typeface="Times New Roman" pitchFamily="18" charset="0"/>
            </a:endParaRPr>
          </a:p>
        </p:txBody>
      </p:sp>
      <p:sp>
        <p:nvSpPr>
          <p:cNvPr id="116742" name="Rectangle 2"/>
          <p:cNvSpPr>
            <a:spLocks noChangeArrowheads="1"/>
          </p:cNvSpPr>
          <p:nvPr/>
        </p:nvSpPr>
        <p:spPr bwMode="auto">
          <a:xfrm>
            <a:off x="1" y="-35611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graphicFrame>
        <p:nvGraphicFramePr>
          <p:cNvPr id="116743" name="グラフ 2"/>
          <p:cNvGraphicFramePr>
            <a:graphicFrameLocks/>
          </p:cNvGraphicFramePr>
          <p:nvPr/>
        </p:nvGraphicFramePr>
        <p:xfrm>
          <a:off x="273050" y="930277"/>
          <a:ext cx="8597900" cy="2765425"/>
        </p:xfrm>
        <a:graphic>
          <a:graphicData uri="http://schemas.openxmlformats.org/presentationml/2006/ole">
            <mc:AlternateContent xmlns:mc="http://schemas.openxmlformats.org/markup-compatibility/2006">
              <mc:Choice xmlns:v="urn:schemas-microsoft-com:vml" Requires="v">
                <p:oleObj spid="_x0000_s21678" r:id="rId3" imgW="8596105" imgH="2761727" progId="Excel.Chart.8">
                  <p:embed/>
                </p:oleObj>
              </mc:Choice>
              <mc:Fallback>
                <p:oleObj r:id="rId3" imgW="8596105" imgH="2761727"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930277"/>
                        <a:ext cx="85979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44" name="テキスト ボックス 8"/>
          <p:cNvSpPr txBox="1">
            <a:spLocks noChangeArrowheads="1"/>
          </p:cNvSpPr>
          <p:nvPr/>
        </p:nvSpPr>
        <p:spPr bwMode="auto">
          <a:xfrm>
            <a:off x="395288" y="692150"/>
            <a:ext cx="5545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ja-JP" altLang="en-US" sz="1800">
                <a:solidFill>
                  <a:srgbClr val="000000"/>
                </a:solidFill>
              </a:rPr>
              <a:t>（</a:t>
            </a:r>
            <a:r>
              <a:rPr lang="en-US" altLang="ja-JP" sz="1800">
                <a:solidFill>
                  <a:srgbClr val="000000"/>
                </a:solidFill>
              </a:rPr>
              <a:t>a</a:t>
            </a:r>
            <a:r>
              <a:rPr lang="ja-JP" altLang="en-US" sz="1800">
                <a:solidFill>
                  <a:srgbClr val="000000"/>
                </a:solidFill>
              </a:rPr>
              <a:t>）</a:t>
            </a:r>
            <a:r>
              <a:rPr lang="en-US" altLang="ja-JP" sz="1800">
                <a:solidFill>
                  <a:srgbClr val="000000"/>
                </a:solidFill>
              </a:rPr>
              <a:t> </a:t>
            </a:r>
            <a:r>
              <a:rPr lang="ja-JP" altLang="en-US" sz="1800">
                <a:solidFill>
                  <a:srgbClr val="000000"/>
                </a:solidFill>
              </a:rPr>
              <a:t>企業の長期的な競争優位の構築のための活動</a:t>
            </a:r>
          </a:p>
        </p:txBody>
      </p:sp>
      <p:sp>
        <p:nvSpPr>
          <p:cNvPr id="116745" name="テキスト ボックス 9"/>
          <p:cNvSpPr txBox="1">
            <a:spLocks noChangeArrowheads="1"/>
          </p:cNvSpPr>
          <p:nvPr/>
        </p:nvSpPr>
        <p:spPr bwMode="auto">
          <a:xfrm>
            <a:off x="611190" y="3789363"/>
            <a:ext cx="5545137" cy="37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ja-JP" altLang="en-US" sz="1800">
                <a:solidFill>
                  <a:srgbClr val="000000"/>
                </a:solidFill>
              </a:rPr>
              <a:t>（</a:t>
            </a:r>
            <a:r>
              <a:rPr lang="en-US" altLang="ja-JP" sz="1800">
                <a:solidFill>
                  <a:srgbClr val="000000"/>
                </a:solidFill>
              </a:rPr>
              <a:t>b</a:t>
            </a:r>
            <a:r>
              <a:rPr lang="ja-JP" altLang="en-US" sz="1800">
                <a:solidFill>
                  <a:srgbClr val="000000"/>
                </a:solidFill>
              </a:rPr>
              <a:t>）</a:t>
            </a:r>
            <a:r>
              <a:rPr lang="en-US" altLang="ja-JP" sz="1800">
                <a:solidFill>
                  <a:srgbClr val="000000"/>
                </a:solidFill>
              </a:rPr>
              <a:t> </a:t>
            </a:r>
            <a:r>
              <a:rPr lang="ja-JP" altLang="en-US" sz="1800">
                <a:solidFill>
                  <a:srgbClr val="000000"/>
                </a:solidFill>
              </a:rPr>
              <a:t>環境経営、社会貢献や</a:t>
            </a:r>
            <a:r>
              <a:rPr lang="en-US" altLang="ja-JP" sz="1800">
                <a:solidFill>
                  <a:srgbClr val="000000"/>
                </a:solidFill>
              </a:rPr>
              <a:t>CSR</a:t>
            </a:r>
            <a:r>
              <a:rPr lang="ja-JP" altLang="en-US" sz="1800">
                <a:solidFill>
                  <a:srgbClr val="000000"/>
                </a:solidFill>
              </a:rPr>
              <a:t>にかかわる活動</a:t>
            </a:r>
          </a:p>
        </p:txBody>
      </p:sp>
      <p:graphicFrame>
        <p:nvGraphicFramePr>
          <p:cNvPr id="116746" name="グラフ 10"/>
          <p:cNvGraphicFramePr>
            <a:graphicFrameLocks/>
          </p:cNvGraphicFramePr>
          <p:nvPr/>
        </p:nvGraphicFramePr>
        <p:xfrm>
          <a:off x="200025" y="4025902"/>
          <a:ext cx="8599488" cy="2767013"/>
        </p:xfrm>
        <a:graphic>
          <a:graphicData uri="http://schemas.openxmlformats.org/presentationml/2006/ole">
            <mc:AlternateContent xmlns:mc="http://schemas.openxmlformats.org/markup-compatibility/2006">
              <mc:Choice xmlns:v="urn:schemas-microsoft-com:vml" Requires="v">
                <p:oleObj spid="_x0000_s21679" r:id="rId5" imgW="8596105" imgH="2767824" progId="Excel.Chart.8">
                  <p:embed/>
                </p:oleObj>
              </mc:Choice>
              <mc:Fallback>
                <p:oleObj r:id="rId5" imgW="8596105" imgH="2767824"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 y="4025902"/>
                        <a:ext cx="8599488"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47" name="正方形/長方形 1"/>
          <p:cNvSpPr>
            <a:spLocks noChangeArrowheads="1"/>
          </p:cNvSpPr>
          <p:nvPr/>
        </p:nvSpPr>
        <p:spPr bwMode="auto">
          <a:xfrm>
            <a:off x="5508627" y="620715"/>
            <a:ext cx="3527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ja-JP" altLang="ja-JP" sz="1000">
                <a:solidFill>
                  <a:srgbClr val="000000"/>
                </a:solidFill>
              </a:rPr>
              <a:t>（４）日頃、御社が最も多く接している投資家について、御社の経営陣の認識に該当するものに</a:t>
            </a:r>
            <a:r>
              <a:rPr lang="ja-JP" altLang="ja-JP" sz="1000" b="1" u="sng">
                <a:solidFill>
                  <a:srgbClr val="000000"/>
                </a:solidFill>
              </a:rPr>
              <a:t>１つに</a:t>
            </a:r>
            <a:r>
              <a:rPr lang="ja-JP" altLang="ja-JP" sz="1000">
                <a:solidFill>
                  <a:srgbClr val="000000"/>
                </a:solidFill>
              </a:rPr>
              <a:t>○印をご記入ください。</a:t>
            </a:r>
          </a:p>
        </p:txBody>
      </p:sp>
    </p:spTree>
    <p:extLst>
      <p:ext uri="{BB962C8B-B14F-4D97-AF65-F5344CB8AC3E}">
        <p14:creationId xmlns:p14="http://schemas.microsoft.com/office/powerpoint/2010/main" val="39624933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番号プレースホルダ 4"/>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defTabSz="723290" fontAlgn="auto">
              <a:spcBef>
                <a:spcPct val="0"/>
              </a:spcBef>
              <a:spcAft>
                <a:spcPts val="0"/>
              </a:spcAft>
              <a:buFontTx/>
              <a:buNone/>
            </a:pPr>
            <a:fld id="{6EA9C017-67A3-4EDE-B956-819860AFE733}" type="slidenum">
              <a:rPr lang="en-US" altLang="ja-JP" sz="1400">
                <a:solidFill>
                  <a:srgbClr val="000000"/>
                </a:solidFill>
              </a:rPr>
              <a:pPr algn="r" defTabSz="723290" fontAlgn="auto">
                <a:spcBef>
                  <a:spcPct val="0"/>
                </a:spcBef>
                <a:spcAft>
                  <a:spcPts val="0"/>
                </a:spcAft>
                <a:buFontTx/>
                <a:buNone/>
              </a:pPr>
              <a:t>96</a:t>
            </a:fld>
            <a:endParaRPr lang="en-US" altLang="ja-JP" sz="1400">
              <a:solidFill>
                <a:srgbClr val="000000"/>
              </a:solidFill>
            </a:endParaRPr>
          </a:p>
        </p:txBody>
      </p:sp>
      <p:sp>
        <p:nvSpPr>
          <p:cNvPr id="117763" name="AutoShape 2"/>
          <p:cNvSpPr>
            <a:spLocks noChangeArrowheads="1"/>
          </p:cNvSpPr>
          <p:nvPr/>
        </p:nvSpPr>
        <p:spPr bwMode="auto">
          <a:xfrm>
            <a:off x="250827" y="512763"/>
            <a:ext cx="8569325" cy="36512"/>
          </a:xfrm>
          <a:prstGeom prst="roundRect">
            <a:avLst>
              <a:gd name="adj" fmla="val 50000"/>
            </a:avLst>
          </a:prstGeom>
          <a:solidFill>
            <a:srgbClr val="000080"/>
          </a:solidFill>
          <a:ln w="9525">
            <a:solidFill>
              <a:srgbClr val="000080"/>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sp>
        <p:nvSpPr>
          <p:cNvPr id="117764" name="Text Box 3"/>
          <p:cNvSpPr txBox="1">
            <a:spLocks noChangeArrowheads="1"/>
          </p:cNvSpPr>
          <p:nvPr/>
        </p:nvSpPr>
        <p:spPr bwMode="auto">
          <a:xfrm>
            <a:off x="323850" y="11114"/>
            <a:ext cx="7848600" cy="46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50000"/>
              </a:spcBef>
              <a:spcAft>
                <a:spcPts val="0"/>
              </a:spcAft>
              <a:buFontTx/>
              <a:buNone/>
            </a:pPr>
            <a:r>
              <a:rPr lang="ja-JP" altLang="en-US" sz="2400">
                <a:solidFill>
                  <a:srgbClr val="000000"/>
                </a:solidFill>
                <a:latin typeface="Times New Roman" pitchFamily="18" charset="0"/>
              </a:rPr>
              <a:t>図</a:t>
            </a:r>
            <a:r>
              <a:rPr lang="en-US" altLang="ja-JP" sz="2400">
                <a:solidFill>
                  <a:srgbClr val="000000"/>
                </a:solidFill>
                <a:latin typeface="Times New Roman" pitchFamily="18" charset="0"/>
              </a:rPr>
              <a:t>3</a:t>
            </a:r>
            <a:r>
              <a:rPr lang="ja-JP" altLang="en-US" sz="2400">
                <a:solidFill>
                  <a:srgbClr val="000000"/>
                </a:solidFill>
                <a:latin typeface="Times New Roman" pitchFamily="18" charset="0"/>
              </a:rPr>
              <a:t>　投資家に対する経営陣の認識</a:t>
            </a:r>
            <a:endParaRPr lang="en-US" altLang="ja-JP" sz="2400">
              <a:solidFill>
                <a:srgbClr val="000000"/>
              </a:solidFill>
              <a:latin typeface="Times New Roman" pitchFamily="18" charset="0"/>
            </a:endParaRPr>
          </a:p>
        </p:txBody>
      </p:sp>
      <p:sp>
        <p:nvSpPr>
          <p:cNvPr id="117765" name="フッター プレースホルダ 7"/>
          <p:cNvSpPr>
            <a:spLocks noGrp="1"/>
          </p:cNvSpPr>
          <p:nvPr>
            <p:ph type="ftr" sz="quarter" idx="11"/>
          </p:nvPr>
        </p:nvSpPr>
        <p:spPr bwMode="auto">
          <a:xfrm>
            <a:off x="0" y="6492877"/>
            <a:ext cx="47879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l">
              <a:spcBef>
                <a:spcPct val="0"/>
              </a:spcBef>
              <a:buFontTx/>
              <a:buNone/>
            </a:pPr>
            <a:endParaRPr lang="ja-JP" altLang="en-US" sz="1200" smtClean="0">
              <a:solidFill>
                <a:srgbClr val="898989"/>
              </a:solidFill>
              <a:latin typeface="Times New Roman" pitchFamily="18" charset="0"/>
              <a:ea typeface="HGS創英角ｺﾞｼｯｸUB" pitchFamily="50" charset="-128"/>
              <a:cs typeface="Times New Roman" pitchFamily="18" charset="0"/>
            </a:endParaRPr>
          </a:p>
        </p:txBody>
      </p:sp>
      <p:sp>
        <p:nvSpPr>
          <p:cNvPr id="117766" name="Rectangle 2"/>
          <p:cNvSpPr>
            <a:spLocks noChangeArrowheads="1"/>
          </p:cNvSpPr>
          <p:nvPr/>
        </p:nvSpPr>
        <p:spPr bwMode="auto">
          <a:xfrm>
            <a:off x="1" y="-35611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graphicFrame>
        <p:nvGraphicFramePr>
          <p:cNvPr id="117767" name="グラフ 2"/>
          <p:cNvGraphicFramePr>
            <a:graphicFrameLocks/>
          </p:cNvGraphicFramePr>
          <p:nvPr/>
        </p:nvGraphicFramePr>
        <p:xfrm>
          <a:off x="273050" y="930277"/>
          <a:ext cx="8597900" cy="2765425"/>
        </p:xfrm>
        <a:graphic>
          <a:graphicData uri="http://schemas.openxmlformats.org/presentationml/2006/ole">
            <mc:AlternateContent xmlns:mc="http://schemas.openxmlformats.org/markup-compatibility/2006">
              <mc:Choice xmlns:v="urn:schemas-microsoft-com:vml" Requires="v">
                <p:oleObj spid="_x0000_s22702" r:id="rId3" imgW="8596105" imgH="2761727" progId="Excel.Chart.8">
                  <p:embed/>
                </p:oleObj>
              </mc:Choice>
              <mc:Fallback>
                <p:oleObj r:id="rId3" imgW="8596105" imgH="2761727"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930277"/>
                        <a:ext cx="85979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7768" name="テキスト ボックス 8"/>
          <p:cNvSpPr txBox="1">
            <a:spLocks noChangeArrowheads="1"/>
          </p:cNvSpPr>
          <p:nvPr/>
        </p:nvSpPr>
        <p:spPr bwMode="auto">
          <a:xfrm>
            <a:off x="395288" y="692150"/>
            <a:ext cx="6840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ja-JP" altLang="en-US" sz="1800">
                <a:solidFill>
                  <a:srgbClr val="000000"/>
                </a:solidFill>
              </a:rPr>
              <a:t>（</a:t>
            </a:r>
            <a:r>
              <a:rPr lang="en-US" altLang="ja-JP" sz="1800">
                <a:solidFill>
                  <a:srgbClr val="000000"/>
                </a:solidFill>
              </a:rPr>
              <a:t>c</a:t>
            </a:r>
            <a:r>
              <a:rPr lang="ja-JP" altLang="en-US" sz="1800">
                <a:solidFill>
                  <a:srgbClr val="000000"/>
                </a:solidFill>
              </a:rPr>
              <a:t>）</a:t>
            </a:r>
            <a:r>
              <a:rPr lang="en-US" altLang="ja-JP" sz="1800">
                <a:solidFill>
                  <a:srgbClr val="000000"/>
                </a:solidFill>
              </a:rPr>
              <a:t> </a:t>
            </a:r>
            <a:r>
              <a:rPr lang="ja-JP" altLang="en-US" sz="1800">
                <a:solidFill>
                  <a:srgbClr val="000000"/>
                </a:solidFill>
              </a:rPr>
              <a:t>株主・投資家対応が企業の持続的な価値創造に与える影響</a:t>
            </a:r>
          </a:p>
        </p:txBody>
      </p:sp>
      <p:sp>
        <p:nvSpPr>
          <p:cNvPr id="117769" name="テキスト ボックス 9"/>
          <p:cNvSpPr txBox="1">
            <a:spLocks noChangeArrowheads="1"/>
          </p:cNvSpPr>
          <p:nvPr/>
        </p:nvSpPr>
        <p:spPr bwMode="auto">
          <a:xfrm>
            <a:off x="611188" y="3789363"/>
            <a:ext cx="7200900" cy="37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ja-JP" altLang="en-US" sz="1800">
                <a:solidFill>
                  <a:srgbClr val="000000"/>
                </a:solidFill>
              </a:rPr>
              <a:t>（</a:t>
            </a:r>
            <a:r>
              <a:rPr lang="en-US" altLang="ja-JP" sz="1800">
                <a:solidFill>
                  <a:srgbClr val="000000"/>
                </a:solidFill>
              </a:rPr>
              <a:t>d</a:t>
            </a:r>
            <a:r>
              <a:rPr lang="ja-JP" altLang="en-US" sz="1800">
                <a:solidFill>
                  <a:srgbClr val="000000"/>
                </a:solidFill>
              </a:rPr>
              <a:t>）</a:t>
            </a:r>
            <a:r>
              <a:rPr lang="en-US" altLang="ja-JP" sz="1800">
                <a:solidFill>
                  <a:srgbClr val="000000"/>
                </a:solidFill>
              </a:rPr>
              <a:t> </a:t>
            </a:r>
            <a:r>
              <a:rPr lang="ja-JP" altLang="en-US" sz="1800">
                <a:solidFill>
                  <a:srgbClr val="000000"/>
                </a:solidFill>
              </a:rPr>
              <a:t>投資家とのコミュニケーションから得られる経営活動への示唆</a:t>
            </a:r>
          </a:p>
        </p:txBody>
      </p:sp>
      <p:graphicFrame>
        <p:nvGraphicFramePr>
          <p:cNvPr id="117770" name="グラフ 10"/>
          <p:cNvGraphicFramePr>
            <a:graphicFrameLocks/>
          </p:cNvGraphicFramePr>
          <p:nvPr/>
        </p:nvGraphicFramePr>
        <p:xfrm>
          <a:off x="200025" y="4025902"/>
          <a:ext cx="8599488" cy="2767013"/>
        </p:xfrm>
        <a:graphic>
          <a:graphicData uri="http://schemas.openxmlformats.org/presentationml/2006/ole">
            <mc:AlternateContent xmlns:mc="http://schemas.openxmlformats.org/markup-compatibility/2006">
              <mc:Choice xmlns:v="urn:schemas-microsoft-com:vml" Requires="v">
                <p:oleObj spid="_x0000_s22703" r:id="rId5" imgW="8596105" imgH="2767824" progId="Excel.Chart.8">
                  <p:embed/>
                </p:oleObj>
              </mc:Choice>
              <mc:Fallback>
                <p:oleObj r:id="rId5" imgW="8596105" imgH="2767824"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 y="4025902"/>
                        <a:ext cx="8599488"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611216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番号プレースホルダ 4"/>
          <p:cNvSpPr txBox="1">
            <a:spLocks noGrp="1"/>
          </p:cNvSpPr>
          <p:nvPr/>
        </p:nvSpPr>
        <p:spPr bwMode="auto">
          <a:xfrm>
            <a:off x="7010400" y="659924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defTabSz="723290" fontAlgn="auto">
              <a:spcBef>
                <a:spcPct val="0"/>
              </a:spcBef>
              <a:spcAft>
                <a:spcPts val="0"/>
              </a:spcAft>
              <a:buFontTx/>
              <a:buNone/>
            </a:pPr>
            <a:fld id="{3C04851A-349F-43EC-AAE0-DD4C1B25EA20}" type="slidenum">
              <a:rPr lang="en-US" altLang="ja-JP" sz="1400">
                <a:solidFill>
                  <a:srgbClr val="000000"/>
                </a:solidFill>
              </a:rPr>
              <a:pPr algn="r" defTabSz="723290" fontAlgn="auto">
                <a:spcBef>
                  <a:spcPct val="0"/>
                </a:spcBef>
                <a:spcAft>
                  <a:spcPts val="0"/>
                </a:spcAft>
                <a:buFontTx/>
                <a:buNone/>
              </a:pPr>
              <a:t>97</a:t>
            </a:fld>
            <a:endParaRPr lang="en-US" altLang="ja-JP" sz="1400">
              <a:solidFill>
                <a:srgbClr val="000000"/>
              </a:solidFill>
            </a:endParaRPr>
          </a:p>
        </p:txBody>
      </p:sp>
      <p:sp>
        <p:nvSpPr>
          <p:cNvPr id="118787" name="AutoShape 2"/>
          <p:cNvSpPr>
            <a:spLocks noChangeArrowheads="1"/>
          </p:cNvSpPr>
          <p:nvPr/>
        </p:nvSpPr>
        <p:spPr bwMode="auto">
          <a:xfrm>
            <a:off x="250827" y="512763"/>
            <a:ext cx="8569325" cy="36512"/>
          </a:xfrm>
          <a:prstGeom prst="roundRect">
            <a:avLst>
              <a:gd name="adj" fmla="val 50000"/>
            </a:avLst>
          </a:prstGeom>
          <a:solidFill>
            <a:srgbClr val="000080"/>
          </a:solidFill>
          <a:ln w="9525">
            <a:solidFill>
              <a:srgbClr val="000080"/>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sp>
        <p:nvSpPr>
          <p:cNvPr id="118788" name="Text Box 3"/>
          <p:cNvSpPr txBox="1">
            <a:spLocks noChangeArrowheads="1"/>
          </p:cNvSpPr>
          <p:nvPr/>
        </p:nvSpPr>
        <p:spPr bwMode="auto">
          <a:xfrm>
            <a:off x="323850" y="11113"/>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50000"/>
              </a:spcBef>
              <a:spcAft>
                <a:spcPts val="0"/>
              </a:spcAft>
              <a:buFontTx/>
              <a:buNone/>
            </a:pPr>
            <a:r>
              <a:rPr lang="ja-JP" altLang="en-US" sz="2400">
                <a:solidFill>
                  <a:srgbClr val="000000"/>
                </a:solidFill>
                <a:latin typeface="Times New Roman" pitchFamily="18" charset="0"/>
              </a:rPr>
              <a:t>図４　経営理念等や企業文化の役割</a:t>
            </a:r>
            <a:endParaRPr lang="en-US" altLang="ja-JP" sz="2400">
              <a:solidFill>
                <a:srgbClr val="000000"/>
              </a:solidFill>
              <a:latin typeface="Times New Roman" pitchFamily="18" charset="0"/>
            </a:endParaRPr>
          </a:p>
        </p:txBody>
      </p:sp>
      <p:sp>
        <p:nvSpPr>
          <p:cNvPr id="118789" name="フッター プレースホルダ 7"/>
          <p:cNvSpPr>
            <a:spLocks noGrp="1"/>
          </p:cNvSpPr>
          <p:nvPr>
            <p:ph type="ftr" sz="quarter" idx="11"/>
          </p:nvPr>
        </p:nvSpPr>
        <p:spPr bwMode="auto">
          <a:xfrm>
            <a:off x="0" y="6492877"/>
            <a:ext cx="47879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l">
              <a:spcBef>
                <a:spcPct val="0"/>
              </a:spcBef>
              <a:buFontTx/>
              <a:buNone/>
            </a:pPr>
            <a:endParaRPr lang="ja-JP" altLang="en-US" sz="1200" smtClean="0">
              <a:solidFill>
                <a:srgbClr val="898989"/>
              </a:solidFill>
              <a:latin typeface="Times New Roman" pitchFamily="18" charset="0"/>
              <a:ea typeface="HGS創英角ｺﾞｼｯｸUB" pitchFamily="50" charset="-128"/>
              <a:cs typeface="Times New Roman" pitchFamily="18" charset="0"/>
            </a:endParaRPr>
          </a:p>
        </p:txBody>
      </p:sp>
      <p:sp>
        <p:nvSpPr>
          <p:cNvPr id="118790" name="Rectangle 2"/>
          <p:cNvSpPr>
            <a:spLocks noChangeArrowheads="1"/>
          </p:cNvSpPr>
          <p:nvPr/>
        </p:nvSpPr>
        <p:spPr bwMode="auto">
          <a:xfrm>
            <a:off x="1" y="-35611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sp>
        <p:nvSpPr>
          <p:cNvPr id="118791" name="正方形/長方形 1"/>
          <p:cNvSpPr>
            <a:spLocks noChangeArrowheads="1"/>
          </p:cNvSpPr>
          <p:nvPr/>
        </p:nvSpPr>
        <p:spPr bwMode="auto">
          <a:xfrm>
            <a:off x="4284663" y="620715"/>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ja-JP" altLang="ja-JP" sz="1000">
                <a:solidFill>
                  <a:srgbClr val="000000"/>
                </a:solidFill>
              </a:rPr>
              <a:t>（２）御社では、経営理念や共通の価値観がどのような役割を果たしていますか。下記の中で、それぞれ該当するもの</a:t>
            </a:r>
            <a:r>
              <a:rPr lang="ja-JP" altLang="ja-JP" sz="1000" b="1" u="sng">
                <a:solidFill>
                  <a:srgbClr val="000000"/>
                </a:solidFill>
              </a:rPr>
              <a:t>１つに</a:t>
            </a:r>
            <a:r>
              <a:rPr lang="ja-JP" altLang="ja-JP" sz="1000">
                <a:solidFill>
                  <a:srgbClr val="000000"/>
                </a:solidFill>
              </a:rPr>
              <a:t>○印をご記入ください。</a:t>
            </a:r>
            <a:endParaRPr lang="ja-JP" altLang="en-US" sz="1000">
              <a:solidFill>
                <a:srgbClr val="000000"/>
              </a:solidFill>
            </a:endParaRPr>
          </a:p>
        </p:txBody>
      </p:sp>
      <p:graphicFrame>
        <p:nvGraphicFramePr>
          <p:cNvPr id="118792" name="グラフ 3"/>
          <p:cNvGraphicFramePr>
            <a:graphicFrameLocks/>
          </p:cNvGraphicFramePr>
          <p:nvPr/>
        </p:nvGraphicFramePr>
        <p:xfrm>
          <a:off x="417513" y="1217615"/>
          <a:ext cx="8777287" cy="5070475"/>
        </p:xfrm>
        <a:graphic>
          <a:graphicData uri="http://schemas.openxmlformats.org/presentationml/2006/ole">
            <mc:AlternateContent xmlns:mc="http://schemas.openxmlformats.org/markup-compatibility/2006">
              <mc:Choice xmlns:v="urn:schemas-microsoft-com:vml" Requires="v">
                <p:oleObj spid="_x0000_s23640" r:id="rId3" imgW="8779001" imgH="5072312" progId="Excel.Chart.8">
                  <p:embed/>
                </p:oleObj>
              </mc:Choice>
              <mc:Fallback>
                <p:oleObj r:id="rId3" imgW="8779001" imgH="5072312"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3" y="1217615"/>
                        <a:ext cx="8777287"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6749864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番号プレースホルダ 4"/>
          <p:cNvSpPr txBox="1">
            <a:spLocks noGrp="1"/>
          </p:cNvSpPr>
          <p:nvPr/>
        </p:nvSpPr>
        <p:spPr bwMode="auto">
          <a:xfrm>
            <a:off x="7010400" y="659924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defTabSz="723290" fontAlgn="auto">
              <a:spcBef>
                <a:spcPct val="0"/>
              </a:spcBef>
              <a:spcAft>
                <a:spcPts val="0"/>
              </a:spcAft>
              <a:buFontTx/>
              <a:buNone/>
            </a:pPr>
            <a:fld id="{FE604FD2-FBCD-43FD-8AB1-57F61D0F20B3}" type="slidenum">
              <a:rPr lang="en-US" altLang="ja-JP" sz="1400">
                <a:solidFill>
                  <a:srgbClr val="000000"/>
                </a:solidFill>
              </a:rPr>
              <a:pPr algn="r" defTabSz="723290" fontAlgn="auto">
                <a:spcBef>
                  <a:spcPct val="0"/>
                </a:spcBef>
                <a:spcAft>
                  <a:spcPts val="0"/>
                </a:spcAft>
                <a:buFontTx/>
                <a:buNone/>
              </a:pPr>
              <a:t>98</a:t>
            </a:fld>
            <a:endParaRPr lang="en-US" altLang="ja-JP" sz="1400">
              <a:solidFill>
                <a:srgbClr val="000000"/>
              </a:solidFill>
            </a:endParaRPr>
          </a:p>
        </p:txBody>
      </p:sp>
      <p:sp>
        <p:nvSpPr>
          <p:cNvPr id="119811" name="AutoShape 2"/>
          <p:cNvSpPr>
            <a:spLocks noChangeArrowheads="1"/>
          </p:cNvSpPr>
          <p:nvPr/>
        </p:nvSpPr>
        <p:spPr bwMode="auto">
          <a:xfrm>
            <a:off x="250827" y="512763"/>
            <a:ext cx="8569325" cy="36512"/>
          </a:xfrm>
          <a:prstGeom prst="roundRect">
            <a:avLst>
              <a:gd name="adj" fmla="val 50000"/>
            </a:avLst>
          </a:prstGeom>
          <a:solidFill>
            <a:srgbClr val="000080"/>
          </a:solidFill>
          <a:ln w="9525">
            <a:solidFill>
              <a:srgbClr val="000080"/>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sp>
        <p:nvSpPr>
          <p:cNvPr id="119812" name="Text Box 3"/>
          <p:cNvSpPr txBox="1">
            <a:spLocks noChangeArrowheads="1"/>
          </p:cNvSpPr>
          <p:nvPr/>
        </p:nvSpPr>
        <p:spPr bwMode="auto">
          <a:xfrm>
            <a:off x="323850" y="11113"/>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50000"/>
              </a:spcBef>
              <a:spcAft>
                <a:spcPts val="0"/>
              </a:spcAft>
              <a:buFontTx/>
              <a:buNone/>
            </a:pPr>
            <a:r>
              <a:rPr lang="ja-JP" altLang="en-US" sz="2400">
                <a:solidFill>
                  <a:srgbClr val="000000"/>
                </a:solidFill>
                <a:latin typeface="Times New Roman" pitchFamily="18" charset="0"/>
              </a:rPr>
              <a:t>図５</a:t>
            </a:r>
            <a:r>
              <a:rPr lang="en-US" altLang="ja-JP" sz="2400">
                <a:solidFill>
                  <a:srgbClr val="000000"/>
                </a:solidFill>
                <a:latin typeface="Times New Roman" pitchFamily="18" charset="0"/>
              </a:rPr>
              <a:t>(a) </a:t>
            </a:r>
            <a:r>
              <a:rPr lang="ja-JP" altLang="en-US" sz="2400">
                <a:solidFill>
                  <a:srgbClr val="000000"/>
                </a:solidFill>
                <a:latin typeface="Times New Roman" pitchFamily="18" charset="0"/>
              </a:rPr>
              <a:t>経営目標や中期経営計画</a:t>
            </a:r>
            <a:endParaRPr lang="en-US" altLang="ja-JP" sz="2400">
              <a:solidFill>
                <a:srgbClr val="000000"/>
              </a:solidFill>
              <a:latin typeface="Times New Roman" pitchFamily="18" charset="0"/>
            </a:endParaRPr>
          </a:p>
        </p:txBody>
      </p:sp>
      <p:sp>
        <p:nvSpPr>
          <p:cNvPr id="119813" name="フッター プレースホルダ 7"/>
          <p:cNvSpPr>
            <a:spLocks noGrp="1"/>
          </p:cNvSpPr>
          <p:nvPr>
            <p:ph type="ftr" sz="quarter" idx="11"/>
          </p:nvPr>
        </p:nvSpPr>
        <p:spPr bwMode="auto">
          <a:xfrm>
            <a:off x="0" y="6492877"/>
            <a:ext cx="47879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l">
              <a:spcBef>
                <a:spcPct val="0"/>
              </a:spcBef>
              <a:buFontTx/>
              <a:buNone/>
            </a:pPr>
            <a:endParaRPr lang="ja-JP" altLang="en-US" sz="1200" smtClean="0">
              <a:solidFill>
                <a:srgbClr val="898989"/>
              </a:solidFill>
              <a:latin typeface="Times New Roman" pitchFamily="18" charset="0"/>
              <a:ea typeface="HGS創英角ｺﾞｼｯｸUB" pitchFamily="50" charset="-128"/>
              <a:cs typeface="Times New Roman" pitchFamily="18" charset="0"/>
            </a:endParaRPr>
          </a:p>
        </p:txBody>
      </p:sp>
      <p:sp>
        <p:nvSpPr>
          <p:cNvPr id="119814" name="Rectangle 2"/>
          <p:cNvSpPr>
            <a:spLocks noChangeArrowheads="1"/>
          </p:cNvSpPr>
          <p:nvPr/>
        </p:nvSpPr>
        <p:spPr bwMode="auto">
          <a:xfrm>
            <a:off x="1" y="-35611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graphicFrame>
        <p:nvGraphicFramePr>
          <p:cNvPr id="119815" name="グラフ 3"/>
          <p:cNvGraphicFramePr>
            <a:graphicFrameLocks/>
          </p:cNvGraphicFramePr>
          <p:nvPr/>
        </p:nvGraphicFramePr>
        <p:xfrm>
          <a:off x="273050" y="1722440"/>
          <a:ext cx="8777288" cy="5070475"/>
        </p:xfrm>
        <a:graphic>
          <a:graphicData uri="http://schemas.openxmlformats.org/presentationml/2006/ole">
            <mc:AlternateContent xmlns:mc="http://schemas.openxmlformats.org/markup-compatibility/2006">
              <mc:Choice xmlns:v="urn:schemas-microsoft-com:vml" Requires="v">
                <p:oleObj spid="_x0000_s24664" r:id="rId3" imgW="8779001" imgH="5072312" progId="Excel.Chart.8">
                  <p:embed/>
                </p:oleObj>
              </mc:Choice>
              <mc:Fallback>
                <p:oleObj r:id="rId3" imgW="8779001" imgH="5072312"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1722440"/>
                        <a:ext cx="8777288"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16" name="正方形/長方形 9"/>
          <p:cNvSpPr>
            <a:spLocks noChangeArrowheads="1"/>
          </p:cNvSpPr>
          <p:nvPr/>
        </p:nvSpPr>
        <p:spPr bwMode="auto">
          <a:xfrm>
            <a:off x="4560888" y="581025"/>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ja-JP" altLang="ja-JP" sz="1000">
                <a:solidFill>
                  <a:srgbClr val="000000"/>
                </a:solidFill>
              </a:rPr>
              <a:t>（２）御社では、中期経営計画、長期経営計画など</a:t>
            </a:r>
            <a:r>
              <a:rPr lang="en-US" altLang="ja-JP" sz="1000">
                <a:solidFill>
                  <a:srgbClr val="000000"/>
                </a:solidFill>
              </a:rPr>
              <a:t>3</a:t>
            </a:r>
            <a:r>
              <a:rPr lang="ja-JP" altLang="ja-JP" sz="1000">
                <a:solidFill>
                  <a:srgbClr val="000000"/>
                </a:solidFill>
              </a:rPr>
              <a:t>年以上にわたる経営計画を策定していますか。</a:t>
            </a:r>
            <a:endParaRPr lang="ja-JP" altLang="en-US" sz="1000">
              <a:solidFill>
                <a:srgbClr val="000000"/>
              </a:solidFill>
            </a:endParaRPr>
          </a:p>
        </p:txBody>
      </p:sp>
      <p:sp>
        <p:nvSpPr>
          <p:cNvPr id="119817" name="正方形/長方形 10"/>
          <p:cNvSpPr>
            <a:spLocks noChangeArrowheads="1"/>
          </p:cNvSpPr>
          <p:nvPr/>
        </p:nvSpPr>
        <p:spPr bwMode="auto">
          <a:xfrm>
            <a:off x="4572000" y="1268413"/>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ja-JP" altLang="ja-JP" sz="1000">
                <a:solidFill>
                  <a:srgbClr val="000000"/>
                </a:solidFill>
              </a:rPr>
              <a:t>（５）</a:t>
            </a:r>
            <a:r>
              <a:rPr lang="en-US" altLang="ja-JP" sz="1000">
                <a:solidFill>
                  <a:srgbClr val="000000"/>
                </a:solidFill>
              </a:rPr>
              <a:t>(a)</a:t>
            </a:r>
            <a:r>
              <a:rPr lang="ja-JP" altLang="ja-JP" sz="1000">
                <a:solidFill>
                  <a:srgbClr val="000000"/>
                </a:solidFill>
              </a:rPr>
              <a:t>御社では</a:t>
            </a:r>
            <a:r>
              <a:rPr lang="ja-JP" altLang="ja-JP" sz="1000" b="1" u="sng">
                <a:solidFill>
                  <a:srgbClr val="000000"/>
                </a:solidFill>
              </a:rPr>
              <a:t>経営計画の進捗の確認</a:t>
            </a:r>
            <a:r>
              <a:rPr lang="ja-JP" altLang="ja-JP" sz="1000">
                <a:solidFill>
                  <a:srgbClr val="000000"/>
                </a:solidFill>
              </a:rPr>
              <a:t>のために定点観測するための業績評価指標を測定していますか。</a:t>
            </a:r>
            <a:endParaRPr lang="ja-JP" altLang="en-US" sz="1000">
              <a:solidFill>
                <a:srgbClr val="000000"/>
              </a:solidFill>
            </a:endParaRPr>
          </a:p>
        </p:txBody>
      </p:sp>
      <p:sp>
        <p:nvSpPr>
          <p:cNvPr id="119818" name="正方形/長方形 11"/>
          <p:cNvSpPr>
            <a:spLocks noChangeArrowheads="1"/>
          </p:cNvSpPr>
          <p:nvPr/>
        </p:nvSpPr>
        <p:spPr bwMode="auto">
          <a:xfrm>
            <a:off x="4572000" y="908052"/>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ja-JP" altLang="ja-JP" sz="1000">
                <a:solidFill>
                  <a:srgbClr val="000000"/>
                </a:solidFill>
              </a:rPr>
              <a:t>（３）（２）で「</a:t>
            </a:r>
            <a:r>
              <a:rPr lang="en-US" altLang="ja-JP" sz="1000">
                <a:solidFill>
                  <a:srgbClr val="000000"/>
                </a:solidFill>
              </a:rPr>
              <a:t>1.</a:t>
            </a:r>
            <a:r>
              <a:rPr lang="ja-JP" altLang="ja-JP" sz="1000">
                <a:solidFill>
                  <a:srgbClr val="000000"/>
                </a:solidFill>
              </a:rPr>
              <a:t>はい」とご回答いただいた方におたずねします。御社では、経営計画を開示ないしは公表していますか。</a:t>
            </a:r>
          </a:p>
        </p:txBody>
      </p:sp>
      <p:sp>
        <p:nvSpPr>
          <p:cNvPr id="119819" name="正方形/長方形 12"/>
          <p:cNvSpPr>
            <a:spLocks noChangeArrowheads="1"/>
          </p:cNvSpPr>
          <p:nvPr/>
        </p:nvSpPr>
        <p:spPr bwMode="auto">
          <a:xfrm>
            <a:off x="4572000" y="1628775"/>
            <a:ext cx="3924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ja-JP" altLang="ja-JP" sz="1000">
                <a:solidFill>
                  <a:srgbClr val="000000"/>
                </a:solidFill>
              </a:rPr>
              <a:t>（６）御社では経営目標・計画を着実に実現するため、経営目標・計画の達成度と結びつけた業績連動報酬制度を導入していますか。</a:t>
            </a:r>
            <a:endParaRPr lang="ja-JP" altLang="en-US" sz="1000">
              <a:solidFill>
                <a:srgbClr val="000000"/>
              </a:solidFill>
            </a:endParaRPr>
          </a:p>
        </p:txBody>
      </p:sp>
    </p:spTree>
    <p:extLst>
      <p:ext uri="{BB962C8B-B14F-4D97-AF65-F5344CB8AC3E}">
        <p14:creationId xmlns:p14="http://schemas.microsoft.com/office/powerpoint/2010/main" val="14103423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番号プレースホルダ 4"/>
          <p:cNvSpPr txBox="1">
            <a:spLocks noGrp="1"/>
          </p:cNvSpPr>
          <p:nvPr/>
        </p:nvSpPr>
        <p:spPr bwMode="auto">
          <a:xfrm>
            <a:off x="7010400" y="65976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defTabSz="723290" fontAlgn="auto">
              <a:spcBef>
                <a:spcPct val="0"/>
              </a:spcBef>
              <a:spcAft>
                <a:spcPts val="0"/>
              </a:spcAft>
              <a:buFontTx/>
              <a:buNone/>
            </a:pPr>
            <a:fld id="{477ACF24-3C27-44CC-B8EE-152515FCB39D}" type="slidenum">
              <a:rPr lang="en-US" altLang="ja-JP" sz="1400">
                <a:solidFill>
                  <a:srgbClr val="000000"/>
                </a:solidFill>
              </a:rPr>
              <a:pPr algn="r" defTabSz="723290" fontAlgn="auto">
                <a:spcBef>
                  <a:spcPct val="0"/>
                </a:spcBef>
                <a:spcAft>
                  <a:spcPts val="0"/>
                </a:spcAft>
                <a:buFontTx/>
                <a:buNone/>
              </a:pPr>
              <a:t>99</a:t>
            </a:fld>
            <a:endParaRPr lang="en-US" altLang="ja-JP" sz="1400">
              <a:solidFill>
                <a:srgbClr val="000000"/>
              </a:solidFill>
            </a:endParaRPr>
          </a:p>
        </p:txBody>
      </p:sp>
      <p:sp>
        <p:nvSpPr>
          <p:cNvPr id="120835" name="AutoShape 2"/>
          <p:cNvSpPr>
            <a:spLocks noChangeArrowheads="1"/>
          </p:cNvSpPr>
          <p:nvPr/>
        </p:nvSpPr>
        <p:spPr bwMode="auto">
          <a:xfrm>
            <a:off x="250827" y="512763"/>
            <a:ext cx="8569325" cy="36512"/>
          </a:xfrm>
          <a:prstGeom prst="roundRect">
            <a:avLst>
              <a:gd name="adj" fmla="val 50000"/>
            </a:avLst>
          </a:prstGeom>
          <a:solidFill>
            <a:srgbClr val="000080"/>
          </a:solidFill>
          <a:ln w="9525">
            <a:solidFill>
              <a:srgbClr val="000080"/>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sp>
        <p:nvSpPr>
          <p:cNvPr id="120836" name="Text Box 3"/>
          <p:cNvSpPr txBox="1">
            <a:spLocks noChangeArrowheads="1"/>
          </p:cNvSpPr>
          <p:nvPr/>
        </p:nvSpPr>
        <p:spPr bwMode="auto">
          <a:xfrm>
            <a:off x="323850" y="11114"/>
            <a:ext cx="7848600" cy="46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50000"/>
              </a:spcBef>
              <a:spcAft>
                <a:spcPts val="0"/>
              </a:spcAft>
              <a:buFontTx/>
              <a:buNone/>
            </a:pPr>
            <a:r>
              <a:rPr lang="ja-JP" altLang="en-US" sz="2400">
                <a:solidFill>
                  <a:srgbClr val="000000"/>
                </a:solidFill>
                <a:latin typeface="Times New Roman" pitchFamily="18" charset="0"/>
              </a:rPr>
              <a:t>図</a:t>
            </a:r>
            <a:r>
              <a:rPr lang="en-US" altLang="ja-JP" sz="2400">
                <a:solidFill>
                  <a:srgbClr val="000000"/>
                </a:solidFill>
                <a:latin typeface="Times New Roman" pitchFamily="18" charset="0"/>
              </a:rPr>
              <a:t>5</a:t>
            </a:r>
            <a:r>
              <a:rPr lang="ja-JP" altLang="en-US" sz="2400">
                <a:solidFill>
                  <a:srgbClr val="000000"/>
                </a:solidFill>
                <a:latin typeface="Times New Roman" pitchFamily="18" charset="0"/>
              </a:rPr>
              <a:t>（ｂ）　経営目標・計画未達の責任</a:t>
            </a:r>
            <a:endParaRPr lang="en-US" altLang="ja-JP" sz="2400">
              <a:solidFill>
                <a:srgbClr val="000000"/>
              </a:solidFill>
              <a:latin typeface="Times New Roman" pitchFamily="18" charset="0"/>
            </a:endParaRPr>
          </a:p>
        </p:txBody>
      </p:sp>
      <p:sp>
        <p:nvSpPr>
          <p:cNvPr id="120837" name="フッター プレースホルダ 7"/>
          <p:cNvSpPr>
            <a:spLocks noGrp="1"/>
          </p:cNvSpPr>
          <p:nvPr>
            <p:ph type="ftr" sz="quarter" idx="11"/>
          </p:nvPr>
        </p:nvSpPr>
        <p:spPr bwMode="auto">
          <a:xfrm>
            <a:off x="0" y="6492877"/>
            <a:ext cx="47879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l">
              <a:spcBef>
                <a:spcPct val="0"/>
              </a:spcBef>
              <a:buFontTx/>
              <a:buNone/>
            </a:pPr>
            <a:endParaRPr lang="ja-JP" altLang="en-US" sz="1200" smtClean="0">
              <a:solidFill>
                <a:srgbClr val="898989"/>
              </a:solidFill>
              <a:latin typeface="Times New Roman" pitchFamily="18" charset="0"/>
              <a:ea typeface="HGS創英角ｺﾞｼｯｸUB" pitchFamily="50" charset="-128"/>
              <a:cs typeface="Times New Roman" pitchFamily="18" charset="0"/>
            </a:endParaRPr>
          </a:p>
        </p:txBody>
      </p:sp>
      <p:sp>
        <p:nvSpPr>
          <p:cNvPr id="120838" name="Rectangle 2"/>
          <p:cNvSpPr>
            <a:spLocks noChangeArrowheads="1"/>
          </p:cNvSpPr>
          <p:nvPr/>
        </p:nvSpPr>
        <p:spPr bwMode="auto">
          <a:xfrm>
            <a:off x="1" y="-35611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endParaRPr lang="ja-JP" altLang="en-US" sz="1800">
              <a:solidFill>
                <a:srgbClr val="000000"/>
              </a:solidFill>
            </a:endParaRPr>
          </a:p>
        </p:txBody>
      </p:sp>
      <p:graphicFrame>
        <p:nvGraphicFramePr>
          <p:cNvPr id="120839" name="グラフ 1"/>
          <p:cNvGraphicFramePr>
            <a:graphicFrameLocks/>
          </p:cNvGraphicFramePr>
          <p:nvPr/>
        </p:nvGraphicFramePr>
        <p:xfrm>
          <a:off x="200025" y="930277"/>
          <a:ext cx="8886825" cy="5789613"/>
        </p:xfrm>
        <a:graphic>
          <a:graphicData uri="http://schemas.openxmlformats.org/presentationml/2006/ole">
            <mc:AlternateContent xmlns:mc="http://schemas.openxmlformats.org/markup-compatibility/2006">
              <mc:Choice xmlns:v="urn:schemas-microsoft-com:vml" Requires="v">
                <p:oleObj spid="_x0000_s25688" r:id="rId4" imgW="8888738" imgH="5785605" progId="Excel.Chart.8">
                  <p:embed/>
                </p:oleObj>
              </mc:Choice>
              <mc:Fallback>
                <p:oleObj r:id="rId4" imgW="8888738" imgH="578560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930277"/>
                        <a:ext cx="8886825"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840" name="正方形/長方形 2"/>
          <p:cNvSpPr>
            <a:spLocks noChangeArrowheads="1"/>
          </p:cNvSpPr>
          <p:nvPr/>
        </p:nvSpPr>
        <p:spPr bwMode="auto">
          <a:xfrm>
            <a:off x="4284663" y="620715"/>
            <a:ext cx="457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723290" fontAlgn="auto">
              <a:spcBef>
                <a:spcPct val="0"/>
              </a:spcBef>
              <a:spcAft>
                <a:spcPts val="0"/>
              </a:spcAft>
              <a:buFontTx/>
              <a:buNone/>
            </a:pPr>
            <a:r>
              <a:rPr lang="ja-JP" altLang="ja-JP" sz="1000">
                <a:solidFill>
                  <a:srgbClr val="000000"/>
                </a:solidFill>
              </a:rPr>
              <a:t>（７）御社で仮に経営目標や経営計画が達成できなかった場合、御社ではどのようにそれを投資家に説明することが多いですか。御社で説明することの多い内容について該当するもの</a:t>
            </a:r>
            <a:r>
              <a:rPr lang="ja-JP" altLang="ja-JP" sz="1000" b="1" u="sng">
                <a:solidFill>
                  <a:srgbClr val="000000"/>
                </a:solidFill>
              </a:rPr>
              <a:t>すべてに</a:t>
            </a:r>
            <a:r>
              <a:rPr lang="ja-JP" altLang="ja-JP" sz="1000">
                <a:solidFill>
                  <a:srgbClr val="000000"/>
                </a:solidFill>
              </a:rPr>
              <a:t>○印をご記入ください。</a:t>
            </a:r>
          </a:p>
        </p:txBody>
      </p:sp>
    </p:spTree>
    <p:extLst>
      <p:ext uri="{BB962C8B-B14F-4D97-AF65-F5344CB8AC3E}">
        <p14:creationId xmlns:p14="http://schemas.microsoft.com/office/powerpoint/2010/main" val="14677324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LINETEXTSHAPEGUID" val="1d8da283-29fd-4e03-8fb5-6aaf990b8f9e"/>
</p:tagLst>
</file>

<file path=ppt/theme/theme1.xml><?xml version="1.0" encoding="utf-8"?>
<a:theme xmlns:a="http://schemas.openxmlformats.org/drawingml/2006/main" name="hit-u1">
  <a:themeElements>
    <a:clrScheme name="hit-u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hit-u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it-u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hit-u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hit-u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hit-u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hit-u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hit-u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hit-u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hit-u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hit-u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hit-u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hit-u1">
  <a:themeElements>
    <a:clrScheme name="hit-u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hit-u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it-u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hit-u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hit-u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hit-u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hit-u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hit-u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hit-u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hit-u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hit-u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hit-u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CC"/>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S創英角ｺﾞｼｯｸUB" pitchFamily="50" charset="-128"/>
          </a:defRPr>
        </a:defPPr>
      </a:lstStyle>
    </a:spDef>
    <a:lnDef>
      <a:spPr bwMode="auto">
        <a:xfrm>
          <a:off x="0" y="0"/>
          <a:ext cx="1" cy="1"/>
        </a:xfrm>
        <a:custGeom>
          <a:avLst/>
          <a:gdLst/>
          <a:ahLst/>
          <a:cxnLst/>
          <a:rect l="0" t="0" r="0" b="0"/>
          <a:pathLst/>
        </a:custGeom>
        <a:solidFill>
          <a:srgbClr val="FFCCCC"/>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S創英角ｺﾞｼｯｸUB"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hit-u1">
  <a:themeElements>
    <a:clrScheme name="hit-u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hit-u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hit-u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hit-u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hit-u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hit-u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hit-u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hit-u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hit-u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hit-u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hit-u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hit-u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ガイダンス　20.4.14">
  <a:themeElements>
    <a:clrScheme name="ガイダンス　20.4.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ガイダンス　20.4.14">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P創英角ｺﾞｼｯｸUB"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P創英角ｺﾞｼｯｸUB" pitchFamily="50" charset="-128"/>
          </a:defRPr>
        </a:defPPr>
      </a:lstStyle>
    </a:lnDef>
  </a:objectDefaults>
  <a:extraClrSchemeLst>
    <a:extraClrScheme>
      <a:clrScheme name="ガイダンス　20.4.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ガイダンス　20.4.1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ガイダンス　20.4.1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ガイダンス　20.4.1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ガイダンス　20.4.1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ガイダンス　20.4.1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ガイダンス　20.4.1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ガイダンス　20.4.1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ガイダンス　20.4.1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ガイダンス　20.4.1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ガイダンス　20.4.1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ガイダンス　20.4.1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S創英角ｺﾞｼｯｸUB" pitchFamily="50" charset="-128"/>
          </a:defRPr>
        </a:defPPr>
      </a:lstStyle>
    </a:spDef>
    <a:lnDef>
      <a:spPr bwMode="auto">
        <a:xfrm>
          <a:off x="0" y="0"/>
          <a:ext cx="1" cy="1"/>
        </a:xfrm>
        <a:custGeom>
          <a:avLst/>
          <a:gdLst/>
          <a:ahLst/>
          <a:cxnLst/>
          <a:rect l="0" t="0" r="0" b="0"/>
          <a:pathLst/>
        </a:custGeom>
        <a:solidFill>
          <a:srgbClr val="FFCC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S創英角ｺﾞｼｯｸUB"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hit-u1">
  <a:themeElements>
    <a:clrScheme name="hit-u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hit-u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hit-u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hit-u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hit-u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hit-u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hit-u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hit-u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hit-u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hit-u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hit-u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hit-u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_hit-u1">
  <a:themeElements>
    <a:clrScheme name="hit-u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hit-u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it-u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hit-u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hit-u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hit-u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hit-u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hit-u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hit-u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hit-u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hit-u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hit-u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CC"/>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S創英角ｺﾞｼｯｸUB" pitchFamily="50" charset="-128"/>
          </a:defRPr>
        </a:defPPr>
      </a:lstStyle>
    </a:spDef>
    <a:lnDef>
      <a:spPr bwMode="auto">
        <a:xfrm>
          <a:off x="0" y="0"/>
          <a:ext cx="1" cy="1"/>
        </a:xfrm>
        <a:custGeom>
          <a:avLst/>
          <a:gdLst/>
          <a:ahLst/>
          <a:cxnLst/>
          <a:rect l="0" t="0" r="0" b="0"/>
          <a:pathLst/>
        </a:custGeom>
        <a:solidFill>
          <a:srgbClr val="FFCCCC"/>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S創英角ｺﾞｼｯｸUB"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it-u1">
  <a:themeElements>
    <a:clrScheme name="hit-u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hit-u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it-u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hit-u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hit-u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hit-u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hit-u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hit-u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hit-u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hit-u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hit-u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hit-u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P創英角ｺﾞｼｯｸUB"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P創英角ｺﾞｼｯｸUB"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HGS創英角ｺﾞｼｯｸUB" pitchFamily="50" charset="-128"/>
          </a:defRPr>
        </a:defPPr>
      </a:lstStyle>
    </a:spDef>
    <a:lnDef>
      <a:spPr bwMode="auto">
        <a:xfrm>
          <a:off x="0" y="0"/>
          <a:ext cx="1" cy="1"/>
        </a:xfrm>
        <a:custGeom>
          <a:avLst/>
          <a:gdLst/>
          <a:ahLst/>
          <a:cxnLst/>
          <a:rect l="0" t="0" r="0" b="0"/>
          <a:pathLst/>
        </a:custGeom>
        <a:solidFill>
          <a:srgbClr val="FFCC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HGS創英角ｺﾞｼｯｸUB"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63853</TotalTime>
  <Words>13245</Words>
  <Application>Microsoft Office PowerPoint</Application>
  <PresentationFormat>画面に合わせる (4:3)</PresentationFormat>
  <Paragraphs>3586</Paragraphs>
  <Slides>125</Slides>
  <Notes>44</Notes>
  <HiddenSlides>0</HiddenSlides>
  <MMClips>0</MMClips>
  <ScaleCrop>false</ScaleCrop>
  <HeadingPairs>
    <vt:vector size="6" baseType="variant">
      <vt:variant>
        <vt:lpstr>テーマ</vt:lpstr>
      </vt:variant>
      <vt:variant>
        <vt:i4>21</vt:i4>
      </vt:variant>
      <vt:variant>
        <vt:lpstr>埋め込まれた OLE サーバー</vt:lpstr>
      </vt:variant>
      <vt:variant>
        <vt:i4>4</vt:i4>
      </vt:variant>
      <vt:variant>
        <vt:lpstr>スライド タイトル</vt:lpstr>
      </vt:variant>
      <vt:variant>
        <vt:i4>125</vt:i4>
      </vt:variant>
    </vt:vector>
  </HeadingPairs>
  <TitlesOfParts>
    <vt:vector size="150" baseType="lpstr">
      <vt:lpstr>hit-u1</vt:lpstr>
      <vt:lpstr>Office ​​テーマ</vt:lpstr>
      <vt:lpstr>1_hit-u1</vt:lpstr>
      <vt:lpstr>3_Office ​​テーマ</vt:lpstr>
      <vt:lpstr>3_Office テーマ</vt:lpstr>
      <vt:lpstr>標準デザイン</vt:lpstr>
      <vt:lpstr>1_Office ​​テーマ</vt:lpstr>
      <vt:lpstr>デザインの設定</vt:lpstr>
      <vt:lpstr>5_標準デザイン</vt:lpstr>
      <vt:lpstr>2_Office ​​テーマ</vt:lpstr>
      <vt:lpstr>3_hit-u1</vt:lpstr>
      <vt:lpstr>1_標準デザイン</vt:lpstr>
      <vt:lpstr>4_hit-u1</vt:lpstr>
      <vt:lpstr>ガイダンス　20.4.14</vt:lpstr>
      <vt:lpstr>2_標準デザイン</vt:lpstr>
      <vt:lpstr>1_Office テーマ</vt:lpstr>
      <vt:lpstr>5_Office ​​テーマ</vt:lpstr>
      <vt:lpstr>6_Office ​​テーマ</vt:lpstr>
      <vt:lpstr>5_hit-u1</vt:lpstr>
      <vt:lpstr>2_hit-u1</vt:lpstr>
      <vt:lpstr>3_標準デザイン</vt:lpstr>
      <vt:lpstr>グラフ</vt:lpstr>
      <vt:lpstr>MS 組織図</vt:lpstr>
      <vt:lpstr>数式</vt:lpstr>
      <vt:lpstr>Microsoft Excel グラフ</vt:lpstr>
      <vt:lpstr>企業価値評価</vt:lpstr>
      <vt:lpstr>Contents</vt:lpstr>
      <vt:lpstr>HFLP　B　カリキュラム</vt:lpstr>
      <vt:lpstr>あなたが想起するエクセレント・カンパニーとは？</vt:lpstr>
      <vt:lpstr>PowerPoint プレゼンテーション</vt:lpstr>
      <vt:lpstr>本セッションの狙い</vt:lpstr>
      <vt:lpstr>日本企業と海外企業の時価総額（中分類）</vt:lpstr>
      <vt:lpstr>日本企業と海外企業の時価総額（小分類）①</vt:lpstr>
      <vt:lpstr>日本企業と海外企業の時価総額（小分類）②</vt:lpstr>
      <vt:lpstr>PowerPoint プレゼンテーション</vt:lpstr>
      <vt:lpstr>財務諸表とファンダメンタルズ分析 キャッシュ・フロー計算書のカタチ</vt:lpstr>
      <vt:lpstr>財務諸表とファンダメンタルズ分析 キャッシュ・フロー計算書の分析視点</vt:lpstr>
      <vt:lpstr>財務諸表とファンダメンタルズ分析 キャッシュ・フロー計算書の活用シナリオ</vt:lpstr>
      <vt:lpstr>キャッシュ・フロー計算書を活用する 企業の資金繰り状況は？</vt:lpstr>
      <vt:lpstr>キャッシュ・フロー計算書を活用する フリーキャッシュ･フローの定義と解釈</vt:lpstr>
      <vt:lpstr>キャッシュ・フロー計算書を活用する エレクトロニクス業界4社のフリーキャッシュ･フロー</vt:lpstr>
      <vt:lpstr>キャッシュ・フロー計算書を活用する 利益の質をいかに読み解くか？</vt:lpstr>
      <vt:lpstr>PowerPoint プレゼンテーション</vt:lpstr>
      <vt:lpstr>PowerPoint プレゼンテーション</vt:lpstr>
      <vt:lpstr>アカウンティングの理解度チェック</vt:lpstr>
      <vt:lpstr>連結財務諸表と単独財務諸表の異同</vt:lpstr>
      <vt:lpstr>連結数値の活用シナリオ</vt:lpstr>
      <vt:lpstr>連結数値の活用シナリオ</vt:lpstr>
      <vt:lpstr>多角化展開と収益性</vt:lpstr>
      <vt:lpstr>連単倍率ランキング</vt:lpstr>
      <vt:lpstr>エレクトロニクス業界　 　連単倍率と収益性</vt:lpstr>
      <vt:lpstr>　連単倍率と事業展開</vt:lpstr>
      <vt:lpstr>連結数値の活用シナリオ</vt:lpstr>
      <vt:lpstr>上場子会社数の推移</vt:lpstr>
      <vt:lpstr>親子上場のメリット、デメリット</vt:lpstr>
      <vt:lpstr>上場子会社数　ランキング</vt:lpstr>
      <vt:lpstr>郵政3社上場の意義</vt:lpstr>
      <vt:lpstr>有価証券報告書　配当政策</vt:lpstr>
      <vt:lpstr>ＮＴＴの配当政策</vt:lpstr>
      <vt:lpstr>商社の配当政策</vt:lpstr>
      <vt:lpstr>配当性向3割のロジックはどこからきているのか？</vt:lpstr>
      <vt:lpstr>PowerPoint プレゼンテーション</vt:lpstr>
      <vt:lpstr>PowerPoint プレゼンテーション</vt:lpstr>
      <vt:lpstr>PowerPoint プレゼンテーション</vt:lpstr>
      <vt:lpstr>企業価値経営と会社の数値 TOBの対象となる会社、対象とならない会社</vt:lpstr>
      <vt:lpstr>企業価値の国際比較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企業価値とは何か（1）</vt:lpstr>
      <vt:lpstr>企業価値とは何か（2）</vt:lpstr>
      <vt:lpstr>企業価値とは何か（3）</vt:lpstr>
      <vt:lpstr>基本的な財務諸表の関係性</vt:lpstr>
      <vt:lpstr>フリーキャッシュフローとは何か？</vt:lpstr>
      <vt:lpstr>企業価値の基本思考</vt:lpstr>
      <vt:lpstr>会計はステークホルダーへの付加価値配分を支援</vt:lpstr>
      <vt:lpstr>PowerPoint プレゼンテーション</vt:lpstr>
      <vt:lpstr>バリュエーション・フレームワーク</vt:lpstr>
      <vt:lpstr>割引配当モデル/超過利益モデル</vt:lpstr>
      <vt:lpstr>DCF法に基づく重要予測要素</vt:lpstr>
      <vt:lpstr>倍数法</vt:lpstr>
      <vt:lpstr>超過利益法に基づく重要予測要素</vt:lpstr>
      <vt:lpstr>DCF法の算出ステップ</vt:lpstr>
      <vt:lpstr>Step1　過去の財務諸表の組み換え</vt:lpstr>
      <vt:lpstr>Step2　予測財務諸表を作成する</vt:lpstr>
      <vt:lpstr>Step3　資本コストを算出する</vt:lpstr>
      <vt:lpstr>Step3　株主資本コスト</vt:lpstr>
      <vt:lpstr>市場ベータの概念</vt:lpstr>
      <vt:lpstr>市場ベータの推定</vt:lpstr>
      <vt:lpstr>リスクプレミアムの推計手法（応用）</vt:lpstr>
      <vt:lpstr>Implied Cost of Capitalの推定</vt:lpstr>
      <vt:lpstr>Step4　企業価値を評価する</vt:lpstr>
      <vt:lpstr>Step4　企業価値を評価する</vt:lpstr>
      <vt:lpstr>Step5　価値評価額の検証</vt:lpstr>
      <vt:lpstr>倍数法の適用</vt:lpstr>
      <vt:lpstr>Sum of the Parts分析 　セブン＆アイ・ホールディングス</vt:lpstr>
      <vt:lpstr>PowerPoint プレゼンテーション</vt:lpstr>
      <vt:lpstr>　花王の価値評価 　　論点</vt:lpstr>
      <vt:lpstr>　花王の価値評価 　　論点</vt:lpstr>
      <vt:lpstr>　自社の理論価値を算出してみましょう。 　　市場は自社に何を期待しているのか？</vt:lpstr>
      <vt:lpstr>本セッションの狙い（再掲）</vt:lpstr>
      <vt:lpstr>M&amp;Aバリュエーションにあたっての留意点</vt:lpstr>
      <vt:lpstr>PowerPoint プレゼンテーション</vt:lpstr>
      <vt:lpstr>価値創造上のドライバーは？</vt:lpstr>
      <vt:lpstr>企業価値創造の本質</vt:lpstr>
      <vt:lpstr>価値創造上のドライバーは？</vt:lpstr>
      <vt:lpstr>日本企業と海外企業　企業価値ギャップ 　各バリュードライバー（中央値）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問１　 経営理念と経営計画（策定・公表）</vt:lpstr>
      <vt:lpstr>問１　 経営理念と経営計画（重視点）</vt:lpstr>
      <vt:lpstr>問１　 経営理念と経営計画</vt:lpstr>
      <vt:lpstr>問２　 経営目標と経営指標（中期経営計画等）</vt:lpstr>
      <vt:lpstr>問２　 経営目標と経営指標（資本生産性等）</vt:lpstr>
      <vt:lpstr>問２　 経営目標と経営指標（活動との結びつき）</vt:lpstr>
      <vt:lpstr>問２　 経営目標と経営指標（中期経営計画等）</vt:lpstr>
      <vt:lpstr>問２　 経営目標と経営指標（中期経営計画等）</vt:lpstr>
      <vt:lpstr>問３　 資源配分や資本構成（保有水準）</vt:lpstr>
      <vt:lpstr>問５　 コーポレート・ガバナンス（取締役会の議題・頻度）</vt:lpstr>
      <vt:lpstr>PowerPoint プレゼンテーション</vt:lpstr>
      <vt:lpstr>変化➀非財務情報のプレゼンス向上</vt:lpstr>
      <vt:lpstr>非財務情報をめぐる先行研究➀</vt:lpstr>
      <vt:lpstr>非財務情報をめぐる先行研究②</vt:lpstr>
      <vt:lpstr>変化②SDGsへの対応</vt:lpstr>
      <vt:lpstr>ガソリン・ディーゼル車の販売禁止をめぐる動向</vt:lpstr>
      <vt:lpstr>SDGsに対する期待と現実 　2016年度　CSR研究会報告書</vt:lpstr>
      <vt:lpstr>変化③企業開示改革</vt:lpstr>
      <vt:lpstr>変化④稼ぐ力と将来投資の両立</vt:lpstr>
      <vt:lpstr>変化⑤超・長期経営の実践</vt:lpstr>
      <vt:lpstr>対話の機会と質の向上を通じて競争力を高める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Hitotsubashi University</dc:title>
  <dc:creator>荒金真弓</dc:creator>
  <cp:lastModifiedBy>Tetsuyuki Kagaya</cp:lastModifiedBy>
  <cp:revision>987</cp:revision>
  <cp:lastPrinted>2013-08-28T05:29:51Z</cp:lastPrinted>
  <dcterms:created xsi:type="dcterms:W3CDTF">2007-09-03T01:42:54Z</dcterms:created>
  <dcterms:modified xsi:type="dcterms:W3CDTF">2018-10-14T01:49:03Z</dcterms:modified>
</cp:coreProperties>
</file>