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7197;&#24067;\JT&#12288;&#36001;&#21209;2\20191026%20JT&#36001;&#21209;&#22522;&#30990;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29398186011274E-2"/>
          <c:y val="5.5979666197698383E-2"/>
          <c:w val="0.901066758555914"/>
          <c:h val="0.45786004247494744"/>
        </c:manualLayout>
      </c:layout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営業利益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Sheet2!$B$2:$AA$2</c:f>
              <c:strCache>
                <c:ptCount val="26"/>
                <c:pt idx="0">
                  <c:v>1994/03</c:v>
                </c:pt>
                <c:pt idx="1">
                  <c:v>1995/03</c:v>
                </c:pt>
                <c:pt idx="2">
                  <c:v>1996/03</c:v>
                </c:pt>
                <c:pt idx="3">
                  <c:v>1997/03</c:v>
                </c:pt>
                <c:pt idx="4">
                  <c:v>1998/03</c:v>
                </c:pt>
                <c:pt idx="5">
                  <c:v>1999/03</c:v>
                </c:pt>
                <c:pt idx="6">
                  <c:v>2000/03</c:v>
                </c:pt>
                <c:pt idx="7">
                  <c:v>2001/03</c:v>
                </c:pt>
                <c:pt idx="8">
                  <c:v>2002/03</c:v>
                </c:pt>
                <c:pt idx="9">
                  <c:v>2003/03</c:v>
                </c:pt>
                <c:pt idx="10">
                  <c:v>2004/03</c:v>
                </c:pt>
                <c:pt idx="11">
                  <c:v>2005/03</c:v>
                </c:pt>
                <c:pt idx="12">
                  <c:v>2006/03</c:v>
                </c:pt>
                <c:pt idx="13">
                  <c:v>2007/03</c:v>
                </c:pt>
                <c:pt idx="14">
                  <c:v>2008/03</c:v>
                </c:pt>
                <c:pt idx="15">
                  <c:v>2009/03</c:v>
                </c:pt>
                <c:pt idx="16">
                  <c:v>2010/03</c:v>
                </c:pt>
                <c:pt idx="17">
                  <c:v>2011/03</c:v>
                </c:pt>
                <c:pt idx="18">
                  <c:v>2012/03</c:v>
                </c:pt>
                <c:pt idx="19">
                  <c:v>2013/03</c:v>
                </c:pt>
                <c:pt idx="20">
                  <c:v>2014/03</c:v>
                </c:pt>
                <c:pt idx="21">
                  <c:v>2014/12</c:v>
                </c:pt>
                <c:pt idx="22">
                  <c:v>2015/12</c:v>
                </c:pt>
                <c:pt idx="23">
                  <c:v>2016/12</c:v>
                </c:pt>
                <c:pt idx="24">
                  <c:v>2017/12</c:v>
                </c:pt>
                <c:pt idx="25">
                  <c:v>2018/12</c:v>
                </c:pt>
              </c:strCache>
            </c:strRef>
          </c:cat>
          <c:val>
            <c:numRef>
              <c:f>Sheet2!$B$3:$AA$3</c:f>
              <c:numCache>
                <c:formatCode>#,##0_ ;[Red]\-#,##0\ </c:formatCode>
                <c:ptCount val="26"/>
                <c:pt idx="0">
                  <c:v>110698</c:v>
                </c:pt>
                <c:pt idx="1">
                  <c:v>128082</c:v>
                </c:pt>
                <c:pt idx="2">
                  <c:v>137237</c:v>
                </c:pt>
                <c:pt idx="3">
                  <c:v>156236</c:v>
                </c:pt>
                <c:pt idx="4">
                  <c:v>129524</c:v>
                </c:pt>
                <c:pt idx="5">
                  <c:v>168898</c:v>
                </c:pt>
                <c:pt idx="6">
                  <c:v>153971</c:v>
                </c:pt>
                <c:pt idx="7">
                  <c:v>139964</c:v>
                </c:pt>
                <c:pt idx="8">
                  <c:v>163805</c:v>
                </c:pt>
                <c:pt idx="9">
                  <c:v>188963</c:v>
                </c:pt>
                <c:pt idx="10">
                  <c:v>234034</c:v>
                </c:pt>
                <c:pt idx="11">
                  <c:v>273371</c:v>
                </c:pt>
                <c:pt idx="12">
                  <c:v>306946</c:v>
                </c:pt>
                <c:pt idx="13">
                  <c:v>331991</c:v>
                </c:pt>
                <c:pt idx="14">
                  <c:v>430553</c:v>
                </c:pt>
                <c:pt idx="15">
                  <c:v>363806</c:v>
                </c:pt>
                <c:pt idx="16">
                  <c:v>296504</c:v>
                </c:pt>
                <c:pt idx="17">
                  <c:v>401321</c:v>
                </c:pt>
                <c:pt idx="18">
                  <c:v>459180</c:v>
                </c:pt>
                <c:pt idx="19">
                  <c:v>532213</c:v>
                </c:pt>
                <c:pt idx="20">
                  <c:v>648260</c:v>
                </c:pt>
                <c:pt idx="21">
                  <c:v>499880</c:v>
                </c:pt>
                <c:pt idx="22">
                  <c:v>565229</c:v>
                </c:pt>
                <c:pt idx="23">
                  <c:v>593329</c:v>
                </c:pt>
                <c:pt idx="24">
                  <c:v>561101</c:v>
                </c:pt>
                <c:pt idx="25">
                  <c:v>564984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05-497D-9826-4754B5AAF84E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有利子負債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Sheet2!$B$2:$AA$2</c:f>
              <c:strCache>
                <c:ptCount val="26"/>
                <c:pt idx="0">
                  <c:v>1994/03</c:v>
                </c:pt>
                <c:pt idx="1">
                  <c:v>1995/03</c:v>
                </c:pt>
                <c:pt idx="2">
                  <c:v>1996/03</c:v>
                </c:pt>
                <c:pt idx="3">
                  <c:v>1997/03</c:v>
                </c:pt>
                <c:pt idx="4">
                  <c:v>1998/03</c:v>
                </c:pt>
                <c:pt idx="5">
                  <c:v>1999/03</c:v>
                </c:pt>
                <c:pt idx="6">
                  <c:v>2000/03</c:v>
                </c:pt>
                <c:pt idx="7">
                  <c:v>2001/03</c:v>
                </c:pt>
                <c:pt idx="8">
                  <c:v>2002/03</c:v>
                </c:pt>
                <c:pt idx="9">
                  <c:v>2003/03</c:v>
                </c:pt>
                <c:pt idx="10">
                  <c:v>2004/03</c:v>
                </c:pt>
                <c:pt idx="11">
                  <c:v>2005/03</c:v>
                </c:pt>
                <c:pt idx="12">
                  <c:v>2006/03</c:v>
                </c:pt>
                <c:pt idx="13">
                  <c:v>2007/03</c:v>
                </c:pt>
                <c:pt idx="14">
                  <c:v>2008/03</c:v>
                </c:pt>
                <c:pt idx="15">
                  <c:v>2009/03</c:v>
                </c:pt>
                <c:pt idx="16">
                  <c:v>2010/03</c:v>
                </c:pt>
                <c:pt idx="17">
                  <c:v>2011/03</c:v>
                </c:pt>
                <c:pt idx="18">
                  <c:v>2012/03</c:v>
                </c:pt>
                <c:pt idx="19">
                  <c:v>2013/03</c:v>
                </c:pt>
                <c:pt idx="20">
                  <c:v>2014/03</c:v>
                </c:pt>
                <c:pt idx="21">
                  <c:v>2014/12</c:v>
                </c:pt>
                <c:pt idx="22">
                  <c:v>2015/12</c:v>
                </c:pt>
                <c:pt idx="23">
                  <c:v>2016/12</c:v>
                </c:pt>
                <c:pt idx="24">
                  <c:v>2017/12</c:v>
                </c:pt>
                <c:pt idx="25">
                  <c:v>2018/12</c:v>
                </c:pt>
              </c:strCache>
            </c:strRef>
          </c:cat>
          <c:val>
            <c:numRef>
              <c:f>Sheet2!$B$4:$AA$4</c:f>
              <c:numCache>
                <c:formatCode>#,##0_ ;[Red]\-#,##0\ </c:formatCode>
                <c:ptCount val="26"/>
                <c:pt idx="0">
                  <c:v>145087</c:v>
                </c:pt>
                <c:pt idx="1">
                  <c:v>139322</c:v>
                </c:pt>
                <c:pt idx="2">
                  <c:v>137544</c:v>
                </c:pt>
                <c:pt idx="3">
                  <c:v>134319</c:v>
                </c:pt>
                <c:pt idx="4">
                  <c:v>115762</c:v>
                </c:pt>
                <c:pt idx="5">
                  <c:v>113405</c:v>
                </c:pt>
                <c:pt idx="6">
                  <c:v>660023</c:v>
                </c:pt>
                <c:pt idx="7">
                  <c:v>606089</c:v>
                </c:pt>
                <c:pt idx="8">
                  <c:v>511737</c:v>
                </c:pt>
                <c:pt idx="9">
                  <c:v>424497</c:v>
                </c:pt>
                <c:pt idx="10">
                  <c:v>381201</c:v>
                </c:pt>
                <c:pt idx="11">
                  <c:v>230713</c:v>
                </c:pt>
                <c:pt idx="12">
                  <c:v>216606</c:v>
                </c:pt>
                <c:pt idx="13">
                  <c:v>219267</c:v>
                </c:pt>
                <c:pt idx="14">
                  <c:v>1389294</c:v>
                </c:pt>
                <c:pt idx="15">
                  <c:v>979331</c:v>
                </c:pt>
                <c:pt idx="16">
                  <c:v>860265</c:v>
                </c:pt>
                <c:pt idx="17">
                  <c:v>696191</c:v>
                </c:pt>
                <c:pt idx="18">
                  <c:v>491516</c:v>
                </c:pt>
                <c:pt idx="19">
                  <c:v>314700</c:v>
                </c:pt>
                <c:pt idx="20">
                  <c:v>361727</c:v>
                </c:pt>
                <c:pt idx="21">
                  <c:v>208563</c:v>
                </c:pt>
                <c:pt idx="22">
                  <c:v>246918</c:v>
                </c:pt>
                <c:pt idx="23">
                  <c:v>547557</c:v>
                </c:pt>
                <c:pt idx="24">
                  <c:v>745137</c:v>
                </c:pt>
                <c:pt idx="25">
                  <c:v>977780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05-497D-9826-4754B5AAF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114296"/>
        <c:axId val="314099232"/>
      </c:lineChart>
      <c:catAx>
        <c:axId val="53811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4099232"/>
        <c:crosses val="autoZero"/>
        <c:auto val="1"/>
        <c:lblAlgn val="ctr"/>
        <c:lblOffset val="100"/>
        <c:noMultiLvlLbl val="0"/>
      </c:catAx>
      <c:valAx>
        <c:axId val="31409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811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6F5A7-7592-465C-A361-6DE07A4ED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E680ED-F214-46BD-B6C1-A5B7A7027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023469-3966-4DB9-B42F-541CB2D28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35E238-C72A-4F12-B408-DF8D97B1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B68832-E44D-4D55-94B8-58DDD9DB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51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726897-262A-4B08-94D2-6926B782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F8A05A-B09E-428B-AD85-ACC500BBF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298D9-7571-4BBD-B2DE-85B32568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AF47A1-163E-4D4B-9A7B-659A02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002B78-3E0C-4BBD-B6B4-B832228D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86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79F540-85A5-4D3E-BA60-1241F538B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044A7D-FCFC-4E9A-804A-609FBD282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1E8EDE-27D6-4900-BD60-E57E23AA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6C8C8B-E39A-4633-9B95-8DCEFD9B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335E5D-A56D-4D7E-A25E-A9AA2754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9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494DD-ADE0-4007-A15F-CC32466D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2EF28D-C2D5-4C4C-BD73-51A22F088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7750A-8998-4D32-AFAC-9C43B248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943EC2-336C-4172-9D94-F6CD1488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42A7B8-00D8-42AA-B260-33226562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2074C2-595D-4B42-BB81-366EE5CA6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C60522-20BE-455E-9623-A6F307D2C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0D0EF-584D-4C80-B0C8-E030FC65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193890-F811-4026-8ADE-2938D943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8A5A7-C226-49AE-AA40-D3567537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90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6946D-5E88-492A-BB10-BA8439A9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E23D3D-7711-4D6E-9D67-F6EAC2BA7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A5332F-1C8C-45CF-9888-BD6A03AF4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94859B-FC7A-46CA-B350-BD92936E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CF5FEE-811E-4E6E-B4E0-271F1E04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FEC508-66A4-490B-ADAF-763D062A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85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44835-9760-44E7-9367-5CB3261A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B67694-9A00-4598-9211-DCEB18436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C8EA20-5434-4D9C-B0DC-DA50EA723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659948D-CFA7-4B5E-AD3E-D9655806E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1D6D1C1-AC0A-49CB-8CB8-3822FBFD1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153560-40DA-4157-8D27-FD162565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0429B7-FA00-4BBD-9B88-7CDA5299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7F00CA-B0A9-41A3-9487-94B77A84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854B1-1708-4920-B265-F1813AC2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E05B40-C0C5-41DF-9F4D-660B2FD5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41F456-47E3-4084-B30E-561191AC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F2D410-2B51-424C-B73E-4B9DCBE4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49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2AC80F-3531-468A-A5B2-8A234F28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28659A-B442-4932-A5F4-FB3944C9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2EE363-93C8-4BA8-B9CE-33535DB9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91C36-C47C-481D-97FD-A07F234BF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FCC4F-8AE0-4BCD-9557-FFBF330D8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C462C4-8841-43B3-893D-E3496FDF5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5DCA42-E5B2-43EF-9A3A-8CF4A217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4FF74C-5E9F-41D8-8606-313C2E1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FBA87A-240B-42C5-9BC8-4DF8F65B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E9AA8-6A80-4AA3-83B3-1AC02B82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9AD245-F47F-4BFC-82FE-0610DF5B5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1C7399-80F3-4D75-93AB-856EABBB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7CFA89-E7D4-4695-A581-DBFF84DE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351D31-C2EE-4CDB-8005-65688A0D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D4D1C2-B53E-47CA-AE53-D73E489D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23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DE3FCE-6896-4F7F-8B32-D2DC83A2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EC2CC2-DC9F-4740-8747-D7160D2B9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84CD7-9096-4A8B-A786-0017C991E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73FE-8249-44F6-9D9F-5A0833F202C3}" type="datetimeFigureOut">
              <a:rPr kumimoji="1" lang="ja-JP" altLang="en-US" smtClean="0"/>
              <a:t>2019/10/26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EB25A-847A-4EDB-AA55-17C4AE274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1B2BC0-66FA-498A-8ABC-FAB693F2C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58E5-3E36-4F6A-8805-DABCE9CFE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00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B87F0B3-3032-49E4-AE59-1989D533D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6" y="583097"/>
            <a:ext cx="11979964" cy="164989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論点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JT</a:t>
            </a:r>
            <a:r>
              <a:rPr kumimoji="1" lang="ja-JP" altLang="en-US" sz="2000" dirty="0"/>
              <a:t>が株式を上場させた</a:t>
            </a:r>
            <a:r>
              <a:rPr kumimoji="1" lang="en-US" altLang="ja-JP" sz="2000" dirty="0"/>
              <a:t>1990</a:t>
            </a:r>
            <a:r>
              <a:rPr kumimoji="1" lang="ja-JP" altLang="en-US" sz="2000" dirty="0"/>
              <a:t>年代半ばのファンダメンタルを基礎とすると</a:t>
            </a:r>
            <a:endParaRPr kumimoji="1" lang="en-US" altLang="ja-JP" sz="2000" dirty="0"/>
          </a:p>
          <a:p>
            <a:pPr algn="l"/>
            <a:r>
              <a:rPr lang="ja-JP" altLang="en-US" sz="2000" dirty="0"/>
              <a:t>　　　 どんな成長戦略の選択肢が考えられるか、またその実現にあたっての課題は</a:t>
            </a:r>
            <a:endParaRPr lang="en-US" altLang="ja-JP" sz="2000" dirty="0"/>
          </a:p>
          <a:p>
            <a:pPr algn="l"/>
            <a:r>
              <a:rPr lang="ja-JP" altLang="en-US" sz="2000" dirty="0"/>
              <a:t>　</a:t>
            </a:r>
            <a:endParaRPr kumimoji="1" lang="ja-JP" altLang="en-US" sz="2000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1DC2A8AF-4D07-4701-838A-A7C21754FEC8}"/>
              </a:ext>
            </a:extLst>
          </p:cNvPr>
          <p:cNvSpPr txBox="1">
            <a:spLocks/>
          </p:cNvSpPr>
          <p:nvPr/>
        </p:nvSpPr>
        <p:spPr>
          <a:xfrm>
            <a:off x="10316819" y="159026"/>
            <a:ext cx="1875181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400" dirty="0"/>
              <a:t>2019/10/26</a:t>
            </a:r>
          </a:p>
          <a:p>
            <a:pPr algn="r"/>
            <a:r>
              <a:rPr lang="en-US" altLang="ja-JP" sz="1400" dirty="0"/>
              <a:t>F</a:t>
            </a:r>
            <a:r>
              <a:rPr lang="ja-JP" altLang="en-US" sz="1400" dirty="0"/>
              <a:t>班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B002360B-E817-486C-81FE-B3A4EC1B143F}"/>
              </a:ext>
            </a:extLst>
          </p:cNvPr>
          <p:cNvSpPr txBox="1">
            <a:spLocks/>
          </p:cNvSpPr>
          <p:nvPr/>
        </p:nvSpPr>
        <p:spPr>
          <a:xfrm>
            <a:off x="252980" y="1545069"/>
            <a:ext cx="12670188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→財務状況は優良、特段改善すべき喫緊の課題は見当たらなかったものの、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現状維持では大幅な成長は見込めないので新たな成長ドライバーが必要　</a:t>
            </a:r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79DC52FC-F5B7-4682-946F-EBC0EABE0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803154"/>
              </p:ext>
            </p:extLst>
          </p:nvPr>
        </p:nvGraphicFramePr>
        <p:xfrm>
          <a:off x="451130" y="2880485"/>
          <a:ext cx="11289740" cy="3860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683">
                  <a:extLst>
                    <a:ext uri="{9D8B030D-6E8A-4147-A177-3AD203B41FA5}">
                      <a16:colId xmlns:a16="http://schemas.microsoft.com/office/drawing/2014/main" val="1976352760"/>
                    </a:ext>
                  </a:extLst>
                </a:gridCol>
                <a:gridCol w="9103057">
                  <a:extLst>
                    <a:ext uri="{9D8B030D-6E8A-4147-A177-3AD203B41FA5}">
                      <a16:colId xmlns:a16="http://schemas.microsoft.com/office/drawing/2014/main" val="958016239"/>
                    </a:ext>
                  </a:extLst>
                </a:gridCol>
              </a:tblGrid>
              <a:tr h="333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選択肢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課題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885164"/>
                  </a:ext>
                </a:extLst>
              </a:tr>
              <a:tr h="11176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多角化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・事業の選択が難しい（シナジーのある多角化（香り技術等）であれば？）</a:t>
                      </a:r>
                      <a:endParaRPr lang="en-US" altLang="ja-JP" sz="2400" dirty="0"/>
                    </a:p>
                    <a:p>
                      <a:pPr algn="l"/>
                      <a:r>
                        <a:rPr lang="ja-JP" altLang="en-US" sz="1800" dirty="0"/>
                        <a:t>・新規事業はノウハウ蓄積に時間がかかる</a:t>
                      </a:r>
                      <a:endParaRPr lang="en-US" altLang="ja-JP" sz="1800" dirty="0"/>
                    </a:p>
                    <a:p>
                      <a:pPr algn="l"/>
                      <a:r>
                        <a:rPr lang="ja-JP" altLang="en-US" sz="1800" dirty="0"/>
                        <a:t>・経営資源の分散（研究開発など）</a:t>
                      </a:r>
                      <a:endParaRPr lang="en-US" altLang="ja-JP" sz="1800" dirty="0"/>
                    </a:p>
                    <a:p>
                      <a:pPr algn="l"/>
                      <a:r>
                        <a:rPr lang="ja-JP" altLang="en-US" sz="1800" dirty="0"/>
                        <a:t>・他分野は競争環境厳しい（飲料・医薬品）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982044"/>
                  </a:ext>
                </a:extLst>
              </a:tr>
              <a:tr h="11176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海外への市場拡大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（自前</a:t>
                      </a:r>
                      <a:r>
                        <a:rPr kumimoji="1" lang="en-US" altLang="ja-JP" dirty="0"/>
                        <a:t>/M&amp;A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/>
                        <a:t>・国・地域の選択（人口・喫煙率・規制</a:t>
                      </a:r>
                      <a:r>
                        <a:rPr lang="en-US" altLang="ja-JP" sz="1800" dirty="0" err="1"/>
                        <a:t>etc</a:t>
                      </a:r>
                      <a:r>
                        <a:rPr lang="ja-JP" altLang="en-US" sz="1800" dirty="0"/>
                        <a:t>）</a:t>
                      </a:r>
                      <a:endParaRPr lang="en-US" altLang="ja-JP" sz="1800" dirty="0"/>
                    </a:p>
                    <a:p>
                      <a:pPr algn="l"/>
                      <a:r>
                        <a:rPr lang="ja-JP" altLang="en-US" sz="1800" dirty="0"/>
                        <a:t>・自前：</a:t>
                      </a:r>
                      <a:r>
                        <a:rPr lang="en-US" altLang="ja-JP" sz="1800" dirty="0"/>
                        <a:t>JT</a:t>
                      </a:r>
                      <a:r>
                        <a:rPr lang="ja-JP" altLang="en-US" sz="1800" dirty="0"/>
                        <a:t>としての参入ではマーケティングノウハウが無い（</a:t>
                      </a:r>
                      <a:r>
                        <a:rPr lang="en-US" altLang="ja-JP" sz="1800" dirty="0"/>
                        <a:t>JT</a:t>
                      </a:r>
                      <a:r>
                        <a:rPr lang="ja-JP" altLang="en-US" sz="1800" dirty="0"/>
                        <a:t>のブランド力）</a:t>
                      </a:r>
                      <a:endParaRPr lang="en-US" altLang="ja-JP" sz="1800" dirty="0"/>
                    </a:p>
                    <a:p>
                      <a:pPr algn="l"/>
                      <a:r>
                        <a:rPr lang="ja-JP" altLang="en-US" sz="1800" dirty="0"/>
                        <a:t>・</a:t>
                      </a:r>
                      <a:r>
                        <a:rPr lang="en-US" altLang="ja-JP" sz="1800" dirty="0"/>
                        <a:t>M&amp;A</a:t>
                      </a:r>
                      <a:r>
                        <a:rPr lang="ja-JP" altLang="en-US" sz="1800" dirty="0"/>
                        <a:t>：ノウハウ（買収先企業の経営）</a:t>
                      </a:r>
                      <a:endParaRPr lang="en-US" altLang="ja-JP" sz="1800" dirty="0"/>
                    </a:p>
                    <a:p>
                      <a:pPr algn="l"/>
                      <a:r>
                        <a:rPr lang="ja-JP" altLang="en-US" sz="1800" dirty="0"/>
                        <a:t>・</a:t>
                      </a:r>
                      <a:r>
                        <a:rPr lang="en-US" altLang="ja-JP" sz="1800" dirty="0"/>
                        <a:t>M&amp;A</a:t>
                      </a:r>
                      <a:r>
                        <a:rPr lang="ja-JP" altLang="en-US" sz="1800" dirty="0"/>
                        <a:t>：海外買収先とのシナジーとは何か？（研究開発、調達、販路）　</a:t>
                      </a:r>
                      <a:endParaRPr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297166"/>
                  </a:ext>
                </a:extLst>
              </a:tr>
              <a:tr h="11176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国内市場深堀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/>
                        <a:t>・</a:t>
                      </a:r>
                      <a:r>
                        <a:rPr lang="en-US" altLang="ja-JP" sz="1800" dirty="0"/>
                        <a:t>98</a:t>
                      </a:r>
                      <a:r>
                        <a:rPr lang="ja-JP" altLang="en-US" sz="1800" dirty="0"/>
                        <a:t>年前後で喫煙人口ピークアウトの予想→大幅な成長見込めず</a:t>
                      </a:r>
                      <a:endParaRPr lang="en-US" altLang="ja-JP" sz="1800" dirty="0"/>
                    </a:p>
                    <a:p>
                      <a:pPr algn="l"/>
                      <a:r>
                        <a:rPr lang="ja-JP" altLang="en-US" sz="1800" dirty="0"/>
                        <a:t>・規制の厳格化の予想</a:t>
                      </a:r>
                      <a:endParaRPr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1118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6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B87F0B3-3032-49E4-AE59-1989D533D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6" y="583098"/>
            <a:ext cx="11979964" cy="92765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論点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：いつ、なぜ</a:t>
            </a:r>
            <a:r>
              <a:rPr kumimoji="1" lang="en-US" altLang="ja-JP" sz="2000" dirty="0"/>
              <a:t>M&amp;A</a:t>
            </a:r>
            <a:r>
              <a:rPr kumimoji="1" lang="ja-JP" altLang="en-US" sz="2000" dirty="0"/>
              <a:t>を積極的に取り組むようになったのか。</a:t>
            </a:r>
            <a:r>
              <a:rPr kumimoji="1" lang="en-US" altLang="ja-JP" sz="2000" dirty="0"/>
              <a:t>M&amp;A</a:t>
            </a:r>
            <a:r>
              <a:rPr kumimoji="1" lang="ja-JP" altLang="en-US" sz="2000" dirty="0"/>
              <a:t>ターゲットの基準は？</a:t>
            </a:r>
            <a:endParaRPr kumimoji="1" lang="en-US" altLang="ja-JP" sz="2000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A0B32E7A-78AC-4CA6-85CB-DE44B305FA26}"/>
              </a:ext>
            </a:extLst>
          </p:cNvPr>
          <p:cNvSpPr txBox="1">
            <a:spLocks/>
          </p:cNvSpPr>
          <p:nvPr/>
        </p:nvSpPr>
        <p:spPr>
          <a:xfrm>
            <a:off x="198782" y="2829331"/>
            <a:ext cx="11979964" cy="2285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・</a:t>
            </a:r>
            <a:r>
              <a:rPr lang="en-US" altLang="ja-JP" sz="1600" dirty="0"/>
              <a:t>85</a:t>
            </a:r>
            <a:r>
              <a:rPr lang="ja-JP" altLang="en-US" sz="1600" dirty="0"/>
              <a:t>年　 医薬食品等事業部設立</a:t>
            </a:r>
            <a:endParaRPr lang="en-US" altLang="ja-JP" sz="1600" dirty="0"/>
          </a:p>
          <a:p>
            <a:pPr algn="l"/>
            <a:r>
              <a:rPr lang="ja-JP" altLang="en-US" sz="1600" dirty="0"/>
              <a:t>・</a:t>
            </a:r>
            <a:r>
              <a:rPr lang="en-US" altLang="ja-JP" sz="1600" dirty="0"/>
              <a:t>88</a:t>
            </a:r>
            <a:r>
              <a:rPr lang="ja-JP" altLang="en-US" sz="1600" dirty="0"/>
              <a:t>年　 </a:t>
            </a:r>
            <a:r>
              <a:rPr lang="ja-JP" altLang="en-US" sz="1600" dirty="0">
                <a:solidFill>
                  <a:srgbClr val="FF0000"/>
                </a:solidFill>
              </a:rPr>
              <a:t>人口減により国内成長は見込めないと予測 　→</a:t>
            </a:r>
            <a:r>
              <a:rPr lang="en-US" altLang="ja-JP" sz="1600" dirty="0">
                <a:solidFill>
                  <a:srgbClr val="FF0000"/>
                </a:solidFill>
              </a:rPr>
              <a:t>M&amp;A</a:t>
            </a:r>
            <a:r>
              <a:rPr lang="ja-JP" altLang="en-US" sz="1600" dirty="0">
                <a:solidFill>
                  <a:srgbClr val="FF0000"/>
                </a:solidFill>
              </a:rPr>
              <a:t>に取り組むきっかけ</a:t>
            </a:r>
          </a:p>
          <a:p>
            <a:pPr algn="l"/>
            <a:r>
              <a:rPr lang="ja-JP" altLang="en-US" sz="1600" dirty="0"/>
              <a:t>・</a:t>
            </a:r>
            <a:r>
              <a:rPr lang="en-US" altLang="ja-JP" sz="1600" dirty="0"/>
              <a:t>94</a:t>
            </a:r>
            <a:r>
              <a:rPr lang="ja-JP" altLang="en-US" sz="1600" dirty="0"/>
              <a:t>年　 上場で資本市場の厳しい競争環境にさらされる</a:t>
            </a:r>
            <a:endParaRPr lang="en-US" altLang="ja-JP" sz="1600" dirty="0"/>
          </a:p>
          <a:p>
            <a:pPr algn="l"/>
            <a:r>
              <a:rPr lang="ja-JP" altLang="en-US" sz="1600" dirty="0"/>
              <a:t>・</a:t>
            </a:r>
            <a:r>
              <a:rPr lang="en-US" altLang="ja-JP" sz="1600" dirty="0"/>
              <a:t>98</a:t>
            </a:r>
            <a:r>
              <a:rPr lang="ja-JP" altLang="en-US" sz="1600" dirty="0"/>
              <a:t>年～ 医薬食品事業の不振続く（</a:t>
            </a:r>
            <a:r>
              <a:rPr lang="en-US" altLang="ja-JP" sz="1600" dirty="0"/>
              <a:t>EBITDA</a:t>
            </a:r>
            <a:r>
              <a:rPr lang="ja-JP" altLang="en-US" sz="1600" dirty="0"/>
              <a:t>ずっとマイナス）、多角化失敗の機運？</a:t>
            </a:r>
            <a:endParaRPr lang="en-US" altLang="ja-JP" sz="1600" dirty="0"/>
          </a:p>
          <a:p>
            <a:pPr algn="l"/>
            <a:r>
              <a:rPr lang="ja-JP" altLang="en-US" sz="1600" dirty="0"/>
              <a:t>・</a:t>
            </a:r>
            <a:r>
              <a:rPr lang="en-US" altLang="ja-JP" sz="1600" dirty="0"/>
              <a:t>99</a:t>
            </a:r>
            <a:r>
              <a:rPr lang="ja-JP" altLang="en-US" sz="1600" dirty="0"/>
              <a:t>年　 </a:t>
            </a:r>
            <a:r>
              <a:rPr lang="en-US" altLang="ja-JP" sz="1600" dirty="0"/>
              <a:t>RJR</a:t>
            </a:r>
            <a:r>
              <a:rPr lang="ja-JP" altLang="en-US" sz="1600" dirty="0"/>
              <a:t>ナビスコ買収（海外市場への舵切り）　水野勝社長（大蔵省出身）</a:t>
            </a:r>
            <a:endParaRPr lang="en-US" altLang="ja-JP" sz="1600" dirty="0"/>
          </a:p>
          <a:p>
            <a:pPr algn="l"/>
            <a:endParaRPr lang="en-US" altLang="ja-JP" sz="1600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9981DF90-C4E1-47EE-8F25-8ED340C125FD}"/>
              </a:ext>
            </a:extLst>
          </p:cNvPr>
          <p:cNvSpPr/>
          <p:nvPr/>
        </p:nvSpPr>
        <p:spPr>
          <a:xfrm>
            <a:off x="8931964" y="3273276"/>
            <a:ext cx="596349" cy="1378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4E9CF093-DEF8-489A-97B5-35E4D4309DB5}"/>
              </a:ext>
            </a:extLst>
          </p:cNvPr>
          <p:cNvSpPr txBox="1">
            <a:spLocks/>
          </p:cNvSpPr>
          <p:nvPr/>
        </p:nvSpPr>
        <p:spPr>
          <a:xfrm>
            <a:off x="9528313" y="3495251"/>
            <a:ext cx="2100468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/>
              <a:t>M&amp;A</a:t>
            </a:r>
            <a:r>
              <a:rPr lang="ja-JP" altLang="en-US" sz="1800" dirty="0"/>
              <a:t>に向けた</a:t>
            </a:r>
            <a:endParaRPr lang="en-US" altLang="ja-JP" sz="1800" dirty="0"/>
          </a:p>
          <a:p>
            <a:pPr algn="l"/>
            <a:r>
              <a:rPr lang="ja-JP" altLang="en-US" sz="1800" dirty="0"/>
              <a:t>準備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CE0A7951-6B8B-4A7B-9E29-A5715249E1F3}"/>
              </a:ext>
            </a:extLst>
          </p:cNvPr>
          <p:cNvSpPr txBox="1">
            <a:spLocks/>
          </p:cNvSpPr>
          <p:nvPr/>
        </p:nvSpPr>
        <p:spPr>
          <a:xfrm>
            <a:off x="324676" y="4784035"/>
            <a:ext cx="11622159" cy="2285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600" dirty="0"/>
              <a:t>＜ターゲットの基準＞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/>
              <a:t>事業　タバコかタバコ以外か　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/>
              <a:t>地域　先進国か新興国か　地産地消　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/>
              <a:t>規模　１兆円以上かそれ以下か　規模の優位性がある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/>
              <a:t>会社　どの会社　どんな特徴を持っているか？　市場シェアは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/>
              <a:t>規制　出資比率　為替リスク　税金　会社をその場所に持ってないとそもそも参入できない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/>
              <a:t>シナジー　そもそも有るのか？（地産地消だから）</a:t>
            </a:r>
            <a:endParaRPr lang="en-US" altLang="ja-JP" sz="1600" dirty="0"/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50AE92CB-9785-417C-B919-EC306C952E84}"/>
              </a:ext>
            </a:extLst>
          </p:cNvPr>
          <p:cNvSpPr txBox="1">
            <a:spLocks/>
          </p:cNvSpPr>
          <p:nvPr/>
        </p:nvSpPr>
        <p:spPr>
          <a:xfrm>
            <a:off x="10316819" y="159026"/>
            <a:ext cx="1875181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400" dirty="0"/>
              <a:t>2019/10/26</a:t>
            </a:r>
          </a:p>
          <a:p>
            <a:pPr algn="r"/>
            <a:r>
              <a:rPr lang="en-US" altLang="ja-JP" sz="1400" dirty="0"/>
              <a:t>F</a:t>
            </a:r>
            <a:r>
              <a:rPr lang="ja-JP" altLang="en-US" sz="1400" dirty="0"/>
              <a:t>班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80C7E296-58EA-4845-B681-790201C75BD2}"/>
              </a:ext>
            </a:extLst>
          </p:cNvPr>
          <p:cNvSpPr txBox="1">
            <a:spLocks/>
          </p:cNvSpPr>
          <p:nvPr/>
        </p:nvSpPr>
        <p:spPr>
          <a:xfrm>
            <a:off x="212036" y="1152935"/>
            <a:ext cx="11979964" cy="131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→</a:t>
            </a:r>
            <a:r>
              <a:rPr lang="en-US" altLang="ja-JP" sz="2000" b="1" dirty="0"/>
              <a:t>88</a:t>
            </a:r>
            <a:r>
              <a:rPr lang="ja-JP" altLang="en-US" sz="2000" b="1" dirty="0"/>
              <a:t>年に実施した将来予想より検討開始、</a:t>
            </a:r>
            <a:r>
              <a:rPr lang="en-US" altLang="ja-JP" sz="2000" b="1" dirty="0"/>
              <a:t>90</a:t>
            </a:r>
            <a:r>
              <a:rPr lang="ja-JP" altLang="en-US" sz="2000" b="1" dirty="0"/>
              <a:t>年代半ばより準備を始め</a:t>
            </a:r>
            <a:r>
              <a:rPr lang="en-US" altLang="ja-JP" sz="2000" b="1" dirty="0"/>
              <a:t>98</a:t>
            </a:r>
            <a:r>
              <a:rPr lang="ja-JP" altLang="en-US" sz="2000" b="1" dirty="0"/>
              <a:t>年に</a:t>
            </a:r>
            <a:r>
              <a:rPr lang="en-US" altLang="ja-JP" sz="2000" b="1" dirty="0"/>
              <a:t>RJR</a:t>
            </a:r>
            <a:r>
              <a:rPr lang="ja-JP" altLang="en-US" sz="2000" b="1" dirty="0"/>
              <a:t>ナビスコ社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タバコ事業買収を皮切りに</a:t>
            </a:r>
            <a:r>
              <a:rPr lang="en-US" altLang="ja-JP" sz="2000" b="1" dirty="0"/>
              <a:t>M&amp;A</a:t>
            </a:r>
            <a:r>
              <a:rPr lang="ja-JP" altLang="en-US" sz="2000" b="1" dirty="0"/>
              <a:t>への取り組みを本格的に開始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→本業のタバコ事業において、①規模拡大 ②相互補完性 ③技術力強化 ④シナジー実現 が目指せる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425154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B87F0B3-3032-49E4-AE59-1989D533D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6" y="795134"/>
            <a:ext cx="11979964" cy="92765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論点３：国内の事業構造改革が可能であった理由は？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C03F293-8A41-41EE-9038-C42C55CFB6C0}"/>
              </a:ext>
            </a:extLst>
          </p:cNvPr>
          <p:cNvSpPr txBox="1">
            <a:spLocks/>
          </p:cNvSpPr>
          <p:nvPr/>
        </p:nvSpPr>
        <p:spPr>
          <a:xfrm>
            <a:off x="450572" y="4048544"/>
            <a:ext cx="12271514" cy="2604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■工場閉鎖　→キャッシュ化速度の加速化</a:t>
            </a:r>
            <a:endParaRPr lang="en-US" altLang="ja-JP" sz="1800" dirty="0"/>
          </a:p>
          <a:p>
            <a:pPr algn="l"/>
            <a:r>
              <a:rPr lang="ja-JP" altLang="en-US" sz="1800" dirty="0"/>
              <a:t>・</a:t>
            </a:r>
            <a:r>
              <a:rPr lang="en-US" altLang="ja-JP" sz="1800" dirty="0"/>
              <a:t>2003</a:t>
            </a:r>
            <a:r>
              <a:rPr lang="ja-JP" altLang="en-US" sz="1800" dirty="0"/>
              <a:t>－</a:t>
            </a:r>
            <a:r>
              <a:rPr lang="en-US" altLang="ja-JP" sz="1800" dirty="0"/>
              <a:t>05</a:t>
            </a:r>
            <a:r>
              <a:rPr lang="ja-JP" altLang="en-US" sz="1800" dirty="0"/>
              <a:t>（国内たばこ事業の将来にわたる利益成長基盤を確立するため）</a:t>
            </a:r>
            <a:endParaRPr lang="en-US" altLang="ja-JP" sz="1800" dirty="0"/>
          </a:p>
          <a:p>
            <a:pPr algn="l"/>
            <a:r>
              <a:rPr lang="ja-JP" altLang="en-US" sz="1800" dirty="0"/>
              <a:t>　</a:t>
            </a:r>
            <a:r>
              <a:rPr lang="en-US" altLang="ja-JP" sz="1800" dirty="0"/>
              <a:t>2009</a:t>
            </a:r>
            <a:r>
              <a:rPr lang="ja-JP" altLang="en-US" sz="1800" dirty="0"/>
              <a:t>－</a:t>
            </a:r>
            <a:r>
              <a:rPr lang="en-US" altLang="ja-JP" sz="1800" dirty="0"/>
              <a:t>12</a:t>
            </a:r>
            <a:r>
              <a:rPr lang="ja-JP" altLang="en-US" sz="1800" dirty="0"/>
              <a:t>（国内たばこ事業における競争力ある事業構造を構築するため）</a:t>
            </a:r>
            <a:endParaRPr lang="en-US" altLang="ja-JP" sz="1800" dirty="0"/>
          </a:p>
          <a:p>
            <a:pPr algn="l"/>
            <a:r>
              <a:rPr lang="ja-JP" altLang="en-US" sz="1800" dirty="0"/>
              <a:t>　</a:t>
            </a:r>
            <a:r>
              <a:rPr lang="en-US" altLang="ja-JP" sz="1800" dirty="0"/>
              <a:t>2015</a:t>
            </a:r>
            <a:r>
              <a:rPr lang="ja-JP" altLang="en-US" sz="1800" dirty="0"/>
              <a:t>－</a:t>
            </a:r>
            <a:r>
              <a:rPr lang="en-US" altLang="ja-JP" sz="1800" dirty="0"/>
              <a:t>16</a:t>
            </a:r>
            <a:r>
              <a:rPr lang="ja-JP" altLang="en-US" sz="1800" dirty="0"/>
              <a:t>（国内たばこ事業の更なる競争力強化のため）　</a:t>
            </a:r>
            <a:endParaRPr lang="en-US" altLang="ja-JP" sz="1800" dirty="0"/>
          </a:p>
          <a:p>
            <a:pPr algn="l"/>
            <a:r>
              <a:rPr lang="ja-JP" altLang="en-US" sz="1800" dirty="0"/>
              <a:t>・国家政策的、地域の産業</a:t>
            </a:r>
            <a:endParaRPr lang="en-US" altLang="ja-JP" sz="1800" dirty="0"/>
          </a:p>
          <a:p>
            <a:pPr algn="l"/>
            <a:r>
              <a:rPr lang="ja-JP" altLang="en-US" sz="1800" dirty="0"/>
              <a:t>・</a:t>
            </a:r>
            <a:r>
              <a:rPr lang="en-US" altLang="ja-JP" sz="1800" dirty="0"/>
              <a:t>35</a:t>
            </a:r>
            <a:r>
              <a:rPr lang="ja-JP" altLang="en-US" sz="1800" dirty="0"/>
              <a:t>工場→５工場、</a:t>
            </a:r>
            <a:r>
              <a:rPr lang="en-US" altLang="ja-JP" sz="1800" dirty="0"/>
              <a:t>3</a:t>
            </a:r>
            <a:r>
              <a:rPr lang="ja-JP" altLang="en-US" sz="1800" dirty="0"/>
              <a:t>万人弱→</a:t>
            </a:r>
            <a:r>
              <a:rPr lang="en-US" altLang="ja-JP" sz="1800" dirty="0"/>
              <a:t>5000</a:t>
            </a:r>
            <a:r>
              <a:rPr lang="ja-JP" altLang="en-US" sz="1800" dirty="0"/>
              <a:t>人</a:t>
            </a:r>
            <a:endParaRPr lang="en-US" altLang="ja-JP" sz="1800" dirty="0"/>
          </a:p>
          <a:p>
            <a:pPr algn="l"/>
            <a:r>
              <a:rPr lang="ja-JP" altLang="en-US" sz="1800" dirty="0"/>
              <a:t>■飲料事業廃止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6DE86AE5-07E8-4E2D-9B3A-91ED26DF2572}"/>
              </a:ext>
            </a:extLst>
          </p:cNvPr>
          <p:cNvSpPr txBox="1">
            <a:spLocks/>
          </p:cNvSpPr>
          <p:nvPr/>
        </p:nvSpPr>
        <p:spPr>
          <a:xfrm>
            <a:off x="351184" y="1451113"/>
            <a:ext cx="12158866" cy="2259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・経営者の胆力、覚悟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・明確な経営方針を社員全体に伝達・浸透できていたのでは？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・ゴールを見据え計画的に実施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・経営環境・財務状況が良いうちに早期に着手した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・優秀な法務、現場の管理者（訴訟、組合対策）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・対象となる工場の選択、人員シミュレーションが適切であった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D5781C8-A82C-42B6-9C70-6B36F48E8046}"/>
              </a:ext>
            </a:extLst>
          </p:cNvPr>
          <p:cNvSpPr txBox="1">
            <a:spLocks/>
          </p:cNvSpPr>
          <p:nvPr/>
        </p:nvSpPr>
        <p:spPr>
          <a:xfrm>
            <a:off x="10316819" y="159026"/>
            <a:ext cx="1875181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400" dirty="0"/>
              <a:t>2019/10/26</a:t>
            </a:r>
          </a:p>
          <a:p>
            <a:pPr algn="r"/>
            <a:r>
              <a:rPr lang="en-US" altLang="ja-JP" sz="1400" dirty="0"/>
              <a:t>F</a:t>
            </a:r>
            <a:r>
              <a:rPr lang="ja-JP" altLang="en-US" sz="1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261241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B87F0B3-3032-49E4-AE59-1989D533D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6" y="516837"/>
            <a:ext cx="11979964" cy="92765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論点</a:t>
            </a:r>
            <a:r>
              <a:rPr kumimoji="1" lang="en-US" altLang="ja-JP" sz="2000" dirty="0"/>
              <a:t>4-1</a:t>
            </a:r>
            <a:r>
              <a:rPr lang="ja-JP" altLang="en-US" sz="2000" dirty="0"/>
              <a:t>：</a:t>
            </a:r>
            <a:r>
              <a:rPr kumimoji="1" lang="en-US" altLang="ja-JP" sz="2000" dirty="0"/>
              <a:t>M&amp;A</a:t>
            </a:r>
            <a:r>
              <a:rPr kumimoji="1" lang="ja-JP" altLang="en-US" sz="2000" dirty="0"/>
              <a:t>を成功させるために何を革新させたか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6DE86AE5-07E8-4E2D-9B3A-91ED26DF2572}"/>
              </a:ext>
            </a:extLst>
          </p:cNvPr>
          <p:cNvSpPr txBox="1">
            <a:spLocks/>
          </p:cNvSpPr>
          <p:nvPr/>
        </p:nvSpPr>
        <p:spPr>
          <a:xfrm>
            <a:off x="218664" y="1086677"/>
            <a:ext cx="12162346" cy="5612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000" b="1" dirty="0"/>
          </a:p>
          <a:p>
            <a:pPr algn="l"/>
            <a:r>
              <a:rPr lang="ja-JP" altLang="en-US" sz="2000" b="1" dirty="0"/>
              <a:t>①ギャラハー</a:t>
            </a:r>
            <a:r>
              <a:rPr lang="en-US" altLang="ja-JP" sz="2000" b="1" dirty="0"/>
              <a:t>M&amp;A</a:t>
            </a:r>
            <a:r>
              <a:rPr lang="ja-JP" altLang="en-US" sz="2000" b="1" dirty="0"/>
              <a:t>前（</a:t>
            </a:r>
            <a:r>
              <a:rPr lang="en-US" altLang="ja-JP" sz="2000" b="1" dirty="0"/>
              <a:t>07</a:t>
            </a:r>
            <a:r>
              <a:rPr lang="ja-JP" altLang="en-US" sz="2000" b="1" dirty="0"/>
              <a:t>年以前）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・事業構造改革と同時に行う　財務的体力をつける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・財務基盤の革新　有利子負債と営業利益のバランス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</a:t>
            </a:r>
            <a:r>
              <a:rPr lang="en-US" altLang="ja-JP" sz="2000" b="1" dirty="0"/>
              <a:t>JTI</a:t>
            </a:r>
            <a:r>
              <a:rPr lang="ja-JP" altLang="en-US" sz="2000" b="1" dirty="0"/>
              <a:t>による</a:t>
            </a:r>
            <a:r>
              <a:rPr lang="en-US" altLang="ja-JP" sz="2000" b="1" dirty="0"/>
              <a:t>M&amp;A</a:t>
            </a:r>
            <a:r>
              <a:rPr lang="ja-JP" altLang="en-US" sz="2000" b="1" dirty="0"/>
              <a:t>専門集団の設置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</a:t>
            </a:r>
            <a:r>
              <a:rPr lang="en-US" altLang="ja-JP" sz="2000" b="1" dirty="0"/>
              <a:t>JTI</a:t>
            </a:r>
            <a:r>
              <a:rPr lang="ja-JP" altLang="en-US" sz="2000" b="1" dirty="0"/>
              <a:t>：買収交渉前からの準備を徹底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</a:t>
            </a:r>
            <a:r>
              <a:rPr lang="en-US" altLang="ja-JP" sz="2000" b="1" dirty="0"/>
              <a:t>JTI</a:t>
            </a:r>
            <a:r>
              <a:rPr lang="ja-JP" altLang="en-US" sz="2000" b="1" dirty="0"/>
              <a:t>：ターゲット企業を徹底的に分析</a:t>
            </a:r>
            <a:endParaRPr lang="en-US" altLang="ja-JP" sz="2000" b="1" dirty="0"/>
          </a:p>
          <a:p>
            <a:pPr algn="l"/>
            <a:endParaRPr lang="en-US" altLang="ja-JP" sz="2000" b="1" dirty="0"/>
          </a:p>
          <a:p>
            <a:pPr algn="l"/>
            <a:r>
              <a:rPr lang="ja-JP" altLang="en-US" sz="2000" b="1" dirty="0"/>
              <a:t>②ギャラハー</a:t>
            </a:r>
            <a:r>
              <a:rPr lang="en-US" altLang="ja-JP" sz="2000" b="1" dirty="0"/>
              <a:t>M&amp;A</a:t>
            </a:r>
            <a:r>
              <a:rPr lang="ja-JP" altLang="en-US" sz="2000" b="1" dirty="0"/>
              <a:t>後（</a:t>
            </a:r>
            <a:r>
              <a:rPr lang="en-US" altLang="ja-JP" sz="2000" b="1" dirty="0"/>
              <a:t>07</a:t>
            </a:r>
            <a:r>
              <a:rPr lang="ja-JP" altLang="en-US" sz="2000" b="1" dirty="0"/>
              <a:t>年以後）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・本社とは違う場所に</a:t>
            </a:r>
            <a:r>
              <a:rPr lang="en-US" altLang="ja-JP" sz="2000" b="1" dirty="0"/>
              <a:t>M&amp;A</a:t>
            </a:r>
            <a:r>
              <a:rPr lang="ja-JP" altLang="en-US" sz="2000" b="1" dirty="0"/>
              <a:t>の意思決定の権限を委譲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・部門横断的な仕事の進め方、人的コミュニケーションの方法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・人事制度（年功序列の見直し）　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</a:t>
            </a:r>
            <a:r>
              <a:rPr lang="en-US" altLang="ja-JP" sz="2000" b="1" dirty="0"/>
              <a:t>JTI</a:t>
            </a:r>
            <a:r>
              <a:rPr lang="ja-JP" altLang="en-US" sz="2000" b="1" dirty="0"/>
              <a:t>：統合政策の迅速な策定（</a:t>
            </a:r>
            <a:r>
              <a:rPr lang="en-US" altLang="ja-JP" sz="2000" b="1" dirty="0"/>
              <a:t>100</a:t>
            </a:r>
            <a:r>
              <a:rPr lang="ja-JP" altLang="en-US" sz="2000" b="1" dirty="0"/>
              <a:t>日）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・</a:t>
            </a:r>
            <a:r>
              <a:rPr lang="en-US" altLang="ja-JP" sz="2000" b="1" dirty="0"/>
              <a:t>JTI</a:t>
            </a:r>
            <a:r>
              <a:rPr lang="ja-JP" altLang="en-US" sz="2000" b="1" dirty="0"/>
              <a:t>：統合管理体制の整備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166FBAF-5E79-49D2-9497-1B33AEB2DBEE}"/>
              </a:ext>
            </a:extLst>
          </p:cNvPr>
          <p:cNvGrpSpPr/>
          <p:nvPr/>
        </p:nvGrpSpPr>
        <p:grpSpPr>
          <a:xfrm>
            <a:off x="6771861" y="1517374"/>
            <a:ext cx="5078897" cy="2020956"/>
            <a:chOff x="0" y="0"/>
            <a:chExt cx="8253414" cy="2495549"/>
          </a:xfrm>
        </p:grpSpPr>
        <p:graphicFrame>
          <p:nvGraphicFramePr>
            <p:cNvPr id="7" name="グラフ 6">
              <a:extLst>
                <a:ext uri="{FF2B5EF4-FFF2-40B4-BE49-F238E27FC236}">
                  <a16:creationId xmlns:a16="http://schemas.microsoft.com/office/drawing/2014/main" id="{7C275898-6224-4B14-9AA0-FD701509339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12352786"/>
                </p:ext>
              </p:extLst>
            </p:nvPr>
          </p:nvGraphicFramePr>
          <p:xfrm>
            <a:off x="0" y="0"/>
            <a:ext cx="8253414" cy="24955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04335635-9C9F-46EE-9800-396D305ABCC4}"/>
                </a:ext>
              </a:extLst>
            </p:cNvPr>
            <p:cNvSpPr/>
            <p:nvPr/>
          </p:nvSpPr>
          <p:spPr>
            <a:xfrm>
              <a:off x="4392092" y="634992"/>
              <a:ext cx="609599" cy="771525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4BC80B5D-CAAE-4E65-9E9E-D5A356159530}"/>
                </a:ext>
              </a:extLst>
            </p:cNvPr>
            <p:cNvSpPr/>
            <p:nvPr/>
          </p:nvSpPr>
          <p:spPr>
            <a:xfrm>
              <a:off x="7189397" y="570746"/>
              <a:ext cx="609599" cy="771525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2" name="字幕 2">
            <a:extLst>
              <a:ext uri="{FF2B5EF4-FFF2-40B4-BE49-F238E27FC236}">
                <a16:creationId xmlns:a16="http://schemas.microsoft.com/office/drawing/2014/main" id="{806F0FDD-603E-4287-B9EB-DBF960B451EA}"/>
              </a:ext>
            </a:extLst>
          </p:cNvPr>
          <p:cNvSpPr txBox="1">
            <a:spLocks/>
          </p:cNvSpPr>
          <p:nvPr/>
        </p:nvSpPr>
        <p:spPr>
          <a:xfrm>
            <a:off x="10316819" y="159026"/>
            <a:ext cx="1875181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400" dirty="0"/>
              <a:t>2019/10/26</a:t>
            </a:r>
          </a:p>
          <a:p>
            <a:pPr algn="r"/>
            <a:r>
              <a:rPr lang="en-US" altLang="ja-JP" sz="1400" dirty="0"/>
              <a:t>F</a:t>
            </a:r>
            <a:r>
              <a:rPr lang="ja-JP" altLang="en-US" sz="1400" dirty="0"/>
              <a:t>班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74C38105-152E-456B-8D26-1387F44632E2}"/>
              </a:ext>
            </a:extLst>
          </p:cNvPr>
          <p:cNvSpPr txBox="1">
            <a:spLocks/>
          </p:cNvSpPr>
          <p:nvPr/>
        </p:nvSpPr>
        <p:spPr>
          <a:xfrm>
            <a:off x="8456997" y="1763250"/>
            <a:ext cx="2034207" cy="390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/>
              <a:t>ギャラハー買収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041197FA-F925-499B-B9D3-2725A2F9E367}"/>
              </a:ext>
            </a:extLst>
          </p:cNvPr>
          <p:cNvSpPr txBox="1">
            <a:spLocks/>
          </p:cNvSpPr>
          <p:nvPr/>
        </p:nvSpPr>
        <p:spPr>
          <a:xfrm>
            <a:off x="10346803" y="1688840"/>
            <a:ext cx="2034207" cy="390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/>
              <a:t>新興国企業買収</a:t>
            </a:r>
          </a:p>
        </p:txBody>
      </p:sp>
    </p:spTree>
    <p:extLst>
      <p:ext uri="{BB962C8B-B14F-4D97-AF65-F5344CB8AC3E}">
        <p14:creationId xmlns:p14="http://schemas.microsoft.com/office/powerpoint/2010/main" val="401203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B87F0B3-3032-49E4-AE59-1989D533D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6" y="516836"/>
            <a:ext cx="11979964" cy="92765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論点</a:t>
            </a:r>
            <a:r>
              <a:rPr kumimoji="1" lang="en-US" altLang="ja-JP" sz="2000" dirty="0"/>
              <a:t>4-2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JT</a:t>
            </a:r>
            <a:r>
              <a:rPr kumimoji="1" lang="ja-JP" altLang="en-US" sz="2000" dirty="0"/>
              <a:t>の</a:t>
            </a:r>
            <a:r>
              <a:rPr kumimoji="1" lang="en-US" altLang="ja-JP" sz="2000" dirty="0"/>
              <a:t>M&amp;A</a:t>
            </a:r>
            <a:r>
              <a:rPr kumimoji="1" lang="ja-JP" altLang="en-US" sz="2000" dirty="0"/>
              <a:t>をテコとした成長戦略から何を学ぶことができるか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6DE86AE5-07E8-4E2D-9B3A-91ED26DF2572}"/>
              </a:ext>
            </a:extLst>
          </p:cNvPr>
          <p:cNvSpPr txBox="1">
            <a:spLocks/>
          </p:cNvSpPr>
          <p:nvPr/>
        </p:nvSpPr>
        <p:spPr>
          <a:xfrm>
            <a:off x="351184" y="1331849"/>
            <a:ext cx="11854066" cy="51020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・経営者の胆力、覚悟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</a:t>
            </a:r>
            <a:r>
              <a:rPr lang="en-US" altLang="ja-JP" sz="2000" b="1" dirty="0"/>
              <a:t>CFO</a:t>
            </a:r>
            <a:r>
              <a:rPr lang="ja-JP" altLang="en-US" sz="2000" b="1" dirty="0"/>
              <a:t>のノウハウ、財務戦略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</a:t>
            </a:r>
            <a:r>
              <a:rPr lang="en-US" altLang="ja-JP" sz="2000" b="1" dirty="0"/>
              <a:t>CEO</a:t>
            </a:r>
            <a:r>
              <a:rPr lang="ja-JP" altLang="en-US" sz="2000" b="1" dirty="0"/>
              <a:t>と</a:t>
            </a:r>
            <a:r>
              <a:rPr lang="en-US" altLang="ja-JP" sz="2000" b="1" dirty="0"/>
              <a:t>CFO</a:t>
            </a:r>
            <a:r>
              <a:rPr lang="ja-JP" altLang="en-US" sz="2000" b="1" dirty="0"/>
              <a:t>のバランスの取れた経営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・周到な準備に裏打ちされた大胆さ、メリハリ</a:t>
            </a:r>
            <a:endParaRPr lang="en-US" altLang="ja-JP" sz="2000" b="1" dirty="0"/>
          </a:p>
          <a:p>
            <a:pPr algn="l"/>
            <a:endParaRPr lang="en-US" altLang="ja-JP" sz="2000" b="1" dirty="0"/>
          </a:p>
          <a:p>
            <a:pPr algn="l"/>
            <a:r>
              <a:rPr lang="ja-JP" altLang="en-US" sz="2000" b="1" dirty="0"/>
              <a:t>・長期スパンでビジネスを考える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・買収前、買収後の青写真をしっかり描いた上での実行</a:t>
            </a:r>
          </a:p>
          <a:p>
            <a:pPr algn="l"/>
            <a:endParaRPr lang="en-US" altLang="ja-JP" sz="2000" b="1" dirty="0"/>
          </a:p>
          <a:p>
            <a:pPr algn="l"/>
            <a:r>
              <a:rPr lang="ja-JP" altLang="en-US" sz="2000" b="1" dirty="0"/>
              <a:t>・自前主義にこだわらない適切な権限移譲　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・権限移譲とガバナンスのバランス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・選択と集中</a:t>
            </a:r>
            <a:endParaRPr lang="en-US" altLang="ja-JP" sz="2000" b="1" dirty="0"/>
          </a:p>
          <a:p>
            <a:pPr algn="l"/>
            <a:endParaRPr lang="en-US" altLang="ja-JP" sz="2000" b="1" dirty="0"/>
          </a:p>
          <a:p>
            <a:pPr algn="l"/>
            <a:r>
              <a:rPr lang="ja-JP" altLang="en-US" sz="2000" b="1" dirty="0"/>
              <a:t>・戦略を実現する実行力とスピード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・統合組織のビジョンと統合の目的を明確化した組織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・組織が機能するようなコミュニケーションを実行</a:t>
            </a:r>
            <a:endParaRPr lang="en-US" altLang="ja-JP" sz="2000" b="1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F112AB27-01CB-4E17-B1E9-0EA9BF8EE064}"/>
              </a:ext>
            </a:extLst>
          </p:cNvPr>
          <p:cNvSpPr txBox="1">
            <a:spLocks/>
          </p:cNvSpPr>
          <p:nvPr/>
        </p:nvSpPr>
        <p:spPr>
          <a:xfrm>
            <a:off x="10316819" y="159026"/>
            <a:ext cx="1875181" cy="92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400" dirty="0"/>
              <a:t>2019/10/26</a:t>
            </a:r>
          </a:p>
          <a:p>
            <a:pPr algn="r"/>
            <a:r>
              <a:rPr lang="en-US" altLang="ja-JP" sz="1400" dirty="0"/>
              <a:t>F</a:t>
            </a:r>
            <a:r>
              <a:rPr lang="ja-JP" altLang="en-US" sz="1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61229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485</Words>
  <Application>Microsoft Office PowerPoint</Application>
  <PresentationFormat>ワイド画面</PresentationFormat>
  <Paragraphs>96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論点1</dc:title>
  <dc:creator>yourname</dc:creator>
  <cp:lastModifiedBy>yourname</cp:lastModifiedBy>
  <cp:revision>20</cp:revision>
  <dcterms:created xsi:type="dcterms:W3CDTF">2019-10-26T00:47:42Z</dcterms:created>
  <dcterms:modified xsi:type="dcterms:W3CDTF">2019-10-26T04:04:29Z</dcterms:modified>
</cp:coreProperties>
</file>